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78" r:id="rId2"/>
  </p:sldMasterIdLst>
  <p:notesMasterIdLst>
    <p:notesMasterId r:id="rId45"/>
  </p:notesMasterIdLst>
  <p:handoutMasterIdLst>
    <p:handoutMasterId r:id="rId46"/>
  </p:handoutMasterIdLst>
  <p:sldIdLst>
    <p:sldId id="258" r:id="rId3"/>
    <p:sldId id="265" r:id="rId4"/>
    <p:sldId id="375" r:id="rId5"/>
    <p:sldId id="284" r:id="rId6"/>
    <p:sldId id="340" r:id="rId7"/>
    <p:sldId id="316" r:id="rId8"/>
    <p:sldId id="325" r:id="rId9"/>
    <p:sldId id="326" r:id="rId10"/>
    <p:sldId id="327" r:id="rId11"/>
    <p:sldId id="328" r:id="rId12"/>
    <p:sldId id="329" r:id="rId13"/>
    <p:sldId id="342" r:id="rId14"/>
    <p:sldId id="343" r:id="rId15"/>
    <p:sldId id="356" r:id="rId16"/>
    <p:sldId id="361" r:id="rId17"/>
    <p:sldId id="362" r:id="rId18"/>
    <p:sldId id="363" r:id="rId19"/>
    <p:sldId id="364" r:id="rId20"/>
    <p:sldId id="348" r:id="rId21"/>
    <p:sldId id="365" r:id="rId22"/>
    <p:sldId id="353" r:id="rId23"/>
    <p:sldId id="355" r:id="rId24"/>
    <p:sldId id="345" r:id="rId25"/>
    <p:sldId id="366" r:id="rId26"/>
    <p:sldId id="367" r:id="rId27"/>
    <p:sldId id="354" r:id="rId28"/>
    <p:sldId id="357" r:id="rId29"/>
    <p:sldId id="358" r:id="rId30"/>
    <p:sldId id="368" r:id="rId31"/>
    <p:sldId id="376" r:id="rId32"/>
    <p:sldId id="377" r:id="rId33"/>
    <p:sldId id="379" r:id="rId34"/>
    <p:sldId id="383" r:id="rId35"/>
    <p:sldId id="380" r:id="rId36"/>
    <p:sldId id="381" r:id="rId37"/>
    <p:sldId id="382" r:id="rId38"/>
    <p:sldId id="360" r:id="rId39"/>
    <p:sldId id="371" r:id="rId40"/>
    <p:sldId id="372" r:id="rId41"/>
    <p:sldId id="373" r:id="rId42"/>
    <p:sldId id="369" r:id="rId43"/>
    <p:sldId id="370" r:id="rId44"/>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59E9EF-5CA4-4BE6-90E0-CC37CD426F1A}">
          <p14:sldIdLst>
            <p14:sldId id="258"/>
            <p14:sldId id="265"/>
            <p14:sldId id="375"/>
            <p14:sldId id="284"/>
            <p14:sldId id="340"/>
            <p14:sldId id="316"/>
            <p14:sldId id="325"/>
            <p14:sldId id="326"/>
            <p14:sldId id="327"/>
            <p14:sldId id="328"/>
            <p14:sldId id="329"/>
            <p14:sldId id="342"/>
            <p14:sldId id="343"/>
            <p14:sldId id="356"/>
            <p14:sldId id="361"/>
            <p14:sldId id="362"/>
            <p14:sldId id="363"/>
            <p14:sldId id="364"/>
            <p14:sldId id="348"/>
            <p14:sldId id="365"/>
            <p14:sldId id="353"/>
            <p14:sldId id="355"/>
            <p14:sldId id="345"/>
            <p14:sldId id="366"/>
            <p14:sldId id="367"/>
            <p14:sldId id="354"/>
            <p14:sldId id="357"/>
            <p14:sldId id="358"/>
            <p14:sldId id="368"/>
            <p14:sldId id="376"/>
            <p14:sldId id="377"/>
            <p14:sldId id="379"/>
            <p14:sldId id="383"/>
            <p14:sldId id="380"/>
            <p14:sldId id="381"/>
            <p14:sldId id="382"/>
            <p14:sldId id="360"/>
            <p14:sldId id="371"/>
            <p14:sldId id="372"/>
            <p14:sldId id="373"/>
            <p14:sldId id="369"/>
            <p14:sldId id="37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ay Cohen" initials="LDC"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B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87" autoAdjust="0"/>
    <p:restoredTop sz="96331" autoAdjust="0"/>
  </p:normalViewPr>
  <p:slideViewPr>
    <p:cSldViewPr snapToGrid="0" showGuides="1">
      <p:cViewPr>
        <p:scale>
          <a:sx n="117" d="100"/>
          <a:sy n="117" d="100"/>
        </p:scale>
        <p:origin x="210" y="780"/>
      </p:cViewPr>
      <p:guideLst>
        <p:guide orient="horz" pos="2160"/>
        <p:guide pos="2880"/>
      </p:guideLst>
    </p:cSldViewPr>
  </p:slideViewPr>
  <p:outlineViewPr>
    <p:cViewPr>
      <p:scale>
        <a:sx n="33" d="100"/>
        <a:sy n="33" d="100"/>
      </p:scale>
      <p:origin x="0" y="27480"/>
    </p:cViewPr>
  </p:outlineViewPr>
  <p:notesTextViewPr>
    <p:cViewPr>
      <p:scale>
        <a:sx n="100" d="100"/>
        <a:sy n="100" d="100"/>
      </p:scale>
      <p:origin x="0" y="0"/>
    </p:cViewPr>
  </p:notesTextViewPr>
  <p:sorterViewPr>
    <p:cViewPr>
      <p:scale>
        <a:sx n="100" d="100"/>
        <a:sy n="100" d="100"/>
      </p:scale>
      <p:origin x="0" y="33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embeddings/oleObject1.bin"/><Relationship Id="rId1" Type="http://schemas.openxmlformats.org/officeDocument/2006/relationships/themeOverride" Target="../theme/themeOverride2.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ctakacs\Desktop\MFID170308_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takacs\Desktop\MFID170308_1.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OPEN</a:t>
            </a:r>
            <a:r>
              <a:rPr lang="en-US" baseline="0"/>
              <a:t> END FUND ASSETS </a:t>
            </a:r>
            <a:r>
              <a:rPr lang="en-US"/>
              <a:t>2016</a:t>
            </a:r>
          </a:p>
        </c:rich>
      </c:tx>
      <c:layout>
        <c:manualLayout>
          <c:xMode val="edge"/>
          <c:yMode val="edge"/>
          <c:x val="0.2746843853820598"/>
          <c:y val="2.1768710592420318E-2"/>
        </c:manualLayout>
      </c:layout>
      <c:overlay val="0"/>
      <c:spPr>
        <a:noFill/>
        <a:ln>
          <a:noFill/>
        </a:ln>
        <a:effectLst/>
      </c:spPr>
    </c:title>
    <c:autoTitleDeleted val="0"/>
    <c:plotArea>
      <c:layout/>
      <c:pieChart>
        <c:varyColors val="1"/>
        <c:ser>
          <c:idx val="0"/>
          <c:order val="0"/>
          <c:tx>
            <c:strRef>
              <c:f>'mutual funds'!$T$8</c:f>
              <c:strCache>
                <c:ptCount val="1"/>
                <c:pt idx="0">
                  <c:v>2016</c:v>
                </c:pt>
              </c:strCache>
            </c:strRef>
          </c:tx>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Lbls>
            <c:dLbl>
              <c:idx val="0"/>
              <c:layout>
                <c:manualLayout>
                  <c:x val="-2.7301582524407509E-3"/>
                  <c:y val="-0.184325767976705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1"/>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2.0476186893305617E-2"/>
                  <c:y val="0.18031868606416851"/>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2933329320502305"/>
                      <c:h val="0.10795078672374882"/>
                    </c:manualLayout>
                  </c15:layout>
                </c:ext>
              </c:extLst>
            </c:dLbl>
            <c:dLbl>
              <c:idx val="3"/>
              <c:layout>
                <c:manualLayout>
                  <c:x val="5.4604239914268727E-3"/>
                  <c:y val="-8.815580207581567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4716907311127328"/>
                      <c:h val="0.11062217466544021"/>
                    </c:manualLayout>
                  </c15:layout>
                </c:ext>
              </c:extLst>
            </c:dLbl>
            <c:dLbl>
              <c:idx val="4"/>
              <c:layout>
                <c:manualLayout>
                  <c:x val="5.4603165048815018E-3"/>
                  <c:y val="-9.616996590088983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5"/>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'mutual funds'!$R$9:$R$14</c:f>
              <c:strCache>
                <c:ptCount val="6"/>
                <c:pt idx="0">
                  <c:v>       Equity</c:v>
                </c:pt>
                <c:pt idx="1">
                  <c:v>       Bond</c:v>
                </c:pt>
                <c:pt idx="2">
                  <c:v>Balanced/Mixed</c:v>
                </c:pt>
                <c:pt idx="3">
                  <c:v>       Real Estate</c:v>
                </c:pt>
                <c:pt idx="4">
                  <c:v>       Other</c:v>
                </c:pt>
                <c:pt idx="5">
                  <c:v>Money market</c:v>
                </c:pt>
              </c:strCache>
            </c:strRef>
          </c:cat>
          <c:val>
            <c:numRef>
              <c:f>'mutual funds'!$T$9:$T$14</c:f>
              <c:numCache>
                <c:formatCode>0%</c:formatCode>
                <c:ptCount val="6"/>
                <c:pt idx="0">
                  <c:v>0.41849875140772658</c:v>
                </c:pt>
                <c:pt idx="1">
                  <c:v>0.22548107525828723</c:v>
                </c:pt>
                <c:pt idx="2">
                  <c:v>0.13362385545708269</c:v>
                </c:pt>
                <c:pt idx="3">
                  <c:v>1.464035646085296E-2</c:v>
                </c:pt>
                <c:pt idx="4">
                  <c:v>8.4071879743426531E-2</c:v>
                </c:pt>
                <c:pt idx="5">
                  <c:v>0.123684081672624</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MMF Portfolio Maturities</a:t>
            </a:r>
          </a:p>
        </c:rich>
      </c:tx>
      <c:overlay val="0"/>
      <c:spPr>
        <a:noFill/>
        <a:ln>
          <a:noFill/>
        </a:ln>
        <a:effectLst/>
      </c:spPr>
    </c:title>
    <c:autoTitleDeleted val="0"/>
    <c:plotArea>
      <c:layout/>
      <c:lineChart>
        <c:grouping val="standard"/>
        <c:varyColors val="0"/>
        <c:ser>
          <c:idx val="0"/>
          <c:order val="0"/>
          <c:tx>
            <c:strRef>
              <c:f>'[ICI WAM Chart.xlsx]MMF Maturities Chart'!$C$6</c:f>
              <c:strCache>
                <c:ptCount val="1"/>
                <c:pt idx="0">
                  <c:v>Govt. WAM</c:v>
                </c:pt>
              </c:strCache>
            </c:strRef>
          </c:tx>
          <c:spPr>
            <a:ln w="38100" cap="rnd">
              <a:solidFill>
                <a:schemeClr val="accent1"/>
              </a:solidFill>
              <a:round/>
            </a:ln>
            <a:effectLst/>
          </c:spPr>
          <c:marker>
            <c:symbol val="none"/>
          </c:marker>
          <c:cat>
            <c:numRef>
              <c:f>'[ICI WAM Chart.xlsx]MMF Maturities Chart'!$B$7:$B$31</c:f>
              <c:numCache>
                <c:formatCode>mmm\-yy</c:formatCode>
                <c:ptCount val="25"/>
                <c:pt idx="0">
                  <c:v>41791</c:v>
                </c:pt>
                <c:pt idx="1">
                  <c:v>41821</c:v>
                </c:pt>
                <c:pt idx="2">
                  <c:v>41852</c:v>
                </c:pt>
                <c:pt idx="3">
                  <c:v>41883</c:v>
                </c:pt>
                <c:pt idx="4">
                  <c:v>41913</c:v>
                </c:pt>
                <c:pt idx="5">
                  <c:v>41944</c:v>
                </c:pt>
                <c:pt idx="6">
                  <c:v>41974</c:v>
                </c:pt>
                <c:pt idx="7">
                  <c:v>42005</c:v>
                </c:pt>
                <c:pt idx="8">
                  <c:v>42036</c:v>
                </c:pt>
                <c:pt idx="9">
                  <c:v>42064</c:v>
                </c:pt>
                <c:pt idx="10">
                  <c:v>42095</c:v>
                </c:pt>
                <c:pt idx="11">
                  <c:v>42125</c:v>
                </c:pt>
                <c:pt idx="12">
                  <c:v>42156</c:v>
                </c:pt>
                <c:pt idx="13">
                  <c:v>42186</c:v>
                </c:pt>
                <c:pt idx="14">
                  <c:v>42217</c:v>
                </c:pt>
                <c:pt idx="15">
                  <c:v>42248</c:v>
                </c:pt>
                <c:pt idx="16">
                  <c:v>42278</c:v>
                </c:pt>
                <c:pt idx="17">
                  <c:v>42309</c:v>
                </c:pt>
                <c:pt idx="18">
                  <c:v>42339</c:v>
                </c:pt>
                <c:pt idx="19">
                  <c:v>42370</c:v>
                </c:pt>
                <c:pt idx="20">
                  <c:v>42401</c:v>
                </c:pt>
                <c:pt idx="21">
                  <c:v>42430</c:v>
                </c:pt>
                <c:pt idx="22">
                  <c:v>42461</c:v>
                </c:pt>
                <c:pt idx="23">
                  <c:v>42491</c:v>
                </c:pt>
                <c:pt idx="24">
                  <c:v>42522</c:v>
                </c:pt>
              </c:numCache>
            </c:numRef>
          </c:cat>
          <c:val>
            <c:numRef>
              <c:f>'[ICI WAM Chart.xlsx]MMF Maturities Chart'!$C$7:$C$31</c:f>
              <c:numCache>
                <c:formatCode>General</c:formatCode>
                <c:ptCount val="25"/>
                <c:pt idx="0">
                  <c:v>43</c:v>
                </c:pt>
                <c:pt idx="1">
                  <c:v>45</c:v>
                </c:pt>
                <c:pt idx="2">
                  <c:v>44</c:v>
                </c:pt>
                <c:pt idx="3">
                  <c:v>44</c:v>
                </c:pt>
                <c:pt idx="4">
                  <c:v>48</c:v>
                </c:pt>
                <c:pt idx="5">
                  <c:v>46</c:v>
                </c:pt>
                <c:pt idx="6">
                  <c:v>44</c:v>
                </c:pt>
                <c:pt idx="7">
                  <c:v>44</c:v>
                </c:pt>
                <c:pt idx="8">
                  <c:v>43</c:v>
                </c:pt>
                <c:pt idx="9">
                  <c:v>44</c:v>
                </c:pt>
                <c:pt idx="10">
                  <c:v>43</c:v>
                </c:pt>
                <c:pt idx="11">
                  <c:v>41</c:v>
                </c:pt>
                <c:pt idx="12">
                  <c:v>40</c:v>
                </c:pt>
                <c:pt idx="13">
                  <c:v>40</c:v>
                </c:pt>
                <c:pt idx="14">
                  <c:v>39</c:v>
                </c:pt>
                <c:pt idx="15">
                  <c:v>38</c:v>
                </c:pt>
                <c:pt idx="16">
                  <c:v>40</c:v>
                </c:pt>
                <c:pt idx="17">
                  <c:v>38</c:v>
                </c:pt>
                <c:pt idx="18">
                  <c:v>40</c:v>
                </c:pt>
                <c:pt idx="19">
                  <c:v>39</c:v>
                </c:pt>
                <c:pt idx="20">
                  <c:v>41</c:v>
                </c:pt>
                <c:pt idx="21">
                  <c:v>42</c:v>
                </c:pt>
                <c:pt idx="22">
                  <c:v>41</c:v>
                </c:pt>
                <c:pt idx="23">
                  <c:v>39</c:v>
                </c:pt>
                <c:pt idx="24">
                  <c:v>41</c:v>
                </c:pt>
              </c:numCache>
            </c:numRef>
          </c:val>
          <c:smooth val="0"/>
        </c:ser>
        <c:ser>
          <c:idx val="1"/>
          <c:order val="1"/>
          <c:tx>
            <c:strRef>
              <c:f>'[ICI WAM Chart.xlsx]MMF Maturities Chart'!$D$6</c:f>
              <c:strCache>
                <c:ptCount val="1"/>
                <c:pt idx="0">
                  <c:v>Govt. WAL</c:v>
                </c:pt>
              </c:strCache>
            </c:strRef>
          </c:tx>
          <c:spPr>
            <a:ln w="38100" cap="rnd">
              <a:solidFill>
                <a:schemeClr val="accent2"/>
              </a:solidFill>
              <a:round/>
            </a:ln>
            <a:effectLst/>
          </c:spPr>
          <c:marker>
            <c:symbol val="none"/>
          </c:marker>
          <c:cat>
            <c:numRef>
              <c:f>'[ICI WAM Chart.xlsx]MMF Maturities Chart'!$B$7:$B$31</c:f>
              <c:numCache>
                <c:formatCode>mmm\-yy</c:formatCode>
                <c:ptCount val="25"/>
                <c:pt idx="0">
                  <c:v>41791</c:v>
                </c:pt>
                <c:pt idx="1">
                  <c:v>41821</c:v>
                </c:pt>
                <c:pt idx="2">
                  <c:v>41852</c:v>
                </c:pt>
                <c:pt idx="3">
                  <c:v>41883</c:v>
                </c:pt>
                <c:pt idx="4">
                  <c:v>41913</c:v>
                </c:pt>
                <c:pt idx="5">
                  <c:v>41944</c:v>
                </c:pt>
                <c:pt idx="6">
                  <c:v>41974</c:v>
                </c:pt>
                <c:pt idx="7">
                  <c:v>42005</c:v>
                </c:pt>
                <c:pt idx="8">
                  <c:v>42036</c:v>
                </c:pt>
                <c:pt idx="9">
                  <c:v>42064</c:v>
                </c:pt>
                <c:pt idx="10">
                  <c:v>42095</c:v>
                </c:pt>
                <c:pt idx="11">
                  <c:v>42125</c:v>
                </c:pt>
                <c:pt idx="12">
                  <c:v>42156</c:v>
                </c:pt>
                <c:pt idx="13">
                  <c:v>42186</c:v>
                </c:pt>
                <c:pt idx="14">
                  <c:v>42217</c:v>
                </c:pt>
                <c:pt idx="15">
                  <c:v>42248</c:v>
                </c:pt>
                <c:pt idx="16">
                  <c:v>42278</c:v>
                </c:pt>
                <c:pt idx="17">
                  <c:v>42309</c:v>
                </c:pt>
                <c:pt idx="18">
                  <c:v>42339</c:v>
                </c:pt>
                <c:pt idx="19">
                  <c:v>42370</c:v>
                </c:pt>
                <c:pt idx="20">
                  <c:v>42401</c:v>
                </c:pt>
                <c:pt idx="21">
                  <c:v>42430</c:v>
                </c:pt>
                <c:pt idx="22">
                  <c:v>42461</c:v>
                </c:pt>
                <c:pt idx="23">
                  <c:v>42491</c:v>
                </c:pt>
                <c:pt idx="24">
                  <c:v>42522</c:v>
                </c:pt>
              </c:numCache>
            </c:numRef>
          </c:cat>
          <c:val>
            <c:numRef>
              <c:f>'[ICI WAM Chart.xlsx]MMF Maturities Chart'!$D$7:$D$31</c:f>
              <c:numCache>
                <c:formatCode>General</c:formatCode>
                <c:ptCount val="25"/>
                <c:pt idx="0">
                  <c:v>72</c:v>
                </c:pt>
                <c:pt idx="1">
                  <c:v>75</c:v>
                </c:pt>
                <c:pt idx="2">
                  <c:v>74</c:v>
                </c:pt>
                <c:pt idx="3">
                  <c:v>73</c:v>
                </c:pt>
                <c:pt idx="4">
                  <c:v>78</c:v>
                </c:pt>
                <c:pt idx="5">
                  <c:v>77</c:v>
                </c:pt>
                <c:pt idx="6">
                  <c:v>76</c:v>
                </c:pt>
                <c:pt idx="7">
                  <c:v>80</c:v>
                </c:pt>
                <c:pt idx="8">
                  <c:v>80</c:v>
                </c:pt>
                <c:pt idx="9">
                  <c:v>82</c:v>
                </c:pt>
                <c:pt idx="10">
                  <c:v>82</c:v>
                </c:pt>
                <c:pt idx="11">
                  <c:v>78</c:v>
                </c:pt>
                <c:pt idx="12">
                  <c:v>76</c:v>
                </c:pt>
                <c:pt idx="13">
                  <c:v>76</c:v>
                </c:pt>
                <c:pt idx="14">
                  <c:v>78</c:v>
                </c:pt>
                <c:pt idx="15">
                  <c:v>83</c:v>
                </c:pt>
                <c:pt idx="16">
                  <c:v>89</c:v>
                </c:pt>
                <c:pt idx="17">
                  <c:v>84</c:v>
                </c:pt>
                <c:pt idx="18">
                  <c:v>85</c:v>
                </c:pt>
                <c:pt idx="19">
                  <c:v>89</c:v>
                </c:pt>
                <c:pt idx="20">
                  <c:v>93</c:v>
                </c:pt>
                <c:pt idx="21">
                  <c:v>96</c:v>
                </c:pt>
                <c:pt idx="22">
                  <c:v>95</c:v>
                </c:pt>
                <c:pt idx="23">
                  <c:v>96</c:v>
                </c:pt>
                <c:pt idx="24">
                  <c:v>100</c:v>
                </c:pt>
              </c:numCache>
            </c:numRef>
          </c:val>
          <c:smooth val="0"/>
        </c:ser>
        <c:ser>
          <c:idx val="2"/>
          <c:order val="2"/>
          <c:tx>
            <c:strRef>
              <c:f>'[ICI WAM Chart.xlsx]MMF Maturities Chart'!$E$6</c:f>
              <c:strCache>
                <c:ptCount val="1"/>
                <c:pt idx="0">
                  <c:v>Prime WAM</c:v>
                </c:pt>
              </c:strCache>
            </c:strRef>
          </c:tx>
          <c:spPr>
            <a:ln w="38100" cap="rnd">
              <a:solidFill>
                <a:srgbClr val="92D050"/>
              </a:solidFill>
              <a:round/>
            </a:ln>
            <a:effectLst/>
          </c:spPr>
          <c:marker>
            <c:symbol val="none"/>
          </c:marker>
          <c:cat>
            <c:numRef>
              <c:f>'[ICI WAM Chart.xlsx]MMF Maturities Chart'!$B$7:$B$31</c:f>
              <c:numCache>
                <c:formatCode>mmm\-yy</c:formatCode>
                <c:ptCount val="25"/>
                <c:pt idx="0">
                  <c:v>41791</c:v>
                </c:pt>
                <c:pt idx="1">
                  <c:v>41821</c:v>
                </c:pt>
                <c:pt idx="2">
                  <c:v>41852</c:v>
                </c:pt>
                <c:pt idx="3">
                  <c:v>41883</c:v>
                </c:pt>
                <c:pt idx="4">
                  <c:v>41913</c:v>
                </c:pt>
                <c:pt idx="5">
                  <c:v>41944</c:v>
                </c:pt>
                <c:pt idx="6">
                  <c:v>41974</c:v>
                </c:pt>
                <c:pt idx="7">
                  <c:v>42005</c:v>
                </c:pt>
                <c:pt idx="8">
                  <c:v>42036</c:v>
                </c:pt>
                <c:pt idx="9">
                  <c:v>42064</c:v>
                </c:pt>
                <c:pt idx="10">
                  <c:v>42095</c:v>
                </c:pt>
                <c:pt idx="11">
                  <c:v>42125</c:v>
                </c:pt>
                <c:pt idx="12">
                  <c:v>42156</c:v>
                </c:pt>
                <c:pt idx="13">
                  <c:v>42186</c:v>
                </c:pt>
                <c:pt idx="14">
                  <c:v>42217</c:v>
                </c:pt>
                <c:pt idx="15">
                  <c:v>42248</c:v>
                </c:pt>
                <c:pt idx="16">
                  <c:v>42278</c:v>
                </c:pt>
                <c:pt idx="17">
                  <c:v>42309</c:v>
                </c:pt>
                <c:pt idx="18">
                  <c:v>42339</c:v>
                </c:pt>
                <c:pt idx="19">
                  <c:v>42370</c:v>
                </c:pt>
                <c:pt idx="20">
                  <c:v>42401</c:v>
                </c:pt>
                <c:pt idx="21">
                  <c:v>42430</c:v>
                </c:pt>
                <c:pt idx="22">
                  <c:v>42461</c:v>
                </c:pt>
                <c:pt idx="23">
                  <c:v>42491</c:v>
                </c:pt>
                <c:pt idx="24">
                  <c:v>42522</c:v>
                </c:pt>
              </c:numCache>
            </c:numRef>
          </c:cat>
          <c:val>
            <c:numRef>
              <c:f>'[ICI WAM Chart.xlsx]MMF Maturities Chart'!$E$7:$E$31</c:f>
              <c:numCache>
                <c:formatCode>General</c:formatCode>
                <c:ptCount val="25"/>
                <c:pt idx="0">
                  <c:v>45</c:v>
                </c:pt>
                <c:pt idx="1">
                  <c:v>44</c:v>
                </c:pt>
                <c:pt idx="2">
                  <c:v>45</c:v>
                </c:pt>
                <c:pt idx="3">
                  <c:v>46</c:v>
                </c:pt>
                <c:pt idx="4">
                  <c:v>47</c:v>
                </c:pt>
                <c:pt idx="5">
                  <c:v>46</c:v>
                </c:pt>
                <c:pt idx="6">
                  <c:v>43</c:v>
                </c:pt>
                <c:pt idx="7">
                  <c:v>44</c:v>
                </c:pt>
                <c:pt idx="8">
                  <c:v>44</c:v>
                </c:pt>
                <c:pt idx="9">
                  <c:v>42</c:v>
                </c:pt>
                <c:pt idx="10">
                  <c:v>40</c:v>
                </c:pt>
                <c:pt idx="11">
                  <c:v>39</c:v>
                </c:pt>
                <c:pt idx="12">
                  <c:v>37</c:v>
                </c:pt>
                <c:pt idx="13">
                  <c:v>37</c:v>
                </c:pt>
                <c:pt idx="14">
                  <c:v>33</c:v>
                </c:pt>
                <c:pt idx="15">
                  <c:v>32</c:v>
                </c:pt>
                <c:pt idx="16">
                  <c:v>36</c:v>
                </c:pt>
                <c:pt idx="17">
                  <c:v>33</c:v>
                </c:pt>
                <c:pt idx="18">
                  <c:v>31</c:v>
                </c:pt>
                <c:pt idx="19">
                  <c:v>35</c:v>
                </c:pt>
                <c:pt idx="20">
                  <c:v>35</c:v>
                </c:pt>
                <c:pt idx="21">
                  <c:v>35</c:v>
                </c:pt>
                <c:pt idx="22">
                  <c:v>34</c:v>
                </c:pt>
                <c:pt idx="23">
                  <c:v>31</c:v>
                </c:pt>
                <c:pt idx="24">
                  <c:v>29</c:v>
                </c:pt>
              </c:numCache>
            </c:numRef>
          </c:val>
          <c:smooth val="0"/>
        </c:ser>
        <c:ser>
          <c:idx val="3"/>
          <c:order val="3"/>
          <c:tx>
            <c:strRef>
              <c:f>'[ICI WAM Chart.xlsx]MMF Maturities Chart'!$F$6</c:f>
              <c:strCache>
                <c:ptCount val="1"/>
                <c:pt idx="0">
                  <c:v>Prime WAL</c:v>
                </c:pt>
              </c:strCache>
            </c:strRef>
          </c:tx>
          <c:spPr>
            <a:ln w="38100" cap="rnd">
              <a:solidFill>
                <a:schemeClr val="accent4"/>
              </a:solidFill>
              <a:round/>
            </a:ln>
            <a:effectLst/>
          </c:spPr>
          <c:marker>
            <c:symbol val="none"/>
          </c:marker>
          <c:cat>
            <c:numRef>
              <c:f>'[ICI WAM Chart.xlsx]MMF Maturities Chart'!$B$7:$B$31</c:f>
              <c:numCache>
                <c:formatCode>mmm\-yy</c:formatCode>
                <c:ptCount val="25"/>
                <c:pt idx="0">
                  <c:v>41791</c:v>
                </c:pt>
                <c:pt idx="1">
                  <c:v>41821</c:v>
                </c:pt>
                <c:pt idx="2">
                  <c:v>41852</c:v>
                </c:pt>
                <c:pt idx="3">
                  <c:v>41883</c:v>
                </c:pt>
                <c:pt idx="4">
                  <c:v>41913</c:v>
                </c:pt>
                <c:pt idx="5">
                  <c:v>41944</c:v>
                </c:pt>
                <c:pt idx="6">
                  <c:v>41974</c:v>
                </c:pt>
                <c:pt idx="7">
                  <c:v>42005</c:v>
                </c:pt>
                <c:pt idx="8">
                  <c:v>42036</c:v>
                </c:pt>
                <c:pt idx="9">
                  <c:v>42064</c:v>
                </c:pt>
                <c:pt idx="10">
                  <c:v>42095</c:v>
                </c:pt>
                <c:pt idx="11">
                  <c:v>42125</c:v>
                </c:pt>
                <c:pt idx="12">
                  <c:v>42156</c:v>
                </c:pt>
                <c:pt idx="13">
                  <c:v>42186</c:v>
                </c:pt>
                <c:pt idx="14">
                  <c:v>42217</c:v>
                </c:pt>
                <c:pt idx="15">
                  <c:v>42248</c:v>
                </c:pt>
                <c:pt idx="16">
                  <c:v>42278</c:v>
                </c:pt>
                <c:pt idx="17">
                  <c:v>42309</c:v>
                </c:pt>
                <c:pt idx="18">
                  <c:v>42339</c:v>
                </c:pt>
                <c:pt idx="19">
                  <c:v>42370</c:v>
                </c:pt>
                <c:pt idx="20">
                  <c:v>42401</c:v>
                </c:pt>
                <c:pt idx="21">
                  <c:v>42430</c:v>
                </c:pt>
                <c:pt idx="22">
                  <c:v>42461</c:v>
                </c:pt>
                <c:pt idx="23">
                  <c:v>42491</c:v>
                </c:pt>
                <c:pt idx="24">
                  <c:v>42522</c:v>
                </c:pt>
              </c:numCache>
            </c:numRef>
          </c:cat>
          <c:val>
            <c:numRef>
              <c:f>'[ICI WAM Chart.xlsx]MMF Maturities Chart'!$F$7:$F$31</c:f>
              <c:numCache>
                <c:formatCode>General</c:formatCode>
                <c:ptCount val="25"/>
                <c:pt idx="0">
                  <c:v>80</c:v>
                </c:pt>
                <c:pt idx="1">
                  <c:v>77</c:v>
                </c:pt>
                <c:pt idx="2">
                  <c:v>77</c:v>
                </c:pt>
                <c:pt idx="3">
                  <c:v>77</c:v>
                </c:pt>
                <c:pt idx="4">
                  <c:v>79</c:v>
                </c:pt>
                <c:pt idx="5">
                  <c:v>80</c:v>
                </c:pt>
                <c:pt idx="6">
                  <c:v>77</c:v>
                </c:pt>
                <c:pt idx="7">
                  <c:v>79</c:v>
                </c:pt>
                <c:pt idx="8">
                  <c:v>78</c:v>
                </c:pt>
                <c:pt idx="9">
                  <c:v>78</c:v>
                </c:pt>
                <c:pt idx="10">
                  <c:v>77</c:v>
                </c:pt>
                <c:pt idx="11">
                  <c:v>75</c:v>
                </c:pt>
                <c:pt idx="12">
                  <c:v>73</c:v>
                </c:pt>
                <c:pt idx="13">
                  <c:v>72</c:v>
                </c:pt>
                <c:pt idx="14">
                  <c:v>68</c:v>
                </c:pt>
                <c:pt idx="15">
                  <c:v>66</c:v>
                </c:pt>
                <c:pt idx="16">
                  <c:v>68</c:v>
                </c:pt>
                <c:pt idx="17">
                  <c:v>65</c:v>
                </c:pt>
                <c:pt idx="18">
                  <c:v>56</c:v>
                </c:pt>
                <c:pt idx="19">
                  <c:v>58</c:v>
                </c:pt>
                <c:pt idx="20">
                  <c:v>57</c:v>
                </c:pt>
                <c:pt idx="21">
                  <c:v>54</c:v>
                </c:pt>
                <c:pt idx="22">
                  <c:v>51</c:v>
                </c:pt>
                <c:pt idx="23">
                  <c:v>46</c:v>
                </c:pt>
                <c:pt idx="24">
                  <c:v>44</c:v>
                </c:pt>
              </c:numCache>
            </c:numRef>
          </c:val>
          <c:smooth val="0"/>
        </c:ser>
        <c:dLbls>
          <c:showLegendKey val="0"/>
          <c:showVal val="0"/>
          <c:showCatName val="0"/>
          <c:showSerName val="0"/>
          <c:showPercent val="0"/>
          <c:showBubbleSize val="0"/>
        </c:dLbls>
        <c:marker val="1"/>
        <c:smooth val="0"/>
        <c:axId val="131659648"/>
        <c:axId val="131661184"/>
      </c:lineChart>
      <c:dateAx>
        <c:axId val="13165964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1661184"/>
        <c:crosses val="autoZero"/>
        <c:auto val="1"/>
        <c:lblOffset val="100"/>
        <c:baseTimeUnit val="months"/>
      </c:dateAx>
      <c:valAx>
        <c:axId val="13166118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1659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State Street Inst Liquid Res Prem (SSIXX)</a:t>
            </a:r>
          </a:p>
        </c:rich>
      </c:tx>
      <c:overlay val="0"/>
    </c:title>
    <c:autoTitleDeleted val="0"/>
    <c:plotArea>
      <c:layout/>
      <c:lineChart>
        <c:grouping val="standard"/>
        <c:varyColors val="0"/>
        <c:ser>
          <c:idx val="0"/>
          <c:order val="0"/>
          <c:tx>
            <c:strRef>
              <c:f>NAVs!$G$1</c:f>
              <c:strCache>
                <c:ptCount val="1"/>
                <c:pt idx="0">
                  <c:v>State Street Inst Liquid Res Prem ♦</c:v>
                </c:pt>
              </c:strCache>
            </c:strRef>
          </c:tx>
          <c:spPr>
            <a:ln>
              <a:solidFill>
                <a:schemeClr val="tx2"/>
              </a:solidFill>
            </a:ln>
          </c:spPr>
          <c:marker>
            <c:symbol val="none"/>
          </c:marker>
          <c:dPt>
            <c:idx val="3"/>
            <c:bubble3D val="0"/>
          </c:dPt>
          <c:dPt>
            <c:idx val="9"/>
            <c:marker>
              <c:symbol val="diamond"/>
              <c:size val="12"/>
              <c:spPr>
                <a:solidFill>
                  <a:srgbClr val="00B0F0"/>
                </a:solidFill>
                <a:ln>
                  <a:solidFill>
                    <a:schemeClr val="tx2"/>
                  </a:solidFill>
                </a:ln>
              </c:spPr>
            </c:marker>
            <c:bubble3D val="0"/>
          </c:dPt>
          <c:dPt>
            <c:idx val="45"/>
            <c:bubble3D val="0"/>
          </c:dPt>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NAVs!$G$5:$G$71</c:f>
              <c:numCache>
                <c:formatCode>0.0000</c:formatCode>
                <c:ptCount val="67"/>
                <c:pt idx="0">
                  <c:v>1.0002</c:v>
                </c:pt>
                <c:pt idx="1">
                  <c:v>1.0001</c:v>
                </c:pt>
                <c:pt idx="2">
                  <c:v>1.0002</c:v>
                </c:pt>
                <c:pt idx="3">
                  <c:v>1.0001</c:v>
                </c:pt>
                <c:pt idx="4">
                  <c:v>1.0001</c:v>
                </c:pt>
                <c:pt idx="5">
                  <c:v>1.0001</c:v>
                </c:pt>
                <c:pt idx="6">
                  <c:v>1.0001</c:v>
                </c:pt>
                <c:pt idx="7">
                  <c:v>1.0001</c:v>
                </c:pt>
                <c:pt idx="8">
                  <c:v>1.0001</c:v>
                </c:pt>
                <c:pt idx="9">
                  <c:v>1.0001</c:v>
                </c:pt>
                <c:pt idx="10">
                  <c:v>1.0001</c:v>
                </c:pt>
                <c:pt idx="11">
                  <c:v>1.0001</c:v>
                </c:pt>
                <c:pt idx="12">
                  <c:v>1.0001</c:v>
                </c:pt>
                <c:pt idx="13">
                  <c:v>1.0001</c:v>
                </c:pt>
                <c:pt idx="14">
                  <c:v>1.0001</c:v>
                </c:pt>
                <c:pt idx="15">
                  <c:v>1.0001</c:v>
                </c:pt>
                <c:pt idx="16">
                  <c:v>1.0001</c:v>
                </c:pt>
                <c:pt idx="17">
                  <c:v>1.0001</c:v>
                </c:pt>
                <c:pt idx="18">
                  <c:v>1.0001</c:v>
                </c:pt>
                <c:pt idx="19">
                  <c:v>1.0001</c:v>
                </c:pt>
                <c:pt idx="20">
                  <c:v>1.0001</c:v>
                </c:pt>
                <c:pt idx="21">
                  <c:v>1.0001</c:v>
                </c:pt>
                <c:pt idx="22">
                  <c:v>1.0001</c:v>
                </c:pt>
                <c:pt idx="23">
                  <c:v>1.0001</c:v>
                </c:pt>
                <c:pt idx="24">
                  <c:v>1.0001</c:v>
                </c:pt>
                <c:pt idx="25">
                  <c:v>1.0001</c:v>
                </c:pt>
                <c:pt idx="26">
                  <c:v>1.0001</c:v>
                </c:pt>
                <c:pt idx="27">
                  <c:v>1.0001</c:v>
                </c:pt>
                <c:pt idx="28">
                  <c:v>1.0001</c:v>
                </c:pt>
                <c:pt idx="29">
                  <c:v>1.0001</c:v>
                </c:pt>
                <c:pt idx="30">
                  <c:v>1.0001</c:v>
                </c:pt>
                <c:pt idx="31">
                  <c:v>1.0001</c:v>
                </c:pt>
                <c:pt idx="32">
                  <c:v>1.0001</c:v>
                </c:pt>
                <c:pt idx="33">
                  <c:v>1.0001</c:v>
                </c:pt>
                <c:pt idx="34">
                  <c:v>1.0001</c:v>
                </c:pt>
                <c:pt idx="35">
                  <c:v>1</c:v>
                </c:pt>
                <c:pt idx="36">
                  <c:v>1.0001</c:v>
                </c:pt>
                <c:pt idx="37">
                  <c:v>1.0001</c:v>
                </c:pt>
                <c:pt idx="38">
                  <c:v>1.0001</c:v>
                </c:pt>
                <c:pt idx="39">
                  <c:v>1.0001</c:v>
                </c:pt>
                <c:pt idx="40">
                  <c:v>1</c:v>
                </c:pt>
                <c:pt idx="41">
                  <c:v>1</c:v>
                </c:pt>
                <c:pt idx="42">
                  <c:v>1.0001</c:v>
                </c:pt>
                <c:pt idx="43">
                  <c:v>1.0001</c:v>
                </c:pt>
                <c:pt idx="44">
                  <c:v>1.0001</c:v>
                </c:pt>
                <c:pt idx="45">
                  <c:v>1</c:v>
                </c:pt>
                <c:pt idx="46">
                  <c:v>1</c:v>
                </c:pt>
                <c:pt idx="47">
                  <c:v>1</c:v>
                </c:pt>
                <c:pt idx="48">
                  <c:v>1</c:v>
                </c:pt>
                <c:pt idx="49">
                  <c:v>1</c:v>
                </c:pt>
                <c:pt idx="50">
                  <c:v>1</c:v>
                </c:pt>
                <c:pt idx="51">
                  <c:v>1.0001</c:v>
                </c:pt>
                <c:pt idx="52">
                  <c:v>1.0001</c:v>
                </c:pt>
                <c:pt idx="53">
                  <c:v>1.0001</c:v>
                </c:pt>
                <c:pt idx="54">
                  <c:v>1.0001</c:v>
                </c:pt>
                <c:pt idx="55">
                  <c:v>1.0001</c:v>
                </c:pt>
                <c:pt idx="56">
                  <c:v>1</c:v>
                </c:pt>
                <c:pt idx="57">
                  <c:v>1.0001</c:v>
                </c:pt>
                <c:pt idx="58">
                  <c:v>1.0001</c:v>
                </c:pt>
                <c:pt idx="59">
                  <c:v>1.0001</c:v>
                </c:pt>
                <c:pt idx="60">
                  <c:v>1.0001</c:v>
                </c:pt>
                <c:pt idx="61">
                  <c:v>1.0001</c:v>
                </c:pt>
                <c:pt idx="62">
                  <c:v>1.0001</c:v>
                </c:pt>
                <c:pt idx="63">
                  <c:v>1.0001</c:v>
                </c:pt>
                <c:pt idx="64">
                  <c:v>1.0001</c:v>
                </c:pt>
                <c:pt idx="65">
                  <c:v>1.0001</c:v>
                </c:pt>
                <c:pt idx="66">
                  <c:v>1.0001</c:v>
                </c:pt>
              </c:numCache>
            </c:numRef>
          </c:val>
          <c:smooth val="0"/>
        </c:ser>
        <c:ser>
          <c:idx val="1"/>
          <c:order val="1"/>
          <c:tx>
            <c:strRef>
              <c:f>NAVs!$B$1</c:f>
              <c:strCache>
                <c:ptCount val="1"/>
                <c:pt idx="0">
                  <c:v>NAV</c:v>
                </c:pt>
              </c:strCache>
            </c:strRef>
          </c:tx>
          <c:spPr>
            <a:ln>
              <a:solidFill>
                <a:sysClr val="windowText" lastClr="000000"/>
              </a:solidFill>
            </a:ln>
          </c:spPr>
          <c:marker>
            <c:symbol val="none"/>
          </c:marker>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NAVs!$B$5:$B$71</c:f>
              <c:numCache>
                <c:formatCode>0.00</c:formatCode>
                <c:ptCount val="6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numCache>
            </c:numRef>
          </c:val>
          <c:smooth val="0"/>
        </c:ser>
        <c:dLbls>
          <c:showLegendKey val="0"/>
          <c:showVal val="0"/>
          <c:showCatName val="0"/>
          <c:showSerName val="0"/>
          <c:showPercent val="0"/>
          <c:showBubbleSize val="0"/>
        </c:dLbls>
        <c:marker val="1"/>
        <c:smooth val="0"/>
        <c:axId val="136516352"/>
        <c:axId val="136517888"/>
      </c:lineChart>
      <c:dateAx>
        <c:axId val="136516352"/>
        <c:scaling>
          <c:orientation val="minMax"/>
        </c:scaling>
        <c:delete val="0"/>
        <c:axPos val="b"/>
        <c:numFmt formatCode="m/d/yyyy" sourceLinked="1"/>
        <c:majorTickMark val="none"/>
        <c:minorTickMark val="none"/>
        <c:tickLblPos val="nextTo"/>
        <c:txPr>
          <a:bodyPr rot="-2700000" vert="horz"/>
          <a:lstStyle/>
          <a:p>
            <a:pPr>
              <a:defRPr/>
            </a:pPr>
            <a:endParaRPr lang="en-US"/>
          </a:p>
        </c:txPr>
        <c:crossAx val="136517888"/>
        <c:crosses val="autoZero"/>
        <c:auto val="1"/>
        <c:lblOffset val="100"/>
        <c:baseTimeUnit val="days"/>
        <c:majorUnit val="14"/>
        <c:majorTimeUnit val="days"/>
      </c:dateAx>
      <c:valAx>
        <c:axId val="136517888"/>
        <c:scaling>
          <c:orientation val="minMax"/>
          <c:max val="1.0005999999999999"/>
          <c:min val="0.99980000000000002"/>
        </c:scaling>
        <c:delete val="0"/>
        <c:axPos val="l"/>
        <c:majorGridlines/>
        <c:numFmt formatCode="0.0000" sourceLinked="1"/>
        <c:majorTickMark val="none"/>
        <c:minorTickMark val="none"/>
        <c:tickLblPos val="nextTo"/>
        <c:spPr>
          <a:ln w="9525">
            <a:noFill/>
          </a:ln>
        </c:spPr>
        <c:crossAx val="136516352"/>
        <c:crosses val="autoZero"/>
        <c:crossBetween val="between"/>
      </c:valAx>
    </c:plotArea>
    <c:plotVisOnly val="1"/>
    <c:dispBlanksAs val="gap"/>
    <c:showDLblsOverMax val="0"/>
  </c:chart>
  <c:txPr>
    <a:bodyPr/>
    <a:lstStyle/>
    <a:p>
      <a:pPr>
        <a:defRPr sz="8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JPMorgan Prime MM Capital (CJPXX)</a:t>
            </a:r>
          </a:p>
        </c:rich>
      </c:tx>
      <c:overlay val="0"/>
    </c:title>
    <c:autoTitleDeleted val="0"/>
    <c:plotArea>
      <c:layout/>
      <c:lineChart>
        <c:grouping val="standard"/>
        <c:varyColors val="0"/>
        <c:ser>
          <c:idx val="0"/>
          <c:order val="0"/>
          <c:tx>
            <c:strRef>
              <c:f>NAVs!$D$1</c:f>
              <c:strCache>
                <c:ptCount val="1"/>
                <c:pt idx="0">
                  <c:v>JPMorgan Prime MM Capital ♦</c:v>
                </c:pt>
              </c:strCache>
            </c:strRef>
          </c:tx>
          <c:spPr>
            <a:ln>
              <a:solidFill>
                <a:schemeClr val="tx2"/>
              </a:solidFill>
            </a:ln>
          </c:spPr>
          <c:marker>
            <c:symbol val="none"/>
          </c:marker>
          <c:dPt>
            <c:idx val="3"/>
            <c:bubble3D val="0"/>
          </c:dPt>
          <c:dPt>
            <c:idx val="9"/>
            <c:marker>
              <c:symbol val="diamond"/>
              <c:size val="12"/>
              <c:spPr>
                <a:solidFill>
                  <a:srgbClr val="00B0F0"/>
                </a:solidFill>
                <a:ln>
                  <a:solidFill>
                    <a:schemeClr val="tx2"/>
                  </a:solidFill>
                </a:ln>
              </c:spPr>
            </c:marker>
            <c:bubble3D val="0"/>
          </c:dPt>
          <c:dPt>
            <c:idx val="45"/>
            <c:bubble3D val="0"/>
          </c:dPt>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NAVs!$D$5:$D$71</c:f>
              <c:numCache>
                <c:formatCode>0.0000</c:formatCode>
                <c:ptCount val="67"/>
                <c:pt idx="0">
                  <c:v>1.0004</c:v>
                </c:pt>
                <c:pt idx="1">
                  <c:v>1.0004</c:v>
                </c:pt>
                <c:pt idx="2">
                  <c:v>1.0004</c:v>
                </c:pt>
                <c:pt idx="3">
                  <c:v>1.0004</c:v>
                </c:pt>
                <c:pt idx="4">
                  <c:v>1.0004</c:v>
                </c:pt>
                <c:pt idx="5">
                  <c:v>1.0004</c:v>
                </c:pt>
                <c:pt idx="6">
                  <c:v>1.0004</c:v>
                </c:pt>
                <c:pt idx="7">
                  <c:v>1.0004</c:v>
                </c:pt>
                <c:pt idx="8">
                  <c:v>1.0004</c:v>
                </c:pt>
                <c:pt idx="9">
                  <c:v>1.0004</c:v>
                </c:pt>
                <c:pt idx="10">
                  <c:v>1.0004</c:v>
                </c:pt>
                <c:pt idx="11">
                  <c:v>1.0004</c:v>
                </c:pt>
                <c:pt idx="12">
                  <c:v>1.0004</c:v>
                </c:pt>
                <c:pt idx="13">
                  <c:v>1.0004</c:v>
                </c:pt>
                <c:pt idx="14">
                  <c:v>1.0003</c:v>
                </c:pt>
                <c:pt idx="15">
                  <c:v>1.0003</c:v>
                </c:pt>
                <c:pt idx="16">
                  <c:v>1.0003</c:v>
                </c:pt>
                <c:pt idx="17">
                  <c:v>1.0004</c:v>
                </c:pt>
                <c:pt idx="18">
                  <c:v>1.0004</c:v>
                </c:pt>
                <c:pt idx="19">
                  <c:v>1.0003</c:v>
                </c:pt>
                <c:pt idx="20">
                  <c:v>1.0003</c:v>
                </c:pt>
                <c:pt idx="21">
                  <c:v>1.0003</c:v>
                </c:pt>
                <c:pt idx="22">
                  <c:v>1.0003</c:v>
                </c:pt>
                <c:pt idx="23">
                  <c:v>1.0003</c:v>
                </c:pt>
                <c:pt idx="24">
                  <c:v>1.0003</c:v>
                </c:pt>
                <c:pt idx="25">
                  <c:v>1.0003</c:v>
                </c:pt>
                <c:pt idx="26">
                  <c:v>1.0003</c:v>
                </c:pt>
                <c:pt idx="27">
                  <c:v>1.0003</c:v>
                </c:pt>
                <c:pt idx="28">
                  <c:v>1.0003</c:v>
                </c:pt>
                <c:pt idx="29">
                  <c:v>1.0003</c:v>
                </c:pt>
                <c:pt idx="30">
                  <c:v>1.0003</c:v>
                </c:pt>
                <c:pt idx="31">
                  <c:v>1.0003</c:v>
                </c:pt>
                <c:pt idx="32">
                  <c:v>1.0003</c:v>
                </c:pt>
                <c:pt idx="33">
                  <c:v>1.0004</c:v>
                </c:pt>
                <c:pt idx="34">
                  <c:v>1.0003</c:v>
                </c:pt>
                <c:pt idx="35">
                  <c:v>1.0003</c:v>
                </c:pt>
                <c:pt idx="36">
                  <c:v>1.0004</c:v>
                </c:pt>
                <c:pt idx="37">
                  <c:v>1.0004</c:v>
                </c:pt>
                <c:pt idx="38">
                  <c:v>1.0004</c:v>
                </c:pt>
                <c:pt idx="39">
                  <c:v>1.0004</c:v>
                </c:pt>
                <c:pt idx="40">
                  <c:v>1.0003</c:v>
                </c:pt>
                <c:pt idx="41">
                  <c:v>1.0003</c:v>
                </c:pt>
                <c:pt idx="42">
                  <c:v>1.0003</c:v>
                </c:pt>
                <c:pt idx="43">
                  <c:v>1.0003</c:v>
                </c:pt>
                <c:pt idx="44">
                  <c:v>1.0004</c:v>
                </c:pt>
                <c:pt idx="45">
                  <c:v>1.0003</c:v>
                </c:pt>
                <c:pt idx="46">
                  <c:v>1.0003</c:v>
                </c:pt>
                <c:pt idx="47">
                  <c:v>1.0003</c:v>
                </c:pt>
                <c:pt idx="48">
                  <c:v>1.0004</c:v>
                </c:pt>
                <c:pt idx="49">
                  <c:v>1.0003</c:v>
                </c:pt>
                <c:pt idx="50">
                  <c:v>1.0003</c:v>
                </c:pt>
                <c:pt idx="51">
                  <c:v>1.0003</c:v>
                </c:pt>
                <c:pt idx="52">
                  <c:v>1.0003</c:v>
                </c:pt>
                <c:pt idx="53">
                  <c:v>1.0003</c:v>
                </c:pt>
                <c:pt idx="54">
                  <c:v>1.0003</c:v>
                </c:pt>
                <c:pt idx="55">
                  <c:v>1.0003</c:v>
                </c:pt>
                <c:pt idx="56">
                  <c:v>1.0003</c:v>
                </c:pt>
                <c:pt idx="57">
                  <c:v>1.0003</c:v>
                </c:pt>
                <c:pt idx="58">
                  <c:v>1.0003</c:v>
                </c:pt>
                <c:pt idx="59">
                  <c:v>1.0003</c:v>
                </c:pt>
                <c:pt idx="60">
                  <c:v>1.0003</c:v>
                </c:pt>
                <c:pt idx="61">
                  <c:v>1.0004</c:v>
                </c:pt>
                <c:pt idx="62">
                  <c:v>1.0004</c:v>
                </c:pt>
                <c:pt idx="63">
                  <c:v>1.0004</c:v>
                </c:pt>
                <c:pt idx="64">
                  <c:v>1.0003</c:v>
                </c:pt>
                <c:pt idx="65">
                  <c:v>1.0003</c:v>
                </c:pt>
                <c:pt idx="66">
                  <c:v>1.0003</c:v>
                </c:pt>
              </c:numCache>
            </c:numRef>
          </c:val>
          <c:smooth val="0"/>
        </c:ser>
        <c:ser>
          <c:idx val="1"/>
          <c:order val="1"/>
          <c:tx>
            <c:strRef>
              <c:f>NAVs!$B$1</c:f>
              <c:strCache>
                <c:ptCount val="1"/>
                <c:pt idx="0">
                  <c:v>NAV</c:v>
                </c:pt>
              </c:strCache>
            </c:strRef>
          </c:tx>
          <c:spPr>
            <a:ln>
              <a:solidFill>
                <a:sysClr val="windowText" lastClr="000000"/>
              </a:solidFill>
            </a:ln>
          </c:spPr>
          <c:marker>
            <c:symbol val="none"/>
          </c:marker>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NAVs!$B$5:$B$71</c:f>
              <c:numCache>
                <c:formatCode>0.00</c:formatCode>
                <c:ptCount val="6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numCache>
            </c:numRef>
          </c:val>
          <c:smooth val="0"/>
        </c:ser>
        <c:dLbls>
          <c:showLegendKey val="0"/>
          <c:showVal val="0"/>
          <c:showCatName val="0"/>
          <c:showSerName val="0"/>
          <c:showPercent val="0"/>
          <c:showBubbleSize val="0"/>
        </c:dLbls>
        <c:marker val="1"/>
        <c:smooth val="0"/>
        <c:axId val="136555520"/>
        <c:axId val="136557312"/>
      </c:lineChart>
      <c:dateAx>
        <c:axId val="136555520"/>
        <c:scaling>
          <c:orientation val="minMax"/>
        </c:scaling>
        <c:delete val="0"/>
        <c:axPos val="b"/>
        <c:numFmt formatCode="m/d/yyyy" sourceLinked="1"/>
        <c:majorTickMark val="none"/>
        <c:minorTickMark val="none"/>
        <c:tickLblPos val="nextTo"/>
        <c:txPr>
          <a:bodyPr rot="-2700000" vert="horz"/>
          <a:lstStyle/>
          <a:p>
            <a:pPr>
              <a:defRPr/>
            </a:pPr>
            <a:endParaRPr lang="en-US"/>
          </a:p>
        </c:txPr>
        <c:crossAx val="136557312"/>
        <c:crosses val="autoZero"/>
        <c:auto val="1"/>
        <c:lblOffset val="100"/>
        <c:baseTimeUnit val="days"/>
        <c:majorUnit val="14"/>
        <c:majorTimeUnit val="days"/>
      </c:dateAx>
      <c:valAx>
        <c:axId val="136557312"/>
        <c:scaling>
          <c:orientation val="minMax"/>
          <c:max val="1.0005999999999999"/>
          <c:min val="0.99980000000000002"/>
        </c:scaling>
        <c:delete val="0"/>
        <c:axPos val="l"/>
        <c:majorGridlines/>
        <c:numFmt formatCode="0.0000" sourceLinked="1"/>
        <c:majorTickMark val="none"/>
        <c:minorTickMark val="none"/>
        <c:tickLblPos val="nextTo"/>
        <c:spPr>
          <a:ln w="9525">
            <a:noFill/>
          </a:ln>
        </c:spPr>
        <c:crossAx val="136555520"/>
        <c:crosses val="autoZero"/>
        <c:crossBetween val="between"/>
      </c:valAx>
    </c:plotArea>
    <c:plotVisOnly val="1"/>
    <c:dispBlanksAs val="gap"/>
    <c:showDLblsOverMax val="0"/>
  </c:chart>
  <c:txPr>
    <a:bodyPr/>
    <a:lstStyle/>
    <a:p>
      <a:pPr>
        <a:defRPr sz="8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Federated Inst Prime Value Obl Cap (PVCXX)</a:t>
            </a:r>
          </a:p>
        </c:rich>
      </c:tx>
      <c:overlay val="0"/>
    </c:title>
    <c:autoTitleDeleted val="0"/>
    <c:plotArea>
      <c:layout/>
      <c:lineChart>
        <c:grouping val="standard"/>
        <c:varyColors val="0"/>
        <c:ser>
          <c:idx val="0"/>
          <c:order val="0"/>
          <c:tx>
            <c:strRef>
              <c:f>NAVs!$J$1</c:f>
              <c:strCache>
                <c:ptCount val="1"/>
                <c:pt idx="0">
                  <c:v>Federated Inst Prime Value Obl Cap</c:v>
                </c:pt>
              </c:strCache>
            </c:strRef>
          </c:tx>
          <c:spPr>
            <a:ln>
              <a:solidFill>
                <a:schemeClr val="tx2"/>
              </a:solidFill>
            </a:ln>
          </c:spPr>
          <c:marker>
            <c:symbol val="none"/>
          </c:marker>
          <c:dPt>
            <c:idx val="3"/>
            <c:bubble3D val="0"/>
          </c:dPt>
          <c:dPt>
            <c:idx val="9"/>
            <c:marker>
              <c:symbol val="diamond"/>
              <c:size val="12"/>
              <c:spPr>
                <a:solidFill>
                  <a:srgbClr val="00B0F0"/>
                </a:solidFill>
                <a:ln>
                  <a:solidFill>
                    <a:schemeClr val="tx2"/>
                  </a:solidFill>
                </a:ln>
              </c:spPr>
            </c:marker>
            <c:bubble3D val="0"/>
          </c:dPt>
          <c:dPt>
            <c:idx val="45"/>
            <c:bubble3D val="0"/>
          </c:dPt>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NAVs!$J$5:$J$71</c:f>
              <c:numCache>
                <c:formatCode>0.0000</c:formatCode>
                <c:ptCount val="67"/>
                <c:pt idx="0">
                  <c:v>1.0004</c:v>
                </c:pt>
                <c:pt idx="1">
                  <c:v>1.0004</c:v>
                </c:pt>
                <c:pt idx="2">
                  <c:v>1.0004</c:v>
                </c:pt>
                <c:pt idx="3">
                  <c:v>1.0004</c:v>
                </c:pt>
                <c:pt idx="4">
                  <c:v>1.0003</c:v>
                </c:pt>
                <c:pt idx="5">
                  <c:v>1.0003</c:v>
                </c:pt>
                <c:pt idx="6">
                  <c:v>1.0003</c:v>
                </c:pt>
                <c:pt idx="7">
                  <c:v>1.0003</c:v>
                </c:pt>
                <c:pt idx="8">
                  <c:v>1.0003</c:v>
                </c:pt>
                <c:pt idx="9">
                  <c:v>1.0003</c:v>
                </c:pt>
                <c:pt idx="10">
                  <c:v>1.0003</c:v>
                </c:pt>
                <c:pt idx="11">
                  <c:v>1.0003</c:v>
                </c:pt>
                <c:pt idx="12">
                  <c:v>1.0003</c:v>
                </c:pt>
                <c:pt idx="13">
                  <c:v>1.0003</c:v>
                </c:pt>
                <c:pt idx="14">
                  <c:v>1.0003</c:v>
                </c:pt>
                <c:pt idx="15">
                  <c:v>1.0002</c:v>
                </c:pt>
                <c:pt idx="16">
                  <c:v>1.0002</c:v>
                </c:pt>
                <c:pt idx="17">
                  <c:v>1.0002</c:v>
                </c:pt>
                <c:pt idx="18">
                  <c:v>1.0002</c:v>
                </c:pt>
                <c:pt idx="19">
                  <c:v>1.0002</c:v>
                </c:pt>
                <c:pt idx="20">
                  <c:v>1.0002</c:v>
                </c:pt>
                <c:pt idx="21">
                  <c:v>1.0002</c:v>
                </c:pt>
                <c:pt idx="22">
                  <c:v>1.0002</c:v>
                </c:pt>
                <c:pt idx="23">
                  <c:v>1.0002</c:v>
                </c:pt>
                <c:pt idx="24">
                  <c:v>1.0002</c:v>
                </c:pt>
                <c:pt idx="25">
                  <c:v>1.0002</c:v>
                </c:pt>
                <c:pt idx="26">
                  <c:v>1.0001</c:v>
                </c:pt>
                <c:pt idx="27">
                  <c:v>1.0001</c:v>
                </c:pt>
                <c:pt idx="28">
                  <c:v>1.0001</c:v>
                </c:pt>
                <c:pt idx="29">
                  <c:v>1.0001</c:v>
                </c:pt>
                <c:pt idx="30">
                  <c:v>1.0001</c:v>
                </c:pt>
                <c:pt idx="31">
                  <c:v>1.0001</c:v>
                </c:pt>
                <c:pt idx="32">
                  <c:v>1.0001</c:v>
                </c:pt>
                <c:pt idx="33">
                  <c:v>1.0001</c:v>
                </c:pt>
                <c:pt idx="34">
                  <c:v>1.0001</c:v>
                </c:pt>
                <c:pt idx="35">
                  <c:v>1.0001</c:v>
                </c:pt>
                <c:pt idx="36">
                  <c:v>1.0001</c:v>
                </c:pt>
                <c:pt idx="37">
                  <c:v>1.0001</c:v>
                </c:pt>
                <c:pt idx="38">
                  <c:v>1.0001</c:v>
                </c:pt>
                <c:pt idx="39">
                  <c:v>1.0001</c:v>
                </c:pt>
                <c:pt idx="40">
                  <c:v>1.0001</c:v>
                </c:pt>
                <c:pt idx="41">
                  <c:v>1.0001</c:v>
                </c:pt>
                <c:pt idx="42">
                  <c:v>1.0001</c:v>
                </c:pt>
                <c:pt idx="43">
                  <c:v>1.0001</c:v>
                </c:pt>
                <c:pt idx="44">
                  <c:v>1.0001</c:v>
                </c:pt>
                <c:pt idx="45">
                  <c:v>1.0001</c:v>
                </c:pt>
                <c:pt idx="46">
                  <c:v>1.0001</c:v>
                </c:pt>
                <c:pt idx="47">
                  <c:v>1.0001</c:v>
                </c:pt>
                <c:pt idx="48">
                  <c:v>1.0001</c:v>
                </c:pt>
                <c:pt idx="49">
                  <c:v>1.0001</c:v>
                </c:pt>
                <c:pt idx="50">
                  <c:v>1</c:v>
                </c:pt>
                <c:pt idx="51">
                  <c:v>1</c:v>
                </c:pt>
                <c:pt idx="52">
                  <c:v>1</c:v>
                </c:pt>
                <c:pt idx="53">
                  <c:v>1.0001</c:v>
                </c:pt>
                <c:pt idx="54">
                  <c:v>1</c:v>
                </c:pt>
                <c:pt idx="55">
                  <c:v>1</c:v>
                </c:pt>
                <c:pt idx="56">
                  <c:v>1</c:v>
                </c:pt>
                <c:pt idx="57">
                  <c:v>1.0001</c:v>
                </c:pt>
                <c:pt idx="58">
                  <c:v>1</c:v>
                </c:pt>
                <c:pt idx="59">
                  <c:v>1</c:v>
                </c:pt>
                <c:pt idx="60">
                  <c:v>1.0001</c:v>
                </c:pt>
                <c:pt idx="61">
                  <c:v>1.0001</c:v>
                </c:pt>
                <c:pt idx="62">
                  <c:v>1.0001</c:v>
                </c:pt>
                <c:pt idx="63">
                  <c:v>1.0001</c:v>
                </c:pt>
                <c:pt idx="64">
                  <c:v>1.0001</c:v>
                </c:pt>
                <c:pt idx="65">
                  <c:v>1.0001</c:v>
                </c:pt>
                <c:pt idx="66">
                  <c:v>1.0001</c:v>
                </c:pt>
              </c:numCache>
            </c:numRef>
          </c:val>
          <c:smooth val="0"/>
        </c:ser>
        <c:ser>
          <c:idx val="1"/>
          <c:order val="1"/>
          <c:tx>
            <c:strRef>
              <c:f>NAVs!$B$1</c:f>
              <c:strCache>
                <c:ptCount val="1"/>
                <c:pt idx="0">
                  <c:v>NAV</c:v>
                </c:pt>
              </c:strCache>
            </c:strRef>
          </c:tx>
          <c:spPr>
            <a:ln>
              <a:solidFill>
                <a:schemeClr val="tx1"/>
              </a:solidFill>
            </a:ln>
          </c:spPr>
          <c:marker>
            <c:symbol val="none"/>
          </c:marker>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NAVs!$B$5:$B$71</c:f>
              <c:numCache>
                <c:formatCode>0.00</c:formatCode>
                <c:ptCount val="6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numCache>
            </c:numRef>
          </c:val>
          <c:smooth val="0"/>
        </c:ser>
        <c:dLbls>
          <c:showLegendKey val="0"/>
          <c:showVal val="0"/>
          <c:showCatName val="0"/>
          <c:showSerName val="0"/>
          <c:showPercent val="0"/>
          <c:showBubbleSize val="0"/>
        </c:dLbls>
        <c:marker val="1"/>
        <c:smooth val="0"/>
        <c:axId val="136582656"/>
        <c:axId val="136584192"/>
      </c:lineChart>
      <c:dateAx>
        <c:axId val="136582656"/>
        <c:scaling>
          <c:orientation val="minMax"/>
        </c:scaling>
        <c:delete val="0"/>
        <c:axPos val="b"/>
        <c:numFmt formatCode="m/d/yyyy" sourceLinked="1"/>
        <c:majorTickMark val="none"/>
        <c:minorTickMark val="none"/>
        <c:tickLblPos val="nextTo"/>
        <c:txPr>
          <a:bodyPr rot="-2700000" vert="horz"/>
          <a:lstStyle/>
          <a:p>
            <a:pPr>
              <a:defRPr/>
            </a:pPr>
            <a:endParaRPr lang="en-US"/>
          </a:p>
        </c:txPr>
        <c:crossAx val="136584192"/>
        <c:crosses val="autoZero"/>
        <c:auto val="1"/>
        <c:lblOffset val="100"/>
        <c:baseTimeUnit val="days"/>
        <c:majorUnit val="14"/>
        <c:majorTimeUnit val="days"/>
      </c:dateAx>
      <c:valAx>
        <c:axId val="136584192"/>
        <c:scaling>
          <c:orientation val="minMax"/>
          <c:max val="1.0005999999999999"/>
          <c:min val="0.99980000000000002"/>
        </c:scaling>
        <c:delete val="0"/>
        <c:axPos val="l"/>
        <c:majorGridlines/>
        <c:numFmt formatCode="0.0000" sourceLinked="1"/>
        <c:majorTickMark val="none"/>
        <c:minorTickMark val="none"/>
        <c:tickLblPos val="nextTo"/>
        <c:spPr>
          <a:ln w="6350">
            <a:noFill/>
          </a:ln>
        </c:spPr>
        <c:crossAx val="136582656"/>
        <c:crosses val="autoZero"/>
        <c:crossBetween val="between"/>
      </c:valAx>
    </c:plotArea>
    <c:plotVisOnly val="1"/>
    <c:dispBlanksAs val="gap"/>
    <c:showDLblsOverMax val="0"/>
  </c:chart>
  <c:txPr>
    <a:bodyPr/>
    <a:lstStyle/>
    <a:p>
      <a:pPr>
        <a:defRPr sz="8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Dreyfus Cash Mgmt Investor (DVCXX)</a:t>
            </a:r>
          </a:p>
        </c:rich>
      </c:tx>
      <c:overlay val="0"/>
    </c:title>
    <c:autoTitleDeleted val="0"/>
    <c:plotArea>
      <c:layout/>
      <c:lineChart>
        <c:grouping val="standard"/>
        <c:varyColors val="0"/>
        <c:ser>
          <c:idx val="0"/>
          <c:order val="0"/>
          <c:tx>
            <c:strRef>
              <c:f>NAVs!$AT$1</c:f>
              <c:strCache>
                <c:ptCount val="1"/>
                <c:pt idx="0">
                  <c:v>Dreyfus Cash Mgmt Investor ♦</c:v>
                </c:pt>
              </c:strCache>
            </c:strRef>
          </c:tx>
          <c:spPr>
            <a:ln>
              <a:solidFill>
                <a:schemeClr val="tx2"/>
              </a:solidFill>
            </a:ln>
          </c:spPr>
          <c:marker>
            <c:symbol val="none"/>
          </c:marker>
          <c:dPt>
            <c:idx val="3"/>
            <c:bubble3D val="0"/>
          </c:dPt>
          <c:dPt>
            <c:idx val="9"/>
            <c:marker>
              <c:symbol val="diamond"/>
              <c:size val="12"/>
              <c:spPr>
                <a:solidFill>
                  <a:srgbClr val="00B0F0"/>
                </a:solidFill>
                <a:ln>
                  <a:solidFill>
                    <a:schemeClr val="tx2"/>
                  </a:solidFill>
                </a:ln>
              </c:spPr>
            </c:marker>
            <c:bubble3D val="0"/>
          </c:dPt>
          <c:dPt>
            <c:idx val="45"/>
            <c:bubble3D val="0"/>
          </c:dPt>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NAVs!$AT$5:$AT$71</c:f>
              <c:numCache>
                <c:formatCode>0.0000</c:formatCode>
                <c:ptCount val="67"/>
                <c:pt idx="0">
                  <c:v>1.0003</c:v>
                </c:pt>
                <c:pt idx="1">
                  <c:v>1.0003</c:v>
                </c:pt>
                <c:pt idx="2">
                  <c:v>1.0003</c:v>
                </c:pt>
                <c:pt idx="3">
                  <c:v>1.0003</c:v>
                </c:pt>
                <c:pt idx="4">
                  <c:v>1.0003</c:v>
                </c:pt>
                <c:pt idx="5">
                  <c:v>1.0002</c:v>
                </c:pt>
                <c:pt idx="6">
                  <c:v>1.0002</c:v>
                </c:pt>
                <c:pt idx="7">
                  <c:v>1.0002</c:v>
                </c:pt>
                <c:pt idx="8">
                  <c:v>1.0002</c:v>
                </c:pt>
                <c:pt idx="9">
                  <c:v>1.0002</c:v>
                </c:pt>
                <c:pt idx="10">
                  <c:v>1.0002</c:v>
                </c:pt>
                <c:pt idx="11">
                  <c:v>1.0002</c:v>
                </c:pt>
                <c:pt idx="12">
                  <c:v>1.0002</c:v>
                </c:pt>
                <c:pt idx="13">
                  <c:v>1.0002</c:v>
                </c:pt>
                <c:pt idx="14">
                  <c:v>1.0002</c:v>
                </c:pt>
                <c:pt idx="15">
                  <c:v>1.0002</c:v>
                </c:pt>
                <c:pt idx="16">
                  <c:v>1.0002</c:v>
                </c:pt>
                <c:pt idx="17">
                  <c:v>1.0002</c:v>
                </c:pt>
                <c:pt idx="18">
                  <c:v>1.0002</c:v>
                </c:pt>
                <c:pt idx="19">
                  <c:v>1.0002</c:v>
                </c:pt>
                <c:pt idx="20">
                  <c:v>1.0002</c:v>
                </c:pt>
                <c:pt idx="21">
                  <c:v>1.0001</c:v>
                </c:pt>
                <c:pt idx="22">
                  <c:v>1.0001</c:v>
                </c:pt>
                <c:pt idx="23">
                  <c:v>1.0002</c:v>
                </c:pt>
                <c:pt idx="24">
                  <c:v>1.0002</c:v>
                </c:pt>
                <c:pt idx="25">
                  <c:v>1.0001</c:v>
                </c:pt>
                <c:pt idx="26">
                  <c:v>1.0001</c:v>
                </c:pt>
                <c:pt idx="27">
                  <c:v>1.0001</c:v>
                </c:pt>
                <c:pt idx="28">
                  <c:v>1.0001</c:v>
                </c:pt>
                <c:pt idx="29">
                  <c:v>1.0001</c:v>
                </c:pt>
                <c:pt idx="30">
                  <c:v>1.0001</c:v>
                </c:pt>
                <c:pt idx="31">
                  <c:v>1.0001</c:v>
                </c:pt>
                <c:pt idx="32">
                  <c:v>1.0001</c:v>
                </c:pt>
                <c:pt idx="33">
                  <c:v>1.0001</c:v>
                </c:pt>
                <c:pt idx="34">
                  <c:v>1.0001</c:v>
                </c:pt>
                <c:pt idx="35">
                  <c:v>1.0001</c:v>
                </c:pt>
                <c:pt idx="36">
                  <c:v>1.0001</c:v>
                </c:pt>
                <c:pt idx="37">
                  <c:v>1.0001</c:v>
                </c:pt>
                <c:pt idx="38">
                  <c:v>1.0001</c:v>
                </c:pt>
                <c:pt idx="39">
                  <c:v>1.0001</c:v>
                </c:pt>
                <c:pt idx="40">
                  <c:v>1.0001</c:v>
                </c:pt>
                <c:pt idx="41">
                  <c:v>1.0001</c:v>
                </c:pt>
                <c:pt idx="42">
                  <c:v>1.0001</c:v>
                </c:pt>
                <c:pt idx="43">
                  <c:v>1.0001</c:v>
                </c:pt>
                <c:pt idx="44">
                  <c:v>1.0001</c:v>
                </c:pt>
                <c:pt idx="45">
                  <c:v>1.0001</c:v>
                </c:pt>
                <c:pt idx="46">
                  <c:v>1.0001</c:v>
                </c:pt>
                <c:pt idx="47">
                  <c:v>1.0001</c:v>
                </c:pt>
                <c:pt idx="48">
                  <c:v>1.0001</c:v>
                </c:pt>
                <c:pt idx="49">
                  <c:v>1.0001</c:v>
                </c:pt>
                <c:pt idx="50">
                  <c:v>1.0001</c:v>
                </c:pt>
                <c:pt idx="51">
                  <c:v>1.0001</c:v>
                </c:pt>
                <c:pt idx="52">
                  <c:v>1.0001</c:v>
                </c:pt>
                <c:pt idx="53">
                  <c:v>1.0001</c:v>
                </c:pt>
                <c:pt idx="54">
                  <c:v>1.0002</c:v>
                </c:pt>
                <c:pt idx="55">
                  <c:v>1.0002</c:v>
                </c:pt>
                <c:pt idx="56">
                  <c:v>1.0002</c:v>
                </c:pt>
                <c:pt idx="57">
                  <c:v>1.0002</c:v>
                </c:pt>
                <c:pt idx="58">
                  <c:v>1.0002</c:v>
                </c:pt>
                <c:pt idx="59">
                  <c:v>1.0002</c:v>
                </c:pt>
                <c:pt idx="60">
                  <c:v>1.0002</c:v>
                </c:pt>
                <c:pt idx="61">
                  <c:v>1.0002</c:v>
                </c:pt>
                <c:pt idx="62">
                  <c:v>1.0002</c:v>
                </c:pt>
                <c:pt idx="63">
                  <c:v>1.0002</c:v>
                </c:pt>
                <c:pt idx="64">
                  <c:v>1.0002</c:v>
                </c:pt>
                <c:pt idx="65">
                  <c:v>1.0002</c:v>
                </c:pt>
                <c:pt idx="66">
                  <c:v>1.0002</c:v>
                </c:pt>
              </c:numCache>
            </c:numRef>
          </c:val>
          <c:smooth val="0"/>
        </c:ser>
        <c:ser>
          <c:idx val="1"/>
          <c:order val="1"/>
          <c:tx>
            <c:strRef>
              <c:f>NAVs!$B$1</c:f>
              <c:strCache>
                <c:ptCount val="1"/>
                <c:pt idx="0">
                  <c:v>NAV</c:v>
                </c:pt>
              </c:strCache>
            </c:strRef>
          </c:tx>
          <c:spPr>
            <a:ln>
              <a:solidFill>
                <a:sysClr val="windowText" lastClr="000000"/>
              </a:solidFill>
            </a:ln>
          </c:spPr>
          <c:marker>
            <c:symbol val="none"/>
          </c:marker>
          <c:cat>
            <c:numRef>
              <c:f>NAVs!$A$5:$A$71</c:f>
              <c:numCache>
                <c:formatCode>m/d/yyyy</c:formatCode>
                <c:ptCount val="67"/>
                <c:pt idx="0">
                  <c:v>42801</c:v>
                </c:pt>
                <c:pt idx="1">
                  <c:v>42800</c:v>
                </c:pt>
                <c:pt idx="2">
                  <c:v>42797</c:v>
                </c:pt>
                <c:pt idx="3">
                  <c:v>42796</c:v>
                </c:pt>
                <c:pt idx="4">
                  <c:v>42795</c:v>
                </c:pt>
                <c:pt idx="5">
                  <c:v>42794</c:v>
                </c:pt>
                <c:pt idx="6">
                  <c:v>42793</c:v>
                </c:pt>
                <c:pt idx="7">
                  <c:v>42790</c:v>
                </c:pt>
                <c:pt idx="8">
                  <c:v>42789</c:v>
                </c:pt>
                <c:pt idx="9">
                  <c:v>42788</c:v>
                </c:pt>
                <c:pt idx="10">
                  <c:v>42787</c:v>
                </c:pt>
                <c:pt idx="11">
                  <c:v>42786</c:v>
                </c:pt>
                <c:pt idx="12">
                  <c:v>42783</c:v>
                </c:pt>
                <c:pt idx="13">
                  <c:v>42782</c:v>
                </c:pt>
                <c:pt idx="14">
                  <c:v>42781</c:v>
                </c:pt>
                <c:pt idx="15">
                  <c:v>42780</c:v>
                </c:pt>
                <c:pt idx="16">
                  <c:v>42779</c:v>
                </c:pt>
                <c:pt idx="17">
                  <c:v>42776</c:v>
                </c:pt>
                <c:pt idx="18">
                  <c:v>42775</c:v>
                </c:pt>
                <c:pt idx="19">
                  <c:v>42774</c:v>
                </c:pt>
                <c:pt idx="20">
                  <c:v>42773</c:v>
                </c:pt>
                <c:pt idx="21">
                  <c:v>42772</c:v>
                </c:pt>
                <c:pt idx="22">
                  <c:v>42769</c:v>
                </c:pt>
                <c:pt idx="23">
                  <c:v>42768</c:v>
                </c:pt>
                <c:pt idx="24">
                  <c:v>42767</c:v>
                </c:pt>
                <c:pt idx="25">
                  <c:v>42766</c:v>
                </c:pt>
                <c:pt idx="26">
                  <c:v>42765</c:v>
                </c:pt>
                <c:pt idx="27">
                  <c:v>42762</c:v>
                </c:pt>
                <c:pt idx="28">
                  <c:v>42761</c:v>
                </c:pt>
                <c:pt idx="29">
                  <c:v>42760</c:v>
                </c:pt>
                <c:pt idx="30">
                  <c:v>42759</c:v>
                </c:pt>
                <c:pt idx="31">
                  <c:v>42758</c:v>
                </c:pt>
                <c:pt idx="32">
                  <c:v>42755</c:v>
                </c:pt>
                <c:pt idx="33">
                  <c:v>42754</c:v>
                </c:pt>
                <c:pt idx="34">
                  <c:v>42753</c:v>
                </c:pt>
                <c:pt idx="35">
                  <c:v>42752</c:v>
                </c:pt>
                <c:pt idx="36">
                  <c:v>42751</c:v>
                </c:pt>
                <c:pt idx="37">
                  <c:v>42748</c:v>
                </c:pt>
                <c:pt idx="38">
                  <c:v>42747</c:v>
                </c:pt>
                <c:pt idx="39">
                  <c:v>42746</c:v>
                </c:pt>
                <c:pt idx="40">
                  <c:v>42745</c:v>
                </c:pt>
                <c:pt idx="41">
                  <c:v>42744</c:v>
                </c:pt>
                <c:pt idx="42">
                  <c:v>42741</c:v>
                </c:pt>
                <c:pt idx="43">
                  <c:v>42740</c:v>
                </c:pt>
                <c:pt idx="44">
                  <c:v>42739</c:v>
                </c:pt>
                <c:pt idx="45">
                  <c:v>42738</c:v>
                </c:pt>
                <c:pt idx="46">
                  <c:v>42734</c:v>
                </c:pt>
                <c:pt idx="47">
                  <c:v>42733</c:v>
                </c:pt>
                <c:pt idx="48">
                  <c:v>42732</c:v>
                </c:pt>
                <c:pt idx="49">
                  <c:v>42731</c:v>
                </c:pt>
                <c:pt idx="50">
                  <c:v>42727</c:v>
                </c:pt>
                <c:pt idx="51">
                  <c:v>42726</c:v>
                </c:pt>
                <c:pt idx="52">
                  <c:v>42725</c:v>
                </c:pt>
                <c:pt idx="53">
                  <c:v>42724</c:v>
                </c:pt>
                <c:pt idx="54">
                  <c:v>42723</c:v>
                </c:pt>
                <c:pt idx="55">
                  <c:v>42720</c:v>
                </c:pt>
                <c:pt idx="56">
                  <c:v>42719</c:v>
                </c:pt>
                <c:pt idx="57">
                  <c:v>42718</c:v>
                </c:pt>
                <c:pt idx="58">
                  <c:v>42717</c:v>
                </c:pt>
                <c:pt idx="59">
                  <c:v>42716</c:v>
                </c:pt>
                <c:pt idx="60">
                  <c:v>42713</c:v>
                </c:pt>
                <c:pt idx="61">
                  <c:v>42712</c:v>
                </c:pt>
                <c:pt idx="62">
                  <c:v>42711</c:v>
                </c:pt>
                <c:pt idx="63">
                  <c:v>42710</c:v>
                </c:pt>
                <c:pt idx="64">
                  <c:v>42709</c:v>
                </c:pt>
                <c:pt idx="65">
                  <c:v>42706</c:v>
                </c:pt>
                <c:pt idx="66">
                  <c:v>42705</c:v>
                </c:pt>
              </c:numCache>
            </c:numRef>
          </c:cat>
          <c:val>
            <c:numRef>
              <c:f>NAVs!$B$5:$B$71</c:f>
              <c:numCache>
                <c:formatCode>0.00</c:formatCode>
                <c:ptCount val="6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numCache>
            </c:numRef>
          </c:val>
          <c:smooth val="0"/>
        </c:ser>
        <c:dLbls>
          <c:showLegendKey val="0"/>
          <c:showVal val="0"/>
          <c:showCatName val="0"/>
          <c:showSerName val="0"/>
          <c:showPercent val="0"/>
          <c:showBubbleSize val="0"/>
        </c:dLbls>
        <c:marker val="1"/>
        <c:smooth val="0"/>
        <c:axId val="137678848"/>
        <c:axId val="137680384"/>
      </c:lineChart>
      <c:dateAx>
        <c:axId val="137678848"/>
        <c:scaling>
          <c:orientation val="minMax"/>
        </c:scaling>
        <c:delete val="0"/>
        <c:axPos val="b"/>
        <c:numFmt formatCode="m/d/yyyy" sourceLinked="1"/>
        <c:majorTickMark val="none"/>
        <c:minorTickMark val="none"/>
        <c:tickLblPos val="nextTo"/>
        <c:txPr>
          <a:bodyPr rot="-2700000" vert="horz"/>
          <a:lstStyle/>
          <a:p>
            <a:pPr>
              <a:defRPr/>
            </a:pPr>
            <a:endParaRPr lang="en-US"/>
          </a:p>
        </c:txPr>
        <c:crossAx val="137680384"/>
        <c:crosses val="autoZero"/>
        <c:auto val="1"/>
        <c:lblOffset val="100"/>
        <c:baseTimeUnit val="days"/>
        <c:majorUnit val="14"/>
        <c:majorTimeUnit val="days"/>
      </c:dateAx>
      <c:valAx>
        <c:axId val="137680384"/>
        <c:scaling>
          <c:orientation val="minMax"/>
          <c:max val="1.0005999999999999"/>
          <c:min val="0.99980000000000002"/>
        </c:scaling>
        <c:delete val="0"/>
        <c:axPos val="l"/>
        <c:majorGridlines/>
        <c:numFmt formatCode="0.0000" sourceLinked="1"/>
        <c:majorTickMark val="none"/>
        <c:minorTickMark val="none"/>
        <c:tickLblPos val="nextTo"/>
        <c:spPr>
          <a:ln w="9525">
            <a:noFill/>
          </a:ln>
        </c:spPr>
        <c:crossAx val="137678848"/>
        <c:crosses val="autoZero"/>
        <c:crossBetween val="between"/>
      </c:valAx>
    </c:plotArea>
    <c:plotVisOnly val="1"/>
    <c:dispBlanksAs val="gap"/>
    <c:showDLblsOverMax val="0"/>
  </c:chart>
  <c:txPr>
    <a:bodyPr/>
    <a:lstStyle/>
    <a:p>
      <a:pPr>
        <a:defRPr sz="8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2830" tIns="46415" rIns="92830" bIns="46415" rtlCol="0"/>
          <a:lstStyle>
            <a:lvl1pPr algn="r">
              <a:defRPr sz="1200"/>
            </a:lvl1pPr>
          </a:lstStyle>
          <a:p>
            <a:fld id="{6554B203-ADE4-4F6A-854A-8C3F81E52D92}" type="datetimeFigureOut">
              <a:rPr lang="en-US" smtClean="0"/>
              <a:pPr/>
              <a:t>5/2/2017</a:t>
            </a:fld>
            <a:endParaRPr lang="en-US" dirty="0"/>
          </a:p>
        </p:txBody>
      </p:sp>
      <p:sp>
        <p:nvSpPr>
          <p:cNvPr id="4" name="Footer Placeholder 3"/>
          <p:cNvSpPr>
            <a:spLocks noGrp="1"/>
          </p:cNvSpPr>
          <p:nvPr>
            <p:ph type="ftr" sz="quarter" idx="2"/>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8"/>
            <a:ext cx="3037840" cy="461804"/>
          </a:xfrm>
          <a:prstGeom prst="rect">
            <a:avLst/>
          </a:prstGeom>
        </p:spPr>
        <p:txBody>
          <a:bodyPr vert="horz" lIns="92830" tIns="46415" rIns="92830" bIns="46415" rtlCol="0" anchor="b"/>
          <a:lstStyle>
            <a:lvl1pPr algn="r">
              <a:defRPr sz="1200"/>
            </a:lvl1pPr>
          </a:lstStyle>
          <a:p>
            <a:fld id="{40E7F5FF-7A00-42DE-94C8-3F3FF29EE230}" type="slidenum">
              <a:rPr lang="en-US" smtClean="0"/>
              <a:pPr/>
              <a:t>‹#›</a:t>
            </a:fld>
            <a:endParaRPr lang="en-US" dirty="0"/>
          </a:p>
        </p:txBody>
      </p:sp>
    </p:spTree>
    <p:extLst>
      <p:ext uri="{BB962C8B-B14F-4D97-AF65-F5344CB8AC3E}">
        <p14:creationId xmlns:p14="http://schemas.microsoft.com/office/powerpoint/2010/main" val="1705425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17A5570F-A850-4E88-965C-C95DB052BDB1}" type="datetimeFigureOut">
              <a:rPr lang="en-US" smtClean="0"/>
              <a:pPr/>
              <a:t>5/2/2017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9FF0CFCD-5EB6-44F4-B37C-0831010E8EE8}" type="slidenum">
              <a:rPr lang="en-US" smtClean="0"/>
              <a:pPr/>
              <a:t>‹#›</a:t>
            </a:fld>
            <a:endParaRPr lang="en-US" dirty="0"/>
          </a:p>
        </p:txBody>
      </p:sp>
    </p:spTree>
    <p:extLst>
      <p:ext uri="{BB962C8B-B14F-4D97-AF65-F5344CB8AC3E}">
        <p14:creationId xmlns:p14="http://schemas.microsoft.com/office/powerpoint/2010/main" val="39675538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a:t>
            </a:fld>
            <a:endParaRPr lang="en-US" dirty="0"/>
          </a:p>
        </p:txBody>
      </p:sp>
    </p:spTree>
    <p:extLst>
      <p:ext uri="{BB962C8B-B14F-4D97-AF65-F5344CB8AC3E}">
        <p14:creationId xmlns:p14="http://schemas.microsoft.com/office/powerpoint/2010/main" val="2849952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19</a:t>
            </a:fld>
            <a:endParaRPr lang="en-US" dirty="0"/>
          </a:p>
        </p:txBody>
      </p:sp>
    </p:spTree>
    <p:extLst>
      <p:ext uri="{BB962C8B-B14F-4D97-AF65-F5344CB8AC3E}">
        <p14:creationId xmlns:p14="http://schemas.microsoft.com/office/powerpoint/2010/main" val="391240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20</a:t>
            </a:fld>
            <a:endParaRPr lang="en-US" dirty="0"/>
          </a:p>
        </p:txBody>
      </p:sp>
    </p:spTree>
    <p:extLst>
      <p:ext uri="{BB962C8B-B14F-4D97-AF65-F5344CB8AC3E}">
        <p14:creationId xmlns:p14="http://schemas.microsoft.com/office/powerpoint/2010/main" val="315487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21</a:t>
            </a:fld>
            <a:endParaRPr lang="en-US" dirty="0"/>
          </a:p>
        </p:txBody>
      </p:sp>
    </p:spTree>
    <p:extLst>
      <p:ext uri="{BB962C8B-B14F-4D97-AF65-F5344CB8AC3E}">
        <p14:creationId xmlns:p14="http://schemas.microsoft.com/office/powerpoint/2010/main" val="359845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22</a:t>
            </a:fld>
            <a:endParaRPr lang="en-US" dirty="0"/>
          </a:p>
        </p:txBody>
      </p:sp>
    </p:spTree>
    <p:extLst>
      <p:ext uri="{BB962C8B-B14F-4D97-AF65-F5344CB8AC3E}">
        <p14:creationId xmlns:p14="http://schemas.microsoft.com/office/powerpoint/2010/main" val="1213149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23</a:t>
            </a:fld>
            <a:endParaRPr lang="en-US" dirty="0"/>
          </a:p>
        </p:txBody>
      </p:sp>
    </p:spTree>
    <p:extLst>
      <p:ext uri="{BB962C8B-B14F-4D97-AF65-F5344CB8AC3E}">
        <p14:creationId xmlns:p14="http://schemas.microsoft.com/office/powerpoint/2010/main" val="159139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24</a:t>
            </a:fld>
            <a:endParaRPr lang="en-US" dirty="0"/>
          </a:p>
        </p:txBody>
      </p:sp>
    </p:spTree>
    <p:extLst>
      <p:ext uri="{BB962C8B-B14F-4D97-AF65-F5344CB8AC3E}">
        <p14:creationId xmlns:p14="http://schemas.microsoft.com/office/powerpoint/2010/main" val="2497747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25</a:t>
            </a:fld>
            <a:endParaRPr lang="en-US" dirty="0"/>
          </a:p>
        </p:txBody>
      </p:sp>
    </p:spTree>
    <p:extLst>
      <p:ext uri="{BB962C8B-B14F-4D97-AF65-F5344CB8AC3E}">
        <p14:creationId xmlns:p14="http://schemas.microsoft.com/office/powerpoint/2010/main" val="418137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26</a:t>
            </a:fld>
            <a:endParaRPr lang="en-US" dirty="0"/>
          </a:p>
        </p:txBody>
      </p:sp>
    </p:spTree>
    <p:extLst>
      <p:ext uri="{BB962C8B-B14F-4D97-AF65-F5344CB8AC3E}">
        <p14:creationId xmlns:p14="http://schemas.microsoft.com/office/powerpoint/2010/main" val="1059065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27</a:t>
            </a:fld>
            <a:endParaRPr lang="en-US" dirty="0"/>
          </a:p>
        </p:txBody>
      </p:sp>
    </p:spTree>
    <p:extLst>
      <p:ext uri="{BB962C8B-B14F-4D97-AF65-F5344CB8AC3E}">
        <p14:creationId xmlns:p14="http://schemas.microsoft.com/office/powerpoint/2010/main" val="70135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28</a:t>
            </a:fld>
            <a:endParaRPr lang="en-US" dirty="0"/>
          </a:p>
        </p:txBody>
      </p:sp>
    </p:spTree>
    <p:extLst>
      <p:ext uri="{BB962C8B-B14F-4D97-AF65-F5344CB8AC3E}">
        <p14:creationId xmlns:p14="http://schemas.microsoft.com/office/powerpoint/2010/main" val="69808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3</a:t>
            </a:fld>
            <a:endParaRPr lang="en-US" dirty="0"/>
          </a:p>
        </p:txBody>
      </p:sp>
    </p:spTree>
    <p:extLst>
      <p:ext uri="{BB962C8B-B14F-4D97-AF65-F5344CB8AC3E}">
        <p14:creationId xmlns:p14="http://schemas.microsoft.com/office/powerpoint/2010/main" val="338633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29</a:t>
            </a:fld>
            <a:endParaRPr lang="en-US" dirty="0"/>
          </a:p>
        </p:txBody>
      </p:sp>
    </p:spTree>
    <p:extLst>
      <p:ext uri="{BB962C8B-B14F-4D97-AF65-F5344CB8AC3E}">
        <p14:creationId xmlns:p14="http://schemas.microsoft.com/office/powerpoint/2010/main" val="356920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30</a:t>
            </a:fld>
            <a:endParaRPr lang="en-US" dirty="0"/>
          </a:p>
        </p:txBody>
      </p:sp>
    </p:spTree>
    <p:extLst>
      <p:ext uri="{BB962C8B-B14F-4D97-AF65-F5344CB8AC3E}">
        <p14:creationId xmlns:p14="http://schemas.microsoft.com/office/powerpoint/2010/main" val="2998777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37</a:t>
            </a:fld>
            <a:endParaRPr lang="en-US" dirty="0"/>
          </a:p>
        </p:txBody>
      </p:sp>
    </p:spTree>
    <p:extLst>
      <p:ext uri="{BB962C8B-B14F-4D97-AF65-F5344CB8AC3E}">
        <p14:creationId xmlns:p14="http://schemas.microsoft.com/office/powerpoint/2010/main" val="816235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38</a:t>
            </a:fld>
            <a:endParaRPr lang="en-US" dirty="0"/>
          </a:p>
        </p:txBody>
      </p:sp>
    </p:spTree>
    <p:extLst>
      <p:ext uri="{BB962C8B-B14F-4D97-AF65-F5344CB8AC3E}">
        <p14:creationId xmlns:p14="http://schemas.microsoft.com/office/powerpoint/2010/main" val="14792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39</a:t>
            </a:fld>
            <a:endParaRPr lang="en-US" dirty="0"/>
          </a:p>
        </p:txBody>
      </p:sp>
    </p:spTree>
    <p:extLst>
      <p:ext uri="{BB962C8B-B14F-4D97-AF65-F5344CB8AC3E}">
        <p14:creationId xmlns:p14="http://schemas.microsoft.com/office/powerpoint/2010/main" val="2905915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40</a:t>
            </a:fld>
            <a:endParaRPr lang="en-US" dirty="0"/>
          </a:p>
        </p:txBody>
      </p:sp>
    </p:spTree>
    <p:extLst>
      <p:ext uri="{BB962C8B-B14F-4D97-AF65-F5344CB8AC3E}">
        <p14:creationId xmlns:p14="http://schemas.microsoft.com/office/powerpoint/2010/main" val="51499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41</a:t>
            </a:fld>
            <a:endParaRPr lang="en-US" dirty="0"/>
          </a:p>
        </p:txBody>
      </p:sp>
    </p:spTree>
    <p:extLst>
      <p:ext uri="{BB962C8B-B14F-4D97-AF65-F5344CB8AC3E}">
        <p14:creationId xmlns:p14="http://schemas.microsoft.com/office/powerpoint/2010/main" val="2941534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42</a:t>
            </a:fld>
            <a:endParaRPr lang="en-US" dirty="0"/>
          </a:p>
        </p:txBody>
      </p:sp>
    </p:spTree>
    <p:extLst>
      <p:ext uri="{BB962C8B-B14F-4D97-AF65-F5344CB8AC3E}">
        <p14:creationId xmlns:p14="http://schemas.microsoft.com/office/powerpoint/2010/main" val="11213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5</a:t>
            </a:fld>
            <a:endParaRPr lang="en-US" dirty="0"/>
          </a:p>
        </p:txBody>
      </p:sp>
    </p:spTree>
    <p:extLst>
      <p:ext uri="{BB962C8B-B14F-4D97-AF65-F5344CB8AC3E}">
        <p14:creationId xmlns:p14="http://schemas.microsoft.com/office/powerpoint/2010/main" val="369619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13</a:t>
            </a:fld>
            <a:endParaRPr lang="en-US" dirty="0"/>
          </a:p>
        </p:txBody>
      </p:sp>
    </p:spTree>
    <p:extLst>
      <p:ext uri="{BB962C8B-B14F-4D97-AF65-F5344CB8AC3E}">
        <p14:creationId xmlns:p14="http://schemas.microsoft.com/office/powerpoint/2010/main" val="373734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14</a:t>
            </a:fld>
            <a:endParaRPr lang="en-US" dirty="0"/>
          </a:p>
        </p:txBody>
      </p:sp>
    </p:spTree>
    <p:extLst>
      <p:ext uri="{BB962C8B-B14F-4D97-AF65-F5344CB8AC3E}">
        <p14:creationId xmlns:p14="http://schemas.microsoft.com/office/powerpoint/2010/main" val="104456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15</a:t>
            </a:fld>
            <a:endParaRPr lang="en-US" dirty="0"/>
          </a:p>
        </p:txBody>
      </p:sp>
    </p:spTree>
    <p:extLst>
      <p:ext uri="{BB962C8B-B14F-4D97-AF65-F5344CB8AC3E}">
        <p14:creationId xmlns:p14="http://schemas.microsoft.com/office/powerpoint/2010/main" val="425979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16</a:t>
            </a:fld>
            <a:endParaRPr lang="en-US" dirty="0"/>
          </a:p>
        </p:txBody>
      </p:sp>
    </p:spTree>
    <p:extLst>
      <p:ext uri="{BB962C8B-B14F-4D97-AF65-F5344CB8AC3E}">
        <p14:creationId xmlns:p14="http://schemas.microsoft.com/office/powerpoint/2010/main" val="295628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17</a:t>
            </a:fld>
            <a:endParaRPr lang="en-US" dirty="0"/>
          </a:p>
        </p:txBody>
      </p:sp>
    </p:spTree>
    <p:extLst>
      <p:ext uri="{BB962C8B-B14F-4D97-AF65-F5344CB8AC3E}">
        <p14:creationId xmlns:p14="http://schemas.microsoft.com/office/powerpoint/2010/main" val="407346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0CFCD-5EB6-44F4-B37C-0831010E8EE8}" type="slidenum">
              <a:rPr lang="en-US" smtClean="0"/>
              <a:pPr/>
              <a:t>18</a:t>
            </a:fld>
            <a:endParaRPr lang="en-US" dirty="0"/>
          </a:p>
        </p:txBody>
      </p:sp>
    </p:spTree>
    <p:extLst>
      <p:ext uri="{BB962C8B-B14F-4D97-AF65-F5344CB8AC3E}">
        <p14:creationId xmlns:p14="http://schemas.microsoft.com/office/powerpoint/2010/main" val="3298383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lgn="ctr">
              <a:defRPr>
                <a:latin typeface="Verdana" pitchFamily="34" charset="0"/>
                <a:ea typeface="Verdana" pitchFamily="34" charset="0"/>
                <a:cs typeface="Verdana" pitchFamily="34" charset="0"/>
              </a:defRPr>
            </a:lvl1pPr>
          </a:lstStyle>
          <a:p>
            <a:r>
              <a:rPr lang="en-US" dirty="0" smtClean="0"/>
              <a:t>www.kbra.com</a:t>
            </a:r>
            <a:endParaRPr lang="en-US" dirty="0"/>
          </a:p>
        </p:txBody>
      </p:sp>
      <p:pic>
        <p:nvPicPr>
          <p:cNvPr id="7" name="Picture 6" descr="Kroll_Page_1_Top_110613.pdf"/>
          <p:cNvPicPr>
            <a:picLocks noChangeAspect="1"/>
          </p:cNvPicPr>
          <p:nvPr userDrawn="1"/>
        </p:nvPicPr>
        <p:blipFill>
          <a:blip r:embed="rId2"/>
          <a:stretch>
            <a:fillRect/>
          </a:stretch>
        </p:blipFill>
        <p:spPr>
          <a:xfrm>
            <a:off x="0" y="0"/>
            <a:ext cx="9144000" cy="808182"/>
          </a:xfrm>
          <a:prstGeom prst="rect">
            <a:avLst/>
          </a:prstGeom>
        </p:spPr>
      </p:pic>
      <p:sp>
        <p:nvSpPr>
          <p:cNvPr id="12" name="Title 11"/>
          <p:cNvSpPr>
            <a:spLocks noGrp="1"/>
          </p:cNvSpPr>
          <p:nvPr>
            <p:ph type="title"/>
          </p:nvPr>
        </p:nvSpPr>
        <p:spPr>
          <a:xfrm>
            <a:off x="628650" y="3008084"/>
            <a:ext cx="7886700" cy="442684"/>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969322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28320" y="1564640"/>
            <a:ext cx="4009570" cy="4460240"/>
          </a:xfrm>
        </p:spPr>
        <p:txBody>
          <a:bodyPr vert="horz" lIns="0" tIns="45720" rIns="91440" bIns="45720" rtlCol="0">
            <a:noAutofit/>
          </a:bodyPr>
          <a:lstStyle>
            <a:lvl1pPr marL="0" indent="0">
              <a:buNone/>
              <a:defRPr lang="en-US" sz="1600" b="1" smtClean="0">
                <a:solidFill>
                  <a:schemeClr val="tx1"/>
                </a:solidFill>
              </a:defRPr>
            </a:lvl1pPr>
            <a:lvl2pPr>
              <a:defRPr lang="en-US" sz="1600" smtClean="0">
                <a:solidFill>
                  <a:schemeClr val="tx1"/>
                </a:solidFill>
              </a:defRPr>
            </a:lvl2pPr>
            <a:lvl3pPr>
              <a:defRPr lang="en-US" smtClean="0"/>
            </a:lvl3pPr>
            <a:lvl4pPr>
              <a:defRPr lang="en-US" sz="1600" smtClean="0">
                <a:solidFill>
                  <a:schemeClr val="tx1"/>
                </a:solidFill>
              </a:defRPr>
            </a:lvl4pPr>
            <a:lvl5pPr>
              <a:defRPr lang="en-US" sz="1600"/>
            </a:lvl5pPr>
          </a:lstStyle>
          <a:p>
            <a:pPr lvl="0"/>
            <a:r>
              <a:rPr lang="en-US" dirty="0" smtClean="0"/>
              <a:t>Click to edit text</a:t>
            </a:r>
          </a:p>
          <a:p>
            <a:pPr lvl="1"/>
            <a:r>
              <a:rPr lang="en-US" dirty="0" smtClean="0"/>
              <a:t>First level</a:t>
            </a:r>
          </a:p>
          <a:p>
            <a:pPr lvl="3"/>
            <a:r>
              <a:rPr lang="en-US" dirty="0" smtClean="0"/>
              <a:t>Second level</a:t>
            </a:r>
          </a:p>
        </p:txBody>
      </p:sp>
      <p:sp>
        <p:nvSpPr>
          <p:cNvPr id="4" name="Content Placeholder 3"/>
          <p:cNvSpPr>
            <a:spLocks noGrp="1"/>
          </p:cNvSpPr>
          <p:nvPr>
            <p:ph sz="half" idx="2" hasCustomPrompt="1"/>
          </p:nvPr>
        </p:nvSpPr>
        <p:spPr>
          <a:xfrm>
            <a:off x="4668520" y="1564640"/>
            <a:ext cx="4015014" cy="4460240"/>
          </a:xfrm>
        </p:spPr>
        <p:txBody>
          <a:bodyPr vert="horz" lIns="0" tIns="45720" rIns="91440" bIns="45720" rtlCol="0">
            <a:noAutofit/>
          </a:bodyPr>
          <a:lstStyle>
            <a:lvl1pPr marL="0" indent="0">
              <a:buNone/>
              <a:defRPr lang="en-US" b="1" smtClean="0">
                <a:solidFill>
                  <a:schemeClr val="tx1"/>
                </a:solidFill>
              </a:defRPr>
            </a:lvl1pPr>
            <a:lvl2pPr>
              <a:defRPr lang="en-US" smtClean="0">
                <a:solidFill>
                  <a:schemeClr val="tx1"/>
                </a:solidFill>
              </a:defRPr>
            </a:lvl2pPr>
            <a:lvl3pPr>
              <a:defRPr lang="en-US" smtClean="0"/>
            </a:lvl3pPr>
            <a:lvl4pPr>
              <a:defRPr lang="en-US" smtClean="0">
                <a:solidFill>
                  <a:schemeClr val="tx1"/>
                </a:solidFill>
              </a:defRPr>
            </a:lvl4pPr>
            <a:lvl5pPr>
              <a:defRPr lang="en-US"/>
            </a:lvl5pPr>
          </a:lstStyle>
          <a:p>
            <a:pPr lvl="0"/>
            <a:r>
              <a:rPr lang="en-US" dirty="0" smtClean="0"/>
              <a:t>Click to edit text</a:t>
            </a:r>
          </a:p>
          <a:p>
            <a:pPr lvl="1"/>
            <a:r>
              <a:rPr lang="en-US" dirty="0" smtClean="0"/>
              <a:t>First level</a:t>
            </a:r>
          </a:p>
          <a:p>
            <a:pPr lvl="3"/>
            <a:r>
              <a:rPr lang="en-US" dirty="0" smtClean="0"/>
              <a:t>Second level</a:t>
            </a:r>
          </a:p>
        </p:txBody>
      </p:sp>
      <p:sp>
        <p:nvSpPr>
          <p:cNvPr id="9" name="Text Placeholder 10"/>
          <p:cNvSpPr>
            <a:spLocks noGrp="1"/>
          </p:cNvSpPr>
          <p:nvPr>
            <p:ph type="body" sz="quarter" idx="15" hasCustomPrompt="1"/>
          </p:nvPr>
        </p:nvSpPr>
        <p:spPr>
          <a:xfrm>
            <a:off x="558483" y="6217920"/>
            <a:ext cx="2214562" cy="213360"/>
          </a:xfrm>
        </p:spPr>
        <p:txBody>
          <a:bodyPr>
            <a:noAutofit/>
          </a:bodyPr>
          <a:lstStyle>
            <a:lvl1pPr marL="0" indent="0">
              <a:lnSpc>
                <a:spcPct val="110000"/>
              </a:lnSpc>
              <a:buNone/>
              <a:defRPr sz="800">
                <a:solidFill>
                  <a:srgbClr val="000000"/>
                </a:solidFill>
                <a:latin typeface="Helvetica"/>
                <a:cs typeface="Helvetica"/>
              </a:defRPr>
            </a:lvl1pPr>
          </a:lstStyle>
          <a:p>
            <a:pPr lvl="0"/>
            <a:r>
              <a:rPr lang="en-US" dirty="0" smtClean="0"/>
              <a:t>SOURCE: </a:t>
            </a:r>
            <a:endParaRPr lang="en-US" dirty="0"/>
          </a:p>
        </p:txBody>
      </p:sp>
      <p:sp>
        <p:nvSpPr>
          <p:cNvPr id="13" name="Text Placeholder 3"/>
          <p:cNvSpPr txBox="1">
            <a:spLocks/>
          </p:cNvSpPr>
          <p:nvPr userDrawn="1"/>
        </p:nvSpPr>
        <p:spPr>
          <a:xfrm>
            <a:off x="6248400" y="6607916"/>
            <a:ext cx="1498899" cy="148484"/>
          </a:xfrm>
          <a:prstGeom prst="rect">
            <a:avLst/>
          </a:prstGeom>
        </p:spPr>
        <p:txBody>
          <a:bodyPr vert="horz" wrap="none" lIns="0" tIns="0" rIns="0" bIns="0" rtlCol="0" anchor="ctr" anchorCtr="0">
            <a:noAutofit/>
          </a:bodyPr>
          <a:lstStyle>
            <a:lvl1pPr marL="173038" indent="-173038" algn="l" defTabSz="914400" rtl="0" eaLnBrk="1" latinLnBrk="0" hangingPunct="1">
              <a:spcBef>
                <a:spcPct val="20000"/>
              </a:spcBef>
              <a:spcAft>
                <a:spcPts val="600"/>
              </a:spcAft>
              <a:buFont typeface="Arial" pitchFamily="34" charset="0"/>
              <a:buChar char="•"/>
              <a:defRPr lang="en-US" sz="900" kern="1200" dirty="0" smtClean="0">
                <a:solidFill>
                  <a:schemeClr val="bg1"/>
                </a:solidFill>
                <a:latin typeface="+mj-lt"/>
                <a:ea typeface="+mn-ea"/>
                <a:cs typeface="+mn-cs"/>
              </a:defRPr>
            </a:lvl1pPr>
            <a:lvl2pPr marL="401638" indent="-173038" algn="l" defTabSz="914400" rtl="0" eaLnBrk="1" latinLnBrk="0" hangingPunct="1">
              <a:spcBef>
                <a:spcPct val="20000"/>
              </a:spcBef>
              <a:spcAft>
                <a:spcPts val="600"/>
              </a:spcAft>
              <a:buFont typeface="Arial" pitchFamily="34" charset="0"/>
              <a:buChar char="–"/>
              <a:defRPr sz="1400" kern="1200">
                <a:solidFill>
                  <a:schemeClr val="accent1"/>
                </a:solidFill>
                <a:latin typeface="+mj-lt"/>
                <a:ea typeface="+mn-ea"/>
                <a:cs typeface="+mn-cs"/>
              </a:defRPr>
            </a:lvl2pPr>
            <a:lvl3pPr marL="571500" indent="-169863" algn="l" defTabSz="914400" rtl="0" eaLnBrk="1" latinLnBrk="0" hangingPunct="1">
              <a:spcBef>
                <a:spcPct val="20000"/>
              </a:spcBef>
              <a:spcAft>
                <a:spcPts val="600"/>
              </a:spcAft>
              <a:buFont typeface="Arial" pitchFamily="34" charset="0"/>
              <a:buChar char="•"/>
              <a:defRPr sz="1200" kern="1200">
                <a:solidFill>
                  <a:schemeClr val="accent1"/>
                </a:solidFill>
                <a:latin typeface="+mj-lt"/>
                <a:ea typeface="+mn-ea"/>
                <a:cs typeface="+mn-cs"/>
              </a:defRPr>
            </a:lvl3pPr>
            <a:lvl4pPr marL="744538"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b="1">
                <a:solidFill>
                  <a:prstClr val="white"/>
                </a:solidFill>
                <a:latin typeface="Helvetica"/>
                <a:cs typeface="Helvetica"/>
              </a:rPr>
              <a:t>WWW.STONECASTLE.COM</a:t>
            </a:r>
          </a:p>
        </p:txBody>
      </p:sp>
      <p:sp>
        <p:nvSpPr>
          <p:cNvPr id="16" name="Slide Number Placeholder 5"/>
          <p:cNvSpPr>
            <a:spLocks noGrp="1"/>
          </p:cNvSpPr>
          <p:nvPr>
            <p:ph type="sldNum" sz="quarter" idx="12"/>
          </p:nvPr>
        </p:nvSpPr>
        <p:spPr>
          <a:xfrm>
            <a:off x="467043" y="6546334"/>
            <a:ext cx="2133600" cy="18466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b="1">
                <a:latin typeface="Helvetica"/>
                <a:cs typeface="Helvetica"/>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19" name="Text Placeholder 5"/>
          <p:cNvSpPr>
            <a:spLocks noGrp="1"/>
          </p:cNvSpPr>
          <p:nvPr>
            <p:ph type="body" sz="quarter" idx="17" hasCustomPrompt="1"/>
          </p:nvPr>
        </p:nvSpPr>
        <p:spPr>
          <a:xfrm>
            <a:off x="528320" y="702628"/>
            <a:ext cx="8168640" cy="343852"/>
          </a:xfrm>
        </p:spPr>
        <p:txBody>
          <a:bodyPr>
            <a:noAutofit/>
          </a:bodyPr>
          <a:lstStyle>
            <a:lvl1pPr>
              <a:defRPr sz="2000" b="1">
                <a:solidFill>
                  <a:srgbClr val="1F4E7B"/>
                </a:solidFill>
                <a:latin typeface="Helvetica"/>
                <a:cs typeface="Helvetica"/>
              </a:defRPr>
            </a:lvl1pPr>
          </a:lstStyle>
          <a:p>
            <a:pPr lvl="0"/>
            <a:r>
              <a:rPr lang="en-US" dirty="0" smtClean="0"/>
              <a:t>CLICK TO EDIT TITLE</a:t>
            </a:r>
            <a:endParaRPr lang="en-US" dirty="0"/>
          </a:p>
        </p:txBody>
      </p:sp>
      <p:sp>
        <p:nvSpPr>
          <p:cNvPr id="24" name="Text Placeholder 22"/>
          <p:cNvSpPr>
            <a:spLocks noGrp="1"/>
          </p:cNvSpPr>
          <p:nvPr>
            <p:ph type="body" sz="quarter" idx="18" hasCustomPrompt="1"/>
          </p:nvPr>
        </p:nvSpPr>
        <p:spPr>
          <a:xfrm>
            <a:off x="528638" y="1189038"/>
            <a:ext cx="4013200" cy="344487"/>
          </a:xfrm>
        </p:spPr>
        <p:txBody>
          <a:bodyPr/>
          <a:lstStyle>
            <a:lvl1pPr>
              <a:defRPr b="1" baseline="0">
                <a:solidFill>
                  <a:srgbClr val="1F4E7B"/>
                </a:solidFill>
                <a:latin typeface="Helvetica"/>
                <a:cs typeface="Helvetica"/>
              </a:defRPr>
            </a:lvl1pPr>
          </a:lstStyle>
          <a:p>
            <a:pPr lvl="0"/>
            <a:r>
              <a:rPr lang="en-US" dirty="0" smtClean="0"/>
              <a:t>CLICK TO EDIT TITLE</a:t>
            </a:r>
            <a:endParaRPr lang="en-US" dirty="0"/>
          </a:p>
        </p:txBody>
      </p:sp>
      <p:sp>
        <p:nvSpPr>
          <p:cNvPr id="26" name="Text Placeholder 22"/>
          <p:cNvSpPr>
            <a:spLocks noGrp="1"/>
          </p:cNvSpPr>
          <p:nvPr>
            <p:ph type="body" sz="quarter" idx="19" hasCustomPrompt="1"/>
          </p:nvPr>
        </p:nvSpPr>
        <p:spPr>
          <a:xfrm>
            <a:off x="4673918" y="1189038"/>
            <a:ext cx="4013200" cy="344487"/>
          </a:xfrm>
        </p:spPr>
        <p:txBody>
          <a:bodyPr/>
          <a:lstStyle>
            <a:lvl1pPr>
              <a:defRPr b="1" baseline="0">
                <a:solidFill>
                  <a:srgbClr val="1F4E7B"/>
                </a:solidFill>
                <a:latin typeface="Helvetica"/>
                <a:cs typeface="Helvetica"/>
              </a:defRPr>
            </a:lvl1pPr>
          </a:lstStyle>
          <a:p>
            <a:pPr lvl="0"/>
            <a:r>
              <a:rPr lang="en-US" dirty="0" smtClean="0"/>
              <a:t>CLICK TO EDIT TITLE</a:t>
            </a:r>
            <a:endParaRPr lang="en-US" dirty="0"/>
          </a:p>
        </p:txBody>
      </p:sp>
      <p:sp>
        <p:nvSpPr>
          <p:cNvPr id="12" name="Text Placeholder 9"/>
          <p:cNvSpPr>
            <a:spLocks noGrp="1"/>
          </p:cNvSpPr>
          <p:nvPr>
            <p:ph type="body" sz="quarter" idx="16" hasCustomPrompt="1"/>
          </p:nvPr>
        </p:nvSpPr>
        <p:spPr>
          <a:xfrm>
            <a:off x="7406640" y="30480"/>
            <a:ext cx="1625600" cy="243840"/>
          </a:xfrm>
        </p:spPr>
        <p:txBody>
          <a:bodyPr>
            <a:normAutofit/>
          </a:bodyPr>
          <a:lstStyle>
            <a:lvl1pPr marL="0" indent="0" algn="r" defTabSz="914400" rtl="0" eaLnBrk="1" latinLnBrk="0" hangingPunct="1">
              <a:spcBef>
                <a:spcPct val="20000"/>
              </a:spcBef>
              <a:spcAft>
                <a:spcPts val="600"/>
              </a:spcAft>
              <a:buFont typeface="Arial" pitchFamily="34" charset="0"/>
              <a:buNone/>
              <a:defRPr lang="en-US" sz="900" kern="1200" baseline="0" dirty="0">
                <a:solidFill>
                  <a:schemeClr val="bg1"/>
                </a:solidFill>
                <a:latin typeface="Helvetica"/>
                <a:ea typeface="+mn-ea"/>
                <a:cs typeface="Helvetica"/>
              </a:defRPr>
            </a:lvl1pPr>
          </a:lstStyle>
          <a:p>
            <a:pPr lvl="0"/>
            <a:r>
              <a:rPr lang="en-US" dirty="0" smtClean="0"/>
              <a:t>SECTION TITLE</a:t>
            </a:r>
            <a:endParaRPr lang="en-US" dirty="0"/>
          </a:p>
        </p:txBody>
      </p:sp>
    </p:spTree>
    <p:extLst>
      <p:ext uri="{BB962C8B-B14F-4D97-AF65-F5344CB8AC3E}">
        <p14:creationId xmlns:p14="http://schemas.microsoft.com/office/powerpoint/2010/main" val="29776792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Column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38483" y="1198879"/>
            <a:ext cx="8148317" cy="2225041"/>
          </a:xfrm>
        </p:spPr>
        <p:txBody>
          <a:bodyPr vert="horz" lIns="0" tIns="45720" rIns="91440" bIns="45720" rtlCol="0">
            <a:noAutofit/>
          </a:bodyPr>
          <a:lstStyle>
            <a:lvl1pPr marL="0" indent="0">
              <a:buNone/>
              <a:defRPr lang="en-US" sz="1600" b="1" smtClean="0">
                <a:solidFill>
                  <a:srgbClr val="000000"/>
                </a:solidFill>
              </a:defRPr>
            </a:lvl1pPr>
            <a:lvl2pPr>
              <a:defRPr lang="en-US" sz="1600" smtClean="0">
                <a:solidFill>
                  <a:srgbClr val="000000"/>
                </a:solidFill>
              </a:defRPr>
            </a:lvl2pPr>
            <a:lvl3pPr>
              <a:defRPr lang="en-US" smtClean="0"/>
            </a:lvl3pPr>
            <a:lvl4pPr>
              <a:defRPr lang="en-US" sz="1600" smtClean="0">
                <a:solidFill>
                  <a:srgbClr val="000000"/>
                </a:solidFill>
              </a:defRPr>
            </a:lvl4pPr>
            <a:lvl5pPr>
              <a:defRPr lang="en-US" sz="1600"/>
            </a:lvl5pPr>
          </a:lstStyle>
          <a:p>
            <a:pPr lvl="0"/>
            <a:r>
              <a:rPr lang="en-US" dirty="0" smtClean="0"/>
              <a:t>Click to edit text</a:t>
            </a:r>
          </a:p>
          <a:p>
            <a:pPr lvl="1"/>
            <a:r>
              <a:rPr lang="en-US" dirty="0" smtClean="0"/>
              <a:t>First level</a:t>
            </a:r>
          </a:p>
          <a:p>
            <a:pPr lvl="3"/>
            <a:r>
              <a:rPr lang="en-US" dirty="0" smtClean="0"/>
              <a:t>Second level</a:t>
            </a:r>
          </a:p>
        </p:txBody>
      </p:sp>
      <p:sp>
        <p:nvSpPr>
          <p:cNvPr id="4" name="Content Placeholder 3"/>
          <p:cNvSpPr>
            <a:spLocks noGrp="1"/>
          </p:cNvSpPr>
          <p:nvPr>
            <p:ph sz="half" idx="2" hasCustomPrompt="1"/>
          </p:nvPr>
        </p:nvSpPr>
        <p:spPr>
          <a:xfrm>
            <a:off x="538480" y="3688080"/>
            <a:ext cx="8145054" cy="2225040"/>
          </a:xfrm>
        </p:spPr>
        <p:txBody>
          <a:bodyPr vert="horz" lIns="0" tIns="45720" rIns="91440" bIns="45720" rtlCol="0">
            <a:noAutofit/>
          </a:bodyPr>
          <a:lstStyle>
            <a:lvl1pPr marL="0" indent="0">
              <a:buNone/>
              <a:defRPr lang="en-US" b="1" smtClean="0">
                <a:solidFill>
                  <a:srgbClr val="000000"/>
                </a:solidFill>
              </a:defRPr>
            </a:lvl1pPr>
            <a:lvl2pPr>
              <a:defRPr lang="en-US" smtClean="0">
                <a:solidFill>
                  <a:srgbClr val="000000"/>
                </a:solidFill>
              </a:defRPr>
            </a:lvl2pPr>
            <a:lvl3pPr>
              <a:defRPr lang="en-US" smtClean="0"/>
            </a:lvl3pPr>
            <a:lvl4pPr>
              <a:defRPr lang="en-US" smtClean="0">
                <a:solidFill>
                  <a:srgbClr val="000000"/>
                </a:solidFill>
              </a:defRPr>
            </a:lvl4pPr>
            <a:lvl5pPr>
              <a:defRPr lang="en-US"/>
            </a:lvl5pPr>
          </a:lstStyle>
          <a:p>
            <a:pPr lvl="0"/>
            <a:r>
              <a:rPr lang="en-US" dirty="0" smtClean="0"/>
              <a:t>Click to edit text</a:t>
            </a:r>
          </a:p>
          <a:p>
            <a:pPr lvl="1"/>
            <a:r>
              <a:rPr lang="en-US" dirty="0" smtClean="0"/>
              <a:t>First level</a:t>
            </a:r>
          </a:p>
          <a:p>
            <a:pPr lvl="3"/>
            <a:r>
              <a:rPr lang="en-US" dirty="0" smtClean="0"/>
              <a:t>Second level</a:t>
            </a:r>
          </a:p>
        </p:txBody>
      </p:sp>
      <p:sp>
        <p:nvSpPr>
          <p:cNvPr id="9" name="Text Placeholder 10"/>
          <p:cNvSpPr>
            <a:spLocks noGrp="1"/>
          </p:cNvSpPr>
          <p:nvPr>
            <p:ph type="body" sz="quarter" idx="15" hasCustomPrompt="1"/>
          </p:nvPr>
        </p:nvSpPr>
        <p:spPr>
          <a:xfrm>
            <a:off x="558483" y="6217920"/>
            <a:ext cx="2214562" cy="213360"/>
          </a:xfrm>
        </p:spPr>
        <p:txBody>
          <a:bodyPr>
            <a:noAutofit/>
          </a:bodyPr>
          <a:lstStyle>
            <a:lvl1pPr marL="0" indent="0">
              <a:lnSpc>
                <a:spcPct val="110000"/>
              </a:lnSpc>
              <a:buNone/>
              <a:defRPr sz="800">
                <a:solidFill>
                  <a:schemeClr val="tx1"/>
                </a:solidFill>
                <a:latin typeface="Helvetica"/>
                <a:cs typeface="Helvetica"/>
              </a:defRPr>
            </a:lvl1pPr>
          </a:lstStyle>
          <a:p>
            <a:pPr lvl="0"/>
            <a:r>
              <a:rPr lang="en-US" dirty="0" smtClean="0"/>
              <a:t>SOURCE: </a:t>
            </a:r>
            <a:endParaRPr lang="en-US" dirty="0"/>
          </a:p>
        </p:txBody>
      </p:sp>
      <p:sp>
        <p:nvSpPr>
          <p:cNvPr id="13" name="Text Placeholder 3"/>
          <p:cNvSpPr txBox="1">
            <a:spLocks/>
          </p:cNvSpPr>
          <p:nvPr userDrawn="1"/>
        </p:nvSpPr>
        <p:spPr>
          <a:xfrm>
            <a:off x="6248400" y="6607916"/>
            <a:ext cx="1498899" cy="148484"/>
          </a:xfrm>
          <a:prstGeom prst="rect">
            <a:avLst/>
          </a:prstGeom>
        </p:spPr>
        <p:txBody>
          <a:bodyPr vert="horz" wrap="none" lIns="0" tIns="0" rIns="0" bIns="0" rtlCol="0" anchor="ctr" anchorCtr="0">
            <a:noAutofit/>
          </a:bodyPr>
          <a:lstStyle>
            <a:lvl1pPr marL="173038" indent="-173038" algn="l" defTabSz="914400" rtl="0" eaLnBrk="1" latinLnBrk="0" hangingPunct="1">
              <a:spcBef>
                <a:spcPct val="20000"/>
              </a:spcBef>
              <a:spcAft>
                <a:spcPts val="600"/>
              </a:spcAft>
              <a:buFont typeface="Arial" pitchFamily="34" charset="0"/>
              <a:buChar char="•"/>
              <a:defRPr lang="en-US" sz="900" kern="1200" dirty="0" smtClean="0">
                <a:solidFill>
                  <a:schemeClr val="bg1"/>
                </a:solidFill>
                <a:latin typeface="+mj-lt"/>
                <a:ea typeface="+mn-ea"/>
                <a:cs typeface="+mn-cs"/>
              </a:defRPr>
            </a:lvl1pPr>
            <a:lvl2pPr marL="401638" indent="-173038" algn="l" defTabSz="914400" rtl="0" eaLnBrk="1" latinLnBrk="0" hangingPunct="1">
              <a:spcBef>
                <a:spcPct val="20000"/>
              </a:spcBef>
              <a:spcAft>
                <a:spcPts val="600"/>
              </a:spcAft>
              <a:buFont typeface="Arial" pitchFamily="34" charset="0"/>
              <a:buChar char="–"/>
              <a:defRPr sz="1400" kern="1200">
                <a:solidFill>
                  <a:schemeClr val="accent1"/>
                </a:solidFill>
                <a:latin typeface="+mj-lt"/>
                <a:ea typeface="+mn-ea"/>
                <a:cs typeface="+mn-cs"/>
              </a:defRPr>
            </a:lvl2pPr>
            <a:lvl3pPr marL="571500" indent="-169863" algn="l" defTabSz="914400" rtl="0" eaLnBrk="1" latinLnBrk="0" hangingPunct="1">
              <a:spcBef>
                <a:spcPct val="20000"/>
              </a:spcBef>
              <a:spcAft>
                <a:spcPts val="600"/>
              </a:spcAft>
              <a:buFont typeface="Arial" pitchFamily="34" charset="0"/>
              <a:buChar char="•"/>
              <a:defRPr sz="1200" kern="1200">
                <a:solidFill>
                  <a:schemeClr val="accent1"/>
                </a:solidFill>
                <a:latin typeface="+mj-lt"/>
                <a:ea typeface="+mn-ea"/>
                <a:cs typeface="+mn-cs"/>
              </a:defRPr>
            </a:lvl3pPr>
            <a:lvl4pPr marL="744538"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b="1">
                <a:solidFill>
                  <a:prstClr val="white"/>
                </a:solidFill>
                <a:latin typeface="Helvetica"/>
                <a:cs typeface="Helvetica"/>
              </a:rPr>
              <a:t>WWW.STONECASTLE.COM</a:t>
            </a:r>
          </a:p>
        </p:txBody>
      </p:sp>
      <p:sp>
        <p:nvSpPr>
          <p:cNvPr id="16" name="Slide Number Placeholder 5"/>
          <p:cNvSpPr>
            <a:spLocks noGrp="1"/>
          </p:cNvSpPr>
          <p:nvPr>
            <p:ph type="sldNum" sz="quarter" idx="12"/>
          </p:nvPr>
        </p:nvSpPr>
        <p:spPr>
          <a:xfrm>
            <a:off x="467043" y="6546334"/>
            <a:ext cx="2133600" cy="18466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b="1">
                <a:latin typeface="Helvetica"/>
                <a:cs typeface="Helvetica"/>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10" name="Title Placeholder 1"/>
          <p:cNvSpPr>
            <a:spLocks noGrp="1"/>
          </p:cNvSpPr>
          <p:nvPr>
            <p:ph type="title" hasCustomPrompt="1"/>
          </p:nvPr>
        </p:nvSpPr>
        <p:spPr>
          <a:xfrm>
            <a:off x="538163" y="699516"/>
            <a:ext cx="8148638" cy="346964"/>
          </a:xfrm>
          <a:prstGeom prst="rect">
            <a:avLst/>
          </a:prstGeom>
        </p:spPr>
        <p:txBody>
          <a:bodyPr vert="horz" lIns="0" tIns="45720" rIns="0" bIns="0" rtlCol="0" anchor="t" anchorCtr="0">
            <a:noAutofit/>
          </a:bodyPr>
          <a:lstStyle>
            <a:lvl1pPr>
              <a:defRPr cap="all">
                <a:solidFill>
                  <a:srgbClr val="1F4E7B"/>
                </a:solidFill>
              </a:defRPr>
            </a:lvl1pPr>
          </a:lstStyle>
          <a:p>
            <a:r>
              <a:rPr lang="en-US" dirty="0" smtClean="0"/>
              <a:t>Click to edit Title</a:t>
            </a:r>
            <a:endParaRPr lang="en-US" dirty="0"/>
          </a:p>
        </p:txBody>
      </p:sp>
      <p:cxnSp>
        <p:nvCxnSpPr>
          <p:cNvPr id="20" name="Straight Connector 19"/>
          <p:cNvCxnSpPr/>
          <p:nvPr userDrawn="1"/>
        </p:nvCxnSpPr>
        <p:spPr>
          <a:xfrm flipV="1">
            <a:off x="528320" y="3545842"/>
            <a:ext cx="8158480" cy="20318"/>
          </a:xfrm>
          <a:prstGeom prst="line">
            <a:avLst/>
          </a:prstGeom>
          <a:ln w="19050">
            <a:solidFill>
              <a:srgbClr val="1F4E7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9"/>
          <p:cNvSpPr>
            <a:spLocks noGrp="1"/>
          </p:cNvSpPr>
          <p:nvPr>
            <p:ph type="body" sz="quarter" idx="16" hasCustomPrompt="1"/>
          </p:nvPr>
        </p:nvSpPr>
        <p:spPr>
          <a:xfrm>
            <a:off x="7406640" y="30480"/>
            <a:ext cx="1625600" cy="243840"/>
          </a:xfrm>
        </p:spPr>
        <p:txBody>
          <a:bodyPr>
            <a:normAutofit/>
          </a:bodyPr>
          <a:lstStyle>
            <a:lvl1pPr marL="0" indent="0" algn="r" defTabSz="914400" rtl="0" eaLnBrk="1" latinLnBrk="0" hangingPunct="1">
              <a:spcBef>
                <a:spcPct val="20000"/>
              </a:spcBef>
              <a:spcAft>
                <a:spcPts val="600"/>
              </a:spcAft>
              <a:buFont typeface="Arial" pitchFamily="34" charset="0"/>
              <a:buNone/>
              <a:defRPr lang="en-US" sz="900" kern="1200" baseline="0" dirty="0">
                <a:solidFill>
                  <a:schemeClr val="bg1"/>
                </a:solidFill>
                <a:latin typeface="Helvetica"/>
                <a:ea typeface="+mn-ea"/>
                <a:cs typeface="Helvetica"/>
              </a:defRPr>
            </a:lvl1pPr>
          </a:lstStyle>
          <a:p>
            <a:pPr lvl="0"/>
            <a:r>
              <a:rPr lang="en-US" dirty="0" smtClean="0"/>
              <a:t>SECTION TITLE</a:t>
            </a:r>
            <a:endParaRPr lang="en-US" dirty="0"/>
          </a:p>
        </p:txBody>
      </p:sp>
    </p:spTree>
    <p:extLst>
      <p:ext uri="{BB962C8B-B14F-4D97-AF65-F5344CB8AC3E}">
        <p14:creationId xmlns:p14="http://schemas.microsoft.com/office/powerpoint/2010/main" val="32429280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s/Graph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8163" y="701675"/>
            <a:ext cx="8067676" cy="385445"/>
          </a:xfrm>
        </p:spPr>
        <p:txBody>
          <a:bodyPr/>
          <a:lstStyle>
            <a:lvl1pPr>
              <a:defRPr>
                <a:solidFill>
                  <a:srgbClr val="1F4E7B"/>
                </a:solidFill>
              </a:defRPr>
            </a:lvl1pPr>
          </a:lstStyle>
          <a:p>
            <a:r>
              <a:rPr lang="en-US" dirty="0" smtClean="0"/>
              <a:t>CLICK TO EDIT TITLE</a:t>
            </a:r>
            <a:endParaRPr lang="en-US" dirty="0"/>
          </a:p>
        </p:txBody>
      </p:sp>
      <p:sp>
        <p:nvSpPr>
          <p:cNvPr id="11" name="Slide Number Placeholder 5"/>
          <p:cNvSpPr>
            <a:spLocks noGrp="1"/>
          </p:cNvSpPr>
          <p:nvPr>
            <p:ph type="sldNum" sz="quarter" idx="12"/>
          </p:nvPr>
        </p:nvSpPr>
        <p:spPr>
          <a:xfrm>
            <a:off x="467043" y="6546334"/>
            <a:ext cx="2133600" cy="18466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b="1">
                <a:latin typeface="Helvetica Neue" charset="0"/>
                <a:ea typeface="Helvetica Neue" charset="0"/>
                <a:cs typeface="Helvetica Neue" charset="0"/>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4" name="Text Placeholder 10"/>
          <p:cNvSpPr>
            <a:spLocks noGrp="1"/>
          </p:cNvSpPr>
          <p:nvPr>
            <p:ph type="body" sz="quarter" idx="15" hasCustomPrompt="1"/>
          </p:nvPr>
        </p:nvSpPr>
        <p:spPr>
          <a:xfrm>
            <a:off x="558483" y="6217920"/>
            <a:ext cx="2214562" cy="213360"/>
          </a:xfrm>
        </p:spPr>
        <p:txBody>
          <a:bodyPr>
            <a:noAutofit/>
          </a:bodyPr>
          <a:lstStyle>
            <a:lvl1pPr marL="0" indent="0">
              <a:lnSpc>
                <a:spcPct val="110000"/>
              </a:lnSpc>
              <a:buNone/>
              <a:defRPr sz="800">
                <a:solidFill>
                  <a:schemeClr val="tx1"/>
                </a:solidFill>
                <a:latin typeface="Times New Roman" charset="0"/>
                <a:ea typeface="Times New Roman" charset="0"/>
                <a:cs typeface="Times New Roman" charset="0"/>
              </a:defRPr>
            </a:lvl1pPr>
          </a:lstStyle>
          <a:p>
            <a:pPr lvl="0"/>
            <a:r>
              <a:rPr lang="en-US" dirty="0" smtClean="0"/>
              <a:t>Source: </a:t>
            </a:r>
            <a:endParaRPr lang="en-US" dirty="0"/>
          </a:p>
        </p:txBody>
      </p:sp>
      <p:sp>
        <p:nvSpPr>
          <p:cNvPr id="7" name="Text Placeholder 9"/>
          <p:cNvSpPr>
            <a:spLocks noGrp="1"/>
          </p:cNvSpPr>
          <p:nvPr>
            <p:ph type="body" sz="quarter" idx="16" hasCustomPrompt="1"/>
          </p:nvPr>
        </p:nvSpPr>
        <p:spPr>
          <a:xfrm>
            <a:off x="7406640" y="30480"/>
            <a:ext cx="1625600" cy="243840"/>
          </a:xfrm>
        </p:spPr>
        <p:txBody>
          <a:bodyPr>
            <a:normAutofit/>
          </a:bodyPr>
          <a:lstStyle>
            <a:lvl1pPr marL="0" indent="0" algn="r" defTabSz="914400" rtl="0" eaLnBrk="1" latinLnBrk="0" hangingPunct="1">
              <a:spcBef>
                <a:spcPct val="20000"/>
              </a:spcBef>
              <a:spcAft>
                <a:spcPts val="600"/>
              </a:spcAft>
              <a:buFont typeface="Arial" pitchFamily="34" charset="0"/>
              <a:buNone/>
              <a:defRPr lang="en-US" sz="900" kern="1200" baseline="0" dirty="0">
                <a:solidFill>
                  <a:schemeClr val="bg1"/>
                </a:solidFill>
                <a:latin typeface="Helvetica"/>
                <a:ea typeface="+mn-ea"/>
                <a:cs typeface="Helvetica"/>
              </a:defRPr>
            </a:lvl1pPr>
          </a:lstStyle>
          <a:p>
            <a:pPr lvl="0"/>
            <a:r>
              <a:rPr lang="en-US" dirty="0" smtClean="0"/>
              <a:t>SECTION TITLE</a:t>
            </a:r>
            <a:endParaRPr lang="en-US" dirty="0"/>
          </a:p>
        </p:txBody>
      </p:sp>
    </p:spTree>
    <p:extLst>
      <p:ext uri="{BB962C8B-B14F-4D97-AF65-F5344CB8AC3E}">
        <p14:creationId xmlns:p14="http://schemas.microsoft.com/office/powerpoint/2010/main" val="35095906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Title 1"/>
          <p:cNvSpPr txBox="1">
            <a:spLocks/>
          </p:cNvSpPr>
          <p:nvPr userDrawn="1"/>
        </p:nvSpPr>
        <p:spPr>
          <a:xfrm>
            <a:off x="512763" y="1984375"/>
            <a:ext cx="8067676" cy="2640965"/>
          </a:xfrm>
          <a:prstGeom prst="rect">
            <a:avLst/>
          </a:prstGeom>
        </p:spPr>
        <p:txBody>
          <a:bodyPr vert="horz" lIns="0" tIns="45720" rIns="0" bIns="0" rtlCol="0" anchor="t" anchorCtr="0">
            <a:noAutofit/>
          </a:bodyPr>
          <a:lstStyle>
            <a:lvl1pPr algn="l" defTabSz="914400" rtl="0" eaLnBrk="1" latinLnBrk="0" hangingPunct="1">
              <a:spcBef>
                <a:spcPct val="0"/>
              </a:spcBef>
              <a:buNone/>
              <a:defRPr sz="2000" b="1" kern="1200" cap="all" baseline="0">
                <a:solidFill>
                  <a:schemeClr val="tx2"/>
                </a:solidFill>
                <a:latin typeface="Helvetica"/>
                <a:ea typeface="+mj-ea"/>
                <a:cs typeface="Helvetica"/>
              </a:defRPr>
            </a:lvl1pPr>
          </a:lstStyle>
          <a:p>
            <a:r>
              <a:rPr lang="en-US" dirty="0" smtClean="0">
                <a:solidFill>
                  <a:srgbClr val="28628E"/>
                </a:solidFill>
              </a:rPr>
              <a:t>Q&amp;A</a:t>
            </a:r>
          </a:p>
          <a:p>
            <a:endParaRPr lang="en-US" dirty="0" smtClean="0">
              <a:solidFill>
                <a:srgbClr val="28628E"/>
              </a:solidFill>
            </a:endParaRPr>
          </a:p>
          <a:p>
            <a:endParaRPr lang="en-US" dirty="0" smtClean="0">
              <a:solidFill>
                <a:srgbClr val="28628E"/>
              </a:solidFill>
            </a:endParaRPr>
          </a:p>
          <a:p>
            <a:endParaRPr lang="en-US" dirty="0" smtClean="0">
              <a:solidFill>
                <a:srgbClr val="28628E"/>
              </a:solidFill>
            </a:endParaRPr>
          </a:p>
          <a:p>
            <a:r>
              <a:rPr lang="en-US" dirty="0" smtClean="0">
                <a:solidFill>
                  <a:srgbClr val="28628E"/>
                </a:solidFill>
              </a:rPr>
              <a:t>THANK YOU!</a:t>
            </a:r>
            <a:endParaRPr lang="en-US" dirty="0">
              <a:solidFill>
                <a:srgbClr val="28628E"/>
              </a:solidFill>
            </a:endParaRPr>
          </a:p>
        </p:txBody>
      </p:sp>
    </p:spTree>
    <p:extLst>
      <p:ext uri="{BB962C8B-B14F-4D97-AF65-F5344CB8AC3E}">
        <p14:creationId xmlns:p14="http://schemas.microsoft.com/office/powerpoint/2010/main" val="14443905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1"/>
          </p:nvPr>
        </p:nvSpPr>
        <p:spPr>
          <a:xfrm>
            <a:off x="417080" y="1413343"/>
            <a:ext cx="8312727" cy="44375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4950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538165" y="618840"/>
            <a:ext cx="8148637" cy="437805"/>
          </a:xfrm>
          <a:prstGeom prst="rect">
            <a:avLst/>
          </a:prstGeom>
        </p:spPr>
        <p:txBody>
          <a:bodyPr vert="horz" lIns="0" tIns="45714" rIns="0" bIns="0" rtlCol="0" anchor="t" anchorCtr="0">
            <a:noAutofit/>
          </a:bodyPr>
          <a:lstStyle>
            <a:lvl1pPr>
              <a:defRPr>
                <a:solidFill>
                  <a:schemeClr val="tx1"/>
                </a:solidFill>
              </a:defRPr>
            </a:lvl1pPr>
          </a:lstStyle>
          <a:p>
            <a:r>
              <a:rPr lang="en-US" dirty="0" smtClean="0"/>
              <a:t>Click to edit Master title style</a:t>
            </a:r>
            <a:endParaRPr lang="en-US" dirty="0"/>
          </a:p>
        </p:txBody>
      </p:sp>
      <p:sp>
        <p:nvSpPr>
          <p:cNvPr id="14" name="Text Placeholder 2"/>
          <p:cNvSpPr>
            <a:spLocks noGrp="1"/>
          </p:cNvSpPr>
          <p:nvPr>
            <p:ph idx="1" hasCustomPrompt="1"/>
          </p:nvPr>
        </p:nvSpPr>
        <p:spPr>
          <a:xfrm>
            <a:off x="538482" y="1209040"/>
            <a:ext cx="8148319" cy="4482941"/>
          </a:xfrm>
          <a:prstGeom prst="rect">
            <a:avLst/>
          </a:prstGeom>
        </p:spPr>
        <p:txBody>
          <a:bodyPr vert="horz" lIns="0" tIns="45714" rIns="91429" bIns="45714" rtlCol="0">
            <a:normAutofit/>
          </a:bodyPr>
          <a:lstStyle>
            <a:lvl1pPr marL="0" indent="0">
              <a:buNone/>
              <a:defRPr/>
            </a:lvl1pPr>
          </a:lstStyle>
          <a:p>
            <a:pPr lvl="0"/>
            <a:r>
              <a:rPr lang="en-US" dirty="0" smtClean="0"/>
              <a:t>Click to edit text</a:t>
            </a:r>
          </a:p>
          <a:p>
            <a:pPr lvl="1"/>
            <a:r>
              <a:rPr lang="en-US" dirty="0" smtClean="0"/>
              <a:t>First level</a:t>
            </a:r>
          </a:p>
          <a:p>
            <a:pPr lvl="3"/>
            <a:r>
              <a:rPr lang="en-US" dirty="0" smtClean="0"/>
              <a:t>Second level</a:t>
            </a:r>
          </a:p>
        </p:txBody>
      </p:sp>
    </p:spTree>
    <p:extLst>
      <p:ext uri="{BB962C8B-B14F-4D97-AF65-F5344CB8AC3E}">
        <p14:creationId xmlns:p14="http://schemas.microsoft.com/office/powerpoint/2010/main" val="5641377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38165" y="699519"/>
            <a:ext cx="8148637" cy="357124"/>
          </a:xfrm>
          <a:prstGeom prst="rect">
            <a:avLst/>
          </a:prstGeom>
        </p:spPr>
        <p:txBody>
          <a:bodyPr vert="horz" lIns="0" tIns="45714" rIns="0" bIns="0" rtlCol="0" anchor="t" anchorCtr="0">
            <a:noAutofit/>
          </a:bodyPr>
          <a:lstStyle/>
          <a:p>
            <a:r>
              <a:rPr lang="en-US" dirty="0" smtClean="0"/>
              <a:t>CLICK TO EDIT TITLE</a:t>
            </a:r>
            <a:endParaRPr lang="en-US" dirty="0"/>
          </a:p>
        </p:txBody>
      </p:sp>
      <p:sp>
        <p:nvSpPr>
          <p:cNvPr id="14" name="Text Placeholder 2"/>
          <p:cNvSpPr>
            <a:spLocks noGrp="1"/>
          </p:cNvSpPr>
          <p:nvPr>
            <p:ph idx="1" hasCustomPrompt="1"/>
          </p:nvPr>
        </p:nvSpPr>
        <p:spPr>
          <a:xfrm>
            <a:off x="538482" y="1209040"/>
            <a:ext cx="8148319" cy="4482941"/>
          </a:xfrm>
          <a:prstGeom prst="rect">
            <a:avLst/>
          </a:prstGeom>
        </p:spPr>
        <p:txBody>
          <a:bodyPr vert="horz" lIns="0" tIns="45714" rIns="91429" bIns="45714" rtlCol="0">
            <a:normAutofit/>
          </a:bodyPr>
          <a:lstStyle>
            <a:lvl1pPr marL="0" indent="0">
              <a:buNone/>
              <a:defRPr/>
            </a:lvl1pPr>
          </a:lstStyle>
          <a:p>
            <a:pPr lvl="0"/>
            <a:r>
              <a:rPr lang="en-US" dirty="0" smtClean="0"/>
              <a:t>Click to edit text</a:t>
            </a:r>
          </a:p>
          <a:p>
            <a:pPr lvl="1"/>
            <a:r>
              <a:rPr lang="en-US" dirty="0" smtClean="0"/>
              <a:t>First level</a:t>
            </a:r>
          </a:p>
          <a:p>
            <a:pPr lvl="3"/>
            <a:r>
              <a:rPr lang="en-US" dirty="0" smtClean="0"/>
              <a:t>Second level</a:t>
            </a:r>
          </a:p>
        </p:txBody>
      </p:sp>
      <p:sp>
        <p:nvSpPr>
          <p:cNvPr id="15" name="Slide Number Placeholder 5"/>
          <p:cNvSpPr>
            <a:spLocks noGrp="1"/>
          </p:cNvSpPr>
          <p:nvPr>
            <p:ph type="sldNum" sz="quarter" idx="12"/>
          </p:nvPr>
        </p:nvSpPr>
        <p:spPr>
          <a:xfrm>
            <a:off x="467043" y="6546333"/>
            <a:ext cx="2133600" cy="184667"/>
          </a:xfrm>
          <a:prstGeom prst="rect">
            <a:avLst/>
          </a:prstGeom>
        </p:spPr>
        <p:txBody>
          <a:bodyPr lIns="91429" tIns="45714" rIns="91429" bIns="45714"/>
          <a:lstStyle>
            <a:lvl1pPr marL="0" marR="0" indent="0" algn="l" defTabSz="914293" rtl="0" eaLnBrk="1" fontAlgn="auto" latinLnBrk="0" hangingPunct="1">
              <a:lnSpc>
                <a:spcPct val="100000"/>
              </a:lnSpc>
              <a:spcBef>
                <a:spcPts val="0"/>
              </a:spcBef>
              <a:spcAft>
                <a:spcPts val="0"/>
              </a:spcAft>
              <a:buClrTx/>
              <a:buSzTx/>
              <a:buFontTx/>
              <a:buNone/>
              <a:tabLst/>
              <a:defRPr sz="900" b="1">
                <a:latin typeface="Helvetica"/>
                <a:cs typeface="Helvetica"/>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7" name="Text Placeholder 9"/>
          <p:cNvSpPr>
            <a:spLocks noGrp="1"/>
          </p:cNvSpPr>
          <p:nvPr>
            <p:ph type="body" sz="quarter" idx="16" hasCustomPrompt="1"/>
          </p:nvPr>
        </p:nvSpPr>
        <p:spPr>
          <a:xfrm>
            <a:off x="7406640" y="30480"/>
            <a:ext cx="1625600" cy="243840"/>
          </a:xfrm>
        </p:spPr>
        <p:txBody>
          <a:bodyPr>
            <a:normAutofit/>
          </a:bodyPr>
          <a:lstStyle>
            <a:lvl1pPr marL="0" indent="0" algn="r" defTabSz="914293" rtl="0" eaLnBrk="1" latinLnBrk="0" hangingPunct="1">
              <a:spcBef>
                <a:spcPct val="20000"/>
              </a:spcBef>
              <a:spcAft>
                <a:spcPts val="600"/>
              </a:spcAft>
              <a:buFont typeface="Arial" pitchFamily="34" charset="0"/>
              <a:buNone/>
              <a:defRPr lang="en-US" sz="900" kern="1200" baseline="0" dirty="0">
                <a:solidFill>
                  <a:schemeClr val="bg1"/>
                </a:solidFill>
                <a:latin typeface="Helvetica"/>
                <a:ea typeface="+mn-ea"/>
                <a:cs typeface="Helvetica"/>
              </a:defRPr>
            </a:lvl1pPr>
          </a:lstStyle>
          <a:p>
            <a:pPr lvl="0"/>
            <a:r>
              <a:rPr lang="en-US" dirty="0" smtClean="0"/>
              <a:t>SECTION TITLE</a:t>
            </a:r>
            <a:endParaRPr lang="en-US" dirty="0"/>
          </a:p>
        </p:txBody>
      </p:sp>
    </p:spTree>
    <p:extLst>
      <p:ext uri="{BB962C8B-B14F-4D97-AF65-F5344CB8AC3E}">
        <p14:creationId xmlns:p14="http://schemas.microsoft.com/office/powerpoint/2010/main" val="17851406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538165" y="618840"/>
            <a:ext cx="8148637" cy="437805"/>
          </a:xfrm>
          <a:prstGeom prst="rect">
            <a:avLst/>
          </a:prstGeom>
        </p:spPr>
        <p:txBody>
          <a:bodyPr vert="horz" lIns="0" tIns="45714" rIns="0" bIns="0" rtlCol="0" anchor="t" anchorCtr="0">
            <a:noAutofit/>
          </a:bodyPr>
          <a:lstStyle>
            <a:lvl1pPr>
              <a:defRPr>
                <a:solidFill>
                  <a:schemeClr val="tx1"/>
                </a:solidFill>
              </a:defRPr>
            </a:lvl1pPr>
          </a:lstStyle>
          <a:p>
            <a:r>
              <a:rPr lang="en-US" dirty="0" smtClean="0"/>
              <a:t>Click to edit Master title style</a:t>
            </a:r>
            <a:endParaRPr lang="en-US" dirty="0"/>
          </a:p>
        </p:txBody>
      </p:sp>
      <p:sp>
        <p:nvSpPr>
          <p:cNvPr id="14" name="Text Placeholder 2"/>
          <p:cNvSpPr>
            <a:spLocks noGrp="1"/>
          </p:cNvSpPr>
          <p:nvPr>
            <p:ph idx="1" hasCustomPrompt="1"/>
          </p:nvPr>
        </p:nvSpPr>
        <p:spPr>
          <a:xfrm>
            <a:off x="538482" y="1209040"/>
            <a:ext cx="8148319" cy="4482941"/>
          </a:xfrm>
          <a:prstGeom prst="rect">
            <a:avLst/>
          </a:prstGeom>
        </p:spPr>
        <p:txBody>
          <a:bodyPr vert="horz" lIns="0" tIns="45714" rIns="91429" bIns="45714" rtlCol="0">
            <a:normAutofit/>
          </a:bodyPr>
          <a:lstStyle>
            <a:lvl1pPr marL="0" indent="0">
              <a:buNone/>
              <a:defRPr/>
            </a:lvl1pPr>
          </a:lstStyle>
          <a:p>
            <a:pPr lvl="0"/>
            <a:r>
              <a:rPr lang="en-US" dirty="0" smtClean="0"/>
              <a:t>Click to edit text</a:t>
            </a:r>
          </a:p>
          <a:p>
            <a:pPr lvl="1"/>
            <a:r>
              <a:rPr lang="en-US" dirty="0" smtClean="0"/>
              <a:t>First level</a:t>
            </a:r>
          </a:p>
          <a:p>
            <a:pPr lvl="3"/>
            <a:r>
              <a:rPr lang="en-US" dirty="0" smtClean="0"/>
              <a:t>Second level</a:t>
            </a:r>
          </a:p>
        </p:txBody>
      </p:sp>
    </p:spTree>
    <p:extLst>
      <p:ext uri="{BB962C8B-B14F-4D97-AF65-F5344CB8AC3E}">
        <p14:creationId xmlns:p14="http://schemas.microsoft.com/office/powerpoint/2010/main" val="28522060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Clr>
                <a:srgbClr val="F0AB00"/>
              </a:buClr>
              <a:buFont typeface="Arial" panose="020B0604020202020204" pitchFamily="34" charset="0"/>
              <a:buChar char="•"/>
              <a:defRPr>
                <a:solidFill>
                  <a:schemeClr val="tx1"/>
                </a:solidFill>
              </a:defRPr>
            </a:lvl1pPr>
            <a:lvl2pPr marL="800100" indent="-342900">
              <a:buClr>
                <a:srgbClr val="F0AB00"/>
              </a:buClr>
              <a:buFont typeface="Arial" panose="020B0604020202020204" pitchFamily="34" charset="0"/>
              <a:buChar char="•"/>
              <a:defRPr>
                <a:solidFill>
                  <a:schemeClr val="tx1"/>
                </a:solidFill>
              </a:defRPr>
            </a:lvl2pPr>
            <a:lvl3pPr marL="1257300" indent="-342900">
              <a:buClr>
                <a:srgbClr val="F0AB00"/>
              </a:buClr>
              <a:buFont typeface="Arial" panose="020B0604020202020204" pitchFamily="34" charset="0"/>
              <a:buChar char="•"/>
              <a:defRPr>
                <a:solidFill>
                  <a:schemeClr val="tx1"/>
                </a:solidFill>
              </a:defRPr>
            </a:lvl3pPr>
            <a:lvl4pPr marL="1657350" indent="-285750">
              <a:buClr>
                <a:srgbClr val="F0AB00"/>
              </a:buClr>
              <a:buFont typeface="Arial" panose="020B0604020202020204" pitchFamily="34" charset="0"/>
              <a:buChar char="•"/>
              <a:defRPr>
                <a:solidFill>
                  <a:schemeClr val="tx1"/>
                </a:solidFill>
              </a:defRPr>
            </a:lvl4pPr>
            <a:lvl5pPr marL="2114550" indent="-285750">
              <a:buClr>
                <a:srgbClr val="F0AB00"/>
              </a:buClr>
              <a:buFont typeface="Arial" panose="020B0604020202020204" pitchFamily="34" charset="0"/>
              <a:buChar char="•"/>
              <a:defRPr>
                <a:solidFill>
                  <a:schemeClr val="tx1"/>
                </a:solidFill>
              </a:defRPr>
            </a:lvl5pPr>
          </a:lstStyle>
          <a:p>
            <a:pPr lvl="0"/>
            <a:r>
              <a:rPr lang="en-US" dirty="0" smtClean="0"/>
              <a:t>Click to edit Master text styles</a:t>
            </a:r>
          </a:p>
          <a:p>
            <a:pPr lvl="1"/>
            <a:endParaRPr lang="en-US" dirty="0" smtClean="0"/>
          </a:p>
          <a:p>
            <a:pPr lvl="1"/>
            <a:endParaRPr lang="en-US" dirty="0" smtClean="0"/>
          </a:p>
        </p:txBody>
      </p:sp>
      <p:sp>
        <p:nvSpPr>
          <p:cNvPr id="13" name="Title 12"/>
          <p:cNvSpPr>
            <a:spLocks noGrp="1"/>
          </p:cNvSpPr>
          <p:nvPr>
            <p:ph type="title" hasCustomPrompt="1"/>
          </p:nvPr>
        </p:nvSpPr>
        <p:spPr>
          <a:xfrm>
            <a:off x="209550" y="186541"/>
            <a:ext cx="7886700" cy="442684"/>
          </a:xfrm>
        </p:spPr>
        <p:txBody>
          <a:bodyPr/>
          <a:lstStyle>
            <a:lvl1pPr>
              <a:defRPr/>
            </a:lvl1pPr>
          </a:lstStyle>
          <a:p>
            <a:r>
              <a:rPr lang="en-US" dirty="0" smtClean="0"/>
              <a:t>CLICK TO EDIT MASTER TEXT STYLE</a:t>
            </a:r>
            <a:endParaRPr lang="en-US" dirty="0"/>
          </a:p>
        </p:txBody>
      </p:sp>
    </p:spTree>
    <p:extLst>
      <p:ext uri="{BB962C8B-B14F-4D97-AF65-F5344CB8AC3E}">
        <p14:creationId xmlns:p14="http://schemas.microsoft.com/office/powerpoint/2010/main" val="37531511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0434" y="888542"/>
            <a:ext cx="8703126" cy="5397957"/>
          </a:xfrm>
        </p:spPr>
        <p:txBody>
          <a:bodyPr/>
          <a:lstStyle>
            <a:lvl1pPr marL="342900" indent="-342900">
              <a:buClr>
                <a:srgbClr val="F0AB00"/>
              </a:buClr>
              <a:buFont typeface="Arial" panose="020B0604020202020204" pitchFamily="34" charset="0"/>
              <a:buChar char="•"/>
              <a:defRPr>
                <a:solidFill>
                  <a:schemeClr val="tx1"/>
                </a:solidFill>
              </a:defRPr>
            </a:lvl1pPr>
            <a:lvl2pPr marL="800100" indent="-342900">
              <a:buClr>
                <a:srgbClr val="F0AB00"/>
              </a:buClr>
              <a:buFont typeface="Arial" panose="020B0604020202020204" pitchFamily="34" charset="0"/>
              <a:buChar char="•"/>
              <a:defRPr>
                <a:solidFill>
                  <a:schemeClr val="tx1"/>
                </a:solidFill>
              </a:defRPr>
            </a:lvl2pPr>
            <a:lvl3pPr marL="1257300" indent="-342900">
              <a:buClr>
                <a:srgbClr val="F0AB00"/>
              </a:buClr>
              <a:buFont typeface="Arial" panose="020B0604020202020204" pitchFamily="34" charset="0"/>
              <a:buChar char="•"/>
              <a:defRPr>
                <a:solidFill>
                  <a:schemeClr val="tx1"/>
                </a:solidFill>
              </a:defRPr>
            </a:lvl3pPr>
            <a:lvl4pPr marL="1657350" indent="-285750">
              <a:buClr>
                <a:srgbClr val="F0AB00"/>
              </a:buClr>
              <a:buFont typeface="Arial" panose="020B0604020202020204" pitchFamily="34" charset="0"/>
              <a:buChar char="•"/>
              <a:defRPr>
                <a:solidFill>
                  <a:schemeClr val="tx1"/>
                </a:solidFill>
              </a:defRPr>
            </a:lvl4pPr>
            <a:lvl5pPr marL="2114550" indent="-285750">
              <a:buClr>
                <a:srgbClr val="F0AB00"/>
              </a:buClr>
              <a:buFont typeface="Arial" panose="020B0604020202020204" pitchFamily="34" charset="0"/>
              <a:buChar char="•"/>
              <a:defRPr>
                <a:solidFill>
                  <a:schemeClr val="tx1"/>
                </a:solidFill>
              </a:defRPr>
            </a:lvl5pPr>
          </a:lstStyle>
          <a:p>
            <a:pPr lvl="0"/>
            <a:r>
              <a:rPr lang="en-US" dirty="0" smtClean="0"/>
              <a:t>Click to edit Master text styles</a:t>
            </a:r>
          </a:p>
          <a:p>
            <a:pPr lvl="1"/>
            <a:endParaRPr lang="en-US" dirty="0" smtClean="0"/>
          </a:p>
          <a:p>
            <a:pPr lvl="1"/>
            <a:endParaRPr lang="en-US" dirty="0" smtClean="0"/>
          </a:p>
        </p:txBody>
      </p:sp>
    </p:spTree>
    <p:extLst>
      <p:ext uri="{BB962C8B-B14F-4D97-AF65-F5344CB8AC3E}">
        <p14:creationId xmlns:p14="http://schemas.microsoft.com/office/powerpoint/2010/main" val="26939665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STYLE</a:t>
            </a:r>
            <a:endParaRPr lang="en-US" dirty="0"/>
          </a:p>
        </p:txBody>
      </p:sp>
    </p:spTree>
    <p:extLst>
      <p:ext uri="{BB962C8B-B14F-4D97-AF65-F5344CB8AC3E}">
        <p14:creationId xmlns:p14="http://schemas.microsoft.com/office/powerpoint/2010/main" val="747715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1449020"/>
            <a:ext cx="9144000" cy="2025884"/>
          </a:xfrm>
          <a:prstGeom prst="rect">
            <a:avLst/>
          </a:prstGeom>
          <a:solidFill>
            <a:srgbClr val="6065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606580"/>
              </a:solidFill>
            </a:endParaRPr>
          </a:p>
        </p:txBody>
      </p:sp>
      <p:sp>
        <p:nvSpPr>
          <p:cNvPr id="2" name="Title 1"/>
          <p:cNvSpPr>
            <a:spLocks noGrp="1"/>
          </p:cNvSpPr>
          <p:nvPr>
            <p:ph type="ctrTitle" hasCustomPrompt="1"/>
          </p:nvPr>
        </p:nvSpPr>
        <p:spPr>
          <a:xfrm>
            <a:off x="121186" y="1963738"/>
            <a:ext cx="5965290" cy="496887"/>
          </a:xfrm>
        </p:spPr>
        <p:txBody>
          <a:bodyPr anchor="b" anchorCtr="0">
            <a:normAutofit/>
          </a:bodyPr>
          <a:lstStyle>
            <a:lvl1pPr>
              <a:defRPr sz="2000" baseline="0">
                <a:solidFill>
                  <a:srgbClr val="28628E"/>
                </a:solidFill>
              </a:defRPr>
            </a:lvl1pPr>
          </a:lstStyle>
          <a:p>
            <a:r>
              <a:rPr lang="en-US" dirty="0" smtClean="0"/>
              <a:t>NOT ANOTHER MONEY FUND PRESENTATION</a:t>
            </a:r>
            <a:endParaRPr lang="en-US" dirty="0"/>
          </a:p>
        </p:txBody>
      </p:sp>
      <p:sp>
        <p:nvSpPr>
          <p:cNvPr id="3" name="Subtitle 2"/>
          <p:cNvSpPr>
            <a:spLocks noGrp="1"/>
          </p:cNvSpPr>
          <p:nvPr>
            <p:ph type="subTitle" idx="1" hasCustomPrompt="1"/>
          </p:nvPr>
        </p:nvSpPr>
        <p:spPr>
          <a:xfrm>
            <a:off x="538164" y="2466023"/>
            <a:ext cx="5548312" cy="651092"/>
          </a:xfrm>
        </p:spPr>
        <p:txBody>
          <a:bodyPr>
            <a:normAutofit/>
          </a:bodyPr>
          <a:lstStyle>
            <a:lvl1pPr marL="0" indent="0" algn="l">
              <a:lnSpc>
                <a:spcPct val="90000"/>
              </a:lnSpc>
              <a:buNone/>
              <a:defRPr sz="2000" cap="none" baseline="0">
                <a:solidFill>
                  <a:srgbClr val="000000"/>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Viable Alternatives For Your Cash</a:t>
            </a:r>
            <a:endParaRPr lang="en-US" dirty="0"/>
          </a:p>
        </p:txBody>
      </p:sp>
      <p:sp>
        <p:nvSpPr>
          <p:cNvPr id="19" name="TextBox 18"/>
          <p:cNvSpPr txBox="1"/>
          <p:nvPr userDrawn="1"/>
        </p:nvSpPr>
        <p:spPr>
          <a:xfrm>
            <a:off x="548323" y="6085642"/>
            <a:ext cx="4033837" cy="323165"/>
          </a:xfrm>
          <a:prstGeom prst="rect">
            <a:avLst/>
          </a:prstGeom>
          <a:noFill/>
        </p:spPr>
        <p:txBody>
          <a:bodyPr wrap="square" lIns="0" rIns="0" bIns="0" rtlCol="0">
            <a:spAutoFit/>
          </a:bodyPr>
          <a:lstStyle/>
          <a:p>
            <a:pPr defTabSz="914400"/>
            <a:r>
              <a:rPr lang="en-US" sz="900" b="1" dirty="0" smtClean="0">
                <a:solidFill>
                  <a:srgbClr val="000000"/>
                </a:solidFill>
                <a:latin typeface="Helvetica "/>
                <a:cs typeface="Helvetica "/>
              </a:rPr>
              <a:t>CONFIDENTIAL</a:t>
            </a:r>
          </a:p>
          <a:p>
            <a:pPr defTabSz="914400"/>
            <a:r>
              <a:rPr lang="en-US" sz="900" dirty="0" smtClean="0">
                <a:solidFill>
                  <a:srgbClr val="000000"/>
                </a:solidFill>
                <a:latin typeface="Helvetica "/>
                <a:cs typeface="Helvetica "/>
              </a:rPr>
              <a:t>FOR INSTITUTIONAL USE ONLY</a:t>
            </a:r>
            <a:endParaRPr lang="en-US" sz="900" dirty="0">
              <a:solidFill>
                <a:srgbClr val="000000"/>
              </a:solidFill>
              <a:latin typeface="Helvetica "/>
              <a:cs typeface="Helvetica "/>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1240" y="1449020"/>
            <a:ext cx="3032760" cy="2025884"/>
          </a:xfrm>
          <a:prstGeom prst="rect">
            <a:avLst/>
          </a:prstGeom>
        </p:spPr>
      </p:pic>
    </p:spTree>
    <p:extLst>
      <p:ext uri="{BB962C8B-B14F-4D97-AF65-F5344CB8AC3E}">
        <p14:creationId xmlns:p14="http://schemas.microsoft.com/office/powerpoint/2010/main" val="17986890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467043" y="6546334"/>
            <a:ext cx="2133600" cy="18466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b="1">
                <a:latin typeface="Helvetica Neue" charset="0"/>
                <a:ea typeface="Helvetica Neue" charset="0"/>
                <a:cs typeface="Helvetica Neue" charset="0"/>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6" name="Title 1"/>
          <p:cNvSpPr>
            <a:spLocks noGrp="1"/>
          </p:cNvSpPr>
          <p:nvPr>
            <p:ph type="title" hasCustomPrompt="1"/>
          </p:nvPr>
        </p:nvSpPr>
        <p:spPr>
          <a:xfrm>
            <a:off x="538480" y="2136220"/>
            <a:ext cx="5140960" cy="454580"/>
          </a:xfrm>
        </p:spPr>
        <p:txBody>
          <a:bodyPr>
            <a:normAutofit/>
          </a:bodyPr>
          <a:lstStyle>
            <a:lvl1pPr>
              <a:defRPr>
                <a:solidFill>
                  <a:srgbClr val="1F4E7B"/>
                </a:solidFill>
              </a:defRPr>
            </a:lvl1pPr>
          </a:lstStyle>
          <a:p>
            <a:r>
              <a:rPr lang="en-US" sz="2000" dirty="0" smtClean="0">
                <a:latin typeface="Helvetica"/>
                <a:cs typeface="Helvetica"/>
              </a:rPr>
              <a:t>TOPICS FOR DISCUSSION</a:t>
            </a:r>
            <a:endParaRPr lang="en-US" sz="2000" dirty="0">
              <a:latin typeface="Helvetica"/>
              <a:cs typeface="Helvetica"/>
            </a:endParaRPr>
          </a:p>
        </p:txBody>
      </p:sp>
      <p:sp>
        <p:nvSpPr>
          <p:cNvPr id="14" name="Content Placeholder 2"/>
          <p:cNvSpPr>
            <a:spLocks noGrp="1"/>
          </p:cNvSpPr>
          <p:nvPr>
            <p:ph sz="half" idx="1" hasCustomPrompt="1"/>
          </p:nvPr>
        </p:nvSpPr>
        <p:spPr>
          <a:xfrm>
            <a:off x="538480" y="2622037"/>
            <a:ext cx="5151120" cy="1764088"/>
          </a:xfrm>
        </p:spPr>
        <p:txBody>
          <a:bodyPr/>
          <a:lstStyle>
            <a:lvl2pPr>
              <a:lnSpc>
                <a:spcPct val="150000"/>
              </a:lnSpc>
              <a:spcBef>
                <a:spcPts val="0"/>
              </a:spcBef>
              <a:spcAft>
                <a:spcPts val="0"/>
              </a:spcAft>
              <a:defRPr>
                <a:solidFill>
                  <a:schemeClr val="tx1"/>
                </a:solidFill>
              </a:defRPr>
            </a:lvl2pPr>
          </a:lstStyle>
          <a:p>
            <a:pPr marL="114300" lvl="1" indent="0" defTabSz="912813">
              <a:lnSpc>
                <a:spcPts val="3100"/>
              </a:lnSpc>
              <a:spcBef>
                <a:spcPts val="100"/>
              </a:spcBef>
              <a:spcAft>
                <a:spcPts val="300"/>
              </a:spcAft>
              <a:buClr>
                <a:schemeClr val="accent1">
                  <a:lumMod val="75000"/>
                </a:schemeClr>
              </a:buClr>
              <a:buNone/>
              <a:defRPr/>
            </a:pPr>
            <a:r>
              <a:rPr lang="en-US" sz="1600" dirty="0" smtClean="0">
                <a:solidFill>
                  <a:schemeClr val="accent1">
                    <a:lumMod val="75000"/>
                  </a:schemeClr>
                </a:solidFill>
                <a:latin typeface="Times New Roman"/>
                <a:cs typeface="Times New Roman"/>
              </a:rPr>
              <a:t>1.</a:t>
            </a:r>
          </a:p>
          <a:p>
            <a:pPr marL="114300" lvl="1" indent="0" defTabSz="912813">
              <a:lnSpc>
                <a:spcPts val="3100"/>
              </a:lnSpc>
              <a:spcBef>
                <a:spcPts val="100"/>
              </a:spcBef>
              <a:spcAft>
                <a:spcPts val="300"/>
              </a:spcAft>
              <a:buClr>
                <a:schemeClr val="accent1">
                  <a:lumMod val="75000"/>
                </a:schemeClr>
              </a:buClr>
              <a:buNone/>
              <a:defRPr/>
            </a:pPr>
            <a:r>
              <a:rPr lang="en-US" sz="1600" dirty="0" smtClean="0">
                <a:solidFill>
                  <a:schemeClr val="accent1">
                    <a:lumMod val="75000"/>
                  </a:schemeClr>
                </a:solidFill>
                <a:latin typeface="Times New Roman"/>
                <a:cs typeface="Times New Roman"/>
              </a:rPr>
              <a:t>2.</a:t>
            </a:r>
          </a:p>
          <a:p>
            <a:pPr marL="114300" lvl="1" indent="0" defTabSz="912813">
              <a:lnSpc>
                <a:spcPts val="3100"/>
              </a:lnSpc>
              <a:spcBef>
                <a:spcPts val="100"/>
              </a:spcBef>
              <a:spcAft>
                <a:spcPts val="300"/>
              </a:spcAft>
              <a:buClr>
                <a:schemeClr val="accent1">
                  <a:lumMod val="75000"/>
                </a:schemeClr>
              </a:buClr>
              <a:buNone/>
              <a:defRPr/>
            </a:pPr>
            <a:r>
              <a:rPr lang="en-US" sz="1600" dirty="0" smtClean="0">
                <a:solidFill>
                  <a:schemeClr val="accent1">
                    <a:lumMod val="75000"/>
                  </a:schemeClr>
                </a:solidFill>
                <a:latin typeface="Times New Roman"/>
                <a:cs typeface="Times New Roman"/>
              </a:rPr>
              <a:t>3.</a:t>
            </a:r>
          </a:p>
          <a:p>
            <a:pPr marL="114300" lvl="1" indent="0" defTabSz="912813">
              <a:lnSpc>
                <a:spcPts val="3100"/>
              </a:lnSpc>
              <a:spcBef>
                <a:spcPts val="100"/>
              </a:spcBef>
              <a:spcAft>
                <a:spcPts val="300"/>
              </a:spcAft>
              <a:buClr>
                <a:schemeClr val="accent1">
                  <a:lumMod val="75000"/>
                </a:schemeClr>
              </a:buClr>
              <a:buNone/>
              <a:defRPr/>
            </a:pPr>
            <a:r>
              <a:rPr lang="en-US" sz="1600" dirty="0" smtClean="0">
                <a:solidFill>
                  <a:schemeClr val="accent1">
                    <a:lumMod val="75000"/>
                  </a:schemeClr>
                </a:solidFill>
                <a:latin typeface="Times New Roman"/>
                <a:cs typeface="Times New Roman"/>
              </a:rPr>
              <a:t>4.</a:t>
            </a:r>
            <a:endParaRPr lang="en-US" dirty="0">
              <a:solidFill>
                <a:srgbClr val="262626"/>
              </a:solidFill>
              <a:latin typeface="Times New Roman"/>
              <a:cs typeface="Times New Roman"/>
            </a:endParaRPr>
          </a:p>
        </p:txBody>
      </p:sp>
    </p:spTree>
    <p:extLst>
      <p:ext uri="{BB962C8B-B14F-4D97-AF65-F5344CB8AC3E}">
        <p14:creationId xmlns:p14="http://schemas.microsoft.com/office/powerpoint/2010/main" val="11628078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sp>
        <p:nvSpPr>
          <p:cNvPr id="7" name="Rectangle 6"/>
          <p:cNvSpPr/>
          <p:nvPr userDrawn="1"/>
        </p:nvSpPr>
        <p:spPr>
          <a:xfrm>
            <a:off x="0" y="2457450"/>
            <a:ext cx="9144000" cy="971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title" hasCustomPrompt="1"/>
          </p:nvPr>
        </p:nvSpPr>
        <p:spPr>
          <a:xfrm>
            <a:off x="538162" y="2388135"/>
            <a:ext cx="8067675" cy="532230"/>
          </a:xfrm>
        </p:spPr>
        <p:txBody>
          <a:bodyPr vert="horz" lIns="0" tIns="45720" rIns="0" bIns="0" rtlCol="0" anchor="b" anchorCtr="0">
            <a:normAutofit/>
          </a:bodyPr>
          <a:lstStyle>
            <a:lvl1pPr>
              <a:defRPr lang="en-US" sz="2000">
                <a:solidFill>
                  <a:srgbClr val="1F4E7B"/>
                </a:solidFill>
              </a:defRPr>
            </a:lvl1pPr>
          </a:lstStyle>
          <a:p>
            <a:pPr lvl="0"/>
            <a:r>
              <a:rPr lang="en-US" dirty="0" smtClean="0"/>
              <a:t>CLICK TO EDIT HEADER</a:t>
            </a:r>
            <a:endParaRPr lang="en-US" dirty="0"/>
          </a:p>
        </p:txBody>
      </p:sp>
      <p:sp>
        <p:nvSpPr>
          <p:cNvPr id="14" name="Slide Number Placeholder 5"/>
          <p:cNvSpPr>
            <a:spLocks noGrp="1"/>
          </p:cNvSpPr>
          <p:nvPr>
            <p:ph type="sldNum" sz="quarter" idx="12"/>
          </p:nvPr>
        </p:nvSpPr>
        <p:spPr>
          <a:xfrm>
            <a:off x="467043" y="6546334"/>
            <a:ext cx="2133600" cy="18466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b="1">
                <a:latin typeface="Helvetica"/>
                <a:cs typeface="Helvetica"/>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6" name="Subtitle 2"/>
          <p:cNvSpPr>
            <a:spLocks noGrp="1"/>
          </p:cNvSpPr>
          <p:nvPr>
            <p:ph type="subTitle" idx="1" hasCustomPrompt="1"/>
          </p:nvPr>
        </p:nvSpPr>
        <p:spPr>
          <a:xfrm>
            <a:off x="538164" y="2956243"/>
            <a:ext cx="5548312" cy="651092"/>
          </a:xfrm>
        </p:spPr>
        <p:txBody>
          <a:bodyPr>
            <a:normAutofit/>
          </a:bodyPr>
          <a:lstStyle>
            <a:lvl1pPr marL="0" indent="0" algn="l">
              <a:lnSpc>
                <a:spcPct val="90000"/>
              </a:lnSpc>
              <a:buNone/>
              <a:defRPr sz="2000" cap="none" baseline="0">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Subtext</a:t>
            </a:r>
            <a:endParaRPr lang="en-US" dirty="0"/>
          </a:p>
        </p:txBody>
      </p:sp>
    </p:spTree>
    <p:extLst>
      <p:ext uri="{BB962C8B-B14F-4D97-AF65-F5344CB8AC3E}">
        <p14:creationId xmlns:p14="http://schemas.microsoft.com/office/powerpoint/2010/main" val="6952775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538162" y="699516"/>
            <a:ext cx="8148637" cy="357124"/>
          </a:xfrm>
          <a:prstGeom prst="rect">
            <a:avLst/>
          </a:prstGeom>
        </p:spPr>
        <p:txBody>
          <a:bodyPr vert="horz" lIns="0" tIns="45720" rIns="0" bIns="0" rtlCol="0" anchor="t" anchorCtr="0">
            <a:noAutofit/>
          </a:bodyPr>
          <a:lstStyle>
            <a:lvl1pPr>
              <a:defRPr>
                <a:solidFill>
                  <a:srgbClr val="1F4E7B"/>
                </a:solidFill>
              </a:defRPr>
            </a:lvl1pPr>
          </a:lstStyle>
          <a:p>
            <a:r>
              <a:rPr lang="en-US" dirty="0" smtClean="0"/>
              <a:t>CLICK TO EDIT TITLE</a:t>
            </a:r>
            <a:endParaRPr lang="en-US" dirty="0"/>
          </a:p>
        </p:txBody>
      </p:sp>
      <p:sp>
        <p:nvSpPr>
          <p:cNvPr id="14" name="Text Placeholder 2"/>
          <p:cNvSpPr>
            <a:spLocks noGrp="1"/>
          </p:cNvSpPr>
          <p:nvPr>
            <p:ph idx="1" hasCustomPrompt="1"/>
          </p:nvPr>
        </p:nvSpPr>
        <p:spPr>
          <a:xfrm>
            <a:off x="538480" y="1209040"/>
            <a:ext cx="8148319" cy="4482941"/>
          </a:xfrm>
          <a:prstGeom prst="rect">
            <a:avLst/>
          </a:prstGeom>
        </p:spPr>
        <p:txBody>
          <a:bodyPr vert="horz" lIns="0" tIns="45720" rIns="91440" bIns="45720" rtlCol="0">
            <a:normAutofit/>
          </a:bodyPr>
          <a:lstStyle>
            <a:lvl1pPr marL="0" indent="0">
              <a:buNone/>
              <a:defRPr>
                <a:solidFill>
                  <a:srgbClr val="000000"/>
                </a:solidFill>
              </a:defRPr>
            </a:lvl1pPr>
            <a:lvl2pPr>
              <a:defRPr>
                <a:solidFill>
                  <a:srgbClr val="000000"/>
                </a:solidFill>
              </a:defRPr>
            </a:lvl2pPr>
            <a:lvl4pPr>
              <a:defRPr>
                <a:solidFill>
                  <a:srgbClr val="000000"/>
                </a:solidFill>
              </a:defRPr>
            </a:lvl4pPr>
          </a:lstStyle>
          <a:p>
            <a:pPr lvl="0"/>
            <a:r>
              <a:rPr lang="en-US" dirty="0" smtClean="0"/>
              <a:t>Click to edit text</a:t>
            </a:r>
          </a:p>
          <a:p>
            <a:pPr lvl="1"/>
            <a:r>
              <a:rPr lang="en-US" dirty="0" smtClean="0"/>
              <a:t>First level</a:t>
            </a:r>
          </a:p>
          <a:p>
            <a:pPr lvl="3"/>
            <a:r>
              <a:rPr lang="en-US" dirty="0" smtClean="0"/>
              <a:t>Second level</a:t>
            </a:r>
          </a:p>
        </p:txBody>
      </p:sp>
      <p:sp>
        <p:nvSpPr>
          <p:cNvPr id="15" name="Slide Number Placeholder 5"/>
          <p:cNvSpPr>
            <a:spLocks noGrp="1"/>
          </p:cNvSpPr>
          <p:nvPr>
            <p:ph type="sldNum" sz="quarter" idx="12"/>
          </p:nvPr>
        </p:nvSpPr>
        <p:spPr>
          <a:xfrm>
            <a:off x="467043" y="6546334"/>
            <a:ext cx="2133600" cy="18466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900" b="1">
                <a:latin typeface="Helvetica"/>
                <a:cs typeface="Helvetica"/>
              </a:defRPr>
            </a:lvl1pPr>
          </a:lstStyle>
          <a:p>
            <a:r>
              <a:rPr lang="en-US" dirty="0" smtClean="0">
                <a:solidFill>
                  <a:prstClr val="black"/>
                </a:solidFill>
              </a:rPr>
              <a:t>PAGE </a:t>
            </a:r>
            <a:fld id="{8C814AF2-8440-49B8-BCAA-5099D009078D}" type="slidenum">
              <a:rPr lang="en-US" smtClean="0">
                <a:solidFill>
                  <a:prstClr val="black"/>
                </a:solidFill>
              </a:rPr>
              <a:pPr/>
              <a:t>‹#›</a:t>
            </a:fld>
            <a:endParaRPr lang="en-US" dirty="0">
              <a:solidFill>
                <a:prstClr val="black"/>
              </a:solidFill>
            </a:endParaRPr>
          </a:p>
        </p:txBody>
      </p:sp>
      <p:sp>
        <p:nvSpPr>
          <p:cNvPr id="7" name="Text Placeholder 9"/>
          <p:cNvSpPr>
            <a:spLocks noGrp="1"/>
          </p:cNvSpPr>
          <p:nvPr>
            <p:ph type="body" sz="quarter" idx="16" hasCustomPrompt="1"/>
          </p:nvPr>
        </p:nvSpPr>
        <p:spPr>
          <a:xfrm>
            <a:off x="7406640" y="30480"/>
            <a:ext cx="1625600" cy="243840"/>
          </a:xfrm>
        </p:spPr>
        <p:txBody>
          <a:bodyPr>
            <a:normAutofit/>
          </a:bodyPr>
          <a:lstStyle>
            <a:lvl1pPr marL="0" indent="0" algn="r" defTabSz="914400" rtl="0" eaLnBrk="1" latinLnBrk="0" hangingPunct="1">
              <a:spcBef>
                <a:spcPct val="20000"/>
              </a:spcBef>
              <a:spcAft>
                <a:spcPts val="600"/>
              </a:spcAft>
              <a:buFont typeface="Arial" pitchFamily="34" charset="0"/>
              <a:buNone/>
              <a:defRPr lang="en-US" sz="900" kern="1200" baseline="0" dirty="0">
                <a:solidFill>
                  <a:schemeClr val="bg1"/>
                </a:solidFill>
                <a:latin typeface="Helvetica"/>
                <a:ea typeface="+mn-ea"/>
                <a:cs typeface="Helvetica"/>
              </a:defRPr>
            </a:lvl1pPr>
          </a:lstStyle>
          <a:p>
            <a:pPr lvl="0"/>
            <a:r>
              <a:rPr lang="en-US" dirty="0" smtClean="0"/>
              <a:t>SECTION TITLE</a:t>
            </a:r>
            <a:endParaRPr lang="en-US" dirty="0"/>
          </a:p>
        </p:txBody>
      </p:sp>
    </p:spTree>
    <p:extLst>
      <p:ext uri="{BB962C8B-B14F-4D97-AF65-F5344CB8AC3E}">
        <p14:creationId xmlns:p14="http://schemas.microsoft.com/office/powerpoint/2010/main" val="226237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a:xfrm>
            <a:off x="215411" y="169991"/>
            <a:ext cx="8703125" cy="442684"/>
          </a:xfrm>
          <a:prstGeom prst="rect">
            <a:avLst/>
          </a:prstGeom>
        </p:spPr>
        <p:txBody>
          <a:bodyPr vert="horz" lIns="91440" tIns="45720" rIns="91440" bIns="45720" rtlCol="0" anchor="ctr">
            <a:noAutofit/>
          </a:bodyPr>
          <a:lstStyle/>
          <a:p>
            <a:r>
              <a:rPr lang="en-US" dirty="0" smtClean="0"/>
              <a:t>CLICK TO EDIT MASTER TEXT STYLE</a:t>
            </a:r>
            <a:endParaRPr lang="en-US" dirty="0"/>
          </a:p>
        </p:txBody>
      </p:sp>
      <p:sp>
        <p:nvSpPr>
          <p:cNvPr id="3" name="Text Placeholder 2"/>
          <p:cNvSpPr>
            <a:spLocks noGrp="1"/>
          </p:cNvSpPr>
          <p:nvPr>
            <p:ph type="body" idx="1"/>
          </p:nvPr>
        </p:nvSpPr>
        <p:spPr>
          <a:xfrm>
            <a:off x="220434" y="888542"/>
            <a:ext cx="8703126" cy="53979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Slide Number Placeholder 5"/>
          <p:cNvSpPr txBox="1">
            <a:spLocks/>
          </p:cNvSpPr>
          <p:nvPr/>
        </p:nvSpPr>
        <p:spPr>
          <a:xfrm>
            <a:off x="6875002" y="6419846"/>
            <a:ext cx="2052639" cy="438154"/>
          </a:xfrm>
          <a:prstGeom prst="rect">
            <a:avLst/>
          </a:prstGeom>
        </p:spPr>
        <p:txBody>
          <a:bodyPr vert="horz" lIns="91440" tIns="45720" rIns="91440" bIns="45720" rtlCol="0" anchor="ctr"/>
          <a:lstStyle>
            <a:lvl1pPr algn="r">
              <a:defRPr sz="1100">
                <a:solidFill>
                  <a:schemeClr val="tx1"/>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Verdana" pitchFamily="34" charset="0"/>
                <a:cs typeface="Verdana" pitchFamily="34" charset="0"/>
              </a:rPr>
              <a:t>www.kbra.com </a:t>
            </a:r>
            <a:r>
              <a:rPr kumimoji="0" lang="en-US" sz="1200" b="0" i="0" u="none" strike="noStrike" kern="1200" cap="none" spc="0" normalizeH="0" baseline="0" noProof="0" dirty="0" smtClean="0">
                <a:ln>
                  <a:noFill/>
                </a:ln>
                <a:solidFill>
                  <a:schemeClr val="tx1"/>
                </a:solidFill>
                <a:effectLst/>
                <a:uLnTx/>
                <a:uFillTx/>
                <a:latin typeface="Century Gothic" panose="020B0502020202020204" pitchFamily="34" charset="0"/>
                <a:ea typeface="Verdana" pitchFamily="34" charset="0"/>
                <a:cs typeface="Verdana" pitchFamily="34" charset="0"/>
              </a:rPr>
              <a:t>| </a:t>
            </a:r>
            <a:fld id="{0354052F-69B8-4D78-811B-8C3AAF417751}" type="slidenum">
              <a:rPr kumimoji="0" lang="en-US" sz="1200" b="0" i="0" u="none" strike="noStrike" kern="1200" cap="none" spc="0" normalizeH="0" baseline="0" noProof="0" smtClean="0">
                <a:ln>
                  <a:noFill/>
                </a:ln>
                <a:solidFill>
                  <a:schemeClr val="bg1"/>
                </a:solidFill>
                <a:effectLst/>
                <a:uLnTx/>
                <a:uFillTx/>
                <a:latin typeface="Century Gothic" panose="020B0502020202020204" pitchFamily="34" charset="0"/>
                <a:ea typeface="Verdana" pitchFamily="34" charset="0"/>
                <a:cs typeface="Verdana"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Verdana" pitchFamily="34" charset="0"/>
              <a:cs typeface="Verdana" pitchFamily="34" charset="0"/>
            </a:endParaRPr>
          </a:p>
        </p:txBody>
      </p:sp>
    </p:spTree>
    <p:extLst>
      <p:ext uri="{BB962C8B-B14F-4D97-AF65-F5344CB8AC3E}">
        <p14:creationId xmlns:p14="http://schemas.microsoft.com/office/powerpoint/2010/main" val="4109558718"/>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77" r:id="rId3"/>
    <p:sldLayoutId id="2147483676" r:id="rId4"/>
    <p:sldLayoutId id="2147483675"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3000" b="1" kern="1200">
          <a:solidFill>
            <a:schemeClr val="bg1"/>
          </a:solidFill>
          <a:latin typeface="Century Gothic" panose="020B050202020202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F0AB00"/>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8162" y="699516"/>
            <a:ext cx="8148637" cy="346964"/>
          </a:xfrm>
          <a:prstGeom prst="rect">
            <a:avLst/>
          </a:prstGeom>
        </p:spPr>
        <p:txBody>
          <a:bodyPr vert="horz" lIns="0" tIns="45720" rIns="0" bIns="0" rtlCol="0" anchor="t" anchorCtr="0">
            <a:noAutofit/>
          </a:bodyPr>
          <a:lstStyle/>
          <a:p>
            <a:r>
              <a:rPr lang="en-US" dirty="0" smtClean="0"/>
              <a:t>Click to edit title</a:t>
            </a:r>
            <a:endParaRPr lang="en-US" dirty="0"/>
          </a:p>
        </p:txBody>
      </p:sp>
      <p:sp>
        <p:nvSpPr>
          <p:cNvPr id="3" name="Text Placeholder 2"/>
          <p:cNvSpPr>
            <a:spLocks noGrp="1"/>
          </p:cNvSpPr>
          <p:nvPr>
            <p:ph type="body" idx="1"/>
          </p:nvPr>
        </p:nvSpPr>
        <p:spPr>
          <a:xfrm>
            <a:off x="538162" y="1209040"/>
            <a:ext cx="8148637" cy="4482941"/>
          </a:xfrm>
          <a:prstGeom prst="rect">
            <a:avLst/>
          </a:prstGeom>
        </p:spPr>
        <p:txBody>
          <a:bodyPr vert="horz" lIns="0" tIns="45720" rIns="91440" bIns="45720" rtlCol="0">
            <a:normAutofit/>
          </a:bodyPr>
          <a:lstStyle/>
          <a:p>
            <a:pPr lvl="0"/>
            <a:r>
              <a:rPr lang="en-US" dirty="0" smtClean="0"/>
              <a:t>Click to edit text</a:t>
            </a:r>
          </a:p>
          <a:p>
            <a:pPr lvl="1"/>
            <a:r>
              <a:rPr lang="en-US" dirty="0" smtClean="0"/>
              <a:t>First level</a:t>
            </a:r>
          </a:p>
          <a:p>
            <a:pPr lvl="3"/>
            <a:r>
              <a:rPr lang="en-US" dirty="0" smtClean="0"/>
              <a:t>Second level</a:t>
            </a:r>
          </a:p>
        </p:txBody>
      </p:sp>
      <p:sp>
        <p:nvSpPr>
          <p:cNvPr id="7" name="Rectangle 6"/>
          <p:cNvSpPr/>
          <p:nvPr/>
        </p:nvSpPr>
        <p:spPr>
          <a:xfrm>
            <a:off x="0" y="0"/>
            <a:ext cx="9144000" cy="28575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648979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par>
    </p:tnLst>
  </p:timing>
  <p:hf hdr="0" ftr="0" dt="0"/>
  <p:txStyles>
    <p:titleStyle>
      <a:lvl1pPr algn="l" defTabSz="914400" rtl="0" eaLnBrk="1" latinLnBrk="0" hangingPunct="1">
        <a:spcBef>
          <a:spcPct val="0"/>
        </a:spcBef>
        <a:buNone/>
        <a:defRPr sz="2000" b="1" kern="1200" cap="none" baseline="0">
          <a:solidFill>
            <a:srgbClr val="28628E"/>
          </a:solidFill>
          <a:latin typeface="Helvetica"/>
          <a:ea typeface="+mj-ea"/>
          <a:cs typeface="Helvetica"/>
        </a:defRPr>
      </a:lvl1pPr>
    </p:titleStyle>
    <p:body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 Id="rId5" Type="http://schemas.openxmlformats.org/officeDocument/2006/relationships/chart" Target="../charts/chart6.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itizenshipinvestment.org/wp-content/uploads/2014/07/Real-Estate-Investment.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 y="809625"/>
            <a:ext cx="9144000" cy="60533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296" y="6074230"/>
            <a:ext cx="9144000" cy="783770"/>
          </a:xfrm>
          <a:prstGeom prst="rect">
            <a:avLst/>
          </a:prstGeom>
          <a:solidFill>
            <a:schemeClr val="tx1">
              <a:alpha val="66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Century Gothic" panose="020B0502020202020204" pitchFamily="34" charset="0"/>
                <a:ea typeface="Verdana" panose="020B0604030504040204" pitchFamily="34" charset="0"/>
                <a:cs typeface="Verdana" panose="020B0604030504040204" pitchFamily="34" charset="0"/>
              </a:defRPr>
            </a:lvl1pPr>
          </a:lstStyle>
          <a:p>
            <a:r>
              <a:rPr lang="en-US" sz="1600" dirty="0" smtClean="0"/>
              <a:t> </a:t>
            </a:r>
            <a:r>
              <a:rPr lang="en-US" sz="1800" dirty="0" smtClean="0"/>
              <a:t>PRESENTED BY </a:t>
            </a:r>
          </a:p>
          <a:p>
            <a:r>
              <a:rPr lang="en-US" sz="1800" dirty="0" smtClean="0"/>
              <a:t>KROLL BOND RATING AGENCY, INC. &amp;</a:t>
            </a:r>
          </a:p>
          <a:p>
            <a:r>
              <a:rPr lang="en-US" sz="1800" dirty="0" smtClean="0"/>
              <a:t>STONECASTLE CASH MANAGEMENT</a:t>
            </a:r>
            <a:endParaRPr lang="en-US" sz="1800" dirty="0"/>
          </a:p>
        </p:txBody>
      </p:sp>
      <p:sp>
        <p:nvSpPr>
          <p:cNvPr id="8" name="TextBox 7"/>
          <p:cNvSpPr txBox="1"/>
          <p:nvPr/>
        </p:nvSpPr>
        <p:spPr>
          <a:xfrm>
            <a:off x="2248348" y="1281744"/>
            <a:ext cx="4343793" cy="4401205"/>
          </a:xfrm>
          <a:prstGeom prst="rect">
            <a:avLst/>
          </a:prstGeom>
          <a:solidFill>
            <a:srgbClr val="F1AB00">
              <a:alpha val="94000"/>
            </a:srgbClr>
          </a:solidFill>
        </p:spPr>
        <p:txBody>
          <a:bodyPr wrap="square" rtlCol="0">
            <a:spAutoFit/>
          </a:bodyPr>
          <a:lstStyle/>
          <a:p>
            <a:pPr algn="ctr"/>
            <a:endParaRPr lang="en-US" sz="3200" b="1" dirty="0" smtClean="0">
              <a:solidFill>
                <a:schemeClr val="bg1"/>
              </a:solidFill>
              <a:latin typeface="Century Gothic" panose="020B0502020202020204" pitchFamily="34" charset="0"/>
            </a:endParaRPr>
          </a:p>
          <a:p>
            <a:pPr algn="ctr"/>
            <a:r>
              <a:rPr lang="en-US" sz="3200" b="1" dirty="0" err="1" smtClean="0">
                <a:solidFill>
                  <a:schemeClr val="bg1"/>
                </a:solidFill>
                <a:latin typeface="Century Gothic" panose="020B0502020202020204" pitchFamily="34" charset="0"/>
              </a:rPr>
              <a:t>AFP</a:t>
            </a:r>
            <a:r>
              <a:rPr lang="en-US" sz="3200" b="1" dirty="0" smtClean="0">
                <a:solidFill>
                  <a:schemeClr val="bg1"/>
                </a:solidFill>
                <a:latin typeface="Century Gothic" panose="020B0502020202020204" pitchFamily="34" charset="0"/>
              </a:rPr>
              <a:t> Philadelphia </a:t>
            </a:r>
            <a:r>
              <a:rPr lang="en-US" sz="3200" b="1" dirty="0" err="1" smtClean="0">
                <a:solidFill>
                  <a:schemeClr val="bg1"/>
                </a:solidFill>
                <a:latin typeface="Century Gothic" panose="020B0502020202020204" pitchFamily="34" charset="0"/>
              </a:rPr>
              <a:t>Trea$ury</a:t>
            </a:r>
            <a:r>
              <a:rPr lang="en-US" sz="3200" b="1" dirty="0" smtClean="0">
                <a:solidFill>
                  <a:schemeClr val="bg1"/>
                </a:solidFill>
                <a:latin typeface="Century Gothic" panose="020B0502020202020204" pitchFamily="34" charset="0"/>
              </a:rPr>
              <a:t> Initiatives Getting </a:t>
            </a:r>
            <a:r>
              <a:rPr lang="en-US" sz="3200" b="1" dirty="0">
                <a:solidFill>
                  <a:schemeClr val="bg1"/>
                </a:solidFill>
                <a:latin typeface="Century Gothic" panose="020B0502020202020204" pitchFamily="34" charset="0"/>
              </a:rPr>
              <a:t>It Right: Balancing Profitability, Liquidity and Risk </a:t>
            </a:r>
            <a:endParaRPr lang="en-US" sz="3200" b="1" dirty="0" smtClean="0">
              <a:solidFill>
                <a:schemeClr val="bg1"/>
              </a:solidFill>
              <a:latin typeface="Century Gothic" panose="020B0502020202020204" pitchFamily="34" charset="0"/>
            </a:endParaRPr>
          </a:p>
          <a:p>
            <a:pPr algn="ctr"/>
            <a:r>
              <a:rPr lang="en-US" sz="2400" smtClean="0">
                <a:solidFill>
                  <a:schemeClr val="bg1"/>
                </a:solidFill>
                <a:latin typeface="Century Gothic" panose="020B0502020202020204" pitchFamily="34" charset="0"/>
              </a:rPr>
              <a:t>May </a:t>
            </a:r>
            <a:r>
              <a:rPr lang="en-US" sz="2400" dirty="0" smtClean="0">
                <a:solidFill>
                  <a:schemeClr val="bg1"/>
                </a:solidFill>
                <a:latin typeface="Century Gothic" panose="020B0502020202020204" pitchFamily="34" charset="0"/>
              </a:rPr>
              <a:t>2017</a:t>
            </a:r>
          </a:p>
          <a:p>
            <a:pPr algn="ctr"/>
            <a:endParaRPr lang="en-US"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17270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RATING APPROACH: </a:t>
            </a:r>
            <a:r>
              <a:rPr lang="en-US" sz="2000" b="0" dirty="0"/>
              <a:t>QUALITATIVE SHADOW RATING (</a:t>
            </a:r>
            <a:r>
              <a:rPr lang="en-US" sz="2000" b="0" dirty="0" err="1"/>
              <a:t>QSR</a:t>
            </a:r>
            <a:r>
              <a:rPr lang="en-US" sz="2000" b="0" dirty="0"/>
              <a:t>) </a:t>
            </a:r>
            <a:endParaRPr lang="en-US" sz="2000" dirty="0"/>
          </a:p>
        </p:txBody>
      </p:sp>
      <p:pic>
        <p:nvPicPr>
          <p:cNvPr id="2" name="Picture 1"/>
          <p:cNvPicPr>
            <a:picLocks noChangeAspect="1"/>
          </p:cNvPicPr>
          <p:nvPr/>
        </p:nvPicPr>
        <p:blipFill>
          <a:blip r:embed="rId2"/>
          <a:stretch>
            <a:fillRect/>
          </a:stretch>
        </p:blipFill>
        <p:spPr>
          <a:xfrm>
            <a:off x="978945" y="893862"/>
            <a:ext cx="7435495" cy="5378869"/>
          </a:xfrm>
          <a:prstGeom prst="rect">
            <a:avLst/>
          </a:prstGeom>
        </p:spPr>
      </p:pic>
    </p:spTree>
    <p:extLst>
      <p:ext uri="{BB962C8B-B14F-4D97-AF65-F5344CB8AC3E}">
        <p14:creationId xmlns:p14="http://schemas.microsoft.com/office/powerpoint/2010/main" val="4088349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RATING APPROACH: </a:t>
            </a:r>
            <a:r>
              <a:rPr lang="en-US" sz="2000" b="0" dirty="0"/>
              <a:t>QUALITATIVE SHADOW RATING (</a:t>
            </a:r>
            <a:r>
              <a:rPr lang="en-US" sz="2000" b="0" dirty="0" err="1"/>
              <a:t>QSR</a:t>
            </a:r>
            <a:r>
              <a:rPr lang="en-US" sz="2000" b="0" dirty="0"/>
              <a:t>) </a:t>
            </a:r>
            <a:endParaRPr lang="en-US" sz="2000" dirty="0"/>
          </a:p>
        </p:txBody>
      </p:sp>
      <p:pic>
        <p:nvPicPr>
          <p:cNvPr id="2" name="Picture 1"/>
          <p:cNvPicPr>
            <a:picLocks noChangeAspect="1"/>
          </p:cNvPicPr>
          <p:nvPr/>
        </p:nvPicPr>
        <p:blipFill>
          <a:blip r:embed="rId2"/>
          <a:stretch>
            <a:fillRect/>
          </a:stretch>
        </p:blipFill>
        <p:spPr>
          <a:xfrm>
            <a:off x="1153085" y="827018"/>
            <a:ext cx="6943165" cy="5551257"/>
          </a:xfrm>
          <a:prstGeom prst="rect">
            <a:avLst/>
          </a:prstGeom>
        </p:spPr>
      </p:pic>
    </p:spTree>
    <p:extLst>
      <p:ext uri="{BB962C8B-B14F-4D97-AF65-F5344CB8AC3E}">
        <p14:creationId xmlns:p14="http://schemas.microsoft.com/office/powerpoint/2010/main" val="2143536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latin typeface="+mj-lt"/>
              </a:rPr>
              <a:t>KBRA </a:t>
            </a:r>
            <a:r>
              <a:rPr lang="en-US" dirty="0" smtClean="0">
                <a:latin typeface="+mj-lt"/>
              </a:rPr>
              <a:t>will review </a:t>
            </a:r>
            <a:r>
              <a:rPr lang="en-US" dirty="0">
                <a:latin typeface="+mj-lt"/>
              </a:rPr>
              <a:t>portfolios of rated funds typically on a quarterly </a:t>
            </a:r>
            <a:r>
              <a:rPr lang="en-US" dirty="0" smtClean="0">
                <a:latin typeface="+mj-lt"/>
              </a:rPr>
              <a:t>basis.</a:t>
            </a:r>
          </a:p>
          <a:p>
            <a:r>
              <a:rPr lang="en-US" dirty="0" smtClean="0">
                <a:latin typeface="+mj-lt"/>
              </a:rPr>
              <a:t>However</a:t>
            </a:r>
            <a:r>
              <a:rPr lang="en-US" dirty="0">
                <a:latin typeface="+mj-lt"/>
              </a:rPr>
              <a:t>, under certain circumstances and market conditions, fund management may be asked to provide portfolio information more frequently. </a:t>
            </a:r>
            <a:endParaRPr lang="en-US" dirty="0" smtClean="0">
              <a:latin typeface="+mj-lt"/>
            </a:endParaRPr>
          </a:p>
          <a:p>
            <a:r>
              <a:rPr lang="en-US" dirty="0" smtClean="0">
                <a:latin typeface="+mj-lt"/>
              </a:rPr>
              <a:t>Management </a:t>
            </a:r>
            <a:r>
              <a:rPr lang="en-US" dirty="0">
                <a:latin typeface="+mj-lt"/>
              </a:rPr>
              <a:t>is responsible for providing portfolio holdings and performance data, as well as other management, operational and investment details KBRA finds important with regards to monitoring the fund and supporting KBRA fund ratings. </a:t>
            </a:r>
            <a:endParaRPr lang="en-US" dirty="0" smtClean="0">
              <a:latin typeface="+mj-lt"/>
            </a:endParaRPr>
          </a:p>
        </p:txBody>
      </p:sp>
      <p:sp>
        <p:nvSpPr>
          <p:cNvPr id="3" name="Title 2"/>
          <p:cNvSpPr>
            <a:spLocks noGrp="1"/>
          </p:cNvSpPr>
          <p:nvPr>
            <p:ph type="title"/>
          </p:nvPr>
        </p:nvSpPr>
        <p:spPr/>
        <p:txBody>
          <a:bodyPr/>
          <a:lstStyle/>
          <a:p>
            <a:r>
              <a:rPr lang="en-US" dirty="0" smtClean="0"/>
              <a:t>SURVEILLANCE</a:t>
            </a:r>
            <a:endParaRPr lang="en-US" dirty="0"/>
          </a:p>
        </p:txBody>
      </p:sp>
    </p:spTree>
    <p:extLst>
      <p:ext uri="{BB962C8B-B14F-4D97-AF65-F5344CB8AC3E}">
        <p14:creationId xmlns:p14="http://schemas.microsoft.com/office/powerpoint/2010/main" val="994687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 – MONEY MARKET FUND REFORM</a:t>
            </a:r>
            <a:endParaRPr lang="en-US" dirty="0"/>
          </a:p>
        </p:txBody>
      </p:sp>
      <p:sp>
        <p:nvSpPr>
          <p:cNvPr id="4" name="Content Placeholder 3"/>
          <p:cNvSpPr>
            <a:spLocks noGrp="1"/>
          </p:cNvSpPr>
          <p:nvPr>
            <p:ph idx="1"/>
          </p:nvPr>
        </p:nvSpPr>
        <p:spPr>
          <a:xfrm>
            <a:off x="220434" y="888542"/>
            <a:ext cx="8703126" cy="4856275"/>
          </a:xfrm>
        </p:spPr>
        <p:txBody>
          <a:bodyPr/>
          <a:lstStyle/>
          <a:p>
            <a:r>
              <a:rPr lang="en-US" dirty="0" smtClean="0">
                <a:latin typeface="+mj-lt"/>
              </a:rPr>
              <a:t>Rule 2a-7 regulatory reforms went into effect on October 14, 2016.</a:t>
            </a:r>
          </a:p>
          <a:p>
            <a:r>
              <a:rPr lang="en-US" dirty="0" smtClean="0">
                <a:latin typeface="+mj-lt"/>
              </a:rPr>
              <a:t>Floating NAV – Prime Institutional Funds</a:t>
            </a:r>
          </a:p>
          <a:p>
            <a:r>
              <a:rPr lang="en-US" dirty="0" smtClean="0">
                <a:latin typeface="+mj-lt"/>
              </a:rPr>
              <a:t>Liquidity Fees &amp; Gates</a:t>
            </a:r>
          </a:p>
          <a:p>
            <a:pPr lvl="1"/>
            <a:r>
              <a:rPr lang="en-US" dirty="0" smtClean="0">
                <a:latin typeface="+mj-lt"/>
              </a:rPr>
              <a:t>30% weekly liquidity </a:t>
            </a:r>
          </a:p>
          <a:p>
            <a:pPr lvl="2"/>
            <a:r>
              <a:rPr lang="en-US" dirty="0" smtClean="0">
                <a:latin typeface="+mj-lt"/>
              </a:rPr>
              <a:t>30% - discretion fee up to 2%</a:t>
            </a:r>
          </a:p>
          <a:p>
            <a:pPr lvl="2"/>
            <a:r>
              <a:rPr lang="en-US" dirty="0" smtClean="0">
                <a:latin typeface="+mj-lt"/>
              </a:rPr>
              <a:t>10% - required fee of 1% up to 2%</a:t>
            </a:r>
          </a:p>
          <a:p>
            <a:r>
              <a:rPr lang="en-US" dirty="0" smtClean="0">
                <a:latin typeface="+mj-lt"/>
              </a:rPr>
              <a:t>Government Funds – 95% Rule</a:t>
            </a:r>
          </a:p>
          <a:p>
            <a:r>
              <a:rPr lang="en-US" dirty="0" smtClean="0">
                <a:latin typeface="+mj-lt"/>
              </a:rPr>
              <a:t>Removal of references to credit ratings for underlying portfolio investments (not ratings on funds themselves).</a:t>
            </a:r>
            <a:endParaRPr lang="en-US" dirty="0">
              <a:latin typeface="+mj-lt"/>
            </a:endParaRPr>
          </a:p>
        </p:txBody>
      </p:sp>
    </p:spTree>
    <p:extLst>
      <p:ext uri="{BB962C8B-B14F-4D97-AF65-F5344CB8AC3E}">
        <p14:creationId xmlns:p14="http://schemas.microsoft.com/office/powerpoint/2010/main" val="3832717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338642" y="6057337"/>
            <a:ext cx="3051313" cy="246221"/>
          </a:xfrm>
          <a:prstGeom prst="rect">
            <a:avLst/>
          </a:prstGeom>
          <a:noFill/>
        </p:spPr>
        <p:txBody>
          <a:bodyPr wrap="square" rtlCol="0">
            <a:spAutoFit/>
          </a:bodyPr>
          <a:lstStyle/>
          <a:p>
            <a:r>
              <a:rPr lang="en-US" sz="1000" i="1" dirty="0" smtClean="0"/>
              <a:t>Source: Federal Reserve, Bloomberg</a:t>
            </a:r>
            <a:endParaRPr lang="en-US" sz="1000" i="1" dirty="0"/>
          </a:p>
        </p:txBody>
      </p:sp>
      <p:pic>
        <p:nvPicPr>
          <p:cNvPr id="5" name="Content Placeholder 4"/>
          <p:cNvPicPr>
            <a:picLocks noGrp="1" noChangeAspect="1"/>
          </p:cNvPicPr>
          <p:nvPr>
            <p:ph idx="1"/>
          </p:nvPr>
        </p:nvPicPr>
        <p:blipFill>
          <a:blip r:embed="rId3"/>
          <a:stretch>
            <a:fillRect/>
          </a:stretch>
        </p:blipFill>
        <p:spPr>
          <a:xfrm>
            <a:off x="338642" y="1063506"/>
            <a:ext cx="8536417" cy="4993831"/>
          </a:xfrm>
          <a:prstGeom prst="rect">
            <a:avLst/>
          </a:prstGeom>
        </p:spPr>
      </p:pic>
    </p:spTree>
    <p:extLst>
      <p:ext uri="{BB962C8B-B14F-4D97-AF65-F5344CB8AC3E}">
        <p14:creationId xmlns:p14="http://schemas.microsoft.com/office/powerpoint/2010/main" val="1357566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a:t>
            </a:r>
          </a:p>
        </p:txBody>
      </p:sp>
      <p:pic>
        <p:nvPicPr>
          <p:cNvPr id="4" name="Content Placeholder 3"/>
          <p:cNvPicPr>
            <a:picLocks noGrp="1" noChangeAspect="1"/>
          </p:cNvPicPr>
          <p:nvPr>
            <p:ph idx="1"/>
          </p:nvPr>
        </p:nvPicPr>
        <p:blipFill>
          <a:blip r:embed="rId3"/>
          <a:stretch>
            <a:fillRect/>
          </a:stretch>
        </p:blipFill>
        <p:spPr>
          <a:xfrm>
            <a:off x="333968" y="898556"/>
            <a:ext cx="8466010" cy="5130067"/>
          </a:xfrm>
          <a:prstGeom prst="rect">
            <a:avLst/>
          </a:prstGeom>
        </p:spPr>
      </p:pic>
      <p:sp>
        <p:nvSpPr>
          <p:cNvPr id="5" name="TextBox 4"/>
          <p:cNvSpPr txBox="1"/>
          <p:nvPr/>
        </p:nvSpPr>
        <p:spPr>
          <a:xfrm>
            <a:off x="434164" y="6060661"/>
            <a:ext cx="1689652" cy="246221"/>
          </a:xfrm>
          <a:prstGeom prst="rect">
            <a:avLst/>
          </a:prstGeom>
          <a:noFill/>
        </p:spPr>
        <p:txBody>
          <a:bodyPr wrap="square" rtlCol="0">
            <a:spAutoFit/>
          </a:bodyPr>
          <a:lstStyle/>
          <a:p>
            <a:r>
              <a:rPr lang="en-US" sz="1000" i="1" dirty="0" smtClean="0"/>
              <a:t>Source: Federal Reserve</a:t>
            </a:r>
            <a:endParaRPr lang="en-US" sz="1000" i="1" dirty="0"/>
          </a:p>
        </p:txBody>
      </p:sp>
    </p:spTree>
    <p:extLst>
      <p:ext uri="{BB962C8B-B14F-4D97-AF65-F5344CB8AC3E}">
        <p14:creationId xmlns:p14="http://schemas.microsoft.com/office/powerpoint/2010/main" val="670710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a:t>
            </a:r>
          </a:p>
        </p:txBody>
      </p:sp>
      <p:pic>
        <p:nvPicPr>
          <p:cNvPr id="5" name="Content Placeholder 4"/>
          <p:cNvPicPr>
            <a:picLocks noGrp="1" noChangeAspect="1"/>
          </p:cNvPicPr>
          <p:nvPr>
            <p:ph idx="1"/>
          </p:nvPr>
        </p:nvPicPr>
        <p:blipFill>
          <a:blip r:embed="rId3"/>
          <a:stretch>
            <a:fillRect/>
          </a:stretch>
        </p:blipFill>
        <p:spPr>
          <a:xfrm>
            <a:off x="480670" y="956930"/>
            <a:ext cx="8329843" cy="5092996"/>
          </a:xfrm>
          <a:prstGeom prst="rect">
            <a:avLst/>
          </a:prstGeom>
        </p:spPr>
      </p:pic>
      <p:sp>
        <p:nvSpPr>
          <p:cNvPr id="6" name="TextBox 5"/>
          <p:cNvSpPr txBox="1"/>
          <p:nvPr/>
        </p:nvSpPr>
        <p:spPr>
          <a:xfrm>
            <a:off x="606287" y="6142383"/>
            <a:ext cx="1689652" cy="253916"/>
          </a:xfrm>
          <a:prstGeom prst="rect">
            <a:avLst/>
          </a:prstGeom>
          <a:noFill/>
        </p:spPr>
        <p:txBody>
          <a:bodyPr wrap="square" rtlCol="0">
            <a:spAutoFit/>
          </a:bodyPr>
          <a:lstStyle/>
          <a:p>
            <a:r>
              <a:rPr lang="en-US" sz="1050" i="1" dirty="0" smtClean="0"/>
              <a:t>Source: Federal Reserve</a:t>
            </a:r>
            <a:endParaRPr lang="en-US" sz="1050" i="1" dirty="0"/>
          </a:p>
        </p:txBody>
      </p:sp>
    </p:spTree>
    <p:extLst>
      <p:ext uri="{BB962C8B-B14F-4D97-AF65-F5344CB8AC3E}">
        <p14:creationId xmlns:p14="http://schemas.microsoft.com/office/powerpoint/2010/main" val="8307958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a:t>
            </a:r>
          </a:p>
        </p:txBody>
      </p:sp>
      <p:sp>
        <p:nvSpPr>
          <p:cNvPr id="6" name="TextBox 5"/>
          <p:cNvSpPr txBox="1"/>
          <p:nvPr/>
        </p:nvSpPr>
        <p:spPr>
          <a:xfrm>
            <a:off x="215411" y="6028415"/>
            <a:ext cx="1689652" cy="253916"/>
          </a:xfrm>
          <a:prstGeom prst="rect">
            <a:avLst/>
          </a:prstGeom>
          <a:noFill/>
        </p:spPr>
        <p:txBody>
          <a:bodyPr wrap="square" rtlCol="0">
            <a:spAutoFit/>
          </a:bodyPr>
          <a:lstStyle/>
          <a:p>
            <a:r>
              <a:rPr lang="en-US" sz="1050" i="1" dirty="0" smtClean="0"/>
              <a:t>Source: </a:t>
            </a:r>
            <a:r>
              <a:rPr lang="en-US" sz="1050" i="1" dirty="0" err="1" smtClean="0"/>
              <a:t>BofA</a:t>
            </a:r>
            <a:r>
              <a:rPr lang="en-US" sz="1050" i="1" dirty="0"/>
              <a:t> </a:t>
            </a:r>
            <a:r>
              <a:rPr lang="en-US" sz="1050" i="1" dirty="0" smtClean="0"/>
              <a:t>Merrill Lynch</a:t>
            </a:r>
            <a:endParaRPr lang="en-US" sz="1050" i="1" dirty="0"/>
          </a:p>
        </p:txBody>
      </p:sp>
      <p:pic>
        <p:nvPicPr>
          <p:cNvPr id="4" name="Content Placeholder 3"/>
          <p:cNvPicPr>
            <a:picLocks noGrp="1" noChangeAspect="1"/>
          </p:cNvPicPr>
          <p:nvPr>
            <p:ph idx="1"/>
          </p:nvPr>
        </p:nvPicPr>
        <p:blipFill>
          <a:blip r:embed="rId3"/>
          <a:stretch>
            <a:fillRect/>
          </a:stretch>
        </p:blipFill>
        <p:spPr>
          <a:xfrm>
            <a:off x="220663" y="1039508"/>
            <a:ext cx="8702675" cy="4988907"/>
          </a:xfrm>
          <a:prstGeom prst="rect">
            <a:avLst/>
          </a:prstGeom>
        </p:spPr>
      </p:pic>
    </p:spTree>
    <p:extLst>
      <p:ext uri="{BB962C8B-B14F-4D97-AF65-F5344CB8AC3E}">
        <p14:creationId xmlns:p14="http://schemas.microsoft.com/office/powerpoint/2010/main" val="435346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a:t>
            </a:r>
          </a:p>
        </p:txBody>
      </p:sp>
      <p:sp>
        <p:nvSpPr>
          <p:cNvPr id="6" name="TextBox 5"/>
          <p:cNvSpPr txBox="1"/>
          <p:nvPr/>
        </p:nvSpPr>
        <p:spPr>
          <a:xfrm>
            <a:off x="606287" y="6142383"/>
            <a:ext cx="1689652" cy="253916"/>
          </a:xfrm>
          <a:prstGeom prst="rect">
            <a:avLst/>
          </a:prstGeom>
          <a:noFill/>
        </p:spPr>
        <p:txBody>
          <a:bodyPr wrap="square" rtlCol="0">
            <a:spAutoFit/>
          </a:bodyPr>
          <a:lstStyle/>
          <a:p>
            <a:r>
              <a:rPr lang="en-US" sz="1050" i="1" dirty="0" smtClean="0"/>
              <a:t>Source: </a:t>
            </a:r>
            <a:r>
              <a:rPr lang="en-US" sz="1050" i="1" dirty="0" err="1" smtClean="0"/>
              <a:t>BofA</a:t>
            </a:r>
            <a:r>
              <a:rPr lang="en-US" sz="1050" i="1" dirty="0"/>
              <a:t> </a:t>
            </a:r>
            <a:r>
              <a:rPr lang="en-US" sz="1050" i="1" dirty="0" smtClean="0"/>
              <a:t>Merrill Lynch</a:t>
            </a:r>
            <a:endParaRPr lang="en-US" sz="1050" i="1" dirty="0"/>
          </a:p>
        </p:txBody>
      </p:sp>
      <p:pic>
        <p:nvPicPr>
          <p:cNvPr id="5" name="Content Placeholder 4"/>
          <p:cNvPicPr>
            <a:picLocks noGrp="1" noChangeAspect="1"/>
          </p:cNvPicPr>
          <p:nvPr>
            <p:ph idx="1"/>
          </p:nvPr>
        </p:nvPicPr>
        <p:blipFill>
          <a:blip r:embed="rId3"/>
          <a:stretch>
            <a:fillRect/>
          </a:stretch>
        </p:blipFill>
        <p:spPr>
          <a:xfrm>
            <a:off x="393405" y="978195"/>
            <a:ext cx="8314660" cy="5164188"/>
          </a:xfrm>
          <a:prstGeom prst="rect">
            <a:avLst/>
          </a:prstGeom>
        </p:spPr>
      </p:pic>
    </p:spTree>
    <p:extLst>
      <p:ext uri="{BB962C8B-B14F-4D97-AF65-F5344CB8AC3E}">
        <p14:creationId xmlns:p14="http://schemas.microsoft.com/office/powerpoint/2010/main" val="2240485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TRENDS</a:t>
            </a:r>
          </a:p>
        </p:txBody>
      </p:sp>
      <p:sp>
        <p:nvSpPr>
          <p:cNvPr id="2" name="TextBox 1"/>
          <p:cNvSpPr txBox="1"/>
          <p:nvPr/>
        </p:nvSpPr>
        <p:spPr>
          <a:xfrm>
            <a:off x="526774" y="6211957"/>
            <a:ext cx="1689652" cy="215444"/>
          </a:xfrm>
          <a:prstGeom prst="rect">
            <a:avLst/>
          </a:prstGeom>
          <a:noFill/>
        </p:spPr>
        <p:txBody>
          <a:bodyPr wrap="square" rtlCol="0">
            <a:spAutoFit/>
          </a:bodyPr>
          <a:lstStyle/>
          <a:p>
            <a:r>
              <a:rPr lang="en-US" sz="800" dirty="0" smtClean="0"/>
              <a:t>Source: Sifma</a:t>
            </a:r>
            <a:endParaRPr lang="en-US" sz="800" dirty="0"/>
          </a:p>
        </p:txBody>
      </p:sp>
      <p:pic>
        <p:nvPicPr>
          <p:cNvPr id="5" name="Content Placeholder 4"/>
          <p:cNvPicPr>
            <a:picLocks noGrp="1" noChangeAspect="1"/>
          </p:cNvPicPr>
          <p:nvPr>
            <p:ph idx="1"/>
          </p:nvPr>
        </p:nvPicPr>
        <p:blipFill>
          <a:blip r:embed="rId3"/>
          <a:stretch>
            <a:fillRect/>
          </a:stretch>
        </p:blipFill>
        <p:spPr>
          <a:xfrm>
            <a:off x="220663" y="925034"/>
            <a:ext cx="8721318" cy="5286924"/>
          </a:xfrm>
          <a:prstGeom prst="rect">
            <a:avLst/>
          </a:prstGeom>
        </p:spPr>
      </p:pic>
    </p:spTree>
    <p:extLst>
      <p:ext uri="{BB962C8B-B14F-4D97-AF65-F5344CB8AC3E}">
        <p14:creationId xmlns:p14="http://schemas.microsoft.com/office/powerpoint/2010/main" val="1554245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7552" y="1159809"/>
            <a:ext cx="7942485" cy="3371850"/>
          </a:xfrm>
        </p:spPr>
        <p:txBody>
          <a:bodyPr>
            <a:normAutofit/>
          </a:bodyPr>
          <a:lstStyle/>
          <a:p>
            <a:pPr>
              <a:lnSpc>
                <a:spcPct val="100000"/>
              </a:lnSpc>
              <a:spcBef>
                <a:spcPts val="0"/>
              </a:spcBef>
            </a:pPr>
            <a:r>
              <a:rPr lang="en-US" sz="2000" dirty="0" smtClean="0">
                <a:solidFill>
                  <a:prstClr val="black"/>
                </a:solidFill>
                <a:latin typeface="+mj-lt"/>
              </a:rPr>
              <a:t>Overview </a:t>
            </a:r>
            <a:r>
              <a:rPr lang="en-US" sz="2000" dirty="0">
                <a:solidFill>
                  <a:prstClr val="black"/>
                </a:solidFill>
                <a:latin typeface="+mj-lt"/>
              </a:rPr>
              <a:t>of </a:t>
            </a:r>
            <a:r>
              <a:rPr lang="en-US" sz="2000" dirty="0" smtClean="0">
                <a:solidFill>
                  <a:prstClr val="black"/>
                </a:solidFill>
                <a:latin typeface="+mj-lt"/>
              </a:rPr>
              <a:t>Investment Funds</a:t>
            </a:r>
            <a:endParaRPr lang="en-US" sz="2000" dirty="0">
              <a:solidFill>
                <a:prstClr val="black"/>
              </a:solidFill>
              <a:latin typeface="+mj-lt"/>
            </a:endParaRPr>
          </a:p>
          <a:p>
            <a:pPr>
              <a:lnSpc>
                <a:spcPct val="100000"/>
              </a:lnSpc>
              <a:spcBef>
                <a:spcPts val="0"/>
              </a:spcBef>
            </a:pPr>
            <a:r>
              <a:rPr lang="en-US" sz="2000" dirty="0" smtClean="0">
                <a:solidFill>
                  <a:prstClr val="black"/>
                </a:solidFill>
                <a:latin typeface="+mj-lt"/>
              </a:rPr>
              <a:t>Investment Funds Market</a:t>
            </a:r>
            <a:endParaRPr lang="en-US" sz="2000" dirty="0">
              <a:solidFill>
                <a:prstClr val="black"/>
              </a:solidFill>
              <a:latin typeface="+mj-lt"/>
            </a:endParaRPr>
          </a:p>
          <a:p>
            <a:pPr>
              <a:lnSpc>
                <a:spcPct val="100000"/>
              </a:lnSpc>
              <a:spcBef>
                <a:spcPts val="0"/>
              </a:spcBef>
            </a:pPr>
            <a:r>
              <a:rPr lang="en-US" sz="2000" dirty="0">
                <a:solidFill>
                  <a:prstClr val="black"/>
                </a:solidFill>
                <a:latin typeface="+mj-lt"/>
              </a:rPr>
              <a:t>Rating Approach</a:t>
            </a:r>
          </a:p>
          <a:p>
            <a:pPr>
              <a:lnSpc>
                <a:spcPct val="100000"/>
              </a:lnSpc>
              <a:spcBef>
                <a:spcPts val="0"/>
              </a:spcBef>
            </a:pPr>
            <a:r>
              <a:rPr lang="en-US" sz="2000" dirty="0" smtClean="0">
                <a:solidFill>
                  <a:prstClr val="black"/>
                </a:solidFill>
                <a:latin typeface="+mj-lt"/>
              </a:rPr>
              <a:t>Quantitative Factors</a:t>
            </a:r>
          </a:p>
          <a:p>
            <a:pPr>
              <a:lnSpc>
                <a:spcPct val="100000"/>
              </a:lnSpc>
              <a:spcBef>
                <a:spcPts val="0"/>
              </a:spcBef>
            </a:pPr>
            <a:r>
              <a:rPr lang="en-US" sz="2000" dirty="0" smtClean="0">
                <a:solidFill>
                  <a:prstClr val="black"/>
                </a:solidFill>
                <a:latin typeface="+mj-lt"/>
              </a:rPr>
              <a:t>Qualitative Factors</a:t>
            </a:r>
          </a:p>
          <a:p>
            <a:pPr>
              <a:lnSpc>
                <a:spcPct val="100000"/>
              </a:lnSpc>
              <a:spcBef>
                <a:spcPts val="0"/>
              </a:spcBef>
            </a:pPr>
            <a:r>
              <a:rPr lang="en-US" sz="2000" dirty="0" smtClean="0">
                <a:solidFill>
                  <a:prstClr val="black"/>
                </a:solidFill>
                <a:latin typeface="+mj-lt"/>
              </a:rPr>
              <a:t>Trends</a:t>
            </a:r>
          </a:p>
          <a:p>
            <a:pPr>
              <a:lnSpc>
                <a:spcPct val="100000"/>
              </a:lnSpc>
              <a:spcBef>
                <a:spcPts val="0"/>
              </a:spcBef>
            </a:pPr>
            <a:endParaRPr lang="en-US" sz="2000" dirty="0" smtClean="0">
              <a:solidFill>
                <a:prstClr val="black"/>
              </a:solidFill>
              <a:latin typeface="+mj-lt"/>
            </a:endParaRPr>
          </a:p>
        </p:txBody>
      </p:sp>
      <p:sp>
        <p:nvSpPr>
          <p:cNvPr id="4" name="Title 3"/>
          <p:cNvSpPr>
            <a:spLocks noGrp="1"/>
          </p:cNvSpPr>
          <p:nvPr>
            <p:ph type="title"/>
          </p:nvPr>
        </p:nvSpPr>
        <p:spPr/>
        <p:txBody>
          <a:bodyPr/>
          <a:lstStyle/>
          <a:p>
            <a:r>
              <a:rPr lang="en-US" dirty="0" smtClean="0"/>
              <a:t>TABLE OF CONTENTS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00" y="3679115"/>
            <a:ext cx="5436902" cy="2288488"/>
          </a:xfrm>
          <a:prstGeom prst="rect">
            <a:avLst/>
          </a:prstGeom>
        </p:spPr>
      </p:pic>
    </p:spTree>
    <p:extLst>
      <p:ext uri="{BB962C8B-B14F-4D97-AF65-F5344CB8AC3E}">
        <p14:creationId xmlns:p14="http://schemas.microsoft.com/office/powerpoint/2010/main" val="4206196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Trends</a:t>
            </a:r>
            <a:endParaRPr lang="en-US" sz="2400" dirty="0"/>
          </a:p>
        </p:txBody>
      </p:sp>
      <p:sp>
        <p:nvSpPr>
          <p:cNvPr id="2" name="TextBox 1"/>
          <p:cNvSpPr txBox="1"/>
          <p:nvPr/>
        </p:nvSpPr>
        <p:spPr>
          <a:xfrm>
            <a:off x="483744" y="6002002"/>
            <a:ext cx="1689652" cy="253916"/>
          </a:xfrm>
          <a:prstGeom prst="rect">
            <a:avLst/>
          </a:prstGeom>
          <a:noFill/>
        </p:spPr>
        <p:txBody>
          <a:bodyPr wrap="square" rtlCol="0">
            <a:spAutoFit/>
          </a:bodyPr>
          <a:lstStyle/>
          <a:p>
            <a:r>
              <a:rPr lang="en-US" sz="1050" i="1" dirty="0" smtClean="0"/>
              <a:t>Source: Sifma</a:t>
            </a:r>
            <a:endParaRPr lang="en-US" sz="1050" i="1" dirty="0"/>
          </a:p>
        </p:txBody>
      </p:sp>
      <p:pic>
        <p:nvPicPr>
          <p:cNvPr id="6" name="Content Placeholder 5"/>
          <p:cNvPicPr>
            <a:picLocks noGrp="1" noChangeAspect="1"/>
          </p:cNvPicPr>
          <p:nvPr>
            <p:ph idx="1"/>
          </p:nvPr>
        </p:nvPicPr>
        <p:blipFill>
          <a:blip r:embed="rId3"/>
          <a:stretch>
            <a:fillRect/>
          </a:stretch>
        </p:blipFill>
        <p:spPr>
          <a:xfrm>
            <a:off x="403188" y="957680"/>
            <a:ext cx="8238869" cy="4969783"/>
          </a:xfrm>
          <a:prstGeom prst="rect">
            <a:avLst/>
          </a:prstGeom>
        </p:spPr>
      </p:pic>
    </p:spTree>
    <p:extLst>
      <p:ext uri="{BB962C8B-B14F-4D97-AF65-F5344CB8AC3E}">
        <p14:creationId xmlns:p14="http://schemas.microsoft.com/office/powerpoint/2010/main" val="1756598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636104" y="6142383"/>
            <a:ext cx="1689652" cy="261610"/>
          </a:xfrm>
          <a:prstGeom prst="rect">
            <a:avLst/>
          </a:prstGeom>
          <a:noFill/>
        </p:spPr>
        <p:txBody>
          <a:bodyPr wrap="square" rtlCol="0">
            <a:spAutoFit/>
          </a:bodyPr>
          <a:lstStyle/>
          <a:p>
            <a:r>
              <a:rPr lang="en-US" sz="1100" i="1" dirty="0" smtClean="0"/>
              <a:t>Source: ICI</a:t>
            </a:r>
            <a:endParaRPr lang="en-US" sz="1100" i="1"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431510305"/>
              </p:ext>
            </p:extLst>
          </p:nvPr>
        </p:nvGraphicFramePr>
        <p:xfrm>
          <a:off x="220663" y="889000"/>
          <a:ext cx="8702675" cy="52533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5910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636104" y="6142383"/>
            <a:ext cx="1689652" cy="253916"/>
          </a:xfrm>
          <a:prstGeom prst="rect">
            <a:avLst/>
          </a:prstGeom>
          <a:noFill/>
        </p:spPr>
        <p:txBody>
          <a:bodyPr wrap="square" rtlCol="0">
            <a:spAutoFit/>
          </a:bodyPr>
          <a:lstStyle/>
          <a:p>
            <a:r>
              <a:rPr lang="en-US" sz="1050" i="1" dirty="0" smtClean="0"/>
              <a:t>Source: ICI, Bloomberg</a:t>
            </a:r>
            <a:endParaRPr lang="en-US" sz="1050" i="1" dirty="0"/>
          </a:p>
        </p:txBody>
      </p:sp>
      <p:pic>
        <p:nvPicPr>
          <p:cNvPr id="5" name="Content Placeholder 4"/>
          <p:cNvPicPr>
            <a:picLocks noGrp="1" noChangeAspect="1"/>
          </p:cNvPicPr>
          <p:nvPr>
            <p:ph idx="1"/>
          </p:nvPr>
        </p:nvPicPr>
        <p:blipFill>
          <a:blip r:embed="rId3"/>
          <a:stretch>
            <a:fillRect/>
          </a:stretch>
        </p:blipFill>
        <p:spPr>
          <a:xfrm>
            <a:off x="283978" y="1010093"/>
            <a:ext cx="8636738" cy="5111025"/>
          </a:xfrm>
          <a:prstGeom prst="rect">
            <a:avLst/>
          </a:prstGeom>
        </p:spPr>
      </p:pic>
    </p:spTree>
    <p:extLst>
      <p:ext uri="{BB962C8B-B14F-4D97-AF65-F5344CB8AC3E}">
        <p14:creationId xmlns:p14="http://schemas.microsoft.com/office/powerpoint/2010/main" val="1142294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311621" y="6115138"/>
            <a:ext cx="1689652" cy="253916"/>
          </a:xfrm>
          <a:prstGeom prst="rect">
            <a:avLst/>
          </a:prstGeom>
          <a:noFill/>
        </p:spPr>
        <p:txBody>
          <a:bodyPr wrap="square" rtlCol="0">
            <a:spAutoFit/>
          </a:bodyPr>
          <a:lstStyle/>
          <a:p>
            <a:r>
              <a:rPr lang="en-US" sz="1050" i="1" dirty="0" smtClean="0"/>
              <a:t>Source: Sifma</a:t>
            </a:r>
            <a:endParaRPr lang="en-US" sz="1050" i="1" dirty="0"/>
          </a:p>
        </p:txBody>
      </p:sp>
      <p:pic>
        <p:nvPicPr>
          <p:cNvPr id="5" name="Content Placeholder 4"/>
          <p:cNvPicPr>
            <a:picLocks noGrp="1" noChangeAspect="1"/>
          </p:cNvPicPr>
          <p:nvPr>
            <p:ph idx="1"/>
          </p:nvPr>
        </p:nvPicPr>
        <p:blipFill>
          <a:blip r:embed="rId3"/>
          <a:stretch>
            <a:fillRect/>
          </a:stretch>
        </p:blipFill>
        <p:spPr>
          <a:xfrm>
            <a:off x="209550" y="945172"/>
            <a:ext cx="8583576" cy="5169966"/>
          </a:xfrm>
          <a:prstGeom prst="rect">
            <a:avLst/>
          </a:prstGeom>
        </p:spPr>
      </p:pic>
    </p:spTree>
    <p:extLst>
      <p:ext uri="{BB962C8B-B14F-4D97-AF65-F5344CB8AC3E}">
        <p14:creationId xmlns:p14="http://schemas.microsoft.com/office/powerpoint/2010/main" val="1908252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462228" y="6152116"/>
            <a:ext cx="1689652" cy="253916"/>
          </a:xfrm>
          <a:prstGeom prst="rect">
            <a:avLst/>
          </a:prstGeom>
          <a:noFill/>
        </p:spPr>
        <p:txBody>
          <a:bodyPr wrap="square" rtlCol="0">
            <a:spAutoFit/>
          </a:bodyPr>
          <a:lstStyle/>
          <a:p>
            <a:r>
              <a:rPr lang="en-US" sz="1050" i="1" dirty="0" smtClean="0"/>
              <a:t>Source: Federal Reserve</a:t>
            </a:r>
            <a:endParaRPr lang="en-US" sz="1050" i="1" dirty="0"/>
          </a:p>
        </p:txBody>
      </p:sp>
      <p:pic>
        <p:nvPicPr>
          <p:cNvPr id="6" name="Content Placeholder 5"/>
          <p:cNvPicPr>
            <a:picLocks noGrp="1" noChangeAspect="1"/>
          </p:cNvPicPr>
          <p:nvPr>
            <p:ph idx="1"/>
          </p:nvPr>
        </p:nvPicPr>
        <p:blipFill>
          <a:blip r:embed="rId3"/>
          <a:stretch>
            <a:fillRect/>
          </a:stretch>
        </p:blipFill>
        <p:spPr>
          <a:xfrm>
            <a:off x="379671" y="935665"/>
            <a:ext cx="8509148" cy="5163927"/>
          </a:xfrm>
          <a:prstGeom prst="rect">
            <a:avLst/>
          </a:prstGeom>
        </p:spPr>
      </p:pic>
    </p:spTree>
    <p:extLst>
      <p:ext uri="{BB962C8B-B14F-4D97-AF65-F5344CB8AC3E}">
        <p14:creationId xmlns:p14="http://schemas.microsoft.com/office/powerpoint/2010/main" val="2315237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526774" y="6018028"/>
            <a:ext cx="1689652" cy="246221"/>
          </a:xfrm>
          <a:prstGeom prst="rect">
            <a:avLst/>
          </a:prstGeom>
          <a:noFill/>
        </p:spPr>
        <p:txBody>
          <a:bodyPr wrap="square" rtlCol="0">
            <a:spAutoFit/>
          </a:bodyPr>
          <a:lstStyle/>
          <a:p>
            <a:r>
              <a:rPr lang="en-US" sz="1000" i="1" dirty="0" smtClean="0"/>
              <a:t>Source: Federal Reserve</a:t>
            </a:r>
            <a:endParaRPr lang="en-US" sz="1000" i="1" dirty="0"/>
          </a:p>
        </p:txBody>
      </p:sp>
      <p:pic>
        <p:nvPicPr>
          <p:cNvPr id="6" name="Content Placeholder 5"/>
          <p:cNvPicPr>
            <a:picLocks noGrp="1" noChangeAspect="1"/>
          </p:cNvPicPr>
          <p:nvPr>
            <p:ph idx="1"/>
          </p:nvPr>
        </p:nvPicPr>
        <p:blipFill>
          <a:blip r:embed="rId3"/>
          <a:stretch>
            <a:fillRect/>
          </a:stretch>
        </p:blipFill>
        <p:spPr>
          <a:xfrm>
            <a:off x="526774" y="1041991"/>
            <a:ext cx="8064333" cy="4976037"/>
          </a:xfrm>
          <a:prstGeom prst="rect">
            <a:avLst/>
          </a:prstGeom>
        </p:spPr>
      </p:pic>
    </p:spTree>
    <p:extLst>
      <p:ext uri="{BB962C8B-B14F-4D97-AF65-F5344CB8AC3E}">
        <p14:creationId xmlns:p14="http://schemas.microsoft.com/office/powerpoint/2010/main" val="3360458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401891" y="6062127"/>
            <a:ext cx="1689652" cy="246221"/>
          </a:xfrm>
          <a:prstGeom prst="rect">
            <a:avLst/>
          </a:prstGeom>
          <a:noFill/>
        </p:spPr>
        <p:txBody>
          <a:bodyPr wrap="square" rtlCol="0">
            <a:spAutoFit/>
          </a:bodyPr>
          <a:lstStyle/>
          <a:p>
            <a:r>
              <a:rPr lang="en-US" sz="1000" i="1" dirty="0" smtClean="0"/>
              <a:t>Source: Federal Reserve</a:t>
            </a:r>
            <a:endParaRPr lang="en-US" sz="1000" i="1" dirty="0"/>
          </a:p>
        </p:txBody>
      </p:sp>
      <p:pic>
        <p:nvPicPr>
          <p:cNvPr id="8" name="Content Placeholder 7"/>
          <p:cNvPicPr>
            <a:picLocks noGrp="1" noChangeAspect="1"/>
          </p:cNvPicPr>
          <p:nvPr>
            <p:ph idx="1"/>
          </p:nvPr>
        </p:nvPicPr>
        <p:blipFill>
          <a:blip r:embed="rId3"/>
          <a:stretch>
            <a:fillRect/>
          </a:stretch>
        </p:blipFill>
        <p:spPr>
          <a:xfrm>
            <a:off x="209550" y="892009"/>
            <a:ext cx="8732430" cy="5153555"/>
          </a:xfrm>
          <a:prstGeom prst="rect">
            <a:avLst/>
          </a:prstGeom>
        </p:spPr>
      </p:pic>
    </p:spTree>
    <p:extLst>
      <p:ext uri="{BB962C8B-B14F-4D97-AF65-F5344CB8AC3E}">
        <p14:creationId xmlns:p14="http://schemas.microsoft.com/office/powerpoint/2010/main" val="598698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606287" y="6142383"/>
            <a:ext cx="1689652" cy="253916"/>
          </a:xfrm>
          <a:prstGeom prst="rect">
            <a:avLst/>
          </a:prstGeom>
          <a:noFill/>
        </p:spPr>
        <p:txBody>
          <a:bodyPr wrap="square" rtlCol="0">
            <a:spAutoFit/>
          </a:bodyPr>
          <a:lstStyle/>
          <a:p>
            <a:r>
              <a:rPr lang="en-US" sz="1050" i="1" dirty="0" smtClean="0"/>
              <a:t>Source: Federal Reserve</a:t>
            </a:r>
            <a:endParaRPr lang="en-US" sz="1050" i="1" dirty="0"/>
          </a:p>
        </p:txBody>
      </p:sp>
      <p:pic>
        <p:nvPicPr>
          <p:cNvPr id="5" name="Content Placeholder 4"/>
          <p:cNvPicPr>
            <a:picLocks noGrp="1" noChangeAspect="1"/>
          </p:cNvPicPr>
          <p:nvPr>
            <p:ph idx="1"/>
          </p:nvPr>
        </p:nvPicPr>
        <p:blipFill>
          <a:blip r:embed="rId3"/>
          <a:stretch>
            <a:fillRect/>
          </a:stretch>
        </p:blipFill>
        <p:spPr>
          <a:xfrm>
            <a:off x="209549" y="914400"/>
            <a:ext cx="8721799" cy="5227983"/>
          </a:xfrm>
          <a:prstGeom prst="rect">
            <a:avLst/>
          </a:prstGeom>
        </p:spPr>
      </p:pic>
    </p:spTree>
    <p:extLst>
      <p:ext uri="{BB962C8B-B14F-4D97-AF65-F5344CB8AC3E}">
        <p14:creationId xmlns:p14="http://schemas.microsoft.com/office/powerpoint/2010/main" val="744493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606286" y="6142383"/>
            <a:ext cx="2739341" cy="246221"/>
          </a:xfrm>
          <a:prstGeom prst="rect">
            <a:avLst/>
          </a:prstGeom>
          <a:noFill/>
        </p:spPr>
        <p:txBody>
          <a:bodyPr wrap="square" rtlCol="0">
            <a:spAutoFit/>
          </a:bodyPr>
          <a:lstStyle/>
          <a:p>
            <a:r>
              <a:rPr lang="en-US" sz="1000" i="1" dirty="0" smtClean="0"/>
              <a:t>Source: Federal Reserve, SIFMA</a:t>
            </a:r>
            <a:endParaRPr lang="en-US" sz="1000" i="1" dirty="0"/>
          </a:p>
        </p:txBody>
      </p:sp>
      <p:pic>
        <p:nvPicPr>
          <p:cNvPr id="5" name="Content Placeholder 4"/>
          <p:cNvPicPr>
            <a:picLocks noGrp="1" noChangeAspect="1"/>
          </p:cNvPicPr>
          <p:nvPr>
            <p:ph idx="1"/>
          </p:nvPr>
        </p:nvPicPr>
        <p:blipFill>
          <a:blip r:embed="rId3"/>
          <a:stretch>
            <a:fillRect/>
          </a:stretch>
        </p:blipFill>
        <p:spPr>
          <a:xfrm>
            <a:off x="220663" y="967563"/>
            <a:ext cx="8702675" cy="5174820"/>
          </a:xfrm>
          <a:prstGeom prst="rect">
            <a:avLst/>
          </a:prstGeom>
        </p:spPr>
      </p:pic>
    </p:spTree>
    <p:extLst>
      <p:ext uri="{BB962C8B-B14F-4D97-AF65-F5344CB8AC3E}">
        <p14:creationId xmlns:p14="http://schemas.microsoft.com/office/powerpoint/2010/main" val="674458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TRENDS</a:t>
            </a:r>
            <a:endParaRPr lang="en-US" dirty="0"/>
          </a:p>
        </p:txBody>
      </p:sp>
      <p:sp>
        <p:nvSpPr>
          <p:cNvPr id="2" name="TextBox 1"/>
          <p:cNvSpPr txBox="1"/>
          <p:nvPr/>
        </p:nvSpPr>
        <p:spPr>
          <a:xfrm>
            <a:off x="636104" y="6142383"/>
            <a:ext cx="2967708" cy="246221"/>
          </a:xfrm>
          <a:prstGeom prst="rect">
            <a:avLst/>
          </a:prstGeom>
          <a:noFill/>
        </p:spPr>
        <p:txBody>
          <a:bodyPr wrap="square" rtlCol="0">
            <a:spAutoFit/>
          </a:bodyPr>
          <a:lstStyle/>
          <a:p>
            <a:r>
              <a:rPr lang="en-US" sz="1000" i="1" dirty="0" smtClean="0"/>
              <a:t>Source: Crane Data, ICI, Bloomberg</a:t>
            </a:r>
            <a:endParaRPr lang="en-US" sz="1000" i="1" dirty="0"/>
          </a:p>
        </p:txBody>
      </p:sp>
      <p:pic>
        <p:nvPicPr>
          <p:cNvPr id="5" name="Content Placeholder 4"/>
          <p:cNvPicPr>
            <a:picLocks noGrp="1" noChangeAspect="1"/>
          </p:cNvPicPr>
          <p:nvPr>
            <p:ph idx="1"/>
          </p:nvPr>
        </p:nvPicPr>
        <p:blipFill>
          <a:blip r:embed="rId3"/>
          <a:stretch>
            <a:fillRect/>
          </a:stretch>
        </p:blipFill>
        <p:spPr>
          <a:xfrm>
            <a:off x="361507" y="1010093"/>
            <a:ext cx="8176437" cy="5039833"/>
          </a:xfrm>
          <a:prstGeom prst="rect">
            <a:avLst/>
          </a:prstGeom>
        </p:spPr>
      </p:pic>
    </p:spTree>
    <p:extLst>
      <p:ext uri="{BB962C8B-B14F-4D97-AF65-F5344CB8AC3E}">
        <p14:creationId xmlns:p14="http://schemas.microsoft.com/office/powerpoint/2010/main" val="3199070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434" y="1200150"/>
            <a:ext cx="4122966" cy="5078186"/>
          </a:xfrm>
        </p:spPr>
        <p:txBody>
          <a:bodyPr>
            <a:normAutofit fontScale="77500" lnSpcReduction="20000"/>
          </a:bodyPr>
          <a:lstStyle/>
          <a:p>
            <a:pPr marL="347663" indent="-285750">
              <a:lnSpc>
                <a:spcPct val="100000"/>
              </a:lnSpc>
            </a:pPr>
            <a:r>
              <a:rPr lang="en-US" sz="2000" dirty="0" smtClean="0">
                <a:solidFill>
                  <a:prstClr val="black"/>
                </a:solidFill>
                <a:latin typeface="+mj-lt"/>
              </a:rPr>
              <a:t>Investment strategies utilized and offered to investors come in a number of structures, including, but not limited to, funds, pools, trusts and special purpose vehicles (herein referred to as “funds”) </a:t>
            </a:r>
          </a:p>
          <a:p>
            <a:pPr marL="347663" indent="-285750">
              <a:lnSpc>
                <a:spcPct val="100000"/>
              </a:lnSpc>
            </a:pPr>
            <a:r>
              <a:rPr lang="en-US" sz="2000" dirty="0" smtClean="0">
                <a:solidFill>
                  <a:prstClr val="black"/>
                </a:solidFill>
                <a:latin typeface="+mj-lt"/>
              </a:rPr>
              <a:t>The “fund” universe is large and diverse, and invested assets can be a reflection of that: bonds, corporate loans, mortgage pools, equities, commodities, hard assets, real estate, etc. </a:t>
            </a:r>
          </a:p>
          <a:p>
            <a:pPr marL="347663" indent="-285750">
              <a:lnSpc>
                <a:spcPct val="100000"/>
              </a:lnSpc>
            </a:pPr>
            <a:r>
              <a:rPr lang="en-US" sz="2000" dirty="0" smtClean="0">
                <a:solidFill>
                  <a:prstClr val="black"/>
                </a:solidFill>
                <a:latin typeface="+mj-lt"/>
              </a:rPr>
              <a:t>It is estimated the shadow banking system is some $75 trillion in size. According to the Investment Company Institute (ICI), worldwide open-end mutual funds in third quarter 2016 were about $41 trillion in AUM.</a:t>
            </a:r>
          </a:p>
          <a:p>
            <a:pPr marL="347663" indent="-285750">
              <a:lnSpc>
                <a:spcPct val="100000"/>
              </a:lnSpc>
            </a:pPr>
            <a:r>
              <a:rPr lang="en-US" sz="2000" dirty="0" smtClean="0">
                <a:solidFill>
                  <a:prstClr val="black"/>
                </a:solidFill>
                <a:latin typeface="+mj-lt"/>
              </a:rPr>
              <a:t>Of that $41 trillion, about 23% or $9.2 trillion is in bond funds, and $5.1 trillion, or 12%, is in money market funds.</a:t>
            </a:r>
          </a:p>
        </p:txBody>
      </p:sp>
      <p:sp>
        <p:nvSpPr>
          <p:cNvPr id="3" name="Title 2"/>
          <p:cNvSpPr>
            <a:spLocks noGrp="1"/>
          </p:cNvSpPr>
          <p:nvPr>
            <p:ph type="title"/>
          </p:nvPr>
        </p:nvSpPr>
        <p:spPr>
          <a:xfrm>
            <a:off x="209549" y="186541"/>
            <a:ext cx="8334375" cy="442684"/>
          </a:xfrm>
        </p:spPr>
        <p:txBody>
          <a:bodyPr/>
          <a:lstStyle/>
          <a:p>
            <a:r>
              <a:rPr lang="en-US" dirty="0" smtClean="0"/>
              <a:t>OVERVIEW OF INVESTMENT FUNDS</a:t>
            </a:r>
            <a:endParaRPr lang="en-US" dirty="0"/>
          </a:p>
        </p:txBody>
      </p:sp>
      <p:sp>
        <p:nvSpPr>
          <p:cNvPr id="4" name="TextBox 3"/>
          <p:cNvSpPr txBox="1"/>
          <p:nvPr/>
        </p:nvSpPr>
        <p:spPr>
          <a:xfrm>
            <a:off x="4869996" y="6172201"/>
            <a:ext cx="1567543" cy="215444"/>
          </a:xfrm>
          <a:prstGeom prst="rect">
            <a:avLst/>
          </a:prstGeom>
          <a:noFill/>
        </p:spPr>
        <p:txBody>
          <a:bodyPr wrap="square" rtlCol="0">
            <a:spAutoFit/>
          </a:bodyPr>
          <a:lstStyle/>
          <a:p>
            <a:r>
              <a:rPr lang="en-US" sz="800" dirty="0" smtClean="0"/>
              <a:t>Source: ICI</a:t>
            </a:r>
            <a:endParaRPr lang="en-US" sz="800" dirty="0"/>
          </a:p>
        </p:txBody>
      </p:sp>
      <p:graphicFrame>
        <p:nvGraphicFramePr>
          <p:cNvPr id="8" name="Chart 7"/>
          <p:cNvGraphicFramePr>
            <a:graphicFrameLocks/>
          </p:cNvGraphicFramePr>
          <p:nvPr/>
        </p:nvGraphicFramePr>
        <p:xfrm>
          <a:off x="4343399" y="1200149"/>
          <a:ext cx="4651745" cy="47540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44704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666015" y="6438900"/>
            <a:ext cx="477985" cy="21336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5" name="TextBox 14"/>
          <p:cNvSpPr txBox="1"/>
          <p:nvPr/>
        </p:nvSpPr>
        <p:spPr>
          <a:xfrm>
            <a:off x="8634730" y="6393843"/>
            <a:ext cx="355600" cy="276999"/>
          </a:xfrm>
          <a:prstGeom prst="rect">
            <a:avLst/>
          </a:prstGeom>
          <a:noFill/>
        </p:spPr>
        <p:txBody>
          <a:bodyPr wrap="square" rtlCol="0">
            <a:spAutoFit/>
          </a:bodyPr>
          <a:lstStyle/>
          <a:p>
            <a:pPr defTabSz="914400"/>
            <a:fld id="{CCD453DB-4DA7-F146-8F01-FA3F536943FB}" type="slidenum">
              <a:rPr lang="en-US" sz="1200" b="1" smtClean="0">
                <a:solidFill>
                  <a:prstClr val="white"/>
                </a:solidFill>
                <a:latin typeface="Helvetica Neue" charset="0"/>
                <a:ea typeface="Helvetica Neue" charset="0"/>
                <a:cs typeface="Helvetica Neue" charset="0"/>
              </a:rPr>
              <a:pPr defTabSz="914400"/>
              <a:t>30</a:t>
            </a:fld>
            <a:endParaRPr lang="en-US" sz="1200" b="1" dirty="0">
              <a:solidFill>
                <a:prstClr val="white"/>
              </a:solidFill>
              <a:latin typeface="Helvetica Neue" charset="0"/>
              <a:ea typeface="Helvetica Neue" charset="0"/>
              <a:cs typeface="Helvetica Neue" charset="0"/>
            </a:endParaRPr>
          </a:p>
        </p:txBody>
      </p:sp>
      <p:sp>
        <p:nvSpPr>
          <p:cNvPr id="3" name="Rectangle 2"/>
          <p:cNvSpPr/>
          <p:nvPr/>
        </p:nvSpPr>
        <p:spPr>
          <a:xfrm>
            <a:off x="3500442" y="3566263"/>
            <a:ext cx="5157788" cy="2616101"/>
          </a:xfrm>
          <a:prstGeom prst="rect">
            <a:avLst/>
          </a:prstGeom>
        </p:spPr>
        <p:txBody>
          <a:bodyPr wrap="square">
            <a:spAutoFit/>
          </a:bodyPr>
          <a:lstStyle/>
          <a:p>
            <a:pPr marL="182880" defTabSz="914400">
              <a:spcAft>
                <a:spcPts val="1200"/>
              </a:spcAft>
            </a:pPr>
            <a:r>
              <a:rPr lang="en-US" sz="1600" dirty="0">
                <a:solidFill>
                  <a:prstClr val="black"/>
                </a:solidFill>
                <a:latin typeface="Times New Roman" charset="0"/>
                <a:ea typeface="Times New Roman" charset="0"/>
                <a:cs typeface="Times New Roman" charset="0"/>
              </a:rPr>
              <a:t>StoneCastle Cash Management is a leading provider of deposit, liquidity and cash management </a:t>
            </a:r>
            <a:r>
              <a:rPr lang="en-US" sz="1600" dirty="0" smtClean="0">
                <a:solidFill>
                  <a:prstClr val="black"/>
                </a:solidFill>
                <a:latin typeface="Times New Roman" charset="0"/>
                <a:ea typeface="Times New Roman" charset="0"/>
                <a:cs typeface="Times New Roman" charset="0"/>
              </a:rPr>
              <a:t>solutions. </a:t>
            </a:r>
            <a:endParaRPr lang="en-US" sz="1600" dirty="0">
              <a:solidFill>
                <a:prstClr val="black"/>
              </a:solidFill>
              <a:latin typeface="Times New Roman" charset="0"/>
              <a:ea typeface="Times New Roman" charset="0"/>
              <a:cs typeface="Times New Roman" charset="0"/>
            </a:endParaRPr>
          </a:p>
          <a:p>
            <a:pPr marL="182880" defTabSz="914400">
              <a:spcAft>
                <a:spcPts val="1200"/>
              </a:spcAft>
            </a:pPr>
            <a:r>
              <a:rPr lang="en-US" sz="1600" dirty="0" smtClean="0">
                <a:solidFill>
                  <a:prstClr val="black"/>
                </a:solidFill>
                <a:latin typeface="Times New Roman" charset="0"/>
                <a:ea typeface="Times New Roman" charset="0"/>
                <a:cs typeface="Times New Roman" charset="0"/>
              </a:rPr>
              <a:t>Our </a:t>
            </a:r>
            <a:r>
              <a:rPr lang="en-US" sz="1600" dirty="0">
                <a:solidFill>
                  <a:prstClr val="black"/>
                </a:solidFill>
                <a:latin typeface="Times New Roman" charset="0"/>
                <a:ea typeface="Times New Roman" charset="0"/>
                <a:cs typeface="Times New Roman" charset="0"/>
              </a:rPr>
              <a:t>client-focused approach, coupled with a strong network of depository relationships, helps us to navigate complex issues and challenging market and regulatory environments, and to respond quickly and creatively to the needs of our clients. </a:t>
            </a:r>
          </a:p>
          <a:p>
            <a:pPr marL="182880" defTabSz="914400">
              <a:spcAft>
                <a:spcPts val="1200"/>
              </a:spcAft>
            </a:pPr>
            <a:r>
              <a:rPr lang="en-US" sz="1600" dirty="0" smtClean="0">
                <a:solidFill>
                  <a:prstClr val="black"/>
                </a:solidFill>
                <a:latin typeface="Times New Roman" charset="0"/>
                <a:ea typeface="Times New Roman" charset="0"/>
                <a:cs typeface="Times New Roman" charset="0"/>
              </a:rPr>
              <a:t>Our </a:t>
            </a:r>
            <a:r>
              <a:rPr lang="en-US" sz="1600" dirty="0">
                <a:solidFill>
                  <a:prstClr val="black"/>
                </a:solidFill>
                <a:latin typeface="Times New Roman" charset="0"/>
                <a:ea typeface="Times New Roman" charset="0"/>
                <a:cs typeface="Times New Roman" charset="0"/>
              </a:rPr>
              <a:t>cash management solutions focus on preservation of capital, liquidity and competitive yields.</a:t>
            </a:r>
          </a:p>
        </p:txBody>
      </p:sp>
      <p:sp>
        <p:nvSpPr>
          <p:cNvPr id="10" name="Rectangle 9"/>
          <p:cNvSpPr/>
          <p:nvPr/>
        </p:nvSpPr>
        <p:spPr>
          <a:xfrm>
            <a:off x="487680" y="1003249"/>
            <a:ext cx="8656319" cy="456041"/>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dirty="0" smtClean="0">
                <a:solidFill>
                  <a:prstClr val="white"/>
                </a:solidFill>
                <a:latin typeface="Helvetica Neue" charset="0"/>
                <a:ea typeface="Helvetica Neue" charset="0"/>
                <a:cs typeface="Helvetica Neue" charset="0"/>
              </a:rPr>
              <a:t>  Year Founded: 2003 </a:t>
            </a:r>
            <a:endParaRPr lang="en-US" dirty="0">
              <a:solidFill>
                <a:prstClr val="white"/>
              </a:solidFill>
              <a:latin typeface="Helvetica Neue" charset="0"/>
              <a:ea typeface="Helvetica Neue" charset="0"/>
              <a:cs typeface="Helvetica Neue" charset="0"/>
            </a:endParaRPr>
          </a:p>
        </p:txBody>
      </p:sp>
      <p:sp>
        <p:nvSpPr>
          <p:cNvPr id="12" name="Rectangle 11"/>
          <p:cNvSpPr/>
          <p:nvPr/>
        </p:nvSpPr>
        <p:spPr>
          <a:xfrm>
            <a:off x="487680" y="1507274"/>
            <a:ext cx="8656319" cy="456041"/>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dirty="0" smtClean="0">
                <a:solidFill>
                  <a:prstClr val="white"/>
                </a:solidFill>
                <a:latin typeface="Helvetica Neue" charset="0"/>
                <a:ea typeface="Helvetica Neue" charset="0"/>
                <a:cs typeface="Helvetica Neue" charset="0"/>
              </a:rPr>
              <a:t>  Assets: $</a:t>
            </a:r>
            <a:r>
              <a:rPr lang="en-US" dirty="0" err="1" smtClean="0">
                <a:solidFill>
                  <a:prstClr val="white"/>
                </a:solidFill>
                <a:latin typeface="Helvetica Neue" charset="0"/>
                <a:ea typeface="Helvetica Neue" charset="0"/>
                <a:cs typeface="Helvetica Neue" charset="0"/>
              </a:rPr>
              <a:t>12B</a:t>
            </a:r>
            <a:r>
              <a:rPr lang="en-US" dirty="0" smtClean="0">
                <a:solidFill>
                  <a:prstClr val="white"/>
                </a:solidFill>
                <a:latin typeface="Helvetica Neue" charset="0"/>
                <a:ea typeface="Helvetica Neue" charset="0"/>
                <a:cs typeface="Helvetica Neue" charset="0"/>
              </a:rPr>
              <a:t>+</a:t>
            </a:r>
            <a:endParaRPr lang="en-US" dirty="0">
              <a:solidFill>
                <a:prstClr val="white"/>
              </a:solidFill>
              <a:latin typeface="Helvetica Neue" charset="0"/>
              <a:ea typeface="Helvetica Neue" charset="0"/>
              <a:cs typeface="Helvetica Neue" charset="0"/>
            </a:endParaRPr>
          </a:p>
        </p:txBody>
      </p:sp>
      <p:sp>
        <p:nvSpPr>
          <p:cNvPr id="13" name="Rectangle 12"/>
          <p:cNvSpPr/>
          <p:nvPr/>
        </p:nvSpPr>
        <p:spPr>
          <a:xfrm>
            <a:off x="487680" y="2011299"/>
            <a:ext cx="8656319" cy="456041"/>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dirty="0" smtClean="0">
                <a:solidFill>
                  <a:prstClr val="white"/>
                </a:solidFill>
                <a:latin typeface="Helvetica Neue" charset="0"/>
                <a:ea typeface="Helvetica Neue" charset="0"/>
                <a:cs typeface="Helvetica Neue" charset="0"/>
              </a:rPr>
              <a:t>  Headquarters: New York, NY</a:t>
            </a:r>
            <a:endParaRPr lang="en-US" dirty="0">
              <a:solidFill>
                <a:prstClr val="white"/>
              </a:solidFill>
              <a:latin typeface="Helvetica Neue" charset="0"/>
              <a:ea typeface="Helvetica Neue" charset="0"/>
              <a:cs typeface="Helvetica Neue" charset="0"/>
            </a:endParaRPr>
          </a:p>
        </p:txBody>
      </p:sp>
      <p:sp>
        <p:nvSpPr>
          <p:cNvPr id="17" name="Rectangle 16"/>
          <p:cNvSpPr/>
          <p:nvPr/>
        </p:nvSpPr>
        <p:spPr>
          <a:xfrm>
            <a:off x="487679" y="2534655"/>
            <a:ext cx="8656319" cy="456041"/>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dirty="0" smtClean="0">
                <a:solidFill>
                  <a:prstClr val="white"/>
                </a:solidFill>
                <a:latin typeface="Helvetica Neue" charset="0"/>
                <a:ea typeface="Helvetica Neue" charset="0"/>
                <a:cs typeface="Helvetica Neue" charset="0"/>
              </a:rPr>
              <a:t>  Employees: 60+</a:t>
            </a:r>
            <a:endParaRPr lang="en-US" dirty="0">
              <a:solidFill>
                <a:prstClr val="white"/>
              </a:solidFill>
              <a:latin typeface="Helvetica Neue" charset="0"/>
              <a:ea typeface="Helvetica Neue" charset="0"/>
              <a:cs typeface="Helvetica Neue" charset="0"/>
            </a:endParaRPr>
          </a:p>
        </p:txBody>
      </p:sp>
      <p:sp>
        <p:nvSpPr>
          <p:cNvPr id="11" name="Rectangle 10"/>
          <p:cNvSpPr/>
          <p:nvPr/>
        </p:nvSpPr>
        <p:spPr>
          <a:xfrm>
            <a:off x="0" y="1"/>
            <a:ext cx="9144000" cy="685272"/>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200" b="1" dirty="0" smtClean="0">
                <a:solidFill>
                  <a:prstClr val="white"/>
                </a:solidFill>
                <a:latin typeface="Helvetica Neue" charset="0"/>
                <a:ea typeface="Helvetica Neue" charset="0"/>
                <a:cs typeface="Helvetica Neue" charset="0"/>
              </a:rPr>
              <a:t>   </a:t>
            </a:r>
            <a:r>
              <a:rPr lang="en-US" sz="2400" b="1" dirty="0" smtClean="0">
                <a:solidFill>
                  <a:prstClr val="white"/>
                </a:solidFill>
                <a:latin typeface="Helvetica Neue" charset="0"/>
                <a:ea typeface="Helvetica Neue" charset="0"/>
                <a:cs typeface="Helvetica Neue" charset="0"/>
              </a:rPr>
              <a:t> </a:t>
            </a:r>
            <a:r>
              <a:rPr lang="en-US" sz="1000" b="1" dirty="0" smtClean="0">
                <a:solidFill>
                  <a:prstClr val="white"/>
                </a:solidFill>
                <a:latin typeface="Helvetica Neue" charset="0"/>
                <a:ea typeface="Helvetica Neue" charset="0"/>
                <a:cs typeface="Helvetica Neue" charset="0"/>
              </a:rPr>
              <a:t>  </a:t>
            </a:r>
            <a:r>
              <a:rPr lang="en-US" sz="2400" b="1" dirty="0" smtClean="0">
                <a:solidFill>
                  <a:prstClr val="white"/>
                </a:solidFill>
                <a:latin typeface="Helvetica Neue" charset="0"/>
                <a:ea typeface="Helvetica Neue" charset="0"/>
                <a:cs typeface="Helvetica Neue" charset="0"/>
              </a:rPr>
              <a:t>About StoneCastle</a:t>
            </a:r>
            <a:endParaRPr lang="en-US" sz="2400" b="1" dirty="0">
              <a:solidFill>
                <a:prstClr val="white"/>
              </a:solidFill>
              <a:latin typeface="Helvetica Neue" charset="0"/>
              <a:ea typeface="Helvetica Neue" charset="0"/>
              <a:cs typeface="Helvetica Neue" charset="0"/>
            </a:endParaRPr>
          </a:p>
        </p:txBody>
      </p:sp>
      <p:sp>
        <p:nvSpPr>
          <p:cNvPr id="18" name="Rectangle 17"/>
          <p:cNvSpPr/>
          <p:nvPr/>
        </p:nvSpPr>
        <p:spPr>
          <a:xfrm>
            <a:off x="487679" y="3518483"/>
            <a:ext cx="3012763" cy="2722960"/>
          </a:xfrm>
          <a:prstGeom prst="rect">
            <a:avLst/>
          </a:prstGeom>
          <a:solidFill>
            <a:srgbClr val="EF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Rectangle 18"/>
          <p:cNvSpPr/>
          <p:nvPr/>
        </p:nvSpPr>
        <p:spPr>
          <a:xfrm>
            <a:off x="493220" y="3653211"/>
            <a:ext cx="3007222" cy="2400657"/>
          </a:xfrm>
          <a:prstGeom prst="rect">
            <a:avLst/>
          </a:prstGeom>
        </p:spPr>
        <p:txBody>
          <a:bodyPr wrap="square">
            <a:spAutoFit/>
          </a:bodyPr>
          <a:lstStyle/>
          <a:p>
            <a:pPr defTabSz="914400"/>
            <a:r>
              <a:rPr lang="en-US" sz="2400" b="1" dirty="0">
                <a:solidFill>
                  <a:srgbClr val="28628E"/>
                </a:solidFill>
                <a:latin typeface="Times New Roman" charset="0"/>
                <a:ea typeface="Times New Roman" charset="0"/>
                <a:cs typeface="Times New Roman" charset="0"/>
              </a:rPr>
              <a:t>“StoneCastle has </a:t>
            </a:r>
            <a:r>
              <a:rPr lang="en-US" sz="2400" b="1" dirty="0" smtClean="0">
                <a:solidFill>
                  <a:srgbClr val="28628E"/>
                </a:solidFill>
                <a:latin typeface="Times New Roman" charset="0"/>
                <a:ea typeface="Times New Roman" charset="0"/>
                <a:cs typeface="Times New Roman" charset="0"/>
              </a:rPr>
              <a:t>emerged </a:t>
            </a:r>
            <a:r>
              <a:rPr lang="en-US" sz="2400" b="1" dirty="0">
                <a:solidFill>
                  <a:srgbClr val="28628E"/>
                </a:solidFill>
                <a:latin typeface="Times New Roman" charset="0"/>
                <a:ea typeface="Times New Roman" charset="0"/>
                <a:cs typeface="Times New Roman" charset="0"/>
              </a:rPr>
              <a:t>as one </a:t>
            </a:r>
            <a:r>
              <a:rPr lang="en-US" sz="2400" b="1" dirty="0" smtClean="0">
                <a:solidFill>
                  <a:srgbClr val="28628E"/>
                </a:solidFill>
                <a:latin typeface="Times New Roman" charset="0"/>
                <a:ea typeface="Times New Roman" charset="0"/>
                <a:cs typeface="Times New Roman" charset="0"/>
              </a:rPr>
              <a:t>of the </a:t>
            </a:r>
            <a:r>
              <a:rPr lang="en-US" sz="2400" b="1" dirty="0" smtClean="0">
                <a:solidFill>
                  <a:srgbClr val="4CB4E7"/>
                </a:solidFill>
                <a:latin typeface="Times New Roman" charset="0"/>
                <a:ea typeface="Times New Roman" charset="0"/>
                <a:cs typeface="Times New Roman" charset="0"/>
              </a:rPr>
              <a:t>leading innovators </a:t>
            </a:r>
            <a:r>
              <a:rPr lang="en-US" sz="2400" b="1" dirty="0" smtClean="0">
                <a:solidFill>
                  <a:srgbClr val="28628E"/>
                </a:solidFill>
                <a:latin typeface="Times New Roman" charset="0"/>
                <a:ea typeface="Times New Roman" charset="0"/>
                <a:cs typeface="Times New Roman" charset="0"/>
              </a:rPr>
              <a:t>in the cash management arena</a:t>
            </a:r>
            <a:r>
              <a:rPr lang="en-US" sz="2400" b="1" dirty="0">
                <a:solidFill>
                  <a:srgbClr val="28628E"/>
                </a:solidFill>
                <a:latin typeface="Times New Roman" charset="0"/>
                <a:ea typeface="Times New Roman" charset="0"/>
                <a:cs typeface="Times New Roman" charset="0"/>
              </a:rPr>
              <a:t>.” </a:t>
            </a:r>
            <a:endParaRPr lang="en-US" sz="1000" i="1" dirty="0" smtClean="0">
              <a:solidFill>
                <a:srgbClr val="28628E"/>
              </a:solidFill>
              <a:latin typeface="Helvetica Neue" charset="0"/>
              <a:ea typeface="Helvetica Neue" charset="0"/>
              <a:cs typeface="Helvetica Neue" charset="0"/>
            </a:endParaRPr>
          </a:p>
          <a:p>
            <a:pPr algn="r" defTabSz="914400"/>
            <a:endParaRPr lang="en-US" sz="1000" i="1" dirty="0">
              <a:solidFill>
                <a:srgbClr val="28628E"/>
              </a:solidFill>
              <a:latin typeface="Helvetica Neue" charset="0"/>
              <a:ea typeface="Helvetica Neue" charset="0"/>
              <a:cs typeface="Helvetica Neue" charset="0"/>
            </a:endParaRPr>
          </a:p>
          <a:p>
            <a:pPr algn="r" defTabSz="914400"/>
            <a:r>
              <a:rPr lang="en-US" sz="1000" i="1" dirty="0" smtClean="0">
                <a:solidFill>
                  <a:srgbClr val="28628E"/>
                </a:solidFill>
                <a:latin typeface="Helvetica Neue" charset="0"/>
                <a:ea typeface="Helvetica Neue" charset="0"/>
                <a:cs typeface="Helvetica Neue" charset="0"/>
              </a:rPr>
              <a:t>— Cash </a:t>
            </a:r>
            <a:r>
              <a:rPr lang="en-US" sz="1000" i="1" dirty="0">
                <a:solidFill>
                  <a:srgbClr val="28628E"/>
                </a:solidFill>
                <a:latin typeface="Helvetica Neue" charset="0"/>
                <a:ea typeface="Helvetica Neue" charset="0"/>
                <a:cs typeface="Helvetica Neue" charset="0"/>
              </a:rPr>
              <a:t>Management That Could Crush Money </a:t>
            </a:r>
            <a:r>
              <a:rPr lang="en-US" sz="1000" i="1" dirty="0" smtClean="0">
                <a:solidFill>
                  <a:srgbClr val="28628E"/>
                </a:solidFill>
                <a:latin typeface="Helvetica Neue" charset="0"/>
                <a:ea typeface="Helvetica Neue" charset="0"/>
                <a:cs typeface="Helvetica Neue" charset="0"/>
              </a:rPr>
              <a:t>Markets, </a:t>
            </a:r>
            <a:r>
              <a:rPr lang="en-US" sz="1000" b="1" i="1" dirty="0" err="1" smtClean="0">
                <a:solidFill>
                  <a:srgbClr val="28628E"/>
                </a:solidFill>
                <a:latin typeface="Helvetica Neue" charset="0"/>
                <a:ea typeface="Helvetica Neue" charset="0"/>
                <a:cs typeface="Helvetica Neue" charset="0"/>
              </a:rPr>
              <a:t>InvestmentNews</a:t>
            </a:r>
            <a:endParaRPr lang="en-US" sz="1000" b="1" i="1" dirty="0">
              <a:solidFill>
                <a:srgbClr val="28628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61751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7897" y="2063601"/>
            <a:ext cx="8202010" cy="3119843"/>
            <a:chOff x="567897" y="2063601"/>
            <a:chExt cx="8202010" cy="3119843"/>
          </a:xfrm>
        </p:grpSpPr>
        <p:pic>
          <p:nvPicPr>
            <p:cNvPr id="7" name="Picture 6" descr="Untitled-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897" y="2063601"/>
              <a:ext cx="8202010" cy="3119843"/>
            </a:xfrm>
            <a:prstGeom prst="rect">
              <a:avLst/>
            </a:prstGeom>
          </p:spPr>
        </p:pic>
        <p:sp>
          <p:nvSpPr>
            <p:cNvPr id="3" name="TextBox 2"/>
            <p:cNvSpPr txBox="1"/>
            <p:nvPr/>
          </p:nvSpPr>
          <p:spPr>
            <a:xfrm>
              <a:off x="3938193" y="3708669"/>
              <a:ext cx="1734476" cy="400110"/>
            </a:xfrm>
            <a:prstGeom prst="rect">
              <a:avLst/>
            </a:prstGeom>
            <a:solidFill>
              <a:srgbClr val="5E8BAC"/>
            </a:solidFill>
          </p:spPr>
          <p:txBody>
            <a:bodyPr wrap="square" rtlCol="0">
              <a:spAutoFit/>
            </a:bodyPr>
            <a:lstStyle/>
            <a:p>
              <a:pPr algn="ctr" defTabSz="914400"/>
              <a:r>
                <a:rPr lang="en-US" sz="1000" dirty="0" smtClean="0">
                  <a:solidFill>
                    <a:prstClr val="white"/>
                  </a:solidFill>
                  <a:latin typeface="Times New Roman" charset="0"/>
                  <a:ea typeface="Times New Roman" charset="0"/>
                  <a:cs typeface="Times New Roman" charset="0"/>
                </a:rPr>
                <a:t>Access to a portion of cash</a:t>
              </a:r>
            </a:p>
            <a:p>
              <a:pPr algn="ctr" defTabSz="914400"/>
              <a:r>
                <a:rPr lang="en-US" sz="1000" dirty="0" smtClean="0">
                  <a:solidFill>
                    <a:prstClr val="white"/>
                  </a:solidFill>
                  <a:latin typeface="Times New Roman" charset="0"/>
                  <a:ea typeface="Times New Roman" charset="0"/>
                  <a:cs typeface="Times New Roman" charset="0"/>
                </a:rPr>
                <a:t>on a regular basis</a:t>
              </a:r>
              <a:endParaRPr lang="en-US" sz="1000" dirty="0">
                <a:solidFill>
                  <a:prstClr val="white"/>
                </a:solidFill>
                <a:latin typeface="Times New Roman" charset="0"/>
                <a:ea typeface="Times New Roman" charset="0"/>
                <a:cs typeface="Times New Roman" charset="0"/>
              </a:endParaRPr>
            </a:p>
          </p:txBody>
        </p:sp>
      </p:grpSp>
      <p:sp>
        <p:nvSpPr>
          <p:cNvPr id="2" name="Oval 1"/>
          <p:cNvSpPr/>
          <p:nvPr/>
        </p:nvSpPr>
        <p:spPr>
          <a:xfrm>
            <a:off x="975033" y="3490452"/>
            <a:ext cx="2482645" cy="1614128"/>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0" name="Title 9"/>
          <p:cNvSpPr txBox="1">
            <a:spLocks/>
          </p:cNvSpPr>
          <p:nvPr/>
        </p:nvSpPr>
        <p:spPr>
          <a:xfrm>
            <a:off x="585216" y="653143"/>
            <a:ext cx="7268190" cy="571500"/>
          </a:xfrm>
          <a:prstGeom prst="rect">
            <a:avLst/>
          </a:prstGeom>
        </p:spPr>
        <p:txBody>
          <a:bodyPr vert="horz" lIns="0" tIns="45720" rIns="0" bIns="0" rtlCol="0" anchor="t" anchorCtr="0">
            <a:noAutofit/>
          </a:bodyPr>
          <a:lstStyle>
            <a:lvl1pPr algn="l" defTabSz="914400" rtl="0" eaLnBrk="1" latinLnBrk="0" hangingPunct="1">
              <a:spcBef>
                <a:spcPct val="0"/>
              </a:spcBef>
              <a:buNone/>
              <a:defRPr sz="2000" b="1" kern="1200" cap="none" baseline="0">
                <a:solidFill>
                  <a:srgbClr val="28628E"/>
                </a:solidFill>
                <a:latin typeface="Helvetica"/>
                <a:ea typeface="+mj-ea"/>
                <a:cs typeface="Helvetica"/>
              </a:defRPr>
            </a:lvl1pPr>
          </a:lstStyle>
          <a:p>
            <a:r>
              <a:rPr lang="en-US" dirty="0" smtClean="0"/>
              <a:t>Allocation of Cash</a:t>
            </a:r>
            <a:endParaRPr lang="en-US" dirty="0"/>
          </a:p>
        </p:txBody>
      </p:sp>
      <p:sp>
        <p:nvSpPr>
          <p:cNvPr id="11" name="Rectangle 10"/>
          <p:cNvSpPr/>
          <p:nvPr/>
        </p:nvSpPr>
        <p:spPr>
          <a:xfrm>
            <a:off x="7650993" y="32926"/>
            <a:ext cx="1197764" cy="230832"/>
          </a:xfrm>
          <a:prstGeom prst="rect">
            <a:avLst/>
          </a:prstGeom>
        </p:spPr>
        <p:txBody>
          <a:bodyPr wrap="none">
            <a:spAutoFit/>
          </a:bodyPr>
          <a:lstStyle/>
          <a:p>
            <a:pPr algn="r" defTabSz="914400"/>
            <a:r>
              <a:rPr lang="en-US" sz="900" dirty="0" smtClean="0">
                <a:solidFill>
                  <a:prstClr val="white"/>
                </a:solidFill>
                <a:latin typeface="Times New Roman" charset="0"/>
                <a:ea typeface="Times New Roman" charset="0"/>
                <a:cs typeface="Times New Roman" charset="0"/>
              </a:rPr>
              <a:t>Allocating Your Cash</a:t>
            </a:r>
            <a:endParaRPr lang="en-US" sz="900" dirty="0">
              <a:solidFill>
                <a:prstClr val="white"/>
              </a:solidFill>
              <a:latin typeface="Helvetica Neue" charset="0"/>
              <a:ea typeface="Helvetica Neue" charset="0"/>
              <a:cs typeface="Helvetica Neue" charset="0"/>
            </a:endParaRPr>
          </a:p>
        </p:txBody>
      </p:sp>
      <p:sp>
        <p:nvSpPr>
          <p:cNvPr id="9" name="Rectangle 8"/>
          <p:cNvSpPr/>
          <p:nvPr/>
        </p:nvSpPr>
        <p:spPr>
          <a:xfrm>
            <a:off x="8666015" y="6438900"/>
            <a:ext cx="477985" cy="21336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TextBox 11"/>
          <p:cNvSpPr txBox="1"/>
          <p:nvPr/>
        </p:nvSpPr>
        <p:spPr>
          <a:xfrm>
            <a:off x="8634730" y="6393843"/>
            <a:ext cx="355600" cy="276999"/>
          </a:xfrm>
          <a:prstGeom prst="rect">
            <a:avLst/>
          </a:prstGeom>
          <a:noFill/>
        </p:spPr>
        <p:txBody>
          <a:bodyPr wrap="square" rtlCol="0">
            <a:spAutoFit/>
          </a:bodyPr>
          <a:lstStyle/>
          <a:p>
            <a:pPr defTabSz="914400"/>
            <a:fld id="{CCD453DB-4DA7-F146-8F01-FA3F536943FB}" type="slidenum">
              <a:rPr lang="en-US" sz="1200" b="1" smtClean="0">
                <a:solidFill>
                  <a:prstClr val="white"/>
                </a:solidFill>
                <a:latin typeface="Helvetica Neue" charset="0"/>
                <a:ea typeface="Helvetica Neue" charset="0"/>
                <a:cs typeface="Helvetica Neue" charset="0"/>
              </a:rPr>
              <a:pPr defTabSz="914400"/>
              <a:t>31</a:t>
            </a:fld>
            <a:endParaRPr lang="en-US" sz="1200" b="1"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1125285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9"/>
          <p:cNvSpPr txBox="1">
            <a:spLocks/>
          </p:cNvSpPr>
          <p:nvPr/>
        </p:nvSpPr>
        <p:spPr>
          <a:xfrm>
            <a:off x="585216" y="653143"/>
            <a:ext cx="7268190" cy="571500"/>
          </a:xfrm>
          <a:prstGeom prst="rect">
            <a:avLst/>
          </a:prstGeom>
        </p:spPr>
        <p:txBody>
          <a:bodyPr vert="horz" lIns="0" tIns="45720" rIns="0" bIns="0" rtlCol="0" anchor="t" anchorCtr="0">
            <a:noAutofit/>
          </a:bodyPr>
          <a:lstStyle>
            <a:lvl1pPr algn="l" defTabSz="914400" rtl="0" eaLnBrk="1" latinLnBrk="0" hangingPunct="1">
              <a:spcBef>
                <a:spcPct val="0"/>
              </a:spcBef>
              <a:buNone/>
              <a:defRPr sz="2000" b="1" kern="1200" cap="none" baseline="0">
                <a:solidFill>
                  <a:srgbClr val="28628E"/>
                </a:solidFill>
                <a:latin typeface="Helvetica"/>
                <a:ea typeface="+mj-ea"/>
                <a:cs typeface="Helvetica"/>
              </a:defRPr>
            </a:lvl1pPr>
          </a:lstStyle>
          <a:p>
            <a:r>
              <a:rPr lang="en-US" dirty="0"/>
              <a:t> Limited Options for Operating Cash Balances</a:t>
            </a:r>
          </a:p>
        </p:txBody>
      </p:sp>
      <p:sp>
        <p:nvSpPr>
          <p:cNvPr id="13" name="Rectangle 12"/>
          <p:cNvSpPr/>
          <p:nvPr/>
        </p:nvSpPr>
        <p:spPr>
          <a:xfrm>
            <a:off x="7359247" y="32926"/>
            <a:ext cx="1489510" cy="230832"/>
          </a:xfrm>
          <a:prstGeom prst="rect">
            <a:avLst/>
          </a:prstGeom>
        </p:spPr>
        <p:txBody>
          <a:bodyPr wrap="none">
            <a:spAutoFit/>
          </a:bodyPr>
          <a:lstStyle/>
          <a:p>
            <a:pPr algn="r" defTabSz="914400"/>
            <a:r>
              <a:rPr lang="en-US" sz="900" dirty="0" smtClean="0">
                <a:solidFill>
                  <a:prstClr val="white"/>
                </a:solidFill>
                <a:latin typeface="Times New Roman" charset="0"/>
                <a:ea typeface="Times New Roman" charset="0"/>
                <a:cs typeface="Times New Roman" charset="0"/>
              </a:rPr>
              <a:t>Options For Operating Cash</a:t>
            </a:r>
            <a:endParaRPr lang="en-US" sz="900" dirty="0">
              <a:solidFill>
                <a:prstClr val="white"/>
              </a:solidFill>
              <a:latin typeface="Times New Roman" charset="0"/>
              <a:ea typeface="Times New Roman" charset="0"/>
              <a:cs typeface="Times New Roman" charset="0"/>
            </a:endParaRPr>
          </a:p>
        </p:txBody>
      </p:sp>
      <p:sp>
        <p:nvSpPr>
          <p:cNvPr id="15" name="Content Placeholder 2"/>
          <p:cNvSpPr txBox="1">
            <a:spLocks/>
          </p:cNvSpPr>
          <p:nvPr/>
        </p:nvSpPr>
        <p:spPr>
          <a:xfrm>
            <a:off x="484633" y="1120683"/>
            <a:ext cx="7985760" cy="2197283"/>
          </a:xfrm>
          <a:prstGeom prst="rect">
            <a:avLst/>
          </a:prstGeom>
        </p:spPr>
        <p:txBody>
          <a:bodyPr>
            <a:normAutofit/>
          </a:bodyPr>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lvl="0">
              <a:spcAft>
                <a:spcPts val="1200"/>
              </a:spcAft>
            </a:pPr>
            <a:r>
              <a:rPr lang="en-US" b="1" dirty="0">
                <a:solidFill>
                  <a:prstClr val="black"/>
                </a:solidFill>
                <a:latin typeface="Helvetica" panose="020B0604020202020204" pitchFamily="34" charset="0"/>
                <a:ea typeface="Times New Roman" charset="0"/>
                <a:cs typeface="Helvetica" panose="020B0604020202020204" pitchFamily="34" charset="0"/>
              </a:rPr>
              <a:t>Prime money market funds no longer viable for operating cash balances</a:t>
            </a:r>
          </a:p>
          <a:p>
            <a:pPr marL="468630" lvl="0" indent="-285750">
              <a:spcAft>
                <a:spcPts val="1200"/>
              </a:spcAft>
              <a:buFont typeface="Arial" panose="020B0604020202020204" pitchFamily="34" charset="0"/>
              <a:buChar char="•"/>
            </a:pPr>
            <a:r>
              <a:rPr lang="en-US" dirty="0">
                <a:solidFill>
                  <a:prstClr val="black"/>
                </a:solidFill>
                <a:latin typeface="Times New Roman" charset="0"/>
                <a:ea typeface="Times New Roman" charset="0"/>
                <a:cs typeface="Times New Roman" charset="0"/>
              </a:rPr>
              <a:t>Significant decreases in prime fund </a:t>
            </a:r>
            <a:r>
              <a:rPr lang="en-US" dirty="0" err="1">
                <a:solidFill>
                  <a:prstClr val="black"/>
                </a:solidFill>
                <a:latin typeface="Times New Roman" charset="0"/>
                <a:ea typeface="Times New Roman" charset="0"/>
                <a:cs typeface="Times New Roman" charset="0"/>
              </a:rPr>
              <a:t>AUM</a:t>
            </a:r>
            <a:endParaRPr lang="en-US" dirty="0">
              <a:solidFill>
                <a:prstClr val="black"/>
              </a:solidFill>
              <a:latin typeface="Times New Roman" charset="0"/>
              <a:ea typeface="Times New Roman" charset="0"/>
              <a:cs typeface="Times New Roman" charset="0"/>
            </a:endParaRPr>
          </a:p>
          <a:p>
            <a:pPr marL="925830" lvl="1" indent="-285750">
              <a:spcAft>
                <a:spcPts val="1200"/>
              </a:spcAft>
              <a:buFont typeface="Times New Roman" panose="02020603050405020304" pitchFamily="18" charset="0"/>
              <a:buChar char="‒"/>
            </a:pPr>
            <a:r>
              <a:rPr lang="en-US" dirty="0">
                <a:solidFill>
                  <a:prstClr val="black"/>
                </a:solidFill>
                <a:latin typeface="Times New Roman" charset="0"/>
                <a:ea typeface="Times New Roman" charset="0"/>
                <a:cs typeface="Times New Roman" charset="0"/>
              </a:rPr>
              <a:t>More than $1 trillion in assets have left prime funds, resulting in most funds having a fraction of their assets, limiting the ability for companies to invest consistent with investment policy guidelines</a:t>
            </a:r>
          </a:p>
          <a:p>
            <a:pPr marL="468630" lvl="0" indent="-285750">
              <a:spcAft>
                <a:spcPts val="1200"/>
              </a:spcAft>
              <a:buFont typeface="Arial" panose="020B0604020202020204" pitchFamily="34" charset="0"/>
              <a:buChar char="•"/>
            </a:pPr>
            <a:r>
              <a:rPr lang="en-US" dirty="0" err="1">
                <a:solidFill>
                  <a:prstClr val="black"/>
                </a:solidFill>
                <a:latin typeface="Times New Roman" charset="0"/>
                <a:ea typeface="Times New Roman" charset="0"/>
                <a:cs typeface="Times New Roman" charset="0"/>
              </a:rPr>
              <a:t>NAV</a:t>
            </a:r>
            <a:r>
              <a:rPr lang="en-US" dirty="0">
                <a:solidFill>
                  <a:prstClr val="black"/>
                </a:solidFill>
                <a:latin typeface="Times New Roman" charset="0"/>
                <a:ea typeface="Times New Roman" charset="0"/>
                <a:cs typeface="Times New Roman" charset="0"/>
              </a:rPr>
              <a:t> </a:t>
            </a:r>
            <a:r>
              <a:rPr lang="en-US" dirty="0" smtClean="0">
                <a:solidFill>
                  <a:prstClr val="black"/>
                </a:solidFill>
                <a:latin typeface="Times New Roman" charset="0"/>
                <a:ea typeface="Times New Roman" charset="0"/>
                <a:cs typeface="Times New Roman" charset="0"/>
              </a:rPr>
              <a:t>fluctuations</a:t>
            </a:r>
            <a:endParaRPr lang="en-US" dirty="0">
              <a:solidFill>
                <a:prstClr val="black"/>
              </a:solidFill>
              <a:latin typeface="Times New Roman" charset="0"/>
              <a:ea typeface="Times New Roman" charset="0"/>
              <a:cs typeface="Times New Roman" charset="0"/>
            </a:endParaRPr>
          </a:p>
        </p:txBody>
      </p:sp>
      <p:sp>
        <p:nvSpPr>
          <p:cNvPr id="8" name="Rectangle 7"/>
          <p:cNvSpPr/>
          <p:nvPr/>
        </p:nvSpPr>
        <p:spPr>
          <a:xfrm>
            <a:off x="8666015" y="6438900"/>
            <a:ext cx="477985" cy="21336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TextBox 8"/>
          <p:cNvSpPr txBox="1"/>
          <p:nvPr/>
        </p:nvSpPr>
        <p:spPr>
          <a:xfrm>
            <a:off x="8634730" y="6393843"/>
            <a:ext cx="355600" cy="276999"/>
          </a:xfrm>
          <a:prstGeom prst="rect">
            <a:avLst/>
          </a:prstGeom>
          <a:noFill/>
        </p:spPr>
        <p:txBody>
          <a:bodyPr wrap="square" rtlCol="0">
            <a:spAutoFit/>
          </a:bodyPr>
          <a:lstStyle/>
          <a:p>
            <a:pPr defTabSz="914400"/>
            <a:fld id="{CCD453DB-4DA7-F146-8F01-FA3F536943FB}" type="slidenum">
              <a:rPr lang="en-US" sz="1200" b="1" smtClean="0">
                <a:solidFill>
                  <a:prstClr val="white"/>
                </a:solidFill>
                <a:latin typeface="Helvetica Neue" charset="0"/>
                <a:ea typeface="Helvetica Neue" charset="0"/>
                <a:cs typeface="Helvetica Neue" charset="0"/>
              </a:rPr>
              <a:pPr defTabSz="914400"/>
              <a:t>32</a:t>
            </a:fld>
            <a:endParaRPr lang="en-US" sz="1200" b="1"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5180983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7178048" y="30480"/>
            <a:ext cx="1625600" cy="243840"/>
          </a:xfrm>
        </p:spPr>
        <p:txBody>
          <a:bodyPr>
            <a:normAutofit/>
          </a:bodyPr>
          <a:lstStyle/>
          <a:p>
            <a:r>
              <a:rPr lang="en-US" dirty="0" smtClean="0">
                <a:latin typeface="Times New Roman" panose="02020603050405020304" pitchFamily="18" charset="0"/>
                <a:cs typeface="Times New Roman" panose="02020603050405020304" pitchFamily="18" charset="0"/>
              </a:rPr>
              <a:t>Prime </a:t>
            </a:r>
            <a:r>
              <a:rPr lang="en-US" dirty="0" err="1" smtClean="0">
                <a:latin typeface="Times New Roman" panose="02020603050405020304" pitchFamily="18" charset="0"/>
                <a:cs typeface="Times New Roman" panose="02020603050405020304" pitchFamily="18" charset="0"/>
              </a:rPr>
              <a:t>MMFs</a:t>
            </a:r>
            <a:r>
              <a:rPr lang="en-US" dirty="0" smtClean="0">
                <a:latin typeface="Times New Roman" panose="02020603050405020304" pitchFamily="18" charset="0"/>
                <a:cs typeface="Times New Roman" panose="02020603050405020304" pitchFamily="18" charset="0"/>
              </a:rPr>
              <a:t> Fluctuating </a:t>
            </a:r>
            <a:r>
              <a:rPr lang="en-US" dirty="0" err="1" smtClean="0">
                <a:latin typeface="Times New Roman" panose="02020603050405020304" pitchFamily="18" charset="0"/>
                <a:cs typeface="Times New Roman" panose="02020603050405020304" pitchFamily="18" charset="0"/>
              </a:rPr>
              <a:t>NAVs</a:t>
            </a:r>
            <a:endParaRPr lang="en-US" dirty="0">
              <a:latin typeface="Times New Roman" panose="02020603050405020304" pitchFamily="18" charset="0"/>
              <a:cs typeface="Times New Roman" panose="02020603050405020304" pitchFamily="18" charset="0"/>
            </a:endParaRPr>
          </a:p>
        </p:txBody>
      </p:sp>
      <p:sp>
        <p:nvSpPr>
          <p:cNvPr id="10" name="object 15"/>
          <p:cNvSpPr txBox="1"/>
          <p:nvPr/>
        </p:nvSpPr>
        <p:spPr>
          <a:xfrm>
            <a:off x="399817" y="6665217"/>
            <a:ext cx="2186940" cy="123111"/>
          </a:xfrm>
          <a:prstGeom prst="rect">
            <a:avLst/>
          </a:prstGeom>
        </p:spPr>
        <p:txBody>
          <a:bodyPr vert="horz" wrap="square" lIns="0" tIns="0" rIns="0" bIns="0" rtlCol="0">
            <a:spAutoFit/>
          </a:bodyPr>
          <a:lstStyle/>
          <a:p>
            <a:pPr marL="12687" defTabSz="914400"/>
            <a:r>
              <a:rPr lang="en-US" sz="800" spc="-10" dirty="0">
                <a:solidFill>
                  <a:prstClr val="black"/>
                </a:solidFill>
                <a:latin typeface="Times New Roman"/>
                <a:cs typeface="Times New Roman"/>
              </a:rPr>
              <a:t>Source</a:t>
            </a:r>
            <a:r>
              <a:rPr lang="en-US" sz="800" spc="-10" dirty="0" smtClean="0">
                <a:solidFill>
                  <a:prstClr val="black"/>
                </a:solidFill>
                <a:latin typeface="Times New Roman"/>
                <a:cs typeface="Times New Roman"/>
              </a:rPr>
              <a:t>: </a:t>
            </a:r>
            <a:r>
              <a:rPr lang="en-US" sz="800" spc="-10" dirty="0" err="1" smtClean="0">
                <a:solidFill>
                  <a:prstClr val="black"/>
                </a:solidFill>
                <a:latin typeface="Times New Roman"/>
                <a:cs typeface="Times New Roman"/>
              </a:rPr>
              <a:t>CraneData</a:t>
            </a:r>
            <a:r>
              <a:rPr lang="en-US" sz="800" spc="-10" dirty="0" smtClean="0">
                <a:solidFill>
                  <a:prstClr val="black"/>
                </a:solidFill>
                <a:latin typeface="Times New Roman"/>
                <a:cs typeface="Times New Roman"/>
              </a:rPr>
              <a:t>, </a:t>
            </a:r>
            <a:r>
              <a:rPr lang="en-US" sz="800" spc="-10" dirty="0" smtClean="0">
                <a:solidFill>
                  <a:prstClr val="black"/>
                </a:solidFill>
                <a:latin typeface="Times New Roman"/>
                <a:cs typeface="Times New Roman"/>
                <a:sym typeface="Wingdings"/>
              </a:rPr>
              <a:t> 12/14/2017 Interest Rate Hike</a:t>
            </a:r>
            <a:endParaRPr lang="en-US" sz="800" dirty="0">
              <a:solidFill>
                <a:prstClr val="black"/>
              </a:solidFill>
              <a:latin typeface="Times New Roman"/>
              <a:cs typeface="Times New Roman"/>
            </a:endParaRPr>
          </a:p>
        </p:txBody>
      </p:sp>
      <p:graphicFrame>
        <p:nvGraphicFramePr>
          <p:cNvPr id="11" name="Chart 10"/>
          <p:cNvGraphicFramePr>
            <a:graphicFrameLocks/>
          </p:cNvGraphicFramePr>
          <p:nvPr>
            <p:extLst>
              <p:ext uri="{D42A27DB-BD31-4B8C-83A1-F6EECF244321}">
                <p14:modId xmlns:p14="http://schemas.microsoft.com/office/powerpoint/2010/main" val="1798714636"/>
              </p:ext>
            </p:extLst>
          </p:nvPr>
        </p:nvGraphicFramePr>
        <p:xfrm>
          <a:off x="403588" y="383178"/>
          <a:ext cx="4116162"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4024792862"/>
              </p:ext>
            </p:extLst>
          </p:nvPr>
        </p:nvGraphicFramePr>
        <p:xfrm>
          <a:off x="4670786" y="383177"/>
          <a:ext cx="41148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14362566"/>
              </p:ext>
            </p:extLst>
          </p:nvPr>
        </p:nvGraphicFramePr>
        <p:xfrm>
          <a:off x="338857" y="3521926"/>
          <a:ext cx="4114800" cy="3200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1010626509"/>
              </p:ext>
            </p:extLst>
          </p:nvPr>
        </p:nvGraphicFramePr>
        <p:xfrm>
          <a:off x="4644660" y="3521926"/>
          <a:ext cx="4114800" cy="3200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85349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216" y="1112505"/>
            <a:ext cx="8076184" cy="4188301"/>
          </a:xfrm>
        </p:spPr>
        <p:txBody>
          <a:bodyPr>
            <a:normAutofit/>
          </a:bodyPr>
          <a:lstStyle/>
          <a:p>
            <a:pPr>
              <a:spcAft>
                <a:spcPts val="600"/>
              </a:spcAft>
            </a:pPr>
            <a:r>
              <a:rPr lang="en-US" dirty="0">
                <a:solidFill>
                  <a:srgbClr val="424142"/>
                </a:solidFill>
              </a:rPr>
              <a:t>Structured </a:t>
            </a:r>
            <a:r>
              <a:rPr lang="en-US" dirty="0" smtClean="0">
                <a:solidFill>
                  <a:srgbClr val="424142"/>
                </a:solidFill>
              </a:rPr>
              <a:t>Insured Bank </a:t>
            </a:r>
            <a:r>
              <a:rPr lang="en-US" dirty="0">
                <a:solidFill>
                  <a:srgbClr val="424142"/>
                </a:solidFill>
              </a:rPr>
              <a:t>Deposit </a:t>
            </a:r>
            <a:r>
              <a:rPr lang="en-US" spc="-25" dirty="0">
                <a:solidFill>
                  <a:srgbClr val="424142"/>
                </a:solidFill>
              </a:rPr>
              <a:t>Vehicles </a:t>
            </a:r>
            <a:r>
              <a:rPr lang="en-US" dirty="0">
                <a:solidFill>
                  <a:srgbClr val="424142"/>
                </a:solidFill>
              </a:rPr>
              <a:t>have gained recognition as alternatives to other cash vehicles </a:t>
            </a:r>
            <a:r>
              <a:rPr lang="en-US" dirty="0" smtClean="0">
                <a:solidFill>
                  <a:srgbClr val="424142"/>
                </a:solidFill>
              </a:rPr>
              <a:t>and </a:t>
            </a:r>
            <a:r>
              <a:rPr lang="en-US" dirty="0">
                <a:solidFill>
                  <a:srgbClr val="424142"/>
                </a:solidFill>
              </a:rPr>
              <a:t>according to the most recent AFP Liquidity </a:t>
            </a:r>
            <a:r>
              <a:rPr lang="en-US" spc="-14" dirty="0">
                <a:solidFill>
                  <a:srgbClr val="424142"/>
                </a:solidFill>
              </a:rPr>
              <a:t>Survey, </a:t>
            </a:r>
            <a:r>
              <a:rPr lang="en-US" dirty="0">
                <a:solidFill>
                  <a:srgbClr val="424142"/>
                </a:solidFill>
              </a:rPr>
              <a:t>now represent </a:t>
            </a:r>
            <a:r>
              <a:rPr lang="en-US" dirty="0" smtClean="0">
                <a:solidFill>
                  <a:srgbClr val="424142"/>
                </a:solidFill>
              </a:rPr>
              <a:t>23% </a:t>
            </a:r>
            <a:r>
              <a:rPr lang="en-US" dirty="0">
                <a:solidFill>
                  <a:srgbClr val="424142"/>
                </a:solidFill>
              </a:rPr>
              <a:t>of institutional</a:t>
            </a:r>
            <a:r>
              <a:rPr lang="en-US" spc="-215" dirty="0">
                <a:solidFill>
                  <a:srgbClr val="424142"/>
                </a:solidFill>
              </a:rPr>
              <a:t> </a:t>
            </a:r>
            <a:r>
              <a:rPr lang="en-US" dirty="0">
                <a:solidFill>
                  <a:srgbClr val="424142"/>
                </a:solidFill>
              </a:rPr>
              <a:t>bank </a:t>
            </a:r>
            <a:r>
              <a:rPr lang="en-US" dirty="0" smtClean="0">
                <a:solidFill>
                  <a:srgbClr val="424142"/>
                </a:solidFill>
              </a:rPr>
              <a:t>deposits.  </a:t>
            </a:r>
            <a:endParaRPr lang="en-US" dirty="0"/>
          </a:p>
        </p:txBody>
      </p:sp>
      <p:sp>
        <p:nvSpPr>
          <p:cNvPr id="8" name="object 15"/>
          <p:cNvSpPr txBox="1"/>
          <p:nvPr/>
        </p:nvSpPr>
        <p:spPr>
          <a:xfrm>
            <a:off x="547862" y="6295011"/>
            <a:ext cx="2186940" cy="123111"/>
          </a:xfrm>
          <a:prstGeom prst="rect">
            <a:avLst/>
          </a:prstGeom>
        </p:spPr>
        <p:txBody>
          <a:bodyPr vert="horz" wrap="square" lIns="0" tIns="0" rIns="0" bIns="0" rtlCol="0">
            <a:spAutoFit/>
          </a:bodyPr>
          <a:lstStyle/>
          <a:p>
            <a:pPr marL="12687" defTabSz="914400"/>
            <a:r>
              <a:rPr lang="en-US" sz="800" spc="-10" dirty="0">
                <a:solidFill>
                  <a:prstClr val="black"/>
                </a:solidFill>
                <a:latin typeface="Times New Roman"/>
                <a:cs typeface="Times New Roman"/>
              </a:rPr>
              <a:t>Source: </a:t>
            </a:r>
            <a:r>
              <a:rPr lang="en-US" sz="800" spc="-4" dirty="0" smtClean="0">
                <a:solidFill>
                  <a:prstClr val="black"/>
                </a:solidFill>
                <a:latin typeface="Times New Roman"/>
                <a:cs typeface="Times New Roman"/>
              </a:rPr>
              <a:t>2016 </a:t>
            </a:r>
            <a:r>
              <a:rPr lang="en-US" sz="800" spc="-4" dirty="0">
                <a:solidFill>
                  <a:prstClr val="black"/>
                </a:solidFill>
                <a:latin typeface="Times New Roman"/>
                <a:cs typeface="Times New Roman"/>
              </a:rPr>
              <a:t>AFP </a:t>
            </a:r>
            <a:r>
              <a:rPr lang="en-US" sz="800" spc="-10" dirty="0">
                <a:solidFill>
                  <a:prstClr val="black"/>
                </a:solidFill>
                <a:latin typeface="Times New Roman"/>
                <a:cs typeface="Times New Roman"/>
              </a:rPr>
              <a:t>Liquidity</a:t>
            </a:r>
            <a:r>
              <a:rPr lang="en-US" sz="800" spc="-130" dirty="0">
                <a:solidFill>
                  <a:prstClr val="black"/>
                </a:solidFill>
                <a:latin typeface="Times New Roman"/>
                <a:cs typeface="Times New Roman"/>
              </a:rPr>
              <a:t> </a:t>
            </a:r>
            <a:r>
              <a:rPr lang="en-US" sz="800" spc="-10" dirty="0">
                <a:solidFill>
                  <a:prstClr val="black"/>
                </a:solidFill>
                <a:latin typeface="Times New Roman"/>
                <a:cs typeface="Times New Roman"/>
              </a:rPr>
              <a:t>Survey</a:t>
            </a:r>
            <a:endParaRPr lang="en-US" sz="800" dirty="0">
              <a:solidFill>
                <a:prstClr val="black"/>
              </a:solidFill>
              <a:latin typeface="Times New Roman"/>
              <a:cs typeface="Times New Roman"/>
            </a:endParaRPr>
          </a:p>
        </p:txBody>
      </p:sp>
      <p:sp>
        <p:nvSpPr>
          <p:cNvPr id="9" name="object 24"/>
          <p:cNvSpPr txBox="1"/>
          <p:nvPr/>
        </p:nvSpPr>
        <p:spPr>
          <a:xfrm>
            <a:off x="1509000" y="2115053"/>
            <a:ext cx="6380000" cy="369332"/>
          </a:xfrm>
          <a:prstGeom prst="rect">
            <a:avLst/>
          </a:prstGeom>
        </p:spPr>
        <p:txBody>
          <a:bodyPr vert="horz" wrap="square" lIns="0" tIns="0" rIns="0" bIns="0" rtlCol="0">
            <a:spAutoFit/>
          </a:bodyPr>
          <a:lstStyle/>
          <a:p>
            <a:pPr marL="939446" marR="5079" indent="-927396" algn="ctr" defTabSz="914400"/>
            <a:r>
              <a:rPr lang="en-US" sz="1200" b="1" spc="-4" dirty="0" smtClean="0">
                <a:solidFill>
                  <a:prstClr val="black"/>
                </a:solidFill>
                <a:latin typeface="Arial"/>
                <a:cs typeface="Arial"/>
              </a:rPr>
              <a:t>Instruments Used When Investing in Bank Deposits</a:t>
            </a:r>
          </a:p>
          <a:p>
            <a:pPr marL="939446" marR="5079" indent="-927396" algn="ctr" defTabSz="914400"/>
            <a:r>
              <a:rPr lang="en-US" sz="1200" i="1" spc="-4" dirty="0" smtClean="0">
                <a:solidFill>
                  <a:prstClr val="black"/>
                </a:solidFill>
                <a:latin typeface="Times New Roman"/>
                <a:cs typeface="Times New Roman"/>
              </a:rPr>
              <a:t>(Percent of Organizations that Maintain Cash and Short-Term Investment Holdings in Banks)</a:t>
            </a:r>
            <a:endParaRPr sz="1100" i="1" dirty="0">
              <a:solidFill>
                <a:prstClr val="black"/>
              </a:solidFill>
              <a:latin typeface="Times New Roman"/>
              <a:cs typeface="Times New Roman"/>
            </a:endParaRPr>
          </a:p>
        </p:txBody>
      </p:sp>
      <p:grpSp>
        <p:nvGrpSpPr>
          <p:cNvPr id="7" name="Group 6"/>
          <p:cNvGrpSpPr/>
          <p:nvPr/>
        </p:nvGrpSpPr>
        <p:grpSpPr>
          <a:xfrm>
            <a:off x="1097402" y="2621407"/>
            <a:ext cx="7183946" cy="3366328"/>
            <a:chOff x="553384" y="2621407"/>
            <a:chExt cx="7183946" cy="3366328"/>
          </a:xfrm>
        </p:grpSpPr>
        <p:grpSp>
          <p:nvGrpSpPr>
            <p:cNvPr id="24" name="Group 23"/>
            <p:cNvGrpSpPr/>
            <p:nvPr/>
          </p:nvGrpSpPr>
          <p:grpSpPr>
            <a:xfrm>
              <a:off x="558604" y="2621407"/>
              <a:ext cx="7178726" cy="2860424"/>
              <a:chOff x="527540" y="2602531"/>
              <a:chExt cx="7178726" cy="2860424"/>
            </a:xfrm>
          </p:grpSpPr>
          <p:sp>
            <p:nvSpPr>
              <p:cNvPr id="10" name="Content Placeholder 3"/>
              <p:cNvSpPr txBox="1">
                <a:spLocks/>
              </p:cNvSpPr>
              <p:nvPr/>
            </p:nvSpPr>
            <p:spPr>
              <a:xfrm>
                <a:off x="556650" y="3295622"/>
                <a:ext cx="7072755" cy="524147"/>
              </a:xfrm>
              <a:prstGeom prst="rect">
                <a:avLst/>
              </a:prstGeom>
              <a:solidFill>
                <a:srgbClr val="E4E6EA"/>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smtClean="0">
                    <a:solidFill>
                      <a:srgbClr val="424142"/>
                    </a:solidFill>
                  </a:rPr>
                  <a:t>Time Deposits </a:t>
                </a:r>
                <a:r>
                  <a:rPr lang="en-US" sz="1100" dirty="0" smtClean="0">
                    <a:solidFill>
                      <a:srgbClr val="424142"/>
                    </a:solidFill>
                  </a:rPr>
                  <a:t>(e.g., CDs)</a:t>
                </a:r>
              </a:p>
              <a:p>
                <a:r>
                  <a:rPr lang="en-US" sz="1100" dirty="0" smtClean="0">
                    <a:solidFill>
                      <a:srgbClr val="424142"/>
                    </a:solidFill>
                  </a:rPr>
                  <a:t>      57%             54%                  59%	54%             61%             59%	             55%               69%            49%                 </a:t>
                </a:r>
                <a:endParaRPr lang="en-US" sz="1100" dirty="0">
                  <a:solidFill>
                    <a:srgbClr val="424142"/>
                  </a:solidFill>
                </a:endParaRPr>
              </a:p>
              <a:p>
                <a:endParaRPr lang="en-US" sz="1100" dirty="0">
                  <a:solidFill>
                    <a:srgbClr val="424142"/>
                  </a:solidFill>
                </a:endParaRPr>
              </a:p>
            </p:txBody>
          </p:sp>
          <p:sp>
            <p:nvSpPr>
              <p:cNvPr id="11" name="Text Placeholder 5"/>
              <p:cNvSpPr txBox="1">
                <a:spLocks/>
              </p:cNvSpPr>
              <p:nvPr/>
            </p:nvSpPr>
            <p:spPr>
              <a:xfrm>
                <a:off x="556847" y="2602531"/>
                <a:ext cx="7055501" cy="650621"/>
              </a:xfrm>
              <a:prstGeom prst="rect">
                <a:avLst/>
              </a:prstGeom>
              <a:solidFill>
                <a:srgbClr val="28628E"/>
              </a:solidFill>
            </p:spPr>
            <p:txBody>
              <a:bodyPr lIns="91429" tIns="45714" rIns="91429" bIns="45714" anchor="ctr"/>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100" b="1" dirty="0">
                  <a:solidFill>
                    <a:prstClr val="white"/>
                  </a:solidFill>
                </a:endParaRPr>
              </a:p>
            </p:txBody>
          </p:sp>
          <p:sp>
            <p:nvSpPr>
              <p:cNvPr id="2" name="TextBox 1"/>
              <p:cNvSpPr txBox="1"/>
              <p:nvPr/>
            </p:nvSpPr>
            <p:spPr>
              <a:xfrm>
                <a:off x="527540" y="2686538"/>
                <a:ext cx="95738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All</a:t>
                </a:r>
              </a:p>
              <a:p>
                <a:pPr algn="ctr" defTabSz="914400"/>
                <a:r>
                  <a:rPr lang="en-US" sz="1000" b="1" dirty="0" smtClean="0">
                    <a:solidFill>
                      <a:prstClr val="white"/>
                    </a:solidFill>
                    <a:latin typeface="Times New Roman"/>
                    <a:cs typeface="Times New Roman"/>
                  </a:rPr>
                  <a:t>Responses</a:t>
                </a:r>
                <a:endParaRPr lang="en-US" sz="1000" dirty="0">
                  <a:solidFill>
                    <a:prstClr val="black"/>
                  </a:solidFill>
                  <a:latin typeface="Times New Roman"/>
                  <a:cs typeface="Times New Roman"/>
                </a:endParaRPr>
              </a:p>
            </p:txBody>
          </p:sp>
          <p:sp>
            <p:nvSpPr>
              <p:cNvPr id="12" name="TextBox 11"/>
              <p:cNvSpPr txBox="1"/>
              <p:nvPr/>
            </p:nvSpPr>
            <p:spPr>
              <a:xfrm>
                <a:off x="1246560" y="2614247"/>
                <a:ext cx="957385" cy="553998"/>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Annual</a:t>
                </a:r>
              </a:p>
              <a:p>
                <a:pPr algn="ctr" defTabSz="914400"/>
                <a:r>
                  <a:rPr lang="en-US" sz="1000" b="1" dirty="0" smtClean="0">
                    <a:solidFill>
                      <a:prstClr val="white"/>
                    </a:solidFill>
                    <a:latin typeface="Times New Roman"/>
                    <a:cs typeface="Times New Roman"/>
                  </a:rPr>
                  <a:t>Revenues</a:t>
                </a:r>
              </a:p>
              <a:p>
                <a:pPr algn="ctr" defTabSz="914400"/>
                <a:r>
                  <a:rPr lang="en-US" sz="1000" b="1" dirty="0" smtClean="0">
                    <a:solidFill>
                      <a:prstClr val="white"/>
                    </a:solidFill>
                    <a:latin typeface="Times New Roman"/>
                    <a:cs typeface="Times New Roman"/>
                  </a:rPr>
                  <a:t>Under $1B</a:t>
                </a:r>
                <a:endParaRPr lang="en-US" sz="1000" dirty="0">
                  <a:solidFill>
                    <a:prstClr val="black"/>
                  </a:solidFill>
                  <a:latin typeface="Times New Roman"/>
                  <a:cs typeface="Times New Roman"/>
                </a:endParaRPr>
              </a:p>
            </p:txBody>
          </p:sp>
          <p:sp>
            <p:nvSpPr>
              <p:cNvPr id="13" name="TextBox 12"/>
              <p:cNvSpPr txBox="1"/>
              <p:nvPr/>
            </p:nvSpPr>
            <p:spPr>
              <a:xfrm>
                <a:off x="2082806" y="2620110"/>
                <a:ext cx="957385" cy="553998"/>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Annual</a:t>
                </a:r>
              </a:p>
              <a:p>
                <a:pPr algn="ctr" defTabSz="914400"/>
                <a:r>
                  <a:rPr lang="en-US" sz="1000" b="1" dirty="0" smtClean="0">
                    <a:solidFill>
                      <a:prstClr val="white"/>
                    </a:solidFill>
                    <a:latin typeface="Times New Roman"/>
                    <a:cs typeface="Times New Roman"/>
                  </a:rPr>
                  <a:t>Revenues</a:t>
                </a:r>
              </a:p>
              <a:p>
                <a:pPr algn="ctr" defTabSz="914400"/>
                <a:r>
                  <a:rPr lang="en-US" sz="1000" b="1" dirty="0" smtClean="0">
                    <a:solidFill>
                      <a:prstClr val="white"/>
                    </a:solidFill>
                    <a:latin typeface="Times New Roman"/>
                    <a:cs typeface="Times New Roman"/>
                  </a:rPr>
                  <a:t>At Least $1B</a:t>
                </a:r>
                <a:endParaRPr lang="en-US" sz="1000" dirty="0">
                  <a:solidFill>
                    <a:prstClr val="black"/>
                  </a:solidFill>
                  <a:latin typeface="Times New Roman"/>
                  <a:cs typeface="Times New Roman"/>
                </a:endParaRPr>
              </a:p>
            </p:txBody>
          </p:sp>
          <p:sp>
            <p:nvSpPr>
              <p:cNvPr id="14" name="TextBox 13"/>
              <p:cNvSpPr txBox="1"/>
              <p:nvPr/>
            </p:nvSpPr>
            <p:spPr>
              <a:xfrm>
                <a:off x="2926867" y="2702167"/>
                <a:ext cx="95738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Net</a:t>
                </a:r>
              </a:p>
              <a:p>
                <a:pPr algn="ctr" defTabSz="914400"/>
                <a:r>
                  <a:rPr lang="en-US" sz="1000" b="1" dirty="0" smtClean="0">
                    <a:solidFill>
                      <a:prstClr val="white"/>
                    </a:solidFill>
                    <a:latin typeface="Times New Roman"/>
                    <a:cs typeface="Times New Roman"/>
                  </a:rPr>
                  <a:t>Borrower</a:t>
                </a:r>
                <a:endParaRPr lang="en-US" sz="1000" dirty="0">
                  <a:solidFill>
                    <a:prstClr val="black"/>
                  </a:solidFill>
                  <a:latin typeface="Times New Roman"/>
                  <a:cs typeface="Times New Roman"/>
                </a:endParaRPr>
              </a:p>
            </p:txBody>
          </p:sp>
          <p:sp>
            <p:nvSpPr>
              <p:cNvPr id="15" name="TextBox 14"/>
              <p:cNvSpPr txBox="1"/>
              <p:nvPr/>
            </p:nvSpPr>
            <p:spPr>
              <a:xfrm>
                <a:off x="3626346" y="2688490"/>
                <a:ext cx="95738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Net</a:t>
                </a:r>
              </a:p>
              <a:p>
                <a:pPr algn="ctr" defTabSz="914400"/>
                <a:r>
                  <a:rPr lang="en-US" sz="1000" b="1" dirty="0" smtClean="0">
                    <a:solidFill>
                      <a:prstClr val="white"/>
                    </a:solidFill>
                    <a:latin typeface="Times New Roman"/>
                    <a:cs typeface="Times New Roman"/>
                  </a:rPr>
                  <a:t>Investor</a:t>
                </a:r>
                <a:endParaRPr lang="en-US" sz="1000" dirty="0">
                  <a:solidFill>
                    <a:prstClr val="black"/>
                  </a:solidFill>
                  <a:latin typeface="Times New Roman"/>
                  <a:cs typeface="Times New Roman"/>
                </a:endParaRPr>
              </a:p>
            </p:txBody>
          </p:sp>
          <p:sp>
            <p:nvSpPr>
              <p:cNvPr id="16" name="TextBox 15"/>
              <p:cNvSpPr txBox="1"/>
              <p:nvPr/>
            </p:nvSpPr>
            <p:spPr>
              <a:xfrm>
                <a:off x="4335590" y="2684582"/>
                <a:ext cx="95738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Investment</a:t>
                </a:r>
              </a:p>
              <a:p>
                <a:pPr algn="ctr" defTabSz="914400"/>
                <a:r>
                  <a:rPr lang="en-US" sz="1000" b="1" dirty="0" smtClean="0">
                    <a:solidFill>
                      <a:prstClr val="white"/>
                    </a:solidFill>
                    <a:latin typeface="Times New Roman"/>
                    <a:cs typeface="Times New Roman"/>
                  </a:rPr>
                  <a:t>Grade</a:t>
                </a:r>
                <a:endParaRPr lang="en-US" sz="1000" dirty="0">
                  <a:solidFill>
                    <a:prstClr val="black"/>
                  </a:solidFill>
                  <a:latin typeface="Times New Roman"/>
                  <a:cs typeface="Times New Roman"/>
                </a:endParaRPr>
              </a:p>
            </p:txBody>
          </p:sp>
          <p:sp>
            <p:nvSpPr>
              <p:cNvPr id="17" name="TextBox 16"/>
              <p:cNvSpPr txBox="1"/>
              <p:nvPr/>
            </p:nvSpPr>
            <p:spPr>
              <a:xfrm>
                <a:off x="5138619" y="2690444"/>
                <a:ext cx="118207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Non- Investment</a:t>
                </a:r>
              </a:p>
              <a:p>
                <a:pPr algn="ctr" defTabSz="914400"/>
                <a:r>
                  <a:rPr lang="en-US" sz="1000" b="1" dirty="0" smtClean="0">
                    <a:solidFill>
                      <a:prstClr val="white"/>
                    </a:solidFill>
                    <a:latin typeface="Times New Roman"/>
                    <a:cs typeface="Times New Roman"/>
                  </a:rPr>
                  <a:t>Grade</a:t>
                </a:r>
                <a:endParaRPr lang="en-US" sz="1000" dirty="0">
                  <a:solidFill>
                    <a:prstClr val="black"/>
                  </a:solidFill>
                  <a:latin typeface="Times New Roman"/>
                  <a:cs typeface="Times New Roman"/>
                </a:endParaRPr>
              </a:p>
            </p:txBody>
          </p:sp>
          <p:sp>
            <p:nvSpPr>
              <p:cNvPr id="18" name="TextBox 17"/>
              <p:cNvSpPr txBox="1"/>
              <p:nvPr/>
            </p:nvSpPr>
            <p:spPr>
              <a:xfrm>
                <a:off x="6078421" y="2688490"/>
                <a:ext cx="95738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Publicly</a:t>
                </a:r>
              </a:p>
              <a:p>
                <a:pPr algn="ctr" defTabSz="914400"/>
                <a:r>
                  <a:rPr lang="en-US" sz="1000" b="1" dirty="0" smtClean="0">
                    <a:solidFill>
                      <a:prstClr val="white"/>
                    </a:solidFill>
                    <a:latin typeface="Times New Roman"/>
                    <a:cs typeface="Times New Roman"/>
                  </a:rPr>
                  <a:t>Owned</a:t>
                </a:r>
                <a:endParaRPr lang="en-US" sz="1000" dirty="0">
                  <a:solidFill>
                    <a:prstClr val="black"/>
                  </a:solidFill>
                  <a:latin typeface="Times New Roman"/>
                  <a:cs typeface="Times New Roman"/>
                </a:endParaRPr>
              </a:p>
            </p:txBody>
          </p:sp>
          <p:sp>
            <p:nvSpPr>
              <p:cNvPr id="19" name="TextBox 18"/>
              <p:cNvSpPr txBox="1"/>
              <p:nvPr/>
            </p:nvSpPr>
            <p:spPr>
              <a:xfrm>
                <a:off x="6748881" y="2684582"/>
                <a:ext cx="957385" cy="400110"/>
              </a:xfrm>
              <a:prstGeom prst="rect">
                <a:avLst/>
              </a:prstGeom>
              <a:noFill/>
            </p:spPr>
            <p:txBody>
              <a:bodyPr wrap="square" rtlCol="0">
                <a:spAutoFit/>
              </a:bodyPr>
              <a:lstStyle/>
              <a:p>
                <a:pPr algn="ctr" defTabSz="914400"/>
                <a:r>
                  <a:rPr lang="en-US" sz="1000" b="1" dirty="0" smtClean="0">
                    <a:solidFill>
                      <a:prstClr val="white"/>
                    </a:solidFill>
                    <a:latin typeface="Times New Roman"/>
                    <a:cs typeface="Times New Roman"/>
                  </a:rPr>
                  <a:t>Privately</a:t>
                </a:r>
              </a:p>
              <a:p>
                <a:pPr algn="ctr" defTabSz="914400"/>
                <a:r>
                  <a:rPr lang="en-US" sz="1000" b="1" dirty="0" smtClean="0">
                    <a:solidFill>
                      <a:prstClr val="white"/>
                    </a:solidFill>
                    <a:latin typeface="Times New Roman"/>
                    <a:cs typeface="Times New Roman"/>
                  </a:rPr>
                  <a:t>Held</a:t>
                </a:r>
                <a:endParaRPr lang="en-US" sz="1000" dirty="0">
                  <a:solidFill>
                    <a:prstClr val="black"/>
                  </a:solidFill>
                  <a:latin typeface="Times New Roman"/>
                  <a:cs typeface="Times New Roman"/>
                </a:endParaRPr>
              </a:p>
            </p:txBody>
          </p:sp>
          <p:sp>
            <p:nvSpPr>
              <p:cNvPr id="21" name="Content Placeholder 3"/>
              <p:cNvSpPr txBox="1">
                <a:spLocks/>
              </p:cNvSpPr>
              <p:nvPr/>
            </p:nvSpPr>
            <p:spPr>
              <a:xfrm>
                <a:off x="562511" y="3858330"/>
                <a:ext cx="7072755" cy="524147"/>
              </a:xfrm>
              <a:prstGeom prst="rect">
                <a:avLst/>
              </a:prstGeom>
              <a:no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smtClean="0">
                    <a:solidFill>
                      <a:srgbClr val="424142"/>
                    </a:solidFill>
                  </a:rPr>
                  <a:t>Non-interest bearing deposit accounts </a:t>
                </a:r>
                <a:endParaRPr lang="en-US" sz="1100" dirty="0" smtClean="0">
                  <a:solidFill>
                    <a:srgbClr val="424142"/>
                  </a:solidFill>
                </a:endParaRPr>
              </a:p>
              <a:p>
                <a:r>
                  <a:rPr lang="en-US" sz="1100" dirty="0" smtClean="0">
                    <a:solidFill>
                      <a:srgbClr val="424142"/>
                    </a:solidFill>
                  </a:rPr>
                  <a:t>      42                43                       44	  47                40               41	               46                  41               43                      </a:t>
                </a:r>
              </a:p>
              <a:p>
                <a:endParaRPr lang="en-US" sz="1100" dirty="0">
                  <a:solidFill>
                    <a:srgbClr val="424142"/>
                  </a:solidFill>
                </a:endParaRPr>
              </a:p>
            </p:txBody>
          </p:sp>
          <p:sp>
            <p:nvSpPr>
              <p:cNvPr id="22" name="Content Placeholder 3"/>
              <p:cNvSpPr txBox="1">
                <a:spLocks/>
              </p:cNvSpPr>
              <p:nvPr/>
            </p:nvSpPr>
            <p:spPr>
              <a:xfrm>
                <a:off x="533204" y="4376098"/>
                <a:ext cx="7072755" cy="524147"/>
              </a:xfrm>
              <a:prstGeom prst="rect">
                <a:avLst/>
              </a:prstGeom>
              <a:solidFill>
                <a:srgbClr val="E4E6EA"/>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smtClean="0">
                    <a:solidFill>
                      <a:srgbClr val="424142"/>
                    </a:solidFill>
                  </a:rPr>
                  <a:t>Structured Bank Deposit Products </a:t>
                </a:r>
                <a:r>
                  <a:rPr lang="en-US" sz="1100" dirty="0" smtClean="0">
                    <a:solidFill>
                      <a:srgbClr val="424142"/>
                    </a:solidFill>
                  </a:rPr>
                  <a:t>(e.g., FICA)</a:t>
                </a:r>
              </a:p>
              <a:p>
                <a:r>
                  <a:rPr lang="en-US" sz="1100" dirty="0" smtClean="0">
                    <a:solidFill>
                      <a:srgbClr val="424142"/>
                    </a:solidFill>
                  </a:rPr>
                  <a:t>       23                18                       25	   14                 19              17	                15                   16              16                       </a:t>
                </a:r>
                <a:endParaRPr lang="en-US" sz="1100" dirty="0">
                  <a:solidFill>
                    <a:srgbClr val="424142"/>
                  </a:solidFill>
                </a:endParaRPr>
              </a:p>
              <a:p>
                <a:endParaRPr lang="en-US" sz="1100" dirty="0">
                  <a:solidFill>
                    <a:srgbClr val="424142"/>
                  </a:solidFill>
                </a:endParaRPr>
              </a:p>
            </p:txBody>
          </p:sp>
          <p:sp>
            <p:nvSpPr>
              <p:cNvPr id="23" name="Content Placeholder 3"/>
              <p:cNvSpPr txBox="1">
                <a:spLocks/>
              </p:cNvSpPr>
              <p:nvPr/>
            </p:nvSpPr>
            <p:spPr>
              <a:xfrm>
                <a:off x="539065" y="4938808"/>
                <a:ext cx="7072755" cy="524147"/>
              </a:xfrm>
              <a:prstGeom prst="rect">
                <a:avLst/>
              </a:prstGeom>
              <a:no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smtClean="0">
                    <a:solidFill>
                      <a:srgbClr val="424142"/>
                    </a:solidFill>
                  </a:rPr>
                  <a:t>Structured certificates of deposit </a:t>
                </a:r>
                <a:r>
                  <a:rPr lang="en-US" sz="1100" dirty="0" smtClean="0">
                    <a:solidFill>
                      <a:srgbClr val="424142"/>
                    </a:solidFill>
                  </a:rPr>
                  <a:t>(e,g,, CDARS)</a:t>
                </a:r>
              </a:p>
              <a:p>
                <a:r>
                  <a:rPr lang="en-US" sz="1100" dirty="0" smtClean="0">
                    <a:solidFill>
                      <a:srgbClr val="424142"/>
                    </a:solidFill>
                  </a:rPr>
                  <a:t>      16                17                       15	   14                 19              17	                15                   16               16                      </a:t>
                </a:r>
              </a:p>
              <a:p>
                <a:endParaRPr lang="en-US" sz="1100" dirty="0">
                  <a:solidFill>
                    <a:srgbClr val="424142"/>
                  </a:solidFill>
                </a:endParaRPr>
              </a:p>
            </p:txBody>
          </p:sp>
        </p:grpSp>
        <p:sp>
          <p:nvSpPr>
            <p:cNvPr id="26" name="Content Placeholder 3"/>
            <p:cNvSpPr txBox="1">
              <a:spLocks/>
            </p:cNvSpPr>
            <p:nvPr/>
          </p:nvSpPr>
          <p:spPr>
            <a:xfrm>
              <a:off x="553384" y="5463588"/>
              <a:ext cx="7083717" cy="524147"/>
            </a:xfrm>
            <a:prstGeom prst="rect">
              <a:avLst/>
            </a:prstGeom>
            <a:solidFill>
              <a:srgbClr val="E4E6EA"/>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smtClean="0">
                  <a:solidFill>
                    <a:srgbClr val="424142"/>
                  </a:solidFill>
                </a:rPr>
                <a:t>Other Bank Products </a:t>
              </a:r>
              <a:endParaRPr lang="en-US" sz="1100" dirty="0" smtClean="0">
                <a:solidFill>
                  <a:srgbClr val="424142"/>
                </a:solidFill>
              </a:endParaRPr>
            </a:p>
            <a:p>
              <a:r>
                <a:rPr lang="en-US" sz="1100" dirty="0" smtClean="0">
                  <a:solidFill>
                    <a:srgbClr val="424142"/>
                  </a:solidFill>
                </a:rPr>
                <a:t>       10                10                       11	    8                  12              11	                </a:t>
              </a:r>
              <a:r>
                <a:rPr lang="en-US" sz="1100" dirty="0">
                  <a:solidFill>
                    <a:srgbClr val="424142"/>
                  </a:solidFill>
                </a:rPr>
                <a:t> </a:t>
              </a:r>
              <a:r>
                <a:rPr lang="en-US" sz="1100" dirty="0" smtClean="0">
                  <a:solidFill>
                    <a:srgbClr val="424142"/>
                  </a:solidFill>
                </a:rPr>
                <a:t>9                    10                9                      </a:t>
              </a:r>
              <a:endParaRPr lang="en-US" sz="1100" dirty="0">
                <a:solidFill>
                  <a:srgbClr val="424142"/>
                </a:solidFill>
              </a:endParaRPr>
            </a:p>
            <a:p>
              <a:endParaRPr lang="en-US" sz="1100" dirty="0">
                <a:solidFill>
                  <a:srgbClr val="424142"/>
                </a:solidFill>
              </a:endParaRPr>
            </a:p>
          </p:txBody>
        </p:sp>
      </p:grpSp>
      <p:sp>
        <p:nvSpPr>
          <p:cNvPr id="27" name="Title 9"/>
          <p:cNvSpPr txBox="1">
            <a:spLocks/>
          </p:cNvSpPr>
          <p:nvPr/>
        </p:nvSpPr>
        <p:spPr>
          <a:xfrm>
            <a:off x="585216" y="653143"/>
            <a:ext cx="7268190" cy="571500"/>
          </a:xfrm>
          <a:prstGeom prst="rect">
            <a:avLst/>
          </a:prstGeom>
        </p:spPr>
        <p:txBody>
          <a:bodyPr vert="horz" lIns="0" tIns="45720" rIns="0" bIns="0" rtlCol="0" anchor="t" anchorCtr="0">
            <a:noAutofit/>
          </a:bodyPr>
          <a:lstStyle>
            <a:lvl1pPr algn="l" defTabSz="914400" rtl="0" eaLnBrk="1" latinLnBrk="0" hangingPunct="1">
              <a:spcBef>
                <a:spcPct val="0"/>
              </a:spcBef>
              <a:buNone/>
              <a:defRPr sz="2000" b="1" kern="1200" cap="none" baseline="0">
                <a:solidFill>
                  <a:srgbClr val="28628E"/>
                </a:solidFill>
                <a:latin typeface="Helvetica"/>
                <a:ea typeface="+mj-ea"/>
                <a:cs typeface="Helvetica"/>
              </a:defRPr>
            </a:lvl1pPr>
          </a:lstStyle>
          <a:p>
            <a:r>
              <a:rPr lang="en-US" dirty="0" smtClean="0"/>
              <a:t>Structured Insured Bank Deposit Vehicles</a:t>
            </a:r>
            <a:endParaRPr lang="en-US" dirty="0"/>
          </a:p>
        </p:txBody>
      </p:sp>
      <p:sp>
        <p:nvSpPr>
          <p:cNvPr id="28" name="Rectangle 27"/>
          <p:cNvSpPr/>
          <p:nvPr/>
        </p:nvSpPr>
        <p:spPr>
          <a:xfrm>
            <a:off x="7061088" y="32926"/>
            <a:ext cx="1787669" cy="230832"/>
          </a:xfrm>
          <a:prstGeom prst="rect">
            <a:avLst/>
          </a:prstGeom>
        </p:spPr>
        <p:txBody>
          <a:bodyPr wrap="none">
            <a:spAutoFit/>
          </a:bodyPr>
          <a:lstStyle/>
          <a:p>
            <a:pPr algn="r" defTabSz="914400"/>
            <a:r>
              <a:rPr lang="en-US" sz="900" dirty="0" smtClean="0">
                <a:solidFill>
                  <a:prstClr val="white"/>
                </a:solidFill>
                <a:latin typeface="Times New Roman" charset="0"/>
                <a:ea typeface="Times New Roman" charset="0"/>
                <a:cs typeface="Times New Roman" charset="0"/>
              </a:rPr>
              <a:t>History of FDIC Insured Accounts</a:t>
            </a:r>
            <a:endParaRPr lang="en-US" sz="900" dirty="0">
              <a:solidFill>
                <a:prstClr val="white"/>
              </a:solidFill>
              <a:latin typeface="Times New Roman" charset="0"/>
              <a:ea typeface="Times New Roman" charset="0"/>
              <a:cs typeface="Times New Roman" charset="0"/>
            </a:endParaRPr>
          </a:p>
        </p:txBody>
      </p:sp>
      <p:sp>
        <p:nvSpPr>
          <p:cNvPr id="29" name="Rectangle 28"/>
          <p:cNvSpPr/>
          <p:nvPr/>
        </p:nvSpPr>
        <p:spPr>
          <a:xfrm>
            <a:off x="8666015" y="6438900"/>
            <a:ext cx="477985" cy="21336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TextBox 29"/>
          <p:cNvSpPr txBox="1"/>
          <p:nvPr/>
        </p:nvSpPr>
        <p:spPr>
          <a:xfrm>
            <a:off x="8634730" y="6393843"/>
            <a:ext cx="355600" cy="276999"/>
          </a:xfrm>
          <a:prstGeom prst="rect">
            <a:avLst/>
          </a:prstGeom>
          <a:noFill/>
        </p:spPr>
        <p:txBody>
          <a:bodyPr wrap="square" rtlCol="0">
            <a:spAutoFit/>
          </a:bodyPr>
          <a:lstStyle/>
          <a:p>
            <a:pPr defTabSz="914400"/>
            <a:fld id="{CCD453DB-4DA7-F146-8F01-FA3F536943FB}" type="slidenum">
              <a:rPr lang="en-US" sz="1200" b="1" smtClean="0">
                <a:solidFill>
                  <a:prstClr val="white"/>
                </a:solidFill>
                <a:latin typeface="Helvetica Neue" charset="0"/>
                <a:ea typeface="Helvetica Neue" charset="0"/>
                <a:cs typeface="Helvetica Neue" charset="0"/>
              </a:rPr>
              <a:pPr defTabSz="914400"/>
              <a:t>34</a:t>
            </a:fld>
            <a:endParaRPr lang="en-US" sz="1200" b="1"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72033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479" y="1117796"/>
            <a:ext cx="8011881" cy="2194560"/>
          </a:xfrm>
        </p:spPr>
        <p:txBody>
          <a:bodyPr>
            <a:normAutofit/>
          </a:bodyPr>
          <a:lstStyle/>
          <a:p>
            <a:pPr marL="285717" indent="-285717">
              <a:spcAft>
                <a:spcPts val="600"/>
              </a:spcAft>
              <a:buFont typeface="Arial"/>
              <a:buChar char="•"/>
            </a:pPr>
            <a:r>
              <a:rPr lang="en-US" dirty="0" smtClean="0"/>
              <a:t>FICA® </a:t>
            </a:r>
            <a:r>
              <a:rPr lang="en-US" dirty="0"/>
              <a:t>is a proprietary </a:t>
            </a:r>
            <a:r>
              <a:rPr lang="en-US" dirty="0" smtClean="0"/>
              <a:t>cash </a:t>
            </a:r>
            <a:r>
              <a:rPr lang="en-US" dirty="0"/>
              <a:t>management vehicle that offers a high level of </a:t>
            </a:r>
            <a:r>
              <a:rPr lang="en-US" dirty="0" smtClean="0"/>
              <a:t>FDIC insurance</a:t>
            </a:r>
            <a:r>
              <a:rPr lang="en-US" dirty="0"/>
              <a:t>, next day </a:t>
            </a:r>
            <a:r>
              <a:rPr lang="en-US" dirty="0" smtClean="0"/>
              <a:t>liquidity, </a:t>
            </a:r>
            <a:r>
              <a:rPr lang="en-US" dirty="0"/>
              <a:t>and an attractive </a:t>
            </a:r>
            <a:r>
              <a:rPr lang="en-US" dirty="0" smtClean="0"/>
              <a:t>yield</a:t>
            </a:r>
            <a:endParaRPr lang="en-US" dirty="0"/>
          </a:p>
          <a:p>
            <a:pPr marL="285717" indent="-285717">
              <a:spcAft>
                <a:spcPts val="600"/>
              </a:spcAft>
              <a:buFont typeface="Arial"/>
              <a:buChar char="•"/>
            </a:pPr>
            <a:r>
              <a:rPr lang="en-US" dirty="0">
                <a:solidFill>
                  <a:schemeClr val="accent2">
                    <a:lumMod val="75000"/>
                  </a:schemeClr>
                </a:solidFill>
              </a:rPr>
              <a:t>Provides over </a:t>
            </a:r>
            <a:r>
              <a:rPr lang="en-US" dirty="0" smtClean="0">
                <a:solidFill>
                  <a:schemeClr val="accent2">
                    <a:lumMod val="75000"/>
                  </a:schemeClr>
                </a:solidFill>
              </a:rPr>
              <a:t>1,200 </a:t>
            </a:r>
            <a:r>
              <a:rPr lang="en-US" dirty="0"/>
              <a:t>institutional depositors with access to a</a:t>
            </a:r>
            <a:r>
              <a:rPr lang="en-US" dirty="0" smtClean="0"/>
              <a:t> </a:t>
            </a:r>
            <a:r>
              <a:rPr lang="en-US" dirty="0"/>
              <a:t>network of </a:t>
            </a:r>
            <a:r>
              <a:rPr lang="en-US" dirty="0" smtClean="0"/>
              <a:t>700+ </a:t>
            </a:r>
            <a:r>
              <a:rPr lang="en-US" dirty="0"/>
              <a:t>carefully screened </a:t>
            </a:r>
            <a:r>
              <a:rPr lang="en-US" dirty="0" smtClean="0"/>
              <a:t>insured institutions via </a:t>
            </a:r>
            <a:r>
              <a:rPr lang="en-US" dirty="0"/>
              <a:t>a single, convenient </a:t>
            </a:r>
            <a:r>
              <a:rPr lang="en-US" dirty="0" smtClean="0"/>
              <a:t>account</a:t>
            </a:r>
            <a:endParaRPr lang="en-US" dirty="0"/>
          </a:p>
        </p:txBody>
      </p:sp>
      <p:sp>
        <p:nvSpPr>
          <p:cNvPr id="15" name="Content Placeholder 3"/>
          <p:cNvSpPr txBox="1">
            <a:spLocks/>
          </p:cNvSpPr>
          <p:nvPr/>
        </p:nvSpPr>
        <p:spPr>
          <a:xfrm>
            <a:off x="566420" y="3350610"/>
            <a:ext cx="2359660" cy="2207207"/>
          </a:xfrm>
          <a:prstGeom prst="rect">
            <a:avLst/>
          </a:prstGeom>
          <a:solidFill>
            <a:srgbClr val="E4E6EA"/>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30" indent="-171430">
              <a:spcAft>
                <a:spcPts val="600"/>
              </a:spcAft>
              <a:buFont typeface="Arial"/>
              <a:buChar char="•"/>
            </a:pPr>
            <a:endParaRPr lang="en-US" sz="600" dirty="0" smtClean="0">
              <a:solidFill>
                <a:srgbClr val="424142"/>
              </a:solidFill>
            </a:endParaRPr>
          </a:p>
          <a:p>
            <a:pPr marL="171430" indent="-171430">
              <a:spcAft>
                <a:spcPts val="600"/>
              </a:spcAft>
              <a:buFont typeface="Arial"/>
              <a:buChar char="•"/>
            </a:pPr>
            <a:r>
              <a:rPr lang="en-US" sz="1200" dirty="0" smtClean="0">
                <a:solidFill>
                  <a:srgbClr val="424142"/>
                </a:solidFill>
              </a:rPr>
              <a:t>Deposits </a:t>
            </a:r>
            <a:r>
              <a:rPr lang="en-US" sz="1200" dirty="0">
                <a:solidFill>
                  <a:srgbClr val="424142"/>
                </a:solidFill>
              </a:rPr>
              <a:t>are backed by the full faith and credit of the U.S. government</a:t>
            </a:r>
          </a:p>
          <a:p>
            <a:pPr marL="171430" indent="-171430">
              <a:spcAft>
                <a:spcPts val="600"/>
              </a:spcAft>
              <a:buFont typeface="Arial"/>
              <a:buChar char="•"/>
            </a:pPr>
            <a:r>
              <a:rPr lang="en-US" sz="1200" dirty="0">
                <a:solidFill>
                  <a:srgbClr val="424142"/>
                </a:solidFill>
              </a:rPr>
              <a:t>Highly diversified—no single bank holds more than $250,000 per depositor</a:t>
            </a:r>
          </a:p>
          <a:p>
            <a:pPr marL="171430" indent="-171430">
              <a:spcAft>
                <a:spcPts val="600"/>
              </a:spcAft>
              <a:buFont typeface="Arial"/>
              <a:buChar char="•"/>
            </a:pPr>
            <a:r>
              <a:rPr lang="en-US" sz="1200" dirty="0">
                <a:solidFill>
                  <a:srgbClr val="424142"/>
                </a:solidFill>
              </a:rPr>
              <a:t>No market or credit risk</a:t>
            </a:r>
          </a:p>
          <a:p>
            <a:pPr>
              <a:spcAft>
                <a:spcPts val="600"/>
              </a:spcAft>
            </a:pPr>
            <a:endParaRPr lang="en-US" sz="1200" dirty="0">
              <a:solidFill>
                <a:srgbClr val="424142"/>
              </a:solidFill>
            </a:endParaRPr>
          </a:p>
        </p:txBody>
      </p:sp>
      <p:sp>
        <p:nvSpPr>
          <p:cNvPr id="16" name="Text Placeholder 5"/>
          <p:cNvSpPr txBox="1">
            <a:spLocks/>
          </p:cNvSpPr>
          <p:nvPr/>
        </p:nvSpPr>
        <p:spPr>
          <a:xfrm>
            <a:off x="561182" y="3001460"/>
            <a:ext cx="2375058" cy="310896"/>
          </a:xfrm>
          <a:prstGeom prst="rect">
            <a:avLst/>
          </a:prstGeom>
          <a:solidFill>
            <a:srgbClr val="28628E"/>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b="1" dirty="0">
                <a:solidFill>
                  <a:prstClr val="white"/>
                </a:solidFill>
                <a:latin typeface="Helvetica"/>
                <a:cs typeface="Helvetica"/>
              </a:rPr>
              <a:t>SAFETY</a:t>
            </a:r>
          </a:p>
        </p:txBody>
      </p:sp>
      <p:sp>
        <p:nvSpPr>
          <p:cNvPr id="17" name="Content Placeholder 3"/>
          <p:cNvSpPr txBox="1">
            <a:spLocks/>
          </p:cNvSpPr>
          <p:nvPr/>
        </p:nvSpPr>
        <p:spPr>
          <a:xfrm>
            <a:off x="3401060" y="3350610"/>
            <a:ext cx="2359660" cy="2207207"/>
          </a:xfrm>
          <a:prstGeom prst="rect">
            <a:avLst/>
          </a:prstGeom>
          <a:solidFill>
            <a:srgbClr val="E4E6EA"/>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30" indent="-171430">
              <a:spcAft>
                <a:spcPts val="600"/>
              </a:spcAft>
              <a:buFont typeface="Arial"/>
              <a:buChar char="•"/>
            </a:pPr>
            <a:endParaRPr lang="en-US" sz="800" dirty="0">
              <a:solidFill>
                <a:srgbClr val="424142"/>
              </a:solidFill>
            </a:endParaRPr>
          </a:p>
          <a:p>
            <a:pPr marL="171430" indent="-171430">
              <a:spcAft>
                <a:spcPts val="600"/>
              </a:spcAft>
              <a:buFont typeface="Arial"/>
              <a:buChar char="•"/>
            </a:pPr>
            <a:r>
              <a:rPr lang="en-US" sz="1200" dirty="0" smtClean="0">
                <a:solidFill>
                  <a:srgbClr val="424142"/>
                </a:solidFill>
              </a:rPr>
              <a:t>No </a:t>
            </a:r>
            <a:r>
              <a:rPr lang="en-US" sz="1200" dirty="0">
                <a:solidFill>
                  <a:srgbClr val="424142"/>
                </a:solidFill>
              </a:rPr>
              <a:t>term commitment</a:t>
            </a:r>
          </a:p>
          <a:p>
            <a:pPr marL="171430" indent="-171430">
              <a:spcAft>
                <a:spcPts val="600"/>
              </a:spcAft>
              <a:buFont typeface="Arial"/>
              <a:buChar char="•"/>
            </a:pPr>
            <a:r>
              <a:rPr lang="en-US" sz="1200" dirty="0">
                <a:solidFill>
                  <a:srgbClr val="424142"/>
                </a:solidFill>
              </a:rPr>
              <a:t>Next day liquidity with same day purchase </a:t>
            </a:r>
            <a:r>
              <a:rPr lang="en-US" sz="1200" dirty="0" smtClean="0">
                <a:solidFill>
                  <a:srgbClr val="424142"/>
                </a:solidFill>
              </a:rPr>
              <a:t>credit</a:t>
            </a:r>
            <a:r>
              <a:rPr lang="en-US" sz="1200" baseline="30000" dirty="0" smtClean="0">
                <a:solidFill>
                  <a:srgbClr val="424142"/>
                </a:solidFill>
              </a:rPr>
              <a:t>1</a:t>
            </a:r>
            <a:r>
              <a:rPr lang="en-US" sz="1200" dirty="0" smtClean="0">
                <a:solidFill>
                  <a:srgbClr val="424142"/>
                </a:solidFill>
              </a:rPr>
              <a:t> </a:t>
            </a:r>
            <a:endParaRPr lang="en-US" sz="1200" dirty="0">
              <a:solidFill>
                <a:srgbClr val="424142"/>
              </a:solidFill>
            </a:endParaRPr>
          </a:p>
          <a:p>
            <a:pPr marL="171430" indent="-171430">
              <a:spcAft>
                <a:spcPts val="600"/>
              </a:spcAft>
              <a:buFont typeface="Arial"/>
              <a:buChar char="•"/>
            </a:pPr>
            <a:r>
              <a:rPr lang="en-US" sz="1200" dirty="0" smtClean="0">
                <a:solidFill>
                  <a:srgbClr val="424142"/>
                </a:solidFill>
              </a:rPr>
              <a:t>No fees, gates  or redemption fees</a:t>
            </a:r>
          </a:p>
          <a:p>
            <a:pPr marL="171430" indent="-171430">
              <a:spcAft>
                <a:spcPts val="600"/>
              </a:spcAft>
              <a:buFont typeface="Arial"/>
              <a:buChar char="•"/>
            </a:pPr>
            <a:r>
              <a:rPr lang="en-US" sz="1200" dirty="0" smtClean="0">
                <a:solidFill>
                  <a:srgbClr val="424142"/>
                </a:solidFill>
              </a:rPr>
              <a:t>Unlike </a:t>
            </a:r>
            <a:r>
              <a:rPr lang="en-US" sz="1200" dirty="0">
                <a:solidFill>
                  <a:srgbClr val="424142"/>
                </a:solidFill>
              </a:rPr>
              <a:t>a money fund liquidity </a:t>
            </a:r>
            <a:r>
              <a:rPr lang="en-US" sz="1200" dirty="0" smtClean="0">
                <a:solidFill>
                  <a:srgbClr val="424142"/>
                </a:solidFill>
              </a:rPr>
              <a:t/>
            </a:r>
            <a:br>
              <a:rPr lang="en-US" sz="1200" dirty="0" smtClean="0">
                <a:solidFill>
                  <a:srgbClr val="424142"/>
                </a:solidFill>
              </a:rPr>
            </a:br>
            <a:r>
              <a:rPr lang="en-US" sz="1200" dirty="0" smtClean="0">
                <a:solidFill>
                  <a:srgbClr val="424142"/>
                </a:solidFill>
              </a:rPr>
              <a:t>is </a:t>
            </a:r>
            <a:r>
              <a:rPr lang="en-US" sz="1200" dirty="0">
                <a:solidFill>
                  <a:srgbClr val="424142"/>
                </a:solidFill>
              </a:rPr>
              <a:t>not adversely affected by other investors</a:t>
            </a:r>
          </a:p>
          <a:p>
            <a:pPr marL="171430" indent="-171430">
              <a:spcAft>
                <a:spcPts val="600"/>
              </a:spcAft>
              <a:buFont typeface="Arial"/>
              <a:buChar char="•"/>
            </a:pPr>
            <a:endParaRPr lang="en-US" sz="1200" dirty="0">
              <a:solidFill>
                <a:srgbClr val="424142"/>
              </a:solidFill>
            </a:endParaRPr>
          </a:p>
        </p:txBody>
      </p:sp>
      <p:sp>
        <p:nvSpPr>
          <p:cNvPr id="18" name="Text Placeholder 5"/>
          <p:cNvSpPr txBox="1">
            <a:spLocks/>
          </p:cNvSpPr>
          <p:nvPr/>
        </p:nvSpPr>
        <p:spPr>
          <a:xfrm>
            <a:off x="3395822" y="3001460"/>
            <a:ext cx="2364898" cy="310896"/>
          </a:xfrm>
          <a:prstGeom prst="rect">
            <a:avLst/>
          </a:prstGeom>
          <a:solidFill>
            <a:srgbClr val="28628E"/>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b="1" dirty="0">
                <a:solidFill>
                  <a:prstClr val="white"/>
                </a:solidFill>
                <a:latin typeface="Helvetica"/>
                <a:cs typeface="Helvetica"/>
              </a:rPr>
              <a:t>LIQUIDITY</a:t>
            </a:r>
          </a:p>
        </p:txBody>
      </p:sp>
      <p:sp>
        <p:nvSpPr>
          <p:cNvPr id="19" name="Content Placeholder 3"/>
          <p:cNvSpPr txBox="1">
            <a:spLocks/>
          </p:cNvSpPr>
          <p:nvPr/>
        </p:nvSpPr>
        <p:spPr>
          <a:xfrm>
            <a:off x="6225540" y="3350610"/>
            <a:ext cx="2359660" cy="2207207"/>
          </a:xfrm>
          <a:prstGeom prst="rect">
            <a:avLst/>
          </a:prstGeom>
          <a:solidFill>
            <a:srgbClr val="E4E6EA"/>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30" indent="-171430">
              <a:spcAft>
                <a:spcPts val="600"/>
              </a:spcAft>
              <a:buFont typeface="Arial"/>
              <a:buChar char="•"/>
            </a:pPr>
            <a:endParaRPr lang="en-US" sz="800" dirty="0">
              <a:solidFill>
                <a:srgbClr val="424142"/>
              </a:solidFill>
            </a:endParaRPr>
          </a:p>
          <a:p>
            <a:pPr marL="171430" indent="-171430">
              <a:spcAft>
                <a:spcPts val="600"/>
              </a:spcAft>
              <a:buFont typeface="Arial"/>
              <a:buChar char="•"/>
            </a:pPr>
            <a:r>
              <a:rPr lang="en-US" sz="1200" dirty="0" smtClean="0">
                <a:solidFill>
                  <a:srgbClr val="424142"/>
                </a:solidFill>
              </a:rPr>
              <a:t>Superior </a:t>
            </a:r>
            <a:r>
              <a:rPr lang="en-US" sz="1200" dirty="0">
                <a:solidFill>
                  <a:srgbClr val="424142"/>
                </a:solidFill>
              </a:rPr>
              <a:t>yield when compared </a:t>
            </a:r>
            <a:br>
              <a:rPr lang="en-US" sz="1200" dirty="0">
                <a:solidFill>
                  <a:srgbClr val="424142"/>
                </a:solidFill>
              </a:rPr>
            </a:br>
            <a:r>
              <a:rPr lang="en-US" sz="1200" dirty="0">
                <a:solidFill>
                  <a:srgbClr val="424142"/>
                </a:solidFill>
              </a:rPr>
              <a:t>to </a:t>
            </a:r>
            <a:r>
              <a:rPr lang="en-US" sz="1200" dirty="0" smtClean="0">
                <a:solidFill>
                  <a:srgbClr val="424142"/>
                </a:solidFill>
              </a:rPr>
              <a:t>government money </a:t>
            </a:r>
            <a:r>
              <a:rPr lang="en-US" sz="1200" dirty="0">
                <a:solidFill>
                  <a:srgbClr val="424142"/>
                </a:solidFill>
              </a:rPr>
              <a:t>market funds, U.S. Treasuries, commercial paper, CDs, time deposits and all other </a:t>
            </a:r>
            <a:r>
              <a:rPr lang="en-US" sz="1200" dirty="0" smtClean="0">
                <a:solidFill>
                  <a:srgbClr val="424142"/>
                </a:solidFill>
              </a:rPr>
              <a:t>risk free vehicles</a:t>
            </a:r>
            <a:endParaRPr lang="en-US" sz="1200" dirty="0">
              <a:solidFill>
                <a:srgbClr val="424142"/>
              </a:solidFill>
            </a:endParaRPr>
          </a:p>
        </p:txBody>
      </p:sp>
      <p:sp>
        <p:nvSpPr>
          <p:cNvPr id="20" name="Text Placeholder 5"/>
          <p:cNvSpPr txBox="1">
            <a:spLocks/>
          </p:cNvSpPr>
          <p:nvPr/>
        </p:nvSpPr>
        <p:spPr>
          <a:xfrm>
            <a:off x="6220302" y="3001460"/>
            <a:ext cx="2375058" cy="310896"/>
          </a:xfrm>
          <a:prstGeom prst="rect">
            <a:avLst/>
          </a:prstGeom>
          <a:solidFill>
            <a:srgbClr val="28628E"/>
          </a:solidFill>
        </p:spPr>
        <p:txBody>
          <a:bodyPr lIns="91429" tIns="45714" rIns="91429" bIns="45714"/>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b="1" dirty="0">
                <a:solidFill>
                  <a:prstClr val="white"/>
                </a:solidFill>
                <a:latin typeface="Helvetica"/>
                <a:cs typeface="Helvetica"/>
              </a:rPr>
              <a:t>PERFORMANCE</a:t>
            </a:r>
          </a:p>
        </p:txBody>
      </p:sp>
      <p:sp>
        <p:nvSpPr>
          <p:cNvPr id="21" name="Plus 20"/>
          <p:cNvSpPr/>
          <p:nvPr/>
        </p:nvSpPr>
        <p:spPr>
          <a:xfrm>
            <a:off x="2921332" y="3922862"/>
            <a:ext cx="486673" cy="501235"/>
          </a:xfrm>
          <a:prstGeom prst="mathPlus">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lIns="101775" tIns="50888" rIns="101775" bIns="50888" rtlCol="0" anchor="ctr"/>
          <a:lstStyle/>
          <a:p>
            <a:pPr algn="ctr" defTabSz="1017752"/>
            <a:endParaRPr lang="en-US" dirty="0">
              <a:solidFill>
                <a:prstClr val="white"/>
              </a:solidFill>
            </a:endParaRPr>
          </a:p>
        </p:txBody>
      </p:sp>
      <p:sp>
        <p:nvSpPr>
          <p:cNvPr id="22" name="Plus 21"/>
          <p:cNvSpPr/>
          <p:nvPr/>
        </p:nvSpPr>
        <p:spPr>
          <a:xfrm>
            <a:off x="5735648" y="3922862"/>
            <a:ext cx="486673" cy="501235"/>
          </a:xfrm>
          <a:prstGeom prst="mathPlus">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lIns="101775" tIns="50888" rIns="101775" bIns="50888" rtlCol="0" anchor="ctr"/>
          <a:lstStyle/>
          <a:p>
            <a:pPr algn="ctr" defTabSz="1017752"/>
            <a:endParaRPr lang="en-US" dirty="0">
              <a:solidFill>
                <a:prstClr val="white"/>
              </a:solidFill>
            </a:endParaRPr>
          </a:p>
        </p:txBody>
      </p:sp>
      <p:sp>
        <p:nvSpPr>
          <p:cNvPr id="24" name="Title 9"/>
          <p:cNvSpPr txBox="1">
            <a:spLocks/>
          </p:cNvSpPr>
          <p:nvPr/>
        </p:nvSpPr>
        <p:spPr>
          <a:xfrm>
            <a:off x="585216" y="653143"/>
            <a:ext cx="7268190" cy="571500"/>
          </a:xfrm>
          <a:prstGeom prst="rect">
            <a:avLst/>
          </a:prstGeom>
        </p:spPr>
        <p:txBody>
          <a:bodyPr vert="horz" lIns="0" tIns="45720" rIns="0" bIns="0" rtlCol="0" anchor="t" anchorCtr="0">
            <a:noAutofit/>
          </a:bodyPr>
          <a:lstStyle>
            <a:lvl1pPr algn="l" defTabSz="914400" rtl="0" eaLnBrk="1" latinLnBrk="0" hangingPunct="1">
              <a:spcBef>
                <a:spcPct val="0"/>
              </a:spcBef>
              <a:buNone/>
              <a:defRPr sz="2000" b="1" kern="1200" cap="none" baseline="0">
                <a:solidFill>
                  <a:srgbClr val="28628E"/>
                </a:solidFill>
                <a:latin typeface="Helvetica"/>
                <a:ea typeface="+mj-ea"/>
                <a:cs typeface="Helvetica"/>
              </a:defRPr>
            </a:lvl1pPr>
          </a:lstStyle>
          <a:p>
            <a:r>
              <a:rPr lang="en-US" dirty="0"/>
              <a:t>Federally Insured Cash Account (FICA</a:t>
            </a:r>
            <a:r>
              <a:rPr lang="en-US" baseline="30000" dirty="0"/>
              <a:t>®</a:t>
            </a:r>
            <a:r>
              <a:rPr lang="en-US" dirty="0"/>
              <a:t>)</a:t>
            </a:r>
          </a:p>
        </p:txBody>
      </p:sp>
      <p:sp>
        <p:nvSpPr>
          <p:cNvPr id="28" name="Rectangle 27"/>
          <p:cNvSpPr/>
          <p:nvPr/>
        </p:nvSpPr>
        <p:spPr>
          <a:xfrm>
            <a:off x="8022890" y="32926"/>
            <a:ext cx="825867" cy="230832"/>
          </a:xfrm>
          <a:prstGeom prst="rect">
            <a:avLst/>
          </a:prstGeom>
        </p:spPr>
        <p:txBody>
          <a:bodyPr wrap="none">
            <a:spAutoFit/>
          </a:bodyPr>
          <a:lstStyle/>
          <a:p>
            <a:pPr algn="r" defTabSz="914400"/>
            <a:r>
              <a:rPr lang="en-US" sz="900">
                <a:solidFill>
                  <a:prstClr val="white"/>
                </a:solidFill>
                <a:latin typeface="Times New Roman" charset="0"/>
                <a:ea typeface="Times New Roman" charset="0"/>
                <a:cs typeface="Times New Roman" charset="0"/>
              </a:rPr>
              <a:t>About FICA</a:t>
            </a:r>
            <a:r>
              <a:rPr lang="en-US" sz="900" baseline="30000">
                <a:solidFill>
                  <a:prstClr val="white"/>
                </a:solidFill>
                <a:latin typeface="Helvetica Neue" charset="0"/>
                <a:ea typeface="Helvetica Neue" charset="0"/>
                <a:cs typeface="Helvetica Neue" charset="0"/>
              </a:rPr>
              <a:t>®</a:t>
            </a:r>
            <a:endParaRPr lang="en-US" sz="900" dirty="0">
              <a:solidFill>
                <a:prstClr val="white"/>
              </a:solidFill>
              <a:latin typeface="Helvetica Neue" charset="0"/>
              <a:ea typeface="Helvetica Neue" charset="0"/>
              <a:cs typeface="Helvetica Neue" charset="0"/>
            </a:endParaRPr>
          </a:p>
        </p:txBody>
      </p:sp>
      <p:sp>
        <p:nvSpPr>
          <p:cNvPr id="14" name="Rectangle 13"/>
          <p:cNvSpPr/>
          <p:nvPr/>
        </p:nvSpPr>
        <p:spPr>
          <a:xfrm>
            <a:off x="8666015" y="6438900"/>
            <a:ext cx="477985" cy="21336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TextBox 22"/>
          <p:cNvSpPr txBox="1"/>
          <p:nvPr/>
        </p:nvSpPr>
        <p:spPr>
          <a:xfrm>
            <a:off x="8634730" y="6393843"/>
            <a:ext cx="355600" cy="276999"/>
          </a:xfrm>
          <a:prstGeom prst="rect">
            <a:avLst/>
          </a:prstGeom>
          <a:noFill/>
        </p:spPr>
        <p:txBody>
          <a:bodyPr wrap="square" rtlCol="0">
            <a:spAutoFit/>
          </a:bodyPr>
          <a:lstStyle/>
          <a:p>
            <a:pPr defTabSz="914400"/>
            <a:fld id="{CCD453DB-4DA7-F146-8F01-FA3F536943FB}" type="slidenum">
              <a:rPr lang="en-US" sz="1200" b="1" smtClean="0">
                <a:solidFill>
                  <a:prstClr val="white"/>
                </a:solidFill>
                <a:latin typeface="Helvetica Neue" charset="0"/>
                <a:ea typeface="Helvetica Neue" charset="0"/>
                <a:cs typeface="Helvetica Neue" charset="0"/>
              </a:rPr>
              <a:pPr defTabSz="914400"/>
              <a:t>35</a:t>
            </a:fld>
            <a:endParaRPr lang="en-US" sz="1200" b="1"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753330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a:xfrm>
            <a:off x="585216" y="653143"/>
            <a:ext cx="7268190" cy="571500"/>
          </a:xfrm>
          <a:prstGeom prst="rect">
            <a:avLst/>
          </a:prstGeom>
        </p:spPr>
        <p:txBody>
          <a:bodyPr vert="horz" lIns="0" tIns="45720" rIns="0" bIns="0" rtlCol="0" anchor="t" anchorCtr="0">
            <a:noAutofit/>
          </a:bodyPr>
          <a:lstStyle>
            <a:lvl1pPr algn="l" defTabSz="914400" rtl="0" eaLnBrk="1" latinLnBrk="0" hangingPunct="1">
              <a:spcBef>
                <a:spcPct val="0"/>
              </a:spcBef>
              <a:buNone/>
              <a:defRPr sz="2000" b="1" kern="1200" cap="none" baseline="0">
                <a:solidFill>
                  <a:srgbClr val="28628E"/>
                </a:solidFill>
                <a:latin typeface="Helvetica"/>
                <a:ea typeface="+mj-ea"/>
                <a:cs typeface="Helvetica"/>
              </a:defRPr>
            </a:lvl1pPr>
          </a:lstStyle>
          <a:p>
            <a:r>
              <a:rPr lang="en-US" dirty="0" smtClean="0"/>
              <a:t>Why is FICA</a:t>
            </a:r>
            <a:r>
              <a:rPr lang="en-US" baseline="30000" dirty="0" smtClean="0"/>
              <a:t>® </a:t>
            </a:r>
            <a:r>
              <a:rPr lang="en-US" dirty="0" smtClean="0"/>
              <a:t>Attractive?</a:t>
            </a:r>
            <a:endParaRPr lang="en-US" dirty="0"/>
          </a:p>
        </p:txBody>
      </p:sp>
      <p:sp>
        <p:nvSpPr>
          <p:cNvPr id="10" name="Rectangle 9"/>
          <p:cNvSpPr/>
          <p:nvPr/>
        </p:nvSpPr>
        <p:spPr>
          <a:xfrm>
            <a:off x="8087010" y="32926"/>
            <a:ext cx="761747" cy="230832"/>
          </a:xfrm>
          <a:prstGeom prst="rect">
            <a:avLst/>
          </a:prstGeom>
        </p:spPr>
        <p:txBody>
          <a:bodyPr wrap="none">
            <a:spAutoFit/>
          </a:bodyPr>
          <a:lstStyle/>
          <a:p>
            <a:pPr algn="r" defTabSz="914400"/>
            <a:r>
              <a:rPr lang="en-US" sz="900" dirty="0" smtClean="0">
                <a:solidFill>
                  <a:prstClr val="white"/>
                </a:solidFill>
                <a:latin typeface="Times New Roman" charset="0"/>
                <a:ea typeface="Times New Roman" charset="0"/>
                <a:cs typeface="Times New Roman" charset="0"/>
              </a:rPr>
              <a:t>Why FICA</a:t>
            </a:r>
            <a:r>
              <a:rPr lang="en-US" sz="900" baseline="30000" dirty="0" smtClean="0">
                <a:solidFill>
                  <a:prstClr val="white"/>
                </a:solidFill>
                <a:latin typeface="Helvetica Neue" charset="0"/>
                <a:ea typeface="Helvetica Neue" charset="0"/>
                <a:cs typeface="Helvetica Neue" charset="0"/>
              </a:rPr>
              <a:t>®</a:t>
            </a:r>
            <a:endParaRPr lang="en-US" sz="900" dirty="0">
              <a:solidFill>
                <a:prstClr val="white"/>
              </a:solidFill>
              <a:latin typeface="Helvetica Neue" charset="0"/>
              <a:ea typeface="Helvetica Neue" charset="0"/>
              <a:cs typeface="Helvetica Neue" charset="0"/>
            </a:endParaRPr>
          </a:p>
        </p:txBody>
      </p:sp>
      <p:sp>
        <p:nvSpPr>
          <p:cNvPr id="11" name="Content Placeholder 2"/>
          <p:cNvSpPr txBox="1">
            <a:spLocks/>
          </p:cNvSpPr>
          <p:nvPr/>
        </p:nvSpPr>
        <p:spPr>
          <a:xfrm>
            <a:off x="448755" y="1120683"/>
            <a:ext cx="8549771" cy="5334981"/>
          </a:xfrm>
          <a:prstGeom prst="rect">
            <a:avLst/>
          </a:prstGeom>
        </p:spPr>
        <p:txBody>
          <a:bodyPr>
            <a:normAutofit/>
          </a:bodyPr>
          <a:lstStyle>
            <a:lvl1pPr marL="0" indent="0" algn="l" defTabSz="914400" rtl="0" eaLnBrk="1" latinLnBrk="0" hangingPunct="1">
              <a:lnSpc>
                <a:spcPct val="100000"/>
              </a:lnSpc>
              <a:spcBef>
                <a:spcPts val="0"/>
              </a:spcBef>
              <a:spcAft>
                <a:spcPts val="300"/>
              </a:spcAft>
              <a:buFont typeface="Arial" pitchFamily="34" charset="0"/>
              <a:buNone/>
              <a:defRPr sz="1600" kern="1200">
                <a:solidFill>
                  <a:schemeClr val="accent1"/>
                </a:solidFill>
                <a:latin typeface="Times New Roman"/>
                <a:ea typeface="+mn-ea"/>
                <a:cs typeface="Times New Roman"/>
              </a:defRPr>
            </a:lvl1pPr>
            <a:lvl2pPr marL="401638" indent="-173038" algn="l" defTabSz="914400" rtl="0" eaLnBrk="1" latinLnBrk="0" hangingPunct="1">
              <a:lnSpc>
                <a:spcPct val="100000"/>
              </a:lnSpc>
              <a:spcBef>
                <a:spcPts val="0"/>
              </a:spcBef>
              <a:spcAft>
                <a:spcPts val="300"/>
              </a:spcAft>
              <a:buFont typeface="Arial"/>
              <a:buChar char="•"/>
              <a:defRPr sz="1600" kern="1200">
                <a:solidFill>
                  <a:schemeClr val="accent1"/>
                </a:solidFill>
                <a:latin typeface="Times New Roman"/>
                <a:ea typeface="+mn-ea"/>
                <a:cs typeface="Times New Roman"/>
              </a:defRPr>
            </a:lvl2pPr>
            <a:lvl3pPr marL="401637" indent="0" algn="l" defTabSz="914400" rtl="0" eaLnBrk="1" latinLnBrk="0" hangingPunct="1">
              <a:spcBef>
                <a:spcPct val="20000"/>
              </a:spcBef>
              <a:spcAft>
                <a:spcPts val="600"/>
              </a:spcAft>
              <a:buFont typeface="Arial" pitchFamily="34" charset="0"/>
              <a:buNone/>
              <a:defRPr sz="1200" kern="1200">
                <a:solidFill>
                  <a:schemeClr val="accent1"/>
                </a:solidFill>
                <a:latin typeface="+mj-lt"/>
                <a:ea typeface="+mn-ea"/>
                <a:cs typeface="+mn-cs"/>
              </a:defRPr>
            </a:lvl3pPr>
            <a:lvl4pPr marL="744538" indent="-169863" algn="l" defTabSz="914400" rtl="0" eaLnBrk="1" latinLnBrk="0" hangingPunct="1">
              <a:lnSpc>
                <a:spcPct val="100000"/>
              </a:lnSpc>
              <a:spcBef>
                <a:spcPts val="0"/>
              </a:spcBef>
              <a:spcAft>
                <a:spcPts val="300"/>
              </a:spcAft>
              <a:buFont typeface="Arial" pitchFamily="34" charset="0"/>
              <a:buChar char="–"/>
              <a:defRPr sz="1600" kern="1200">
                <a:solidFill>
                  <a:schemeClr val="accent1"/>
                </a:solidFill>
                <a:latin typeface="Times New Roman"/>
                <a:ea typeface="+mn-ea"/>
                <a:cs typeface="Times New Roman"/>
              </a:defRPr>
            </a:lvl4pPr>
            <a:lvl5pPr marL="914400" indent="-169863" algn="l" defTabSz="914400" rtl="0" eaLnBrk="1" latinLnBrk="0" hangingPunct="1">
              <a:spcBef>
                <a:spcPct val="20000"/>
              </a:spcBef>
              <a:spcAft>
                <a:spcPts val="600"/>
              </a:spcAft>
              <a:buFont typeface="Arial" pitchFamily="34" charset="0"/>
              <a:buChar char="»"/>
              <a:defRPr sz="1100" kern="1200">
                <a:solidFill>
                  <a:schemeClr val="accent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687" marR="17761">
              <a:spcAft>
                <a:spcPts val="0"/>
              </a:spcAft>
              <a:tabLst>
                <a:tab pos="323509" algn="l"/>
              </a:tabLst>
            </a:pPr>
            <a:r>
              <a:rPr lang="en-US" b="1" spc="-10" dirty="0" smtClean="0">
                <a:solidFill>
                  <a:srgbClr val="424142"/>
                </a:solidFill>
              </a:rPr>
              <a:t>Stability</a:t>
            </a:r>
          </a:p>
          <a:p>
            <a:pPr marL="700075" marR="17761" lvl="1" indent="-285750">
              <a:spcAft>
                <a:spcPts val="0"/>
              </a:spcAft>
              <a:buFont typeface="Arial" panose="020B0604020202020204" pitchFamily="34" charset="0"/>
              <a:buChar char="•"/>
              <a:tabLst>
                <a:tab pos="323509" algn="l"/>
              </a:tabLst>
            </a:pPr>
            <a:r>
              <a:rPr lang="en-US" spc="-10" dirty="0" smtClean="0">
                <a:solidFill>
                  <a:srgbClr val="424142"/>
                </a:solidFill>
              </a:rPr>
              <a:t>Stable principal value (no floating NAV)</a:t>
            </a:r>
          </a:p>
          <a:p>
            <a:pPr marL="12687" marR="17761">
              <a:spcAft>
                <a:spcPts val="0"/>
              </a:spcAft>
              <a:tabLst>
                <a:tab pos="323509" algn="l"/>
              </a:tabLst>
            </a:pPr>
            <a:endParaRPr lang="en-US" b="1" spc="-10" dirty="0" smtClean="0">
              <a:solidFill>
                <a:srgbClr val="424142"/>
              </a:solidFill>
            </a:endParaRPr>
          </a:p>
          <a:p>
            <a:pPr marL="12687" marR="17761">
              <a:spcAft>
                <a:spcPts val="0"/>
              </a:spcAft>
              <a:tabLst>
                <a:tab pos="323509" algn="l"/>
              </a:tabLst>
            </a:pPr>
            <a:r>
              <a:rPr lang="en-US" b="1" spc="-10" dirty="0" smtClean="0">
                <a:solidFill>
                  <a:srgbClr val="424142"/>
                </a:solidFill>
              </a:rPr>
              <a:t>Yield</a:t>
            </a:r>
            <a:endParaRPr lang="en-US" b="1" spc="-10" dirty="0">
              <a:solidFill>
                <a:srgbClr val="424142"/>
              </a:solidFill>
            </a:endParaRPr>
          </a:p>
          <a:p>
            <a:pPr marL="700075" marR="17761" lvl="1" indent="-285750">
              <a:spcAft>
                <a:spcPts val="0"/>
              </a:spcAft>
              <a:buFont typeface="Arial" charset="0"/>
              <a:buChar char="•"/>
              <a:tabLst>
                <a:tab pos="323509" algn="l"/>
              </a:tabLst>
            </a:pPr>
            <a:r>
              <a:rPr lang="en-US" spc="-10" dirty="0" smtClean="0">
                <a:solidFill>
                  <a:srgbClr val="424142"/>
                </a:solidFill>
              </a:rPr>
              <a:t>Competitive </a:t>
            </a:r>
            <a:r>
              <a:rPr lang="en-US" spc="-10" dirty="0">
                <a:solidFill>
                  <a:srgbClr val="424142"/>
                </a:solidFill>
              </a:rPr>
              <a:t>yield compared to government money funds and other short-term </a:t>
            </a:r>
            <a:r>
              <a:rPr lang="en-US" spc="-10" dirty="0" smtClean="0">
                <a:solidFill>
                  <a:srgbClr val="424142"/>
                </a:solidFill>
              </a:rPr>
              <a:t>investments </a:t>
            </a:r>
            <a:endParaRPr lang="en-US" spc="-10" dirty="0">
              <a:solidFill>
                <a:srgbClr val="424142"/>
              </a:solidFill>
            </a:endParaRPr>
          </a:p>
          <a:p>
            <a:pPr marL="12687" marR="17761">
              <a:spcAft>
                <a:spcPts val="0"/>
              </a:spcAft>
              <a:tabLst>
                <a:tab pos="323509" algn="l"/>
              </a:tabLst>
            </a:pPr>
            <a:r>
              <a:rPr lang="en-US" spc="-10" dirty="0">
                <a:solidFill>
                  <a:srgbClr val="424142"/>
                </a:solidFill>
              </a:rPr>
              <a:t>		</a:t>
            </a:r>
            <a:r>
              <a:rPr lang="en-US" b="1" spc="-10" dirty="0">
                <a:solidFill>
                  <a:srgbClr val="424142"/>
                </a:solidFill>
              </a:rPr>
              <a:t>FICA®: 			</a:t>
            </a:r>
            <a:r>
              <a:rPr lang="en-US" b="1" spc="-10" dirty="0" smtClean="0">
                <a:solidFill>
                  <a:srgbClr val="424142"/>
                </a:solidFill>
              </a:rPr>
              <a:t>.75%*</a:t>
            </a:r>
            <a:endParaRPr lang="en-US" b="1" spc="-10" dirty="0">
              <a:solidFill>
                <a:srgbClr val="424142"/>
              </a:solidFill>
            </a:endParaRPr>
          </a:p>
          <a:p>
            <a:pPr marL="12687" marR="17761">
              <a:spcAft>
                <a:spcPts val="0"/>
              </a:spcAft>
              <a:tabLst>
                <a:tab pos="323509" algn="l"/>
              </a:tabLst>
            </a:pPr>
            <a:r>
              <a:rPr lang="en-US" spc="-10" dirty="0">
                <a:solidFill>
                  <a:srgbClr val="424142"/>
                </a:solidFill>
              </a:rPr>
              <a:t>		</a:t>
            </a:r>
            <a:r>
              <a:rPr lang="en-US" spc="-10" dirty="0" smtClean="0">
                <a:solidFill>
                  <a:srgbClr val="424142"/>
                </a:solidFill>
              </a:rPr>
              <a:t>Crane Inst. Gov’t MF Index:</a:t>
            </a:r>
            <a:r>
              <a:rPr lang="en-US" spc="-10" dirty="0">
                <a:solidFill>
                  <a:srgbClr val="424142"/>
                </a:solidFill>
              </a:rPr>
              <a:t>	</a:t>
            </a:r>
            <a:r>
              <a:rPr lang="en-US" spc="-10" dirty="0" smtClean="0">
                <a:solidFill>
                  <a:srgbClr val="424142"/>
                </a:solidFill>
              </a:rPr>
              <a:t>.51%**</a:t>
            </a:r>
          </a:p>
          <a:p>
            <a:pPr marL="12687" marR="17761">
              <a:spcAft>
                <a:spcPts val="0"/>
              </a:spcAft>
              <a:tabLst>
                <a:tab pos="323509" algn="l"/>
              </a:tabLst>
            </a:pPr>
            <a:endParaRPr lang="en-US" spc="-10" dirty="0">
              <a:solidFill>
                <a:srgbClr val="424142"/>
              </a:solidFill>
            </a:endParaRPr>
          </a:p>
          <a:p>
            <a:pPr marL="12687" marR="17761">
              <a:spcAft>
                <a:spcPts val="0"/>
              </a:spcAft>
              <a:tabLst>
                <a:tab pos="323509" algn="l"/>
              </a:tabLst>
            </a:pPr>
            <a:r>
              <a:rPr lang="en-US" b="1" spc="-10" dirty="0" smtClean="0">
                <a:solidFill>
                  <a:srgbClr val="424142"/>
                </a:solidFill>
              </a:rPr>
              <a:t>Control</a:t>
            </a:r>
          </a:p>
          <a:p>
            <a:pPr marL="714432" lvl="1" indent="-312794">
              <a:spcAft>
                <a:spcPts val="0"/>
              </a:spcAft>
              <a:buFont typeface="Arial" panose="020B0604020202020204" pitchFamily="34" charset="0"/>
              <a:buChar char="•"/>
            </a:pPr>
            <a:r>
              <a:rPr lang="en-US" altLang="en-US" dirty="0" smtClean="0">
                <a:solidFill>
                  <a:srgbClr val="424142"/>
                </a:solidFill>
                <a:latin typeface="Times New Roman" charset="0"/>
                <a:ea typeface="Times New Roman" charset="0"/>
                <a:cs typeface="Times New Roman" charset="0"/>
              </a:rPr>
              <a:t>Unlike </a:t>
            </a:r>
            <a:r>
              <a:rPr lang="en-US" altLang="en-US" dirty="0">
                <a:solidFill>
                  <a:srgbClr val="424142"/>
                </a:solidFill>
                <a:latin typeface="Times New Roman" charset="0"/>
                <a:ea typeface="Times New Roman" charset="0"/>
                <a:cs typeface="Times New Roman" charset="0"/>
              </a:rPr>
              <a:t>a money fund or pool, </a:t>
            </a:r>
            <a:r>
              <a:rPr lang="en-US" altLang="en-US" dirty="0" smtClean="0">
                <a:solidFill>
                  <a:srgbClr val="424142"/>
                </a:solidFill>
                <a:latin typeface="Times New Roman" charset="0"/>
                <a:ea typeface="Times New Roman" charset="0"/>
                <a:cs typeface="Times New Roman" charset="0"/>
              </a:rPr>
              <a:t>investors have </a:t>
            </a:r>
            <a:r>
              <a:rPr lang="en-US" altLang="en-US" dirty="0">
                <a:solidFill>
                  <a:srgbClr val="424142"/>
                </a:solidFill>
                <a:latin typeface="Times New Roman" charset="0"/>
                <a:ea typeface="Times New Roman" charset="0"/>
                <a:cs typeface="Times New Roman" charset="0"/>
              </a:rPr>
              <a:t>direct ownership of underlying deposit (vs. </a:t>
            </a:r>
            <a:r>
              <a:rPr lang="en-US" altLang="en-US" dirty="0" smtClean="0">
                <a:solidFill>
                  <a:srgbClr val="424142"/>
                </a:solidFill>
                <a:latin typeface="Times New Roman" charset="0"/>
                <a:ea typeface="Times New Roman" charset="0"/>
                <a:cs typeface="Times New Roman" charset="0"/>
              </a:rPr>
              <a:t>owning </a:t>
            </a:r>
            <a:r>
              <a:rPr lang="en-US" altLang="en-US" dirty="0">
                <a:solidFill>
                  <a:srgbClr val="424142"/>
                </a:solidFill>
                <a:latin typeface="Times New Roman" charset="0"/>
                <a:ea typeface="Times New Roman" charset="0"/>
                <a:cs typeface="Times New Roman" charset="0"/>
              </a:rPr>
              <a:t>a </a:t>
            </a:r>
            <a:r>
              <a:rPr lang="en-US" altLang="en-US" dirty="0" smtClean="0">
                <a:solidFill>
                  <a:srgbClr val="424142"/>
                </a:solidFill>
                <a:latin typeface="Times New Roman" charset="0"/>
                <a:ea typeface="Times New Roman" charset="0"/>
                <a:cs typeface="Times New Roman" charset="0"/>
              </a:rPr>
              <a:t>percentage </a:t>
            </a:r>
            <a:r>
              <a:rPr lang="en-US" altLang="en-US" dirty="0">
                <a:solidFill>
                  <a:srgbClr val="424142"/>
                </a:solidFill>
                <a:latin typeface="Times New Roman" charset="0"/>
                <a:ea typeface="Times New Roman" charset="0"/>
                <a:cs typeface="Times New Roman" charset="0"/>
              </a:rPr>
              <a:t>of a fund/pool</a:t>
            </a:r>
            <a:r>
              <a:rPr lang="en-US" altLang="en-US" dirty="0" smtClean="0">
                <a:solidFill>
                  <a:srgbClr val="424142"/>
                </a:solidFill>
                <a:latin typeface="Times New Roman" charset="0"/>
                <a:ea typeface="Times New Roman" charset="0"/>
                <a:cs typeface="Times New Roman" charset="0"/>
              </a:rPr>
              <a:t>), not </a:t>
            </a:r>
            <a:r>
              <a:rPr lang="en-US" altLang="en-US" dirty="0">
                <a:solidFill>
                  <a:srgbClr val="424142"/>
                </a:solidFill>
                <a:latin typeface="Times New Roman" charset="0"/>
                <a:ea typeface="Times New Roman" charset="0"/>
                <a:cs typeface="Times New Roman" charset="0"/>
              </a:rPr>
              <a:t>impacted by actions of others</a:t>
            </a:r>
          </a:p>
          <a:p>
            <a:pPr marL="714432" lvl="1" indent="-312794">
              <a:spcAft>
                <a:spcPts val="0"/>
              </a:spcAft>
              <a:buFont typeface="Arial" panose="020B0604020202020204" pitchFamily="34" charset="0"/>
              <a:buChar char="•"/>
            </a:pPr>
            <a:r>
              <a:rPr lang="en-US" altLang="en-US" dirty="0">
                <a:solidFill>
                  <a:srgbClr val="424142"/>
                </a:solidFill>
                <a:latin typeface="Times New Roman" charset="0"/>
                <a:ea typeface="Times New Roman" charset="0"/>
                <a:cs typeface="Times New Roman" charset="0"/>
              </a:rPr>
              <a:t>Ability to opt out of specific </a:t>
            </a:r>
            <a:r>
              <a:rPr lang="en-US" altLang="en-US" dirty="0" smtClean="0">
                <a:solidFill>
                  <a:srgbClr val="424142"/>
                </a:solidFill>
                <a:latin typeface="Times New Roman" charset="0"/>
                <a:ea typeface="Times New Roman" charset="0"/>
                <a:cs typeface="Times New Roman" charset="0"/>
              </a:rPr>
              <a:t>institutions; single statement; 1099; online access</a:t>
            </a:r>
            <a:endParaRPr lang="en-US" altLang="en-US" b="1" dirty="0">
              <a:solidFill>
                <a:srgbClr val="424142"/>
              </a:solidFill>
              <a:latin typeface="Times New Roman" charset="0"/>
              <a:ea typeface="Times New Roman" charset="0"/>
              <a:cs typeface="Times New Roman" charset="0"/>
            </a:endParaRPr>
          </a:p>
          <a:p>
            <a:pPr marL="312794" indent="-312794">
              <a:spcAft>
                <a:spcPts val="0"/>
              </a:spcAft>
            </a:pPr>
            <a:endParaRPr lang="en-US" altLang="en-US" b="1" dirty="0" smtClean="0">
              <a:solidFill>
                <a:srgbClr val="424142"/>
              </a:solidFill>
              <a:latin typeface="Times New Roman" charset="0"/>
              <a:ea typeface="Times New Roman" charset="0"/>
              <a:cs typeface="Times New Roman" charset="0"/>
            </a:endParaRPr>
          </a:p>
          <a:p>
            <a:pPr marL="312794" indent="-312794">
              <a:spcAft>
                <a:spcPts val="0"/>
              </a:spcAft>
            </a:pPr>
            <a:r>
              <a:rPr lang="en-US" altLang="en-US" b="1" dirty="0" smtClean="0">
                <a:solidFill>
                  <a:srgbClr val="424142"/>
                </a:solidFill>
                <a:latin typeface="Times New Roman" charset="0"/>
                <a:ea typeface="Times New Roman" charset="0"/>
                <a:cs typeface="Times New Roman" charset="0"/>
              </a:rPr>
              <a:t>Diversification</a:t>
            </a:r>
            <a:endParaRPr lang="en-US" altLang="en-US" b="1" dirty="0">
              <a:solidFill>
                <a:srgbClr val="424142"/>
              </a:solidFill>
              <a:latin typeface="Times New Roman" charset="0"/>
              <a:ea typeface="Times New Roman" charset="0"/>
              <a:cs typeface="Times New Roman" charset="0"/>
            </a:endParaRPr>
          </a:p>
          <a:p>
            <a:pPr marL="700075" marR="17761" lvl="1" indent="-285750">
              <a:spcAft>
                <a:spcPts val="0"/>
              </a:spcAft>
              <a:buFont typeface="Arial" charset="0"/>
              <a:buChar char="•"/>
              <a:tabLst>
                <a:tab pos="323509" algn="l"/>
              </a:tabLst>
            </a:pPr>
            <a:r>
              <a:rPr lang="en-US" spc="-10" dirty="0" smtClean="0">
                <a:solidFill>
                  <a:srgbClr val="424142"/>
                </a:solidFill>
              </a:rPr>
              <a:t>Offers a premium </a:t>
            </a:r>
            <a:r>
              <a:rPr lang="en-US" spc="-10" dirty="0">
                <a:solidFill>
                  <a:srgbClr val="424142"/>
                </a:solidFill>
              </a:rPr>
              <a:t>over </a:t>
            </a:r>
            <a:r>
              <a:rPr lang="en-US" spc="-10" dirty="0" smtClean="0">
                <a:solidFill>
                  <a:srgbClr val="424142"/>
                </a:solidFill>
              </a:rPr>
              <a:t>government and treasury </a:t>
            </a:r>
            <a:r>
              <a:rPr lang="en-US" spc="-10" dirty="0">
                <a:solidFill>
                  <a:srgbClr val="424142"/>
                </a:solidFill>
              </a:rPr>
              <a:t>money </a:t>
            </a:r>
            <a:r>
              <a:rPr lang="en-US" spc="-10" dirty="0" smtClean="0">
                <a:solidFill>
                  <a:srgbClr val="424142"/>
                </a:solidFill>
              </a:rPr>
              <a:t>funds, direct treasuries, and short-term CDs</a:t>
            </a:r>
          </a:p>
          <a:p>
            <a:pPr marL="12687" marR="17761">
              <a:spcAft>
                <a:spcPts val="0"/>
              </a:spcAft>
              <a:tabLst>
                <a:tab pos="323509" algn="l"/>
              </a:tabLst>
            </a:pPr>
            <a:endParaRPr lang="en-US" b="1" spc="-10" dirty="0" smtClean="0">
              <a:solidFill>
                <a:srgbClr val="424142"/>
              </a:solidFill>
            </a:endParaRPr>
          </a:p>
          <a:p>
            <a:pPr marL="12687" marR="17761">
              <a:spcAft>
                <a:spcPts val="0"/>
              </a:spcAft>
              <a:tabLst>
                <a:tab pos="323509" algn="l"/>
              </a:tabLst>
            </a:pPr>
            <a:r>
              <a:rPr lang="en-US" b="1" spc="-10" dirty="0" smtClean="0">
                <a:solidFill>
                  <a:srgbClr val="424142"/>
                </a:solidFill>
              </a:rPr>
              <a:t>Transparency</a:t>
            </a:r>
            <a:endParaRPr lang="en-US" b="1" spc="-10" dirty="0">
              <a:solidFill>
                <a:srgbClr val="424142"/>
              </a:solidFill>
            </a:endParaRPr>
          </a:p>
          <a:p>
            <a:pPr marL="714432" lvl="1" indent="-312794">
              <a:spcAft>
                <a:spcPts val="0"/>
              </a:spcAft>
              <a:buFont typeface="Arial" panose="020B0604020202020204" pitchFamily="34" charset="0"/>
              <a:buChar char="•"/>
            </a:pPr>
            <a:r>
              <a:rPr lang="en-US" altLang="en-US" dirty="0">
                <a:solidFill>
                  <a:srgbClr val="424142"/>
                </a:solidFill>
                <a:latin typeface="Times New Roman" charset="0"/>
                <a:ea typeface="Times New Roman" charset="0"/>
                <a:cs typeface="Times New Roman" charset="0"/>
              </a:rPr>
              <a:t>Ability to view where all deposits are invested</a:t>
            </a:r>
          </a:p>
          <a:p>
            <a:pPr marL="687388" lvl="1" indent="-285750">
              <a:spcAft>
                <a:spcPts val="0"/>
              </a:spcAft>
              <a:buFont typeface="Arial" panose="020B0604020202020204" pitchFamily="34" charset="0"/>
              <a:buChar char="•"/>
            </a:pPr>
            <a:endParaRPr lang="en-US" spc="-10" dirty="0">
              <a:solidFill>
                <a:srgbClr val="424142"/>
              </a:solidFill>
            </a:endParaRPr>
          </a:p>
          <a:p>
            <a:pPr marL="700075" marR="17761" lvl="1" indent="-285750">
              <a:spcAft>
                <a:spcPts val="0"/>
              </a:spcAft>
              <a:buFont typeface=".HelveticaNeueDeskInterface-Regular" charset="-120"/>
              <a:buChar char="–"/>
              <a:tabLst>
                <a:tab pos="323509" algn="l"/>
              </a:tabLst>
            </a:pPr>
            <a:endParaRPr lang="en-US" spc="-10" dirty="0" smtClean="0">
              <a:solidFill>
                <a:srgbClr val="424142"/>
              </a:solidFill>
            </a:endParaRPr>
          </a:p>
        </p:txBody>
      </p:sp>
      <p:sp>
        <p:nvSpPr>
          <p:cNvPr id="7" name="Slide Number Placeholder 1"/>
          <p:cNvSpPr txBox="1">
            <a:spLocks/>
          </p:cNvSpPr>
          <p:nvPr/>
        </p:nvSpPr>
        <p:spPr>
          <a:xfrm>
            <a:off x="439229" y="6203434"/>
            <a:ext cx="7800761" cy="246221"/>
          </a:xfrm>
          <a:prstGeom prst="rect">
            <a:avLst/>
          </a:prstGeom>
        </p:spPr>
        <p:txBody>
          <a:bodyPr lIns="91429" tIns="45714" rIns="91429" bIns="45714"/>
          <a:lstStyle>
            <a:defPPr>
              <a:defRPr lang="en-US"/>
            </a:defPPr>
            <a:lvl1pPr marL="0" marR="0" indent="0" algn="l" defTabSz="914293" rtl="0" eaLnBrk="1" fontAlgn="auto" latinLnBrk="0" hangingPunct="1">
              <a:lnSpc>
                <a:spcPct val="100000"/>
              </a:lnSpc>
              <a:spcBef>
                <a:spcPts val="0"/>
              </a:spcBef>
              <a:spcAft>
                <a:spcPts val="0"/>
              </a:spcAft>
              <a:buClrTx/>
              <a:buSzTx/>
              <a:buFontTx/>
              <a:buNone/>
              <a:tabLst/>
              <a:defRPr sz="900" b="1" kern="1200">
                <a:solidFill>
                  <a:schemeClr val="tx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dirty="0" smtClean="0">
                <a:solidFill>
                  <a:prstClr val="black"/>
                </a:solidFill>
              </a:rPr>
              <a:t>*As of May 1, 2017. FICA rate sourced to StoneCastle. </a:t>
            </a:r>
          </a:p>
          <a:p>
            <a:r>
              <a:rPr lang="en-US" sz="800" b="0" dirty="0" smtClean="0">
                <a:solidFill>
                  <a:prstClr val="black"/>
                </a:solidFill>
              </a:rPr>
              <a:t>** As of May 1, 2017 Money fund 7-day yields sourced to Crane Data. </a:t>
            </a:r>
            <a:endParaRPr lang="en-US" sz="800" b="0" dirty="0">
              <a:solidFill>
                <a:prstClr val="black"/>
              </a:solidFill>
            </a:endParaRPr>
          </a:p>
        </p:txBody>
      </p:sp>
      <p:sp>
        <p:nvSpPr>
          <p:cNvPr id="12" name="Rectangle 11"/>
          <p:cNvSpPr/>
          <p:nvPr/>
        </p:nvSpPr>
        <p:spPr>
          <a:xfrm>
            <a:off x="8666015" y="6438900"/>
            <a:ext cx="477985" cy="213360"/>
          </a:xfrm>
          <a:prstGeom prst="rect">
            <a:avLst/>
          </a:prstGeom>
          <a:solidFill>
            <a:srgbClr val="286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TextBox 12"/>
          <p:cNvSpPr txBox="1"/>
          <p:nvPr/>
        </p:nvSpPr>
        <p:spPr>
          <a:xfrm>
            <a:off x="8634730" y="6393843"/>
            <a:ext cx="355600" cy="276999"/>
          </a:xfrm>
          <a:prstGeom prst="rect">
            <a:avLst/>
          </a:prstGeom>
          <a:noFill/>
        </p:spPr>
        <p:txBody>
          <a:bodyPr wrap="square" rtlCol="0">
            <a:spAutoFit/>
          </a:bodyPr>
          <a:lstStyle/>
          <a:p>
            <a:pPr defTabSz="914400"/>
            <a:fld id="{CCD453DB-4DA7-F146-8F01-FA3F536943FB}" type="slidenum">
              <a:rPr lang="en-US" sz="1200" b="1" smtClean="0">
                <a:solidFill>
                  <a:prstClr val="white"/>
                </a:solidFill>
                <a:latin typeface="Helvetica Neue" charset="0"/>
                <a:ea typeface="Helvetica Neue" charset="0"/>
                <a:cs typeface="Helvetica Neue" charset="0"/>
              </a:rPr>
              <a:pPr defTabSz="914400"/>
              <a:t>36</a:t>
            </a:fld>
            <a:endParaRPr lang="en-US" sz="1200" b="1"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058150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STONECASTLE</a:t>
            </a:r>
            <a:r>
              <a:rPr lang="en-US" dirty="0" smtClean="0"/>
              <a:t> - FICA</a:t>
            </a:r>
            <a:endParaRPr lang="en-US" dirty="0"/>
          </a:p>
        </p:txBody>
      </p:sp>
      <p:sp>
        <p:nvSpPr>
          <p:cNvPr id="2" name="TextBox 1"/>
          <p:cNvSpPr txBox="1"/>
          <p:nvPr/>
        </p:nvSpPr>
        <p:spPr>
          <a:xfrm>
            <a:off x="305724" y="5948746"/>
            <a:ext cx="1689652" cy="253916"/>
          </a:xfrm>
          <a:prstGeom prst="rect">
            <a:avLst/>
          </a:prstGeom>
          <a:noFill/>
        </p:spPr>
        <p:txBody>
          <a:bodyPr wrap="square" rtlCol="0">
            <a:spAutoFit/>
          </a:bodyPr>
          <a:lstStyle/>
          <a:p>
            <a:r>
              <a:rPr lang="en-US" sz="1050" i="1" dirty="0" smtClean="0"/>
              <a:t>Source: </a:t>
            </a:r>
            <a:r>
              <a:rPr lang="en-US" sz="1050" i="1" dirty="0" err="1" smtClean="0"/>
              <a:t>StoneCastle</a:t>
            </a:r>
            <a:endParaRPr lang="en-US" sz="1050" i="1" dirty="0"/>
          </a:p>
        </p:txBody>
      </p:sp>
      <p:pic>
        <p:nvPicPr>
          <p:cNvPr id="7" name="Content Placeholder 6"/>
          <p:cNvPicPr>
            <a:picLocks noGrp="1" noChangeAspect="1"/>
          </p:cNvPicPr>
          <p:nvPr>
            <p:ph idx="1"/>
          </p:nvPr>
        </p:nvPicPr>
        <p:blipFill>
          <a:blip r:embed="rId3"/>
          <a:stretch>
            <a:fillRect/>
          </a:stretch>
        </p:blipFill>
        <p:spPr>
          <a:xfrm>
            <a:off x="305724" y="1831302"/>
            <a:ext cx="8702675" cy="3491632"/>
          </a:xfrm>
          <a:prstGeom prst="rect">
            <a:avLst/>
          </a:prstGeom>
        </p:spPr>
      </p:pic>
    </p:spTree>
    <p:extLst>
      <p:ext uri="{BB962C8B-B14F-4D97-AF65-F5344CB8AC3E}">
        <p14:creationId xmlns:p14="http://schemas.microsoft.com/office/powerpoint/2010/main" val="541856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STONECASTLE</a:t>
            </a:r>
            <a:r>
              <a:rPr lang="en-US" dirty="0" smtClean="0"/>
              <a:t> - FICA</a:t>
            </a:r>
            <a:endParaRPr lang="en-US" dirty="0"/>
          </a:p>
        </p:txBody>
      </p:sp>
      <p:sp>
        <p:nvSpPr>
          <p:cNvPr id="2" name="TextBox 1"/>
          <p:cNvSpPr txBox="1"/>
          <p:nvPr/>
        </p:nvSpPr>
        <p:spPr>
          <a:xfrm>
            <a:off x="636104" y="6142383"/>
            <a:ext cx="1689652" cy="246221"/>
          </a:xfrm>
          <a:prstGeom prst="rect">
            <a:avLst/>
          </a:prstGeom>
          <a:noFill/>
        </p:spPr>
        <p:txBody>
          <a:bodyPr wrap="square" rtlCol="0">
            <a:spAutoFit/>
          </a:bodyPr>
          <a:lstStyle/>
          <a:p>
            <a:r>
              <a:rPr lang="en-US" sz="1000" i="1" dirty="0" smtClean="0"/>
              <a:t>Source: FDIC</a:t>
            </a:r>
            <a:endParaRPr lang="en-US" sz="1000" i="1" dirty="0"/>
          </a:p>
        </p:txBody>
      </p:sp>
      <p:pic>
        <p:nvPicPr>
          <p:cNvPr id="6" name="Picture 5"/>
          <p:cNvPicPr>
            <a:picLocks noChangeAspect="1"/>
          </p:cNvPicPr>
          <p:nvPr/>
        </p:nvPicPr>
        <p:blipFill>
          <a:blip r:embed="rId3"/>
          <a:stretch>
            <a:fillRect/>
          </a:stretch>
        </p:blipFill>
        <p:spPr>
          <a:xfrm>
            <a:off x="1725930" y="1021967"/>
            <a:ext cx="5693330" cy="5120416"/>
          </a:xfrm>
          <a:prstGeom prst="rect">
            <a:avLst/>
          </a:prstGeom>
        </p:spPr>
      </p:pic>
    </p:spTree>
    <p:extLst>
      <p:ext uri="{BB962C8B-B14F-4D97-AF65-F5344CB8AC3E}">
        <p14:creationId xmlns:p14="http://schemas.microsoft.com/office/powerpoint/2010/main" val="2898003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STONECASTLE</a:t>
            </a:r>
            <a:r>
              <a:rPr lang="en-US" dirty="0" smtClean="0"/>
              <a:t> - FICA</a:t>
            </a:r>
            <a:endParaRPr lang="en-US" dirty="0"/>
          </a:p>
        </p:txBody>
      </p:sp>
      <p:sp>
        <p:nvSpPr>
          <p:cNvPr id="2" name="TextBox 1"/>
          <p:cNvSpPr txBox="1"/>
          <p:nvPr/>
        </p:nvSpPr>
        <p:spPr>
          <a:xfrm>
            <a:off x="528528" y="6011578"/>
            <a:ext cx="1689652" cy="261610"/>
          </a:xfrm>
          <a:prstGeom prst="rect">
            <a:avLst/>
          </a:prstGeom>
          <a:noFill/>
        </p:spPr>
        <p:txBody>
          <a:bodyPr wrap="square" rtlCol="0">
            <a:spAutoFit/>
          </a:bodyPr>
          <a:lstStyle/>
          <a:p>
            <a:r>
              <a:rPr lang="en-US" sz="1100" i="1" dirty="0" smtClean="0"/>
              <a:t>Source: FDIC</a:t>
            </a:r>
            <a:endParaRPr lang="en-US" sz="1100" i="1" dirty="0"/>
          </a:p>
        </p:txBody>
      </p:sp>
      <p:pic>
        <p:nvPicPr>
          <p:cNvPr id="5" name="Picture 4"/>
          <p:cNvPicPr>
            <a:picLocks noChangeAspect="1"/>
          </p:cNvPicPr>
          <p:nvPr/>
        </p:nvPicPr>
        <p:blipFill>
          <a:blip r:embed="rId3"/>
          <a:stretch>
            <a:fillRect/>
          </a:stretch>
        </p:blipFill>
        <p:spPr>
          <a:xfrm>
            <a:off x="1258646" y="1030431"/>
            <a:ext cx="6541489" cy="5111952"/>
          </a:xfrm>
          <a:prstGeom prst="rect">
            <a:avLst/>
          </a:prstGeom>
        </p:spPr>
      </p:pic>
    </p:spTree>
    <p:extLst>
      <p:ext uri="{BB962C8B-B14F-4D97-AF65-F5344CB8AC3E}">
        <p14:creationId xmlns:p14="http://schemas.microsoft.com/office/powerpoint/2010/main" val="2762053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RATING APPROACH</a:t>
            </a:r>
            <a:endParaRPr lang="en-US" dirty="0"/>
          </a:p>
        </p:txBody>
      </p:sp>
      <p:sp>
        <p:nvSpPr>
          <p:cNvPr id="4" name="Content Placeholder 1"/>
          <p:cNvSpPr txBox="1">
            <a:spLocks/>
          </p:cNvSpPr>
          <p:nvPr/>
        </p:nvSpPr>
        <p:spPr>
          <a:xfrm>
            <a:off x="209549" y="930729"/>
            <a:ext cx="8722179" cy="3167741"/>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57350" indent="-285750" algn="l" defTabSz="914400" rtl="0" eaLnBrk="1" latinLnBrk="0" hangingPunct="1">
              <a:lnSpc>
                <a:spcPct val="90000"/>
              </a:lnSpc>
              <a:spcBef>
                <a:spcPts val="500"/>
              </a:spcBef>
              <a:buClr>
                <a:srgbClr val="F0AB00"/>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4550" indent="-2857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285750">
              <a:lnSpc>
                <a:spcPct val="100000"/>
              </a:lnSpc>
            </a:pPr>
            <a:r>
              <a:rPr lang="en-US" sz="1600" dirty="0" smtClean="0">
                <a:solidFill>
                  <a:prstClr val="black"/>
                </a:solidFill>
                <a:latin typeface="+mj-lt"/>
              </a:rPr>
              <a:t>A KBRA Fund Rating (</a:t>
            </a:r>
            <a:r>
              <a:rPr lang="en-US" sz="1600" dirty="0" err="1" smtClean="0">
                <a:solidFill>
                  <a:prstClr val="black"/>
                </a:solidFill>
                <a:latin typeface="+mj-lt"/>
              </a:rPr>
              <a:t>KFR</a:t>
            </a:r>
            <a:r>
              <a:rPr lang="en-US" sz="1600" dirty="0" smtClean="0">
                <a:solidFill>
                  <a:prstClr val="black"/>
                </a:solidFill>
                <a:latin typeface="+mj-lt"/>
              </a:rPr>
              <a:t>) is meant to indicate the quality of a fund's underlying portfolio and quality of the management team deploying that fund’s investment strategy, as well as the likelihood of maintaining that credit quality going forward</a:t>
            </a:r>
          </a:p>
          <a:p>
            <a:pPr marL="347663" indent="-285750">
              <a:lnSpc>
                <a:spcPct val="100000"/>
              </a:lnSpc>
            </a:pPr>
            <a:r>
              <a:rPr lang="en-US" sz="1600" b="1" dirty="0" err="1" smtClean="0">
                <a:solidFill>
                  <a:prstClr val="black"/>
                </a:solidFill>
                <a:latin typeface="+mn-lt"/>
              </a:rPr>
              <a:t>KFRs</a:t>
            </a:r>
            <a:r>
              <a:rPr lang="en-US" sz="1600" b="1" dirty="0" smtClean="0">
                <a:solidFill>
                  <a:prstClr val="black"/>
                </a:solidFill>
                <a:latin typeface="+mn-lt"/>
              </a:rPr>
              <a:t> are not considered to be traditional credit ratings and are differentiated from long-term credit and issuer ratings by the usage of a distinct ‘</a:t>
            </a:r>
            <a:r>
              <a:rPr lang="en-US" sz="1600" b="1" dirty="0" err="1" smtClean="0">
                <a:solidFill>
                  <a:prstClr val="black"/>
                </a:solidFill>
                <a:latin typeface="+mn-lt"/>
              </a:rPr>
              <a:t>kf</a:t>
            </a:r>
            <a:r>
              <a:rPr lang="en-US" sz="1600" b="1" dirty="0" smtClean="0">
                <a:solidFill>
                  <a:prstClr val="black"/>
                </a:solidFill>
                <a:latin typeface="+mn-lt"/>
              </a:rPr>
              <a:t>’ subscript. Thus, </a:t>
            </a:r>
            <a:r>
              <a:rPr lang="en-US" sz="1600" b="1" dirty="0" err="1" smtClean="0">
                <a:solidFill>
                  <a:prstClr val="black"/>
                </a:solidFill>
                <a:latin typeface="+mn-lt"/>
              </a:rPr>
              <a:t>KFRs</a:t>
            </a:r>
            <a:r>
              <a:rPr lang="en-US" sz="1600" b="1" dirty="0" smtClean="0">
                <a:solidFill>
                  <a:prstClr val="black"/>
                </a:solidFill>
                <a:latin typeface="+mn-lt"/>
              </a:rPr>
              <a:t> will be quite distinguishable from long-term credit and issuer ratings in appearance (e.g. ‘</a:t>
            </a:r>
            <a:r>
              <a:rPr lang="en-US" sz="1600" b="1" dirty="0" err="1" smtClean="0">
                <a:solidFill>
                  <a:prstClr val="black"/>
                </a:solidFill>
                <a:latin typeface="+mn-lt"/>
              </a:rPr>
              <a:t>AAAkf</a:t>
            </a:r>
            <a:r>
              <a:rPr lang="en-US" sz="1600" b="1" dirty="0" smtClean="0">
                <a:solidFill>
                  <a:prstClr val="black"/>
                </a:solidFill>
                <a:latin typeface="+mn-lt"/>
              </a:rPr>
              <a:t>’, ‘</a:t>
            </a:r>
            <a:r>
              <a:rPr lang="en-US" sz="1600" b="1" dirty="0" err="1" smtClean="0">
                <a:solidFill>
                  <a:prstClr val="black"/>
                </a:solidFill>
                <a:latin typeface="+mn-lt"/>
              </a:rPr>
              <a:t>AAkf</a:t>
            </a:r>
            <a:r>
              <a:rPr lang="en-US" sz="1600" b="1" dirty="0" smtClean="0">
                <a:solidFill>
                  <a:prstClr val="black"/>
                </a:solidFill>
                <a:latin typeface="+mn-lt"/>
              </a:rPr>
              <a:t>’, etc.). </a:t>
            </a:r>
          </a:p>
          <a:p>
            <a:pPr marL="347663" indent="-285750">
              <a:lnSpc>
                <a:spcPct val="100000"/>
              </a:lnSpc>
            </a:pPr>
            <a:r>
              <a:rPr lang="en-US" sz="1600" b="1" dirty="0" err="1" smtClean="0">
                <a:solidFill>
                  <a:prstClr val="black"/>
                </a:solidFill>
                <a:latin typeface="+mn-lt"/>
              </a:rPr>
              <a:t>KFRs</a:t>
            </a:r>
            <a:r>
              <a:rPr lang="en-US" sz="1600" b="1" dirty="0" smtClean="0">
                <a:solidFill>
                  <a:prstClr val="black"/>
                </a:solidFill>
                <a:latin typeface="+mn-lt"/>
              </a:rPr>
              <a:t> assigned are based on two main determinants: quantitative and qualitative</a:t>
            </a:r>
            <a:r>
              <a:rPr lang="en-US" sz="1600" dirty="0" smtClean="0">
                <a:solidFill>
                  <a:prstClr val="black"/>
                </a:solidFill>
                <a:latin typeface="+mn-lt"/>
              </a:rPr>
              <a:t>. </a:t>
            </a:r>
          </a:p>
          <a:p>
            <a:pPr marL="347663" indent="-285750">
              <a:lnSpc>
                <a:spcPct val="100000"/>
              </a:lnSpc>
            </a:pPr>
            <a:r>
              <a:rPr lang="en-US" sz="1600" dirty="0" smtClean="0">
                <a:solidFill>
                  <a:prstClr val="black"/>
                </a:solidFill>
                <a:latin typeface="+mj-lt"/>
              </a:rPr>
              <a:t>The quantitative determinant utilized is based on a matrix approach, and produces a primary quantitative rating (</a:t>
            </a:r>
            <a:r>
              <a:rPr lang="en-US" sz="1600" dirty="0" err="1" smtClean="0">
                <a:solidFill>
                  <a:prstClr val="black"/>
                </a:solidFill>
                <a:latin typeface="+mj-lt"/>
              </a:rPr>
              <a:t>PQR</a:t>
            </a:r>
            <a:r>
              <a:rPr lang="en-US" sz="1600" dirty="0" smtClean="0">
                <a:solidFill>
                  <a:prstClr val="black"/>
                </a:solidFill>
                <a:latin typeface="+mj-lt"/>
              </a:rPr>
              <a:t>). </a:t>
            </a:r>
          </a:p>
          <a:p>
            <a:pPr marL="347663" indent="-285750">
              <a:lnSpc>
                <a:spcPct val="100000"/>
              </a:lnSpc>
            </a:pPr>
            <a:r>
              <a:rPr lang="en-US" sz="1600" dirty="0" smtClean="0">
                <a:solidFill>
                  <a:prstClr val="black"/>
                </a:solidFill>
                <a:latin typeface="+mj-lt"/>
              </a:rPr>
              <a:t>The qualitative determinant utilized is based on a review of management and other operational and administrative aspects of running the fund, with a determination of whether those aspects may or may not impact the credit quality of the fund, and which ultimately is used to produce a qualitative shadow rating (</a:t>
            </a:r>
            <a:r>
              <a:rPr lang="en-US" sz="1600" dirty="0" err="1" smtClean="0">
                <a:solidFill>
                  <a:prstClr val="black"/>
                </a:solidFill>
                <a:latin typeface="+mj-lt"/>
              </a:rPr>
              <a:t>QSR</a:t>
            </a:r>
            <a:r>
              <a:rPr lang="en-US" sz="1600" dirty="0" smtClean="0">
                <a:solidFill>
                  <a:prstClr val="black"/>
                </a:solidFill>
                <a:latin typeface="+mj-lt"/>
              </a:rPr>
              <a:t>). </a:t>
            </a:r>
          </a:p>
          <a:p>
            <a:pPr marL="347663" indent="-285750">
              <a:lnSpc>
                <a:spcPct val="100000"/>
              </a:lnSpc>
            </a:pPr>
            <a:r>
              <a:rPr lang="en-US" sz="1600" b="1" dirty="0" smtClean="0">
                <a:solidFill>
                  <a:prstClr val="black"/>
                </a:solidFill>
                <a:latin typeface="+mn-lt"/>
              </a:rPr>
              <a:t>The </a:t>
            </a:r>
            <a:r>
              <a:rPr lang="en-US" sz="1600" b="1" dirty="0" err="1" smtClean="0">
                <a:solidFill>
                  <a:prstClr val="black"/>
                </a:solidFill>
                <a:latin typeface="+mn-lt"/>
              </a:rPr>
              <a:t>QSR</a:t>
            </a:r>
            <a:r>
              <a:rPr lang="en-US" sz="1600" b="1" dirty="0" smtClean="0">
                <a:solidFill>
                  <a:prstClr val="black"/>
                </a:solidFill>
                <a:latin typeface="+mn-lt"/>
              </a:rPr>
              <a:t> is an overlay to the </a:t>
            </a:r>
            <a:r>
              <a:rPr lang="en-US" sz="1600" b="1" dirty="0" err="1" smtClean="0">
                <a:solidFill>
                  <a:prstClr val="black"/>
                </a:solidFill>
                <a:latin typeface="+mn-lt"/>
              </a:rPr>
              <a:t>PQR</a:t>
            </a:r>
            <a:r>
              <a:rPr lang="en-US" sz="1600" b="1" dirty="0" smtClean="0">
                <a:solidFill>
                  <a:prstClr val="black"/>
                </a:solidFill>
                <a:latin typeface="+mn-lt"/>
              </a:rPr>
              <a:t> which then determines the final </a:t>
            </a:r>
            <a:r>
              <a:rPr lang="en-US" sz="1600" b="1" dirty="0" err="1" smtClean="0">
                <a:solidFill>
                  <a:prstClr val="black"/>
                </a:solidFill>
                <a:latin typeface="+mn-lt"/>
              </a:rPr>
              <a:t>KFR</a:t>
            </a:r>
            <a:r>
              <a:rPr lang="en-US" sz="1600" b="1" dirty="0" smtClean="0">
                <a:solidFill>
                  <a:prstClr val="black"/>
                </a:solidFill>
                <a:latin typeface="+mn-lt"/>
              </a:rPr>
              <a:t>. </a:t>
            </a:r>
            <a:endParaRPr lang="en-US" sz="1600" b="1" dirty="0">
              <a:solidFill>
                <a:prstClr val="black"/>
              </a:solidFill>
              <a:latin typeface="+mn-lt"/>
            </a:endParaRPr>
          </a:p>
        </p:txBody>
      </p:sp>
      <p:pic>
        <p:nvPicPr>
          <p:cNvPr id="5" name="Picture 4"/>
          <p:cNvPicPr>
            <a:picLocks noChangeAspect="1"/>
          </p:cNvPicPr>
          <p:nvPr/>
        </p:nvPicPr>
        <p:blipFill>
          <a:blip r:embed="rId2"/>
          <a:stretch>
            <a:fillRect/>
          </a:stretch>
        </p:blipFill>
        <p:spPr>
          <a:xfrm>
            <a:off x="1919536" y="4399974"/>
            <a:ext cx="5517358" cy="2725148"/>
          </a:xfrm>
          <a:prstGeom prst="rect">
            <a:avLst/>
          </a:prstGeom>
        </p:spPr>
      </p:pic>
    </p:spTree>
    <p:extLst>
      <p:ext uri="{BB962C8B-B14F-4D97-AF65-F5344CB8AC3E}">
        <p14:creationId xmlns:p14="http://schemas.microsoft.com/office/powerpoint/2010/main" val="12449322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STONECASTLE</a:t>
            </a:r>
            <a:r>
              <a:rPr lang="en-US" dirty="0" smtClean="0"/>
              <a:t> - FICA</a:t>
            </a:r>
            <a:endParaRPr lang="en-US" dirty="0"/>
          </a:p>
        </p:txBody>
      </p:sp>
      <p:sp>
        <p:nvSpPr>
          <p:cNvPr id="2" name="TextBox 1"/>
          <p:cNvSpPr txBox="1"/>
          <p:nvPr/>
        </p:nvSpPr>
        <p:spPr>
          <a:xfrm>
            <a:off x="636104" y="6142383"/>
            <a:ext cx="1689652" cy="253916"/>
          </a:xfrm>
          <a:prstGeom prst="rect">
            <a:avLst/>
          </a:prstGeom>
          <a:noFill/>
        </p:spPr>
        <p:txBody>
          <a:bodyPr wrap="square" rtlCol="0">
            <a:spAutoFit/>
          </a:bodyPr>
          <a:lstStyle/>
          <a:p>
            <a:r>
              <a:rPr lang="en-US" sz="1050" i="1" dirty="0" smtClean="0"/>
              <a:t>Source: FDIC</a:t>
            </a:r>
            <a:endParaRPr lang="en-US" sz="1050" i="1" dirty="0"/>
          </a:p>
        </p:txBody>
      </p:sp>
      <p:pic>
        <p:nvPicPr>
          <p:cNvPr id="5" name="Picture 4"/>
          <p:cNvPicPr>
            <a:picLocks noChangeAspect="1"/>
          </p:cNvPicPr>
          <p:nvPr/>
        </p:nvPicPr>
        <p:blipFill>
          <a:blip r:embed="rId3"/>
          <a:stretch>
            <a:fillRect/>
          </a:stretch>
        </p:blipFill>
        <p:spPr>
          <a:xfrm>
            <a:off x="1059909" y="935915"/>
            <a:ext cx="6699996" cy="5094138"/>
          </a:xfrm>
          <a:prstGeom prst="rect">
            <a:avLst/>
          </a:prstGeom>
        </p:spPr>
      </p:pic>
    </p:spTree>
    <p:extLst>
      <p:ext uri="{BB962C8B-B14F-4D97-AF65-F5344CB8AC3E}">
        <p14:creationId xmlns:p14="http://schemas.microsoft.com/office/powerpoint/2010/main" val="4256612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STONECASTLE</a:t>
            </a:r>
            <a:r>
              <a:rPr lang="en-US" dirty="0"/>
              <a:t> - FICA</a:t>
            </a:r>
          </a:p>
        </p:txBody>
      </p:sp>
      <p:sp>
        <p:nvSpPr>
          <p:cNvPr id="2" name="TextBox 1"/>
          <p:cNvSpPr txBox="1"/>
          <p:nvPr/>
        </p:nvSpPr>
        <p:spPr>
          <a:xfrm>
            <a:off x="625471" y="6142383"/>
            <a:ext cx="1689652" cy="253916"/>
          </a:xfrm>
          <a:prstGeom prst="rect">
            <a:avLst/>
          </a:prstGeom>
          <a:noFill/>
        </p:spPr>
        <p:txBody>
          <a:bodyPr wrap="square" rtlCol="0">
            <a:spAutoFit/>
          </a:bodyPr>
          <a:lstStyle/>
          <a:p>
            <a:r>
              <a:rPr lang="en-US" sz="1050" i="1" dirty="0" smtClean="0"/>
              <a:t>Source: KBRA</a:t>
            </a:r>
            <a:endParaRPr lang="en-US" sz="1050" i="1"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740967386"/>
              </p:ext>
            </p:extLst>
          </p:nvPr>
        </p:nvGraphicFramePr>
        <p:xfrm>
          <a:off x="372139" y="988833"/>
          <a:ext cx="8378455" cy="5153555"/>
        </p:xfrm>
        <a:graphic>
          <a:graphicData uri="http://schemas.openxmlformats.org/drawingml/2006/table">
            <a:tbl>
              <a:tblPr/>
              <a:tblGrid>
                <a:gridCol w="3555379"/>
                <a:gridCol w="1777689"/>
                <a:gridCol w="1529979"/>
                <a:gridCol w="1515408"/>
              </a:tblGrid>
              <a:tr h="319435">
                <a:tc gridSpan="4">
                  <a:txBody>
                    <a:bodyPr/>
                    <a:lstStyle/>
                    <a:p>
                      <a:pPr algn="l" fontAlgn="ctr"/>
                      <a:r>
                        <a:rPr lang="en-US" sz="1100" b="1" i="0" u="none" strike="noStrike" dirty="0">
                          <a:solidFill>
                            <a:srgbClr val="FFFFFF"/>
                          </a:solidFill>
                          <a:effectLst/>
                          <a:latin typeface="Verdana" panose="020B0604030504040204" pitchFamily="34" charset="0"/>
                        </a:rPr>
                        <a:t>Qualitative Shadow Rating Determinant 1: Management Structure and Ownership</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55548">
                <a:tc>
                  <a:txBody>
                    <a:bodyPr/>
                    <a:lstStyle/>
                    <a:p>
                      <a:pPr algn="ctr" fontAlgn="ctr"/>
                      <a:r>
                        <a:rPr lang="en-US" sz="1000" b="1" i="0" u="none" strike="noStrike">
                          <a:solidFill>
                            <a:srgbClr val="000000"/>
                          </a:solidFill>
                          <a:effectLst/>
                          <a:latin typeface="Verdana" panose="020B0604030504040204" pitchFamily="34" charset="0"/>
                        </a:rPr>
                        <a:t>Sub-Determinant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Average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Weak</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r>
              <a:tr h="202309">
                <a:tc>
                  <a:txBody>
                    <a:bodyPr/>
                    <a:lstStyle/>
                    <a:p>
                      <a:pPr algn="l" fontAlgn="ctr"/>
                      <a:r>
                        <a:rPr lang="en-US" sz="1100" b="0" i="0" u="none" strike="noStrike">
                          <a:solidFill>
                            <a:srgbClr val="000000"/>
                          </a:solidFill>
                          <a:effectLst/>
                          <a:latin typeface="Verdana" panose="020B0604030504040204" pitchFamily="34" charset="0"/>
                        </a:rPr>
                        <a:t>Organizational Form, Structure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202309">
                <a:tc>
                  <a:txBody>
                    <a:bodyPr/>
                    <a:lstStyle/>
                    <a:p>
                      <a:pPr algn="l" fontAlgn="ctr"/>
                      <a:r>
                        <a:rPr lang="en-US" sz="1100" b="0" i="0" u="none" strike="noStrike">
                          <a:solidFill>
                            <a:srgbClr val="000000"/>
                          </a:solidFill>
                          <a:effectLst/>
                          <a:latin typeface="Verdana" panose="020B0604030504040204" pitchFamily="34" charset="0"/>
                        </a:rPr>
                        <a:t>Management Structure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02309">
                <a:tc>
                  <a:txBody>
                    <a:bodyPr/>
                    <a:lstStyle/>
                    <a:p>
                      <a:pPr algn="l" fontAlgn="ctr"/>
                      <a:r>
                        <a:rPr lang="en-US" sz="1100" b="0" i="0" u="none" strike="noStrike">
                          <a:solidFill>
                            <a:srgbClr val="000000"/>
                          </a:solidFill>
                          <a:effectLst/>
                          <a:latin typeface="Verdana" panose="020B0604030504040204" pitchFamily="34" charset="0"/>
                        </a:rPr>
                        <a:t>Investment Team</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r>
              <a:tr h="340731">
                <a:tc gridSpan="2">
                  <a:txBody>
                    <a:bodyPr/>
                    <a:lstStyle/>
                    <a:p>
                      <a:pPr algn="l" fontAlgn="ctr"/>
                      <a:r>
                        <a:rPr lang="en-US" sz="1100" b="1" i="0" u="none" strike="noStrike">
                          <a:solidFill>
                            <a:srgbClr val="FFFFFF"/>
                          </a:solidFill>
                          <a:effectLst/>
                          <a:latin typeface="Verdana" panose="020B0604030504040204" pitchFamily="34" charset="0"/>
                        </a:rPr>
                        <a:t>Qualitative Shadow Rating Determinant 2: Credit</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endParaRPr lang="en-US"/>
                    </a:p>
                  </a:txBody>
                  <a:tcPr/>
                </a:tc>
                <a:tc>
                  <a:txBody>
                    <a:bodyPr/>
                    <a:lstStyle/>
                    <a:p>
                      <a:pPr algn="l" fontAlgn="ctr"/>
                      <a:r>
                        <a:rPr lang="en-US" sz="1100" b="1" i="0" u="none" strike="noStrike">
                          <a:solidFill>
                            <a:srgbClr val="FFFFFF"/>
                          </a:solidFill>
                          <a:effectLst/>
                          <a:latin typeface="Verdana" panose="020B0604030504040204" pitchFamily="34" charset="0"/>
                        </a:rPr>
                        <a:t> </a:t>
                      </a: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solidFill>
                      <a:srgbClr val="000000"/>
                    </a:solidFill>
                  </a:tcPr>
                </a:tc>
                <a:tc>
                  <a:txBody>
                    <a:bodyPr/>
                    <a:lstStyle/>
                    <a:p>
                      <a:pPr algn="l" fontAlgn="ctr"/>
                      <a:r>
                        <a:rPr lang="en-US" sz="1100" b="1" i="0" u="none" strike="noStrike">
                          <a:solidFill>
                            <a:srgbClr val="FFFFFF"/>
                          </a:solidFill>
                          <a:effectLst/>
                          <a:latin typeface="Verdana" panose="020B0604030504040204" pitchFamily="34" charset="0"/>
                        </a:rPr>
                        <a:t> </a:t>
                      </a:r>
                    </a:p>
                  </a:txBody>
                  <a:tcPr marL="4763" marR="4763" marT="476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r>
              <a:tr h="202309">
                <a:tc>
                  <a:txBody>
                    <a:bodyPr/>
                    <a:lstStyle/>
                    <a:p>
                      <a:pPr algn="ctr" fontAlgn="ctr"/>
                      <a:r>
                        <a:rPr lang="en-US" sz="1000" b="1" i="0" u="none" strike="noStrike">
                          <a:solidFill>
                            <a:srgbClr val="000000"/>
                          </a:solidFill>
                          <a:effectLst/>
                          <a:latin typeface="Verdana" panose="020B0604030504040204" pitchFamily="34" charset="0"/>
                        </a:rPr>
                        <a:t>Sub-Determinant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Average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Weak</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r>
              <a:tr h="202309">
                <a:tc>
                  <a:txBody>
                    <a:bodyPr/>
                    <a:lstStyle/>
                    <a:p>
                      <a:pPr algn="l" fontAlgn="ctr"/>
                      <a:r>
                        <a:rPr lang="en-US" sz="1100" b="0" i="0" u="none" strike="noStrike">
                          <a:solidFill>
                            <a:srgbClr val="000000"/>
                          </a:solidFill>
                          <a:effectLst/>
                          <a:latin typeface="Verdana" panose="020B0604030504040204" pitchFamily="34" charset="0"/>
                        </a:rPr>
                        <a:t>Organizational Structure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202309">
                <a:tc>
                  <a:txBody>
                    <a:bodyPr/>
                    <a:lstStyle/>
                    <a:p>
                      <a:pPr algn="l" fontAlgn="ctr"/>
                      <a:r>
                        <a:rPr lang="en-US" sz="1100" b="0" i="0" u="none" strike="noStrike">
                          <a:solidFill>
                            <a:srgbClr val="000000"/>
                          </a:solidFill>
                          <a:effectLst/>
                          <a:latin typeface="Verdana" panose="020B0604030504040204" pitchFamily="34" charset="0"/>
                        </a:rPr>
                        <a:t>Policies &amp; Procedures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02309">
                <a:tc>
                  <a:txBody>
                    <a:bodyPr/>
                    <a:lstStyle/>
                    <a:p>
                      <a:pPr algn="l" fontAlgn="ctr"/>
                      <a:r>
                        <a:rPr lang="en-US" sz="1100" b="0" i="0" u="none" strike="noStrike">
                          <a:solidFill>
                            <a:srgbClr val="000000"/>
                          </a:solidFill>
                          <a:effectLst/>
                          <a:latin typeface="Verdana" panose="020B0604030504040204" pitchFamily="34" charset="0"/>
                        </a:rPr>
                        <a:t>Analysis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202309">
                <a:tc>
                  <a:txBody>
                    <a:bodyPr/>
                    <a:lstStyle/>
                    <a:p>
                      <a:pPr algn="l" fontAlgn="ctr"/>
                      <a:r>
                        <a:rPr lang="en-US" sz="1100" b="0" i="0" u="none" strike="noStrike">
                          <a:solidFill>
                            <a:srgbClr val="000000"/>
                          </a:solidFill>
                          <a:effectLst/>
                          <a:latin typeface="Verdana" panose="020B0604030504040204" pitchFamily="34" charset="0"/>
                        </a:rPr>
                        <a:t>Technology &amp; Systems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98140">
                <a:tc gridSpan="4">
                  <a:txBody>
                    <a:bodyPr/>
                    <a:lstStyle/>
                    <a:p>
                      <a:pPr algn="l" fontAlgn="ctr"/>
                      <a:r>
                        <a:rPr lang="en-US" sz="1100" b="1" i="0" u="none" strike="noStrike">
                          <a:solidFill>
                            <a:srgbClr val="FFFFFF"/>
                          </a:solidFill>
                          <a:effectLst/>
                          <a:latin typeface="Verdana" panose="020B0604030504040204" pitchFamily="34" charset="0"/>
                        </a:rPr>
                        <a:t>Qualitative Shadow Rating Determinant 3: Fund Investment Policy &amp; Process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2309">
                <a:tc>
                  <a:txBody>
                    <a:bodyPr/>
                    <a:lstStyle/>
                    <a:p>
                      <a:pPr algn="ctr" fontAlgn="ctr"/>
                      <a:r>
                        <a:rPr lang="en-US" sz="1100" b="0" i="0" u="none" strike="noStrike">
                          <a:solidFill>
                            <a:srgbClr val="000000"/>
                          </a:solidFill>
                          <a:effectLst/>
                          <a:latin typeface="Verdana" panose="020B0604030504040204" pitchFamily="34" charset="0"/>
                        </a:rPr>
                        <a:t>Sub-Determinant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100" b="0"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100" b="0" i="0" u="none" strike="noStrike">
                          <a:solidFill>
                            <a:srgbClr val="000000"/>
                          </a:solidFill>
                          <a:effectLst/>
                          <a:latin typeface="Verdana" panose="020B0604030504040204" pitchFamily="34" charset="0"/>
                        </a:rPr>
                        <a:t>Average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100" b="0" i="0" u="none" strike="noStrike">
                          <a:solidFill>
                            <a:srgbClr val="000000"/>
                          </a:solidFill>
                          <a:effectLst/>
                          <a:latin typeface="Verdana" panose="020B0604030504040204" pitchFamily="34" charset="0"/>
                        </a:rPr>
                        <a:t>Weak</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r>
              <a:tr h="202309">
                <a:tc>
                  <a:txBody>
                    <a:bodyPr/>
                    <a:lstStyle/>
                    <a:p>
                      <a:pPr algn="l" fontAlgn="ctr"/>
                      <a:r>
                        <a:rPr lang="en-US" sz="1100" b="0" i="0" u="none" strike="noStrike">
                          <a:solidFill>
                            <a:srgbClr val="000000"/>
                          </a:solidFill>
                          <a:effectLst/>
                          <a:latin typeface="Verdana" panose="020B0604030504040204" pitchFamily="34" charset="0"/>
                        </a:rPr>
                        <a:t>Investment Policy</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202309">
                <a:tc>
                  <a:txBody>
                    <a:bodyPr/>
                    <a:lstStyle/>
                    <a:p>
                      <a:pPr algn="l" fontAlgn="ctr"/>
                      <a:r>
                        <a:rPr lang="en-US" sz="1100" b="0" i="0" u="none" strike="noStrike">
                          <a:solidFill>
                            <a:srgbClr val="000000"/>
                          </a:solidFill>
                          <a:effectLst/>
                          <a:latin typeface="Verdana" panose="020B0604030504040204" pitchFamily="34" charset="0"/>
                        </a:rPr>
                        <a:t>Investment Process: Organization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02309">
                <a:tc>
                  <a:txBody>
                    <a:bodyPr/>
                    <a:lstStyle/>
                    <a:p>
                      <a:pPr algn="l" fontAlgn="ctr"/>
                      <a:r>
                        <a:rPr lang="en-US" sz="1100" b="0" i="0" u="none" strike="noStrike">
                          <a:solidFill>
                            <a:srgbClr val="000000"/>
                          </a:solidFill>
                          <a:effectLst/>
                          <a:latin typeface="Verdana" panose="020B0604030504040204" pitchFamily="34" charset="0"/>
                        </a:rPr>
                        <a:t>Investment Process: Management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202309">
                <a:tc>
                  <a:txBody>
                    <a:bodyPr/>
                    <a:lstStyle/>
                    <a:p>
                      <a:pPr algn="l" fontAlgn="ctr"/>
                      <a:r>
                        <a:rPr lang="en-US" sz="1100" b="0" i="0" u="none" strike="noStrike">
                          <a:solidFill>
                            <a:srgbClr val="000000"/>
                          </a:solidFill>
                          <a:effectLst/>
                          <a:latin typeface="Verdana" panose="020B0604030504040204" pitchFamily="34" charset="0"/>
                        </a:rPr>
                        <a:t>Technology &amp; Systems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19435">
                <a:tc gridSpan="3">
                  <a:txBody>
                    <a:bodyPr/>
                    <a:lstStyle/>
                    <a:p>
                      <a:pPr algn="l" fontAlgn="ctr"/>
                      <a:r>
                        <a:rPr lang="en-US" sz="1100" b="1" i="0" u="none" strike="noStrike">
                          <a:solidFill>
                            <a:srgbClr val="FFFFFF"/>
                          </a:solidFill>
                          <a:effectLst/>
                          <a:latin typeface="Verdana" panose="020B0604030504040204" pitchFamily="34" charset="0"/>
                        </a:rPr>
                        <a:t>Qualitative Shadow Rating Determinant 4: Risk Management &amp; Compliance</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endParaRPr lang="en-US"/>
                    </a:p>
                  </a:txBody>
                  <a:tcPr/>
                </a:tc>
                <a:tc hMerge="1">
                  <a:txBody>
                    <a:bodyPr/>
                    <a:lstStyle/>
                    <a:p>
                      <a:endParaRPr lang="en-US"/>
                    </a:p>
                  </a:txBody>
                  <a:tcPr/>
                </a:tc>
                <a:tc>
                  <a:txBody>
                    <a:bodyPr/>
                    <a:lstStyle/>
                    <a:p>
                      <a:pPr algn="l" fontAlgn="ctr"/>
                      <a:r>
                        <a:rPr lang="en-US" sz="1100" b="1" i="0" u="none" strike="noStrike">
                          <a:solidFill>
                            <a:srgbClr val="FFFFFF"/>
                          </a:solidFill>
                          <a:effectLst/>
                          <a:latin typeface="Verdana" panose="020B0604030504040204" pitchFamily="34" charset="0"/>
                        </a:rPr>
                        <a:t> </a:t>
                      </a:r>
                    </a:p>
                  </a:txBody>
                  <a:tcPr marL="4763" marR="4763" marT="476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r>
              <a:tr h="202309">
                <a:tc>
                  <a:txBody>
                    <a:bodyPr/>
                    <a:lstStyle/>
                    <a:p>
                      <a:pPr algn="ctr" fontAlgn="ctr"/>
                      <a:r>
                        <a:rPr lang="en-US" sz="1100" b="0" i="0" u="none" strike="noStrike">
                          <a:solidFill>
                            <a:srgbClr val="000000"/>
                          </a:solidFill>
                          <a:effectLst/>
                          <a:latin typeface="Verdana" panose="020B0604030504040204" pitchFamily="34" charset="0"/>
                        </a:rPr>
                        <a:t>Sub-Determinant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100" b="0"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100" b="0" i="0" u="none" strike="noStrike">
                          <a:solidFill>
                            <a:srgbClr val="000000"/>
                          </a:solidFill>
                          <a:effectLst/>
                          <a:latin typeface="Verdana" panose="020B0604030504040204" pitchFamily="34" charset="0"/>
                        </a:rPr>
                        <a:t>Average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c>
                  <a:txBody>
                    <a:bodyPr/>
                    <a:lstStyle/>
                    <a:p>
                      <a:pPr algn="ctr" fontAlgn="ctr"/>
                      <a:r>
                        <a:rPr lang="en-US" sz="1100" b="0" i="0" u="none" strike="noStrike">
                          <a:solidFill>
                            <a:srgbClr val="000000"/>
                          </a:solidFill>
                          <a:effectLst/>
                          <a:latin typeface="Verdana" panose="020B0604030504040204" pitchFamily="34" charset="0"/>
                        </a:rPr>
                        <a:t>Weak</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AB00"/>
                    </a:solidFill>
                  </a:tcPr>
                </a:tc>
              </a:tr>
              <a:tr h="202309">
                <a:tc>
                  <a:txBody>
                    <a:bodyPr/>
                    <a:lstStyle/>
                    <a:p>
                      <a:pPr algn="l" fontAlgn="ctr"/>
                      <a:r>
                        <a:rPr lang="en-US" sz="1100" b="0" i="0" u="none" strike="noStrike">
                          <a:solidFill>
                            <a:srgbClr val="000000"/>
                          </a:solidFill>
                          <a:effectLst/>
                          <a:latin typeface="Verdana" panose="020B0604030504040204" pitchFamily="34" charset="0"/>
                        </a:rPr>
                        <a:t>Risk Management &amp; Compliance: Policies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383322">
                <a:tc>
                  <a:txBody>
                    <a:bodyPr/>
                    <a:lstStyle/>
                    <a:p>
                      <a:pPr algn="l" fontAlgn="ctr"/>
                      <a:r>
                        <a:rPr lang="en-US" sz="1100" b="0" i="0" u="none" strike="noStrike">
                          <a:solidFill>
                            <a:srgbClr val="000000"/>
                          </a:solidFill>
                          <a:effectLst/>
                          <a:latin typeface="Verdana" panose="020B0604030504040204" pitchFamily="34" charset="0"/>
                        </a:rPr>
                        <a:t>Risk Management &amp; Compliance: Organization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02309">
                <a:tc>
                  <a:txBody>
                    <a:bodyPr/>
                    <a:lstStyle/>
                    <a:p>
                      <a:pPr algn="l" fontAlgn="ctr"/>
                      <a:r>
                        <a:rPr lang="en-US" sz="1100" b="0" i="0" u="none" strike="noStrike" dirty="0">
                          <a:solidFill>
                            <a:srgbClr val="000000"/>
                          </a:solidFill>
                          <a:effectLst/>
                          <a:latin typeface="Verdana" panose="020B0604030504040204" pitchFamily="34" charset="0"/>
                        </a:rPr>
                        <a:t>Technology &amp; Systems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effectLst/>
                          <a:latin typeface="Wingdings" panose="05000000000000000000" pitchFamily="2" charset="2"/>
                        </a:rPr>
                        <a:t>ü</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100" b="1" i="0" u="none" strike="noStrike" dirty="0">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1672577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STONECASTLE</a:t>
            </a:r>
            <a:r>
              <a:rPr lang="en-US" dirty="0"/>
              <a:t> - FICA</a:t>
            </a:r>
          </a:p>
        </p:txBody>
      </p:sp>
      <p:sp>
        <p:nvSpPr>
          <p:cNvPr id="2" name="TextBox 1"/>
          <p:cNvSpPr txBox="1"/>
          <p:nvPr/>
        </p:nvSpPr>
        <p:spPr>
          <a:xfrm>
            <a:off x="743805" y="5550713"/>
            <a:ext cx="1689652" cy="253916"/>
          </a:xfrm>
          <a:prstGeom prst="rect">
            <a:avLst/>
          </a:prstGeom>
          <a:noFill/>
        </p:spPr>
        <p:txBody>
          <a:bodyPr wrap="square" rtlCol="0">
            <a:spAutoFit/>
          </a:bodyPr>
          <a:lstStyle/>
          <a:p>
            <a:r>
              <a:rPr lang="en-US" sz="1050" i="1" dirty="0" smtClean="0"/>
              <a:t>Source: KBRA</a:t>
            </a:r>
            <a:endParaRPr lang="en-US" sz="1050" i="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7262627"/>
              </p:ext>
            </p:extLst>
          </p:nvPr>
        </p:nvGraphicFramePr>
        <p:xfrm>
          <a:off x="853558" y="1360968"/>
          <a:ext cx="7790712" cy="4040371"/>
        </p:xfrm>
        <a:graphic>
          <a:graphicData uri="http://schemas.openxmlformats.org/drawingml/2006/table">
            <a:tbl>
              <a:tblPr/>
              <a:tblGrid>
                <a:gridCol w="3224632"/>
                <a:gridCol w="2283040"/>
                <a:gridCol w="2283040"/>
              </a:tblGrid>
              <a:tr h="579374">
                <a:tc gridSpan="2">
                  <a:txBody>
                    <a:bodyPr/>
                    <a:lstStyle/>
                    <a:p>
                      <a:pPr algn="l" fontAlgn="ctr"/>
                      <a:r>
                        <a:rPr lang="en-US" sz="1400" b="1" i="0" u="none" strike="noStrike">
                          <a:solidFill>
                            <a:srgbClr val="FFFFFF"/>
                          </a:solidFill>
                          <a:effectLst/>
                          <a:latin typeface="Verdana" panose="020B0604030504040204" pitchFamily="34" charset="0"/>
                        </a:rPr>
                        <a:t>StoneCastle Federally Insured Sweep Account</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000000"/>
                    </a:solidFill>
                  </a:tcPr>
                </a:tc>
                <a:tc hMerge="1">
                  <a:txBody>
                    <a:bodyPr/>
                    <a:lstStyle/>
                    <a:p>
                      <a:endParaRPr lang="en-US"/>
                    </a:p>
                  </a:txBody>
                  <a:tcPr/>
                </a:tc>
                <a:tc>
                  <a:txBody>
                    <a:bodyPr/>
                    <a:lstStyle/>
                    <a:p>
                      <a:pPr algn="l" fontAlgn="b"/>
                      <a:r>
                        <a:rPr lang="en-US" sz="1000" b="1" i="0" u="none" strike="noStrike">
                          <a:solidFill>
                            <a:srgbClr val="FFFFFF"/>
                          </a:solidFill>
                          <a:effectLst/>
                          <a:latin typeface="Verdana" panose="020B0604030504040204" pitchFamily="34" charset="0"/>
                        </a:rPr>
                        <a:t> </a:t>
                      </a:r>
                    </a:p>
                  </a:txBody>
                  <a:tcPr marL="4763" marR="4763" marT="47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0000"/>
                    </a:solidFill>
                  </a:tcPr>
                </a:tc>
              </a:tr>
              <a:tr h="701347">
                <a:tc>
                  <a:txBody>
                    <a:bodyPr/>
                    <a:lstStyle/>
                    <a:p>
                      <a:pPr algn="l" fontAlgn="ctr"/>
                      <a:r>
                        <a:rPr lang="en-US" sz="1000" b="1" i="0" u="none" strike="noStrike">
                          <a:solidFill>
                            <a:srgbClr val="000000"/>
                          </a:solidFill>
                          <a:effectLst/>
                          <a:latin typeface="Verdana" panose="020B0604030504040204" pitchFamily="34" charset="0"/>
                        </a:rPr>
                        <a:t>Rating Determinants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Sub-Determinant Assessment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Score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AB00"/>
                    </a:solidFill>
                  </a:tcPr>
                </a:tc>
              </a:tr>
              <a:tr h="289687">
                <a:tc>
                  <a:txBody>
                    <a:bodyPr/>
                    <a:lstStyle/>
                    <a:p>
                      <a:pPr algn="l" fontAlgn="ctr"/>
                      <a:r>
                        <a:rPr lang="en-US" sz="1000" b="1" i="0" u="none" strike="noStrike">
                          <a:solidFill>
                            <a:srgbClr val="000000"/>
                          </a:solidFill>
                          <a:effectLst/>
                          <a:latin typeface="Verdana" panose="020B0604030504040204" pitchFamily="34" charset="0"/>
                        </a:rPr>
                        <a:t>PQR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289687">
                <a:tc>
                  <a:txBody>
                    <a:bodyPr/>
                    <a:lstStyle/>
                    <a:p>
                      <a:pPr algn="l"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AAA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289687">
                <a:tc>
                  <a:txBody>
                    <a:bodyPr/>
                    <a:lstStyle/>
                    <a:p>
                      <a:pPr algn="l" fontAlgn="ctr"/>
                      <a:r>
                        <a:rPr lang="en-US" sz="1000" b="1" i="0" u="none" strike="noStrike">
                          <a:solidFill>
                            <a:srgbClr val="000000"/>
                          </a:solidFill>
                          <a:effectLst/>
                          <a:latin typeface="Verdana" panose="020B0604030504040204" pitchFamily="34" charset="0"/>
                        </a:rPr>
                        <a:t>QSR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289687">
                <a:tc>
                  <a:txBody>
                    <a:bodyPr/>
                    <a:lstStyle/>
                    <a:p>
                      <a:pPr algn="r" fontAlgn="ctr"/>
                      <a:r>
                        <a:rPr lang="en-US" sz="1000" b="1" i="0" u="none" strike="noStrike">
                          <a:solidFill>
                            <a:srgbClr val="000000"/>
                          </a:solidFill>
                          <a:effectLst/>
                          <a:latin typeface="Verdana" panose="020B0604030504040204" pitchFamily="34" charset="0"/>
                        </a:rPr>
                        <a:t>Management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289687">
                <a:tc>
                  <a:txBody>
                    <a:bodyPr/>
                    <a:lstStyle/>
                    <a:p>
                      <a:pPr algn="r" fontAlgn="ctr"/>
                      <a:r>
                        <a:rPr lang="en-US" sz="1000" b="1" i="0" u="none" strike="noStrike">
                          <a:solidFill>
                            <a:srgbClr val="000000"/>
                          </a:solidFill>
                          <a:effectLst/>
                          <a:latin typeface="Verdana" panose="020B0604030504040204" pitchFamily="34" charset="0"/>
                        </a:rPr>
                        <a:t>Credit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289687">
                <a:tc>
                  <a:txBody>
                    <a:bodyPr/>
                    <a:lstStyle/>
                    <a:p>
                      <a:pPr algn="r" fontAlgn="ctr"/>
                      <a:r>
                        <a:rPr lang="en-US" sz="1000" b="1" i="0" u="none" strike="noStrike">
                          <a:solidFill>
                            <a:srgbClr val="000000"/>
                          </a:solidFill>
                          <a:effectLst/>
                          <a:latin typeface="Verdana" panose="020B0604030504040204" pitchFamily="34" charset="0"/>
                        </a:rPr>
                        <a:t>Fund Investment Policy &amp; Process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289687">
                <a:tc>
                  <a:txBody>
                    <a:bodyPr/>
                    <a:lstStyle/>
                    <a:p>
                      <a:pPr algn="r" fontAlgn="ctr"/>
                      <a:r>
                        <a:rPr lang="en-US" sz="1000" b="1" i="0" u="none" strike="noStrike">
                          <a:solidFill>
                            <a:srgbClr val="000000"/>
                          </a:solidFill>
                          <a:effectLst/>
                          <a:latin typeface="Verdana" panose="020B0604030504040204" pitchFamily="34" charset="0"/>
                        </a:rPr>
                        <a:t>Risk Management</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Average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289687">
                <a:tc>
                  <a:txBody>
                    <a:bodyPr/>
                    <a:lstStyle/>
                    <a:p>
                      <a:pPr algn="l"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000000"/>
                          </a:solidFill>
                          <a:effectLst/>
                          <a:latin typeface="Verdana" panose="020B0604030504040204" pitchFamily="34" charset="0"/>
                        </a:rPr>
                        <a:t>Strong</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442154">
                <a:tc>
                  <a:txBody>
                    <a:bodyPr/>
                    <a:lstStyle/>
                    <a:p>
                      <a:pPr algn="l" fontAlgn="ctr"/>
                      <a:r>
                        <a:rPr lang="en-US" sz="1000" b="1" i="0" u="none" strike="noStrike">
                          <a:solidFill>
                            <a:srgbClr val="000000"/>
                          </a:solidFill>
                          <a:effectLst/>
                          <a:latin typeface="Verdana" panose="020B0604030504040204" pitchFamily="34" charset="0"/>
                        </a:rPr>
                        <a:t>Final KFR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AB00"/>
                    </a:solidFill>
                  </a:tcPr>
                </a:tc>
                <a:tc>
                  <a:txBody>
                    <a:bodyPr/>
                    <a:lstStyle/>
                    <a:p>
                      <a:pPr algn="ctr" fontAlgn="ctr"/>
                      <a:r>
                        <a:rPr lang="en-US" sz="1000" b="1" i="0" u="none" strike="noStrike">
                          <a:solidFill>
                            <a:srgbClr val="000000"/>
                          </a:solidFill>
                          <a:effectLst/>
                          <a:latin typeface="Verdana" panose="020B060403050404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AB00"/>
                    </a:solidFill>
                  </a:tcPr>
                </a:tc>
                <a:tc>
                  <a:txBody>
                    <a:bodyPr/>
                    <a:lstStyle/>
                    <a:p>
                      <a:pPr algn="ctr" fontAlgn="ctr"/>
                      <a:r>
                        <a:rPr lang="en-US" sz="1000" b="1" i="0" u="none" strike="noStrike" dirty="0" err="1">
                          <a:solidFill>
                            <a:srgbClr val="000000"/>
                          </a:solidFill>
                          <a:effectLst/>
                          <a:latin typeface="Verdana" panose="020B0604030504040204" pitchFamily="34" charset="0"/>
                        </a:rPr>
                        <a:t>AAAkf</a:t>
                      </a:r>
                      <a:endParaRPr lang="en-US" sz="1000" b="1" i="0" u="none" strike="noStrike" dirty="0">
                        <a:solidFill>
                          <a:srgbClr val="000000"/>
                        </a:solidFill>
                        <a:effectLst/>
                        <a:latin typeface="Verdana" panose="020B060403050404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AB00"/>
                    </a:solidFill>
                  </a:tcPr>
                </a:tc>
              </a:tr>
            </a:tbl>
          </a:graphicData>
        </a:graphic>
      </p:graphicFrame>
    </p:spTree>
    <p:extLst>
      <p:ext uri="{BB962C8B-B14F-4D97-AF65-F5344CB8AC3E}">
        <p14:creationId xmlns:p14="http://schemas.microsoft.com/office/powerpoint/2010/main" val="886908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KBRA BOND FUND RATINGS DEFINITIONS</a:t>
            </a:r>
            <a:endParaRPr lang="en-US" dirty="0"/>
          </a:p>
        </p:txBody>
      </p:sp>
      <p:sp>
        <p:nvSpPr>
          <p:cNvPr id="4" name="Rectangle 3"/>
          <p:cNvSpPr/>
          <p:nvPr/>
        </p:nvSpPr>
        <p:spPr>
          <a:xfrm>
            <a:off x="209550" y="1064694"/>
            <a:ext cx="8626336" cy="1234697"/>
          </a:xfrm>
          <a:prstGeom prst="rect">
            <a:avLst/>
          </a:prstGeom>
        </p:spPr>
        <p:txBody>
          <a:bodyPr wrap="square">
            <a:spAutoFit/>
          </a:bodyPr>
          <a:lstStyle/>
          <a:p>
            <a:pPr algn="just">
              <a:lnSpc>
                <a:spcPct val="107000"/>
              </a:lnSpc>
              <a:spcAft>
                <a:spcPts val="800"/>
              </a:spcAft>
            </a:pPr>
            <a:r>
              <a:rPr lang="en-US" sz="1400" dirty="0">
                <a:latin typeface="+mj-lt"/>
                <a:ea typeface="Times New Roman" panose="02020603050405020304" pitchFamily="18" charset="0"/>
                <a:cs typeface="Times New Roman" panose="02020603050405020304" pitchFamily="18" charset="0"/>
              </a:rPr>
              <a:t>The KBRA Fund Rating (KFR) applies only to investment funds. A KFR is a forward-looking opinion meant to indicate the quality of a fund’s underlying portfolio as well as the management team’s ability to deploy the fund’s investment strategy. KFRs are not considered to be traditional credit ratings, and are differentiated from long-term credit and issuer ratings by the usage of a distinct ‘kf’ subscript. A KFR does not provide an indication of performance as it relates to returns, as measured versus peers, volatility or yield.</a:t>
            </a:r>
            <a:endParaRPr lang="en-US" sz="1400" dirty="0">
              <a:effectLst/>
              <a:latin typeface="+mj-lt"/>
              <a:ea typeface="Times New Roman" panose="02020603050405020304" pitchFamily="18" charset="0"/>
              <a:cs typeface="Times New Roman" panose="02020603050405020304" pitchFamily="18"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09550" y="2485016"/>
            <a:ext cx="8714269" cy="2807746"/>
          </a:xfrm>
          <a:prstGeom prst="rect">
            <a:avLst/>
          </a:prstGeom>
          <a:noFill/>
          <a:ln>
            <a:noFill/>
          </a:ln>
        </p:spPr>
      </p:pic>
    </p:spTree>
    <p:extLst>
      <p:ext uri="{BB962C8B-B14F-4D97-AF65-F5344CB8AC3E}">
        <p14:creationId xmlns:p14="http://schemas.microsoft.com/office/powerpoint/2010/main" val="1836665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728" y="186541"/>
            <a:ext cx="8821271" cy="442684"/>
          </a:xfrm>
        </p:spPr>
        <p:txBody>
          <a:bodyPr/>
          <a:lstStyle/>
          <a:p>
            <a:r>
              <a:rPr lang="en-US" sz="2800" dirty="0" smtClean="0"/>
              <a:t>RATING APPROACH: </a:t>
            </a:r>
            <a:r>
              <a:rPr lang="en-US" sz="2000" b="0" dirty="0" smtClean="0"/>
              <a:t>PRIMARY QUANTITATIVE RATING (</a:t>
            </a:r>
            <a:r>
              <a:rPr lang="en-US" sz="2000" b="0" dirty="0" err="1" smtClean="0"/>
              <a:t>PQR</a:t>
            </a:r>
            <a:r>
              <a:rPr lang="en-US" sz="2000" b="0" dirty="0" smtClean="0"/>
              <a:t>)</a:t>
            </a:r>
            <a:endParaRPr lang="en-US" sz="2800" b="0" dirty="0"/>
          </a:p>
        </p:txBody>
      </p:sp>
      <p:sp>
        <p:nvSpPr>
          <p:cNvPr id="6" name="Content Placeholder 1"/>
          <p:cNvSpPr txBox="1">
            <a:spLocks/>
          </p:cNvSpPr>
          <p:nvPr/>
        </p:nvSpPr>
        <p:spPr>
          <a:xfrm>
            <a:off x="209549" y="930730"/>
            <a:ext cx="8656545" cy="5443176"/>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57350" indent="-285750" algn="l" defTabSz="914400" rtl="0" eaLnBrk="1" latinLnBrk="0" hangingPunct="1">
              <a:lnSpc>
                <a:spcPct val="90000"/>
              </a:lnSpc>
              <a:spcBef>
                <a:spcPts val="500"/>
              </a:spcBef>
              <a:buClr>
                <a:srgbClr val="F0AB00"/>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4550" indent="-2857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mj-lt"/>
              </a:rPr>
              <a:t>A quantitative </a:t>
            </a:r>
            <a:r>
              <a:rPr lang="en-US" sz="1800" dirty="0">
                <a:latin typeface="+mj-lt"/>
              </a:rPr>
              <a:t>analysis of the fund portfolio by using a matrix approach. Output from the usage of the matrix is primarily driven by the credit quality of the underlying portfolio, and if relevant, any method of credit substitution that might be relied upon for the identifying of credit risks of individual </a:t>
            </a:r>
            <a:r>
              <a:rPr lang="en-US" sz="1800" dirty="0" smtClean="0">
                <a:latin typeface="+mj-lt"/>
              </a:rPr>
              <a:t>investments.</a:t>
            </a:r>
          </a:p>
          <a:p>
            <a:r>
              <a:rPr lang="en-US" sz="1800" dirty="0" smtClean="0">
                <a:latin typeface="+mj-lt"/>
              </a:rPr>
              <a:t>The </a:t>
            </a:r>
            <a:r>
              <a:rPr lang="en-US" sz="1800" dirty="0">
                <a:latin typeface="+mj-lt"/>
              </a:rPr>
              <a:t>default probability factors utilized for each rating category are based on KBRA idealized default </a:t>
            </a:r>
            <a:r>
              <a:rPr lang="en-US" sz="1800" dirty="0" smtClean="0">
                <a:latin typeface="+mj-lt"/>
              </a:rPr>
              <a:t>probabilities. </a:t>
            </a:r>
          </a:p>
          <a:p>
            <a:r>
              <a:rPr lang="en-US" sz="1800" dirty="0" smtClean="0">
                <a:latin typeface="+mj-lt"/>
              </a:rPr>
              <a:t>The </a:t>
            </a:r>
            <a:r>
              <a:rPr lang="en-US" sz="1800" dirty="0">
                <a:latin typeface="+mj-lt"/>
              </a:rPr>
              <a:t>KBRA model computes an expected cumulative default rate based on the portfolio holdings, and then benchmarks that default rate to historic idealized default rates to determine portfolio credit quality. </a:t>
            </a:r>
          </a:p>
          <a:p>
            <a:r>
              <a:rPr lang="en-US" sz="1800" dirty="0" smtClean="0">
                <a:latin typeface="+mj-lt"/>
              </a:rPr>
              <a:t>KBRA </a:t>
            </a:r>
            <a:r>
              <a:rPr lang="en-US" sz="1800" dirty="0">
                <a:latin typeface="+mj-lt"/>
              </a:rPr>
              <a:t>utilizes 1-year idealized default probabilities for investment funds with a duration of 1.5 years and less, and 5-year idealized default probabilities for investment funds with a duration of greater than 1.5 years. </a:t>
            </a:r>
            <a:r>
              <a:rPr lang="en-US" sz="1800" dirty="0" smtClean="0">
                <a:latin typeface="+mj-lt"/>
              </a:rPr>
              <a:t> </a:t>
            </a:r>
            <a:endParaRPr lang="en-US" sz="1800" dirty="0">
              <a:solidFill>
                <a:prstClr val="black"/>
              </a:solidFill>
              <a:latin typeface="+mj-lt"/>
            </a:endParaRPr>
          </a:p>
        </p:txBody>
      </p:sp>
    </p:spTree>
    <p:extLst>
      <p:ext uri="{BB962C8B-B14F-4D97-AF65-F5344CB8AC3E}">
        <p14:creationId xmlns:p14="http://schemas.microsoft.com/office/powerpoint/2010/main" val="3493890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550" y="186541"/>
            <a:ext cx="9063542" cy="442684"/>
          </a:xfrm>
        </p:spPr>
        <p:txBody>
          <a:bodyPr/>
          <a:lstStyle/>
          <a:p>
            <a:r>
              <a:rPr lang="en-US" sz="2800" dirty="0"/>
              <a:t>RATING APPROACH: </a:t>
            </a:r>
            <a:r>
              <a:rPr lang="en-US" sz="2200" b="0" dirty="0"/>
              <a:t>QUALITATIVE SHADOW RATING (</a:t>
            </a:r>
            <a:r>
              <a:rPr lang="en-US" sz="2200" b="0" dirty="0" err="1"/>
              <a:t>QSR</a:t>
            </a:r>
            <a:r>
              <a:rPr lang="en-US" sz="2200" b="0" dirty="0"/>
              <a:t>) </a:t>
            </a:r>
          </a:p>
        </p:txBody>
      </p:sp>
      <p:sp>
        <p:nvSpPr>
          <p:cNvPr id="4" name="Content Placeholder 1"/>
          <p:cNvSpPr txBox="1">
            <a:spLocks/>
          </p:cNvSpPr>
          <p:nvPr/>
        </p:nvSpPr>
        <p:spPr>
          <a:xfrm>
            <a:off x="111578" y="968188"/>
            <a:ext cx="8885466" cy="522642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57350" indent="-285750" algn="l" defTabSz="914400" rtl="0" eaLnBrk="1" latinLnBrk="0" hangingPunct="1">
              <a:lnSpc>
                <a:spcPct val="90000"/>
              </a:lnSpc>
              <a:spcBef>
                <a:spcPts val="500"/>
              </a:spcBef>
              <a:buClr>
                <a:srgbClr val="F0AB00"/>
              </a:buClr>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4550" indent="-2857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j-lt"/>
              </a:rPr>
              <a:t>The ability to navigate the current regulatory environment as well as the management of the fund itself is of paramount importance. As such, </a:t>
            </a:r>
            <a:r>
              <a:rPr lang="en-US" sz="2000" dirty="0" smtClean="0">
                <a:latin typeface="+mj-lt"/>
              </a:rPr>
              <a:t>the </a:t>
            </a:r>
            <a:r>
              <a:rPr lang="en-US" sz="2000" dirty="0">
                <a:latin typeface="+mj-lt"/>
              </a:rPr>
              <a:t>assessment of a manager </a:t>
            </a:r>
            <a:r>
              <a:rPr lang="en-US" sz="2000" dirty="0" smtClean="0">
                <a:latin typeface="+mj-lt"/>
              </a:rPr>
              <a:t>is a </a:t>
            </a:r>
            <a:r>
              <a:rPr lang="en-US" sz="2000" dirty="0">
                <a:latin typeface="+mj-lt"/>
              </a:rPr>
              <a:t>key aspect of the investment fund rating methodology. </a:t>
            </a:r>
            <a:endParaRPr lang="en-US" sz="2000" dirty="0" smtClean="0">
              <a:latin typeface="+mj-lt"/>
            </a:endParaRPr>
          </a:p>
          <a:p>
            <a:r>
              <a:rPr lang="en-US" sz="2000" dirty="0" smtClean="0">
                <a:latin typeface="+mj-lt"/>
              </a:rPr>
              <a:t>The </a:t>
            </a:r>
            <a:r>
              <a:rPr lang="en-US" sz="2000" dirty="0">
                <a:latin typeface="+mj-lt"/>
              </a:rPr>
              <a:t>assessment of the manager will focus on four </a:t>
            </a:r>
            <a:r>
              <a:rPr lang="en-US" sz="2000" dirty="0" smtClean="0">
                <a:latin typeface="+mj-lt"/>
              </a:rPr>
              <a:t>key Rating Determinants </a:t>
            </a:r>
            <a:r>
              <a:rPr lang="en-US" sz="2000" dirty="0">
                <a:latin typeface="+mj-lt"/>
              </a:rPr>
              <a:t>and respective sub-determinants for each determinant. </a:t>
            </a:r>
            <a:r>
              <a:rPr lang="en-US" sz="2000" dirty="0" smtClean="0">
                <a:latin typeface="+mj-lt"/>
              </a:rPr>
              <a:t>Rating Determinants </a:t>
            </a:r>
            <a:r>
              <a:rPr lang="en-US" sz="2000" dirty="0">
                <a:latin typeface="+mj-lt"/>
              </a:rPr>
              <a:t>include: Management, </a:t>
            </a:r>
            <a:r>
              <a:rPr lang="en-US" sz="2000" dirty="0" smtClean="0">
                <a:latin typeface="+mj-lt"/>
              </a:rPr>
              <a:t>Structure </a:t>
            </a:r>
            <a:r>
              <a:rPr lang="en-US" sz="2000" dirty="0">
                <a:latin typeface="+mj-lt"/>
              </a:rPr>
              <a:t>and Ownership; Credit Process; Fund Investment Guidelines and Process; and Risk Management. </a:t>
            </a:r>
            <a:endParaRPr lang="en-US" sz="2000" dirty="0" smtClean="0">
              <a:latin typeface="+mj-lt"/>
            </a:endParaRPr>
          </a:p>
          <a:p>
            <a:r>
              <a:rPr lang="en-US" sz="2000" dirty="0" smtClean="0">
                <a:latin typeface="+mj-lt"/>
              </a:rPr>
              <a:t>Each Rating Determinant</a:t>
            </a:r>
            <a:r>
              <a:rPr lang="en-US" sz="2000" dirty="0">
                <a:latin typeface="+mj-lt"/>
              </a:rPr>
              <a:t>, and sub-determinant, will be classified as: </a:t>
            </a:r>
          </a:p>
          <a:p>
            <a:pPr lvl="1"/>
            <a:r>
              <a:rPr lang="en-US" i="1" dirty="0">
                <a:latin typeface="+mj-lt"/>
              </a:rPr>
              <a:t>Strong:</a:t>
            </a:r>
            <a:r>
              <a:rPr lang="en-US" sz="2100" i="1" dirty="0">
                <a:latin typeface="+mj-lt"/>
              </a:rPr>
              <a:t> </a:t>
            </a:r>
            <a:r>
              <a:rPr lang="en-US" dirty="0">
                <a:latin typeface="+mj-lt"/>
              </a:rPr>
              <a:t>determinants and sub-determinants exceed what is considered typical when compared to peers and can shift the overall rating higher than what is suggested purely by the PQR. </a:t>
            </a:r>
          </a:p>
          <a:p>
            <a:pPr lvl="1"/>
            <a:r>
              <a:rPr lang="en-US" sz="2000" i="1" dirty="0" smtClean="0">
                <a:latin typeface="+mj-lt"/>
              </a:rPr>
              <a:t>Average</a:t>
            </a:r>
            <a:r>
              <a:rPr lang="en-US" sz="2000" i="1" dirty="0">
                <a:latin typeface="+mj-lt"/>
              </a:rPr>
              <a:t>: </a:t>
            </a:r>
            <a:r>
              <a:rPr lang="en-US" sz="2000" dirty="0">
                <a:latin typeface="+mj-lt"/>
              </a:rPr>
              <a:t>determinants and sub-determinants are found to be not greatly different from peers and may represent typical industry practices and operations. </a:t>
            </a:r>
            <a:endParaRPr lang="en-US" sz="2000" dirty="0" smtClean="0">
              <a:latin typeface="+mj-lt"/>
            </a:endParaRPr>
          </a:p>
          <a:p>
            <a:pPr lvl="1"/>
            <a:r>
              <a:rPr lang="en-US" sz="2000" i="1" dirty="0" smtClean="0">
                <a:latin typeface="+mj-lt"/>
              </a:rPr>
              <a:t>Weak</a:t>
            </a:r>
            <a:r>
              <a:rPr lang="en-US" sz="2000" i="1" dirty="0">
                <a:latin typeface="+mj-lt"/>
              </a:rPr>
              <a:t>: </a:t>
            </a:r>
            <a:r>
              <a:rPr lang="en-US" sz="2000" dirty="0">
                <a:latin typeface="+mj-lt"/>
              </a:rPr>
              <a:t>determinants and sub-determinants are considered to have more disadvantageous characteristics when compared to peers and may not represent typical industry practices and operations. This can shift the overall rating lower than what is suggested purely by the PQR. </a:t>
            </a:r>
          </a:p>
          <a:p>
            <a:r>
              <a:rPr lang="en-US" sz="2000" dirty="0">
                <a:latin typeface="+mj-lt"/>
              </a:rPr>
              <a:t>It is important to note that an assessment that results in a “strong” outcome for the QSR, can lead to an overlay that can boost the PQR rating, and ultimately result in a higher overall IFR than a fund with a similar PQR whose management assessment results in an “average” or “weak” outcome. </a:t>
            </a:r>
            <a:endParaRPr lang="en-US" sz="2000" dirty="0" smtClean="0">
              <a:latin typeface="+mj-lt"/>
            </a:endParaRPr>
          </a:p>
          <a:p>
            <a:r>
              <a:rPr lang="en-US" sz="2000" dirty="0" smtClean="0">
                <a:latin typeface="+mj-lt"/>
              </a:rPr>
              <a:t>Generally </a:t>
            </a:r>
            <a:r>
              <a:rPr lang="en-US" sz="2000" dirty="0">
                <a:latin typeface="+mj-lt"/>
              </a:rPr>
              <a:t>a management assessment that results in a “weak” outcome will result in a fund’s overall IFR being lower than that indicated by the PQR. However, it also, in certain instances, could indicate that KBRA would be unable to get comfortable with management, and thus, be unable to assign a rating to that fund</a:t>
            </a:r>
            <a:r>
              <a:rPr lang="en-US" sz="2000" dirty="0" smtClean="0">
                <a:latin typeface="+mj-lt"/>
              </a:rPr>
              <a:t>.</a:t>
            </a:r>
            <a:endParaRPr lang="en-US" sz="2000" dirty="0">
              <a:latin typeface="+mj-lt"/>
            </a:endParaRPr>
          </a:p>
        </p:txBody>
      </p:sp>
    </p:spTree>
    <p:extLst>
      <p:ext uri="{BB962C8B-B14F-4D97-AF65-F5344CB8AC3E}">
        <p14:creationId xmlns:p14="http://schemas.microsoft.com/office/powerpoint/2010/main" val="139039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9550" y="186541"/>
            <a:ext cx="8934450" cy="442684"/>
          </a:xfrm>
        </p:spPr>
        <p:txBody>
          <a:bodyPr/>
          <a:lstStyle/>
          <a:p>
            <a:r>
              <a:rPr lang="en-US" sz="2800" dirty="0" smtClean="0"/>
              <a:t>RATING APPROACH: </a:t>
            </a:r>
            <a:r>
              <a:rPr lang="en-US" sz="2200" b="0" dirty="0" smtClean="0"/>
              <a:t>QUALITATIVE SHADOW RATING (</a:t>
            </a:r>
            <a:r>
              <a:rPr lang="en-US" sz="2200" b="0" dirty="0" err="1" smtClean="0"/>
              <a:t>QSR</a:t>
            </a:r>
            <a:r>
              <a:rPr lang="en-US" sz="2200" b="0" dirty="0" smtClean="0"/>
              <a:t>) </a:t>
            </a:r>
            <a:endParaRPr lang="en-US" sz="2200" b="0" dirty="0"/>
          </a:p>
        </p:txBody>
      </p:sp>
      <p:pic>
        <p:nvPicPr>
          <p:cNvPr id="6" name="Picture 5"/>
          <p:cNvPicPr>
            <a:picLocks noChangeAspect="1"/>
          </p:cNvPicPr>
          <p:nvPr/>
        </p:nvPicPr>
        <p:blipFill>
          <a:blip r:embed="rId2"/>
          <a:stretch>
            <a:fillRect/>
          </a:stretch>
        </p:blipFill>
        <p:spPr>
          <a:xfrm>
            <a:off x="804263" y="915407"/>
            <a:ext cx="7285489" cy="5424378"/>
          </a:xfrm>
          <a:prstGeom prst="rect">
            <a:avLst/>
          </a:prstGeom>
        </p:spPr>
      </p:pic>
    </p:spTree>
    <p:extLst>
      <p:ext uri="{BB962C8B-B14F-4D97-AF65-F5344CB8AC3E}">
        <p14:creationId xmlns:p14="http://schemas.microsoft.com/office/powerpoint/2010/main" val="4082957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RATING APPROACH: </a:t>
            </a:r>
            <a:r>
              <a:rPr lang="en-US" sz="2000" b="0" dirty="0"/>
              <a:t>QUALITATIVE SHADOW RATING (</a:t>
            </a:r>
            <a:r>
              <a:rPr lang="en-US" sz="2000" b="0" dirty="0" err="1"/>
              <a:t>QSR</a:t>
            </a:r>
            <a:r>
              <a:rPr lang="en-US" sz="2000" b="0" dirty="0"/>
              <a:t>) </a:t>
            </a:r>
            <a:endParaRPr lang="en-US" sz="2000" dirty="0"/>
          </a:p>
        </p:txBody>
      </p:sp>
      <p:pic>
        <p:nvPicPr>
          <p:cNvPr id="4" name="Picture 3"/>
          <p:cNvPicPr>
            <a:picLocks noChangeAspect="1"/>
          </p:cNvPicPr>
          <p:nvPr/>
        </p:nvPicPr>
        <p:blipFill>
          <a:blip r:embed="rId2"/>
          <a:stretch>
            <a:fillRect/>
          </a:stretch>
        </p:blipFill>
        <p:spPr>
          <a:xfrm>
            <a:off x="930313" y="860613"/>
            <a:ext cx="7051000" cy="5441126"/>
          </a:xfrm>
          <a:prstGeom prst="rect">
            <a:avLst/>
          </a:prstGeom>
        </p:spPr>
      </p:pic>
    </p:spTree>
    <p:extLst>
      <p:ext uri="{BB962C8B-B14F-4D97-AF65-F5344CB8AC3E}">
        <p14:creationId xmlns:p14="http://schemas.microsoft.com/office/powerpoint/2010/main" val="1530502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tone Castle Color Theme">
      <a:dk1>
        <a:sysClr val="windowText" lastClr="000000"/>
      </a:dk1>
      <a:lt1>
        <a:sysClr val="window" lastClr="FFFFFF"/>
      </a:lt1>
      <a:dk2>
        <a:srgbClr val="1C597A"/>
      </a:dk2>
      <a:lt2>
        <a:srgbClr val="DDE6EC"/>
      </a:lt2>
      <a:accent1>
        <a:srgbClr val="424142"/>
      </a:accent1>
      <a:accent2>
        <a:srgbClr val="606578"/>
      </a:accent2>
      <a:accent3>
        <a:srgbClr val="79958A"/>
      </a:accent3>
      <a:accent4>
        <a:srgbClr val="806B8C"/>
      </a:accent4>
      <a:accent5>
        <a:srgbClr val="4BB0E4"/>
      </a:accent5>
      <a:accent6>
        <a:srgbClr val="CC8041"/>
      </a:accent6>
      <a:hlink>
        <a:srgbClr val="0000FF"/>
      </a:hlink>
      <a:folHlink>
        <a:srgbClr val="800080"/>
      </a:folHlink>
    </a:clrScheme>
    <a:fontScheme name="Custom 5">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25400</TotalTime>
  <Words>2056</Words>
  <Application>Microsoft Office PowerPoint</Application>
  <PresentationFormat>On-screen Show (4:3)</PresentationFormat>
  <Paragraphs>357</Paragraphs>
  <Slides>42</Slides>
  <Notes>27</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Custom Design</vt:lpstr>
      <vt:lpstr>Office Theme</vt:lpstr>
      <vt:lpstr>PowerPoint Presentation</vt:lpstr>
      <vt:lpstr>TABLE OF CONTENTS</vt:lpstr>
      <vt:lpstr>OVERVIEW OF INVESTMENT FUNDS</vt:lpstr>
      <vt:lpstr>RATING APPROACH</vt:lpstr>
      <vt:lpstr>KBRA BOND FUND RATINGS DEFINITIONS</vt:lpstr>
      <vt:lpstr>RATING APPROACH: PRIMARY QUANTITATIVE RATING (PQR)</vt:lpstr>
      <vt:lpstr>RATING APPROACH: QUALITATIVE SHADOW RATING (QSR) </vt:lpstr>
      <vt:lpstr>RATING APPROACH: QUALITATIVE SHADOW RATING (QSR) </vt:lpstr>
      <vt:lpstr>RATING APPROACH: QUALITATIVE SHADOW RATING (QSR) </vt:lpstr>
      <vt:lpstr>RATING APPROACH: QUALITATIVE SHADOW RATING (QSR) </vt:lpstr>
      <vt:lpstr>RATING APPROACH: QUALITATIVE SHADOW RATING (QSR) </vt:lpstr>
      <vt:lpstr>SURVEILLANCE</vt:lpstr>
      <vt:lpstr>TRENDS – MONEY MARKET FUND REFORM</vt:lpstr>
      <vt:lpstr>TRENDS</vt:lpstr>
      <vt:lpstr>TRENDS</vt:lpstr>
      <vt:lpstr>TRENDS</vt:lpstr>
      <vt:lpstr>TRENDS</vt:lpstr>
      <vt:lpstr>TRENDS</vt:lpstr>
      <vt:lpstr>TRENDS</vt:lpstr>
      <vt:lpstr>Trends</vt:lpstr>
      <vt:lpstr>TRENDS</vt:lpstr>
      <vt:lpstr>TRENDS</vt:lpstr>
      <vt:lpstr>TRENDS</vt:lpstr>
      <vt:lpstr>TRENDS</vt:lpstr>
      <vt:lpstr>TRENDS</vt:lpstr>
      <vt:lpstr>TRENDS</vt:lpstr>
      <vt:lpstr>TRENDS</vt:lpstr>
      <vt:lpstr>TRENDS</vt:lpstr>
      <vt:lpstr>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STONECASTLE - FICA</vt:lpstr>
      <vt:lpstr>STONECASTLE - FICA</vt:lpstr>
      <vt:lpstr>STONECASTLE - FICA</vt:lpstr>
      <vt:lpstr>STONECASTLE - FICA</vt:lpstr>
      <vt:lpstr>STONECASTLE - FICA</vt:lpstr>
      <vt:lpstr>STONECASTLE - FICA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Kennedy</dc:creator>
  <cp:lastModifiedBy>Charles</cp:lastModifiedBy>
  <cp:revision>667</cp:revision>
  <cp:lastPrinted>2014-11-21T19:11:37Z</cp:lastPrinted>
  <dcterms:created xsi:type="dcterms:W3CDTF">2014-02-10T00:22:15Z</dcterms:created>
  <dcterms:modified xsi:type="dcterms:W3CDTF">2017-05-02T14:50:17Z</dcterms:modified>
</cp:coreProperties>
</file>