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8" r:id="rId3"/>
    <p:sldId id="259" r:id="rId4"/>
    <p:sldId id="260" r:id="rId5"/>
    <p:sldId id="30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06" r:id="rId39"/>
    <p:sldId id="304" r:id="rId40"/>
    <p:sldId id="293" r:id="rId41"/>
    <p:sldId id="294"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9843" autoAdjust="0"/>
  </p:normalViewPr>
  <p:slideViewPr>
    <p:cSldViewPr snapToGrid="0" snapToObjects="1">
      <p:cViewPr varScale="1">
        <p:scale>
          <a:sx n="117" d="100"/>
          <a:sy n="117" d="100"/>
        </p:scale>
        <p:origin x="-104" y="-7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A0139-233B-5B48-9164-7D1AB9D90205}" type="datetimeFigureOut">
              <a:rPr lang="en-US" smtClean="0"/>
              <a:t>5/5/17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9DA30-98A0-FE43-A958-AFA5170AD621}" type="slidenum">
              <a:rPr lang="en-US" smtClean="0"/>
              <a:t>‹#›</a:t>
            </a:fld>
            <a:endParaRPr lang="en-US"/>
          </a:p>
        </p:txBody>
      </p:sp>
    </p:spTree>
    <p:extLst>
      <p:ext uri="{BB962C8B-B14F-4D97-AF65-F5344CB8AC3E}">
        <p14:creationId xmlns:p14="http://schemas.microsoft.com/office/powerpoint/2010/main" val="43552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9DA30-98A0-FE43-A958-AFA5170AD621}" type="slidenum">
              <a:rPr lang="en-US" smtClean="0"/>
              <a:t>26</a:t>
            </a:fld>
            <a:endParaRPr lang="en-US"/>
          </a:p>
        </p:txBody>
      </p:sp>
    </p:spTree>
    <p:extLst>
      <p:ext uri="{BB962C8B-B14F-4D97-AF65-F5344CB8AC3E}">
        <p14:creationId xmlns:p14="http://schemas.microsoft.com/office/powerpoint/2010/main" val="65429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4D772C01-D7E3-441D-9BA4-4A85063FB21D}" type="slidenum">
              <a:rPr lang="en-US">
                <a:solidFill>
                  <a:prstClr val="black"/>
                </a:solidFill>
              </a:rPr>
              <a:pPr/>
              <a:t>42</a:t>
            </a:fld>
            <a:endParaRPr lang="en-US" dirty="0">
              <a:solidFill>
                <a:prstClr val="black"/>
              </a:solidFill>
            </a:endParaRPr>
          </a:p>
        </p:txBody>
      </p:sp>
      <p:sp>
        <p:nvSpPr>
          <p:cNvPr id="1737730" name="Rectangle 2"/>
          <p:cNvSpPr>
            <a:spLocks noGrp="1" noRot="1" noChangeAspect="1" noChangeArrowheads="1" noTextEdit="1"/>
          </p:cNvSpPr>
          <p:nvPr>
            <p:ph type="sldImg"/>
          </p:nvPr>
        </p:nvSpPr>
        <p:spPr>
          <a:ln/>
        </p:spPr>
      </p:sp>
      <p:sp>
        <p:nvSpPr>
          <p:cNvPr id="1737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250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0E444-9028-674D-B2AE-3FA20A64E788}" type="datetime1">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139691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1D068-3D11-6044-90C7-F40D768EA6E4}" type="datetime1">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17928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8CE22-C416-6748-BA8A-CC54D732A365}" type="datetime1">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83566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84550-A09F-0D49-9069-973CB8B86243}" type="datetime1">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160959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BD750-380B-7D45-A0C1-DACA1F5E2C28}" type="datetime1">
              <a:rPr lang="en-US" smtClean="0"/>
              <a:t>5/5/17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61747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9C675-5AE8-B74B-B334-12FFBDAD85A6}" type="datetime1">
              <a:rPr lang="en-US" smtClean="0"/>
              <a:t>5/5/17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132794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49A16-45DB-1145-95EE-F7C6BF0EC5CC}" type="datetime1">
              <a:rPr lang="en-US" smtClean="0"/>
              <a:t>5/5/17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3856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637A7-D1B0-D244-AE7C-3A9C9FE94AF7}" type="datetime1">
              <a:rPr lang="en-US" smtClean="0"/>
              <a:t>5/5/17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168850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597C6-2AEC-4046-990E-72CC1E6377E4}" type="datetime1">
              <a:rPr lang="en-US" smtClean="0"/>
              <a:t>5/5/17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180368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A93D0-6AF7-CD4B-A44A-9DC95ACE0FFC}" type="datetime1">
              <a:rPr lang="en-US" smtClean="0"/>
              <a:t>5/5/17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59622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01DBC-9751-8049-AC65-C18D273CBB52}" type="datetime1">
              <a:rPr lang="en-US" smtClean="0"/>
              <a:t>5/5/17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8B1DD-301D-E24A-89F8-338D8BE418AA}" type="slidenum">
              <a:rPr lang="en-US" smtClean="0"/>
              <a:t>‹#›</a:t>
            </a:fld>
            <a:endParaRPr lang="en-US"/>
          </a:p>
        </p:txBody>
      </p:sp>
    </p:spTree>
    <p:extLst>
      <p:ext uri="{BB962C8B-B14F-4D97-AF65-F5344CB8AC3E}">
        <p14:creationId xmlns:p14="http://schemas.microsoft.com/office/powerpoint/2010/main" val="6725768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C7EB0-03B1-1B4D-892C-F60D907149EA}" type="datetime1">
              <a:rPr lang="en-US" smtClean="0"/>
              <a:t>5/5/17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8B1DD-301D-E24A-89F8-338D8BE418AA}" type="slidenum">
              <a:rPr lang="en-US" smtClean="0"/>
              <a:t>‹#›</a:t>
            </a:fld>
            <a:endParaRPr lang="en-US"/>
          </a:p>
        </p:txBody>
      </p:sp>
      <p:pic>
        <p:nvPicPr>
          <p:cNvPr id="7" name="Picture 6"/>
          <p:cNvPicPr>
            <a:picLocks noChangeArrowheads="1"/>
          </p:cNvPicPr>
          <p:nvPr userDrawn="1"/>
        </p:nvPicPr>
        <p:blipFill>
          <a:blip r:embed="rId13" cstate="print"/>
          <a:srcRect/>
          <a:stretch>
            <a:fillRect/>
          </a:stretch>
        </p:blipFill>
        <p:spPr bwMode="auto">
          <a:xfrm>
            <a:off x="4923621" y="6371425"/>
            <a:ext cx="1918959" cy="370986"/>
          </a:xfrm>
          <a:prstGeom prst="rect">
            <a:avLst/>
          </a:prstGeom>
          <a:noFill/>
          <a:ln w="9525">
            <a:noFill/>
            <a:miter lim="800000"/>
            <a:headEnd/>
            <a:tailEnd/>
          </a:ln>
        </p:spPr>
      </p:pic>
    </p:spTree>
    <p:extLst>
      <p:ext uri="{BB962C8B-B14F-4D97-AF65-F5344CB8AC3E}">
        <p14:creationId xmlns:p14="http://schemas.microsoft.com/office/powerpoint/2010/main" val="128062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indesk.com/months-bitlicense-bitcoin-still-startups-await-approval-new-york/" TargetMode="External"/><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hyperlink" Target="http://www.coindesk.com/regulation/bitlicens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tiff"/><Relationship Id="rId5" Type="http://schemas.openxmlformats.org/officeDocument/2006/relationships/image" Target="../media/image25.tif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image" Target="../media/image28.tiff"/><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 Id="rId3"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eg"/><Relationship Id="rId3"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46.wmf"/><Relationship Id="rId6" Type="http://schemas.openxmlformats.org/officeDocument/2006/relationships/image" Target="../media/image47.jpe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3606"/>
            <a:ext cx="9144000" cy="2387600"/>
          </a:xfrm>
        </p:spPr>
        <p:txBody>
          <a:bodyPr>
            <a:normAutofit/>
          </a:bodyPr>
          <a:lstStyle/>
          <a:p>
            <a:r>
              <a:rPr lang="en-US" sz="4800" dirty="0" err="1" smtClean="0"/>
              <a:t>Blockchain</a:t>
            </a:r>
            <a:r>
              <a:rPr lang="en-US" sz="4800" dirty="0" smtClean="0"/>
              <a:t> And Distributed Ledgers: What You Need to Know Now</a:t>
            </a:r>
            <a:endParaRPr lang="en-US" sz="4800" dirty="0"/>
          </a:p>
        </p:txBody>
      </p:sp>
      <p:sp>
        <p:nvSpPr>
          <p:cNvPr id="3" name="Subtitle 2"/>
          <p:cNvSpPr>
            <a:spLocks noGrp="1"/>
          </p:cNvSpPr>
          <p:nvPr>
            <p:ph type="subTitle" idx="1"/>
          </p:nvPr>
        </p:nvSpPr>
        <p:spPr/>
        <p:txBody>
          <a:bodyPr/>
          <a:lstStyle/>
          <a:p>
            <a:r>
              <a:rPr lang="en-US" dirty="0" smtClean="0"/>
              <a:t>Philadelphia AFP</a:t>
            </a:r>
          </a:p>
          <a:p>
            <a:r>
              <a:rPr lang="en-US" dirty="0" smtClean="0"/>
              <a:t>Steve Mott, Principal-BetterBuyDesign</a:t>
            </a:r>
          </a:p>
          <a:p>
            <a:r>
              <a:rPr lang="en-US" dirty="0" smtClean="0"/>
              <a:t>May 2017</a:t>
            </a:r>
            <a:endParaRPr lang="en-US" dirty="0"/>
          </a:p>
        </p:txBody>
      </p:sp>
      <p:sp>
        <p:nvSpPr>
          <p:cNvPr id="4" name="Slide Number Placeholder 3"/>
          <p:cNvSpPr>
            <a:spLocks noGrp="1"/>
          </p:cNvSpPr>
          <p:nvPr>
            <p:ph type="sldNum" sz="quarter" idx="12"/>
          </p:nvPr>
        </p:nvSpPr>
        <p:spPr/>
        <p:txBody>
          <a:bodyPr/>
          <a:lstStyle/>
          <a:p>
            <a:fld id="{B278B1DD-301D-E24A-89F8-338D8BE418AA}" type="slidenum">
              <a:rPr lang="en-US" smtClean="0"/>
              <a:t>1</a:t>
            </a:fld>
            <a:endParaRPr lang="en-US"/>
          </a:p>
        </p:txBody>
      </p:sp>
    </p:spTree>
    <p:extLst>
      <p:ext uri="{BB962C8B-B14F-4D97-AF65-F5344CB8AC3E}">
        <p14:creationId xmlns:p14="http://schemas.microsoft.com/office/powerpoint/2010/main" val="52746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6"/>
          <a:stretch/>
        </p:blipFill>
        <p:spPr>
          <a:xfrm>
            <a:off x="1152940" y="243839"/>
            <a:ext cx="7176812" cy="6436191"/>
          </a:xfrm>
          <a:prstGeom prst="rect">
            <a:avLst/>
          </a:prstGeom>
          <a:ln>
            <a:solidFill>
              <a:schemeClr val="accent6"/>
            </a:solidFill>
          </a:ln>
        </p:spPr>
      </p:pic>
      <p:sp>
        <p:nvSpPr>
          <p:cNvPr id="2" name="Title 1"/>
          <p:cNvSpPr>
            <a:spLocks noGrp="1"/>
          </p:cNvSpPr>
          <p:nvPr>
            <p:ph type="title"/>
          </p:nvPr>
        </p:nvSpPr>
        <p:spPr>
          <a:xfrm>
            <a:off x="8329749" y="374254"/>
            <a:ext cx="2841833" cy="5754331"/>
          </a:xfrm>
        </p:spPr>
        <p:txBody>
          <a:bodyPr>
            <a:normAutofit/>
          </a:bodyPr>
          <a:lstStyle/>
          <a:p>
            <a:pPr algn="ctr"/>
            <a:r>
              <a:rPr lang="en-US" dirty="0" smtClean="0"/>
              <a:t>Bitcoin </a:t>
            </a:r>
            <a:r>
              <a:rPr lang="en-US" dirty="0" err="1" smtClean="0"/>
              <a:t>Blockchain</a:t>
            </a:r>
            <a:r>
              <a:rPr lang="en-US" dirty="0" smtClean="0"/>
              <a:t>: Con-</a:t>
            </a:r>
            <a:r>
              <a:rPr lang="en-US" dirty="0" err="1" smtClean="0"/>
              <a:t>structed</a:t>
            </a:r>
            <a:r>
              <a:rPr lang="en-US" dirty="0" smtClean="0"/>
              <a:t> by Miners Who Prove their Work as They Go</a:t>
            </a:r>
            <a:endParaRPr lang="en-US" dirty="0"/>
          </a:p>
        </p:txBody>
      </p:sp>
      <p:sp>
        <p:nvSpPr>
          <p:cNvPr id="4" name="Slide Number Placeholder 3"/>
          <p:cNvSpPr>
            <a:spLocks noGrp="1"/>
          </p:cNvSpPr>
          <p:nvPr>
            <p:ph type="sldNum" sz="quarter" idx="12"/>
          </p:nvPr>
        </p:nvSpPr>
        <p:spPr/>
        <p:txBody>
          <a:bodyPr/>
          <a:lstStyle/>
          <a:p>
            <a:fld id="{B278B1DD-301D-E24A-89F8-338D8BE418AA}" type="slidenum">
              <a:rPr lang="en-US" smtClean="0"/>
              <a:t>10</a:t>
            </a:fld>
            <a:endParaRPr lang="en-US"/>
          </a:p>
        </p:txBody>
      </p:sp>
    </p:spTree>
    <p:extLst>
      <p:ext uri="{BB962C8B-B14F-4D97-AF65-F5344CB8AC3E}">
        <p14:creationId xmlns:p14="http://schemas.microsoft.com/office/powerpoint/2010/main" val="91504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2385391" y="1788087"/>
            <a:ext cx="3167270" cy="2436981"/>
          </a:xfrm>
          <a:prstGeom prst="hexagon">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266451"/>
            <a:ext cx="10515600" cy="1325563"/>
          </a:xfrm>
        </p:spPr>
        <p:txBody>
          <a:bodyPr>
            <a:normAutofit/>
          </a:bodyPr>
          <a:lstStyle/>
          <a:p>
            <a:pPr algn="ctr"/>
            <a:r>
              <a:rPr lang="en-US" dirty="0" smtClean="0"/>
              <a:t>Public Ledgers: The Next Evolution of Databases</a:t>
            </a:r>
            <a:endParaRPr lang="en-US" dirty="0"/>
          </a:p>
        </p:txBody>
      </p:sp>
      <p:sp>
        <p:nvSpPr>
          <p:cNvPr id="4" name="Rectangle 3"/>
          <p:cNvSpPr/>
          <p:nvPr/>
        </p:nvSpPr>
        <p:spPr>
          <a:xfrm>
            <a:off x="2032253" y="4649115"/>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Client</a:t>
            </a:r>
          </a:p>
        </p:txBody>
      </p:sp>
      <p:sp>
        <p:nvSpPr>
          <p:cNvPr id="6" name="Rectangle 5"/>
          <p:cNvSpPr/>
          <p:nvPr/>
        </p:nvSpPr>
        <p:spPr>
          <a:xfrm>
            <a:off x="4223584" y="4559341"/>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Client</a:t>
            </a:r>
          </a:p>
        </p:txBody>
      </p:sp>
      <p:sp>
        <p:nvSpPr>
          <p:cNvPr id="7" name="Rectangle 6"/>
          <p:cNvSpPr/>
          <p:nvPr/>
        </p:nvSpPr>
        <p:spPr>
          <a:xfrm>
            <a:off x="4487947" y="5287374"/>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Client</a:t>
            </a:r>
          </a:p>
        </p:txBody>
      </p:sp>
      <p:sp>
        <p:nvSpPr>
          <p:cNvPr id="8" name="Rectangle 7"/>
          <p:cNvSpPr/>
          <p:nvPr/>
        </p:nvSpPr>
        <p:spPr>
          <a:xfrm>
            <a:off x="2586828" y="5256253"/>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Client</a:t>
            </a:r>
          </a:p>
        </p:txBody>
      </p:sp>
      <p:sp>
        <p:nvSpPr>
          <p:cNvPr id="9" name="Rectangle 8"/>
          <p:cNvSpPr/>
          <p:nvPr/>
        </p:nvSpPr>
        <p:spPr>
          <a:xfrm>
            <a:off x="3149105" y="2011224"/>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Consolidated Database</a:t>
            </a:r>
          </a:p>
        </p:txBody>
      </p:sp>
      <p:sp>
        <p:nvSpPr>
          <p:cNvPr id="10" name="Rectangle 9"/>
          <p:cNvSpPr/>
          <p:nvPr/>
        </p:nvSpPr>
        <p:spPr>
          <a:xfrm>
            <a:off x="3149105" y="3348205"/>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Access and Validation Rules</a:t>
            </a:r>
          </a:p>
        </p:txBody>
      </p:sp>
      <p:cxnSp>
        <p:nvCxnSpPr>
          <p:cNvPr id="12" name="Straight Arrow Connector 11"/>
          <p:cNvCxnSpPr/>
          <p:nvPr/>
        </p:nvCxnSpPr>
        <p:spPr>
          <a:xfrm flipH="1" flipV="1">
            <a:off x="4004646" y="4229907"/>
            <a:ext cx="706184" cy="103746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518125" y="1531596"/>
            <a:ext cx="5001087" cy="5138789"/>
          </a:xfrm>
        </p:spPr>
        <p:txBody>
          <a:bodyPr>
            <a:noAutofit/>
          </a:bodyPr>
          <a:lstStyle/>
          <a:p>
            <a:r>
              <a:rPr lang="en-US" dirty="0"/>
              <a:t>Multiple organizations often work with the same databases in order to perform exacting tasks; e.g., transaction clearing, custody and settlement, time-stamping, repetitive </a:t>
            </a:r>
            <a:r>
              <a:rPr lang="en-US" dirty="0" smtClean="0"/>
              <a:t>contracts, etc.</a:t>
            </a:r>
            <a:endParaRPr lang="en-US" dirty="0"/>
          </a:p>
          <a:p>
            <a:r>
              <a:rPr lang="en-US" dirty="0"/>
              <a:t>Authoritative access control is required  </a:t>
            </a:r>
          </a:p>
          <a:p>
            <a:r>
              <a:rPr lang="en-US" dirty="0"/>
              <a:t>Synchronization is difficult, time-consuming and expensive</a:t>
            </a:r>
          </a:p>
        </p:txBody>
      </p:sp>
      <p:cxnSp>
        <p:nvCxnSpPr>
          <p:cNvPr id="13" name="Straight Arrow Connector 12"/>
          <p:cNvCxnSpPr/>
          <p:nvPr/>
        </p:nvCxnSpPr>
        <p:spPr>
          <a:xfrm flipV="1">
            <a:off x="2638081" y="4203429"/>
            <a:ext cx="345613" cy="44084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777698" y="4229905"/>
            <a:ext cx="394322" cy="42276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3762153" y="4229905"/>
            <a:ext cx="44558" cy="10374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96001" y="6261904"/>
            <a:ext cx="1292341" cy="246221"/>
          </a:xfrm>
          <a:prstGeom prst="rect">
            <a:avLst/>
          </a:prstGeom>
          <a:noFill/>
        </p:spPr>
        <p:txBody>
          <a:bodyPr wrap="none" rtlCol="0">
            <a:spAutoFit/>
          </a:bodyPr>
          <a:lstStyle/>
          <a:p>
            <a:r>
              <a:rPr lang="en-US" sz="1000" i="1" dirty="0"/>
              <a:t>Source: Terence Spies</a:t>
            </a:r>
          </a:p>
        </p:txBody>
      </p:sp>
      <p:sp>
        <p:nvSpPr>
          <p:cNvPr id="5" name="Slide Number Placeholder 4"/>
          <p:cNvSpPr>
            <a:spLocks noGrp="1"/>
          </p:cNvSpPr>
          <p:nvPr>
            <p:ph type="sldNum" sz="quarter" idx="12"/>
          </p:nvPr>
        </p:nvSpPr>
        <p:spPr/>
        <p:txBody>
          <a:bodyPr/>
          <a:lstStyle/>
          <a:p>
            <a:fld id="{B278B1DD-301D-E24A-89F8-338D8BE418AA}" type="slidenum">
              <a:rPr lang="en-US" smtClean="0"/>
              <a:t>11</a:t>
            </a:fld>
            <a:endParaRPr lang="en-US"/>
          </a:p>
        </p:txBody>
      </p:sp>
    </p:spTree>
    <p:extLst>
      <p:ext uri="{BB962C8B-B14F-4D97-AF65-F5344CB8AC3E}">
        <p14:creationId xmlns:p14="http://schemas.microsoft.com/office/powerpoint/2010/main" val="108997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382138" y="1417641"/>
            <a:ext cx="3237646" cy="2037123"/>
          </a:xfrm>
          <a:prstGeom prst="cloud">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44849" y="339735"/>
            <a:ext cx="8229600" cy="1143000"/>
          </a:xfrm>
        </p:spPr>
        <p:txBody>
          <a:bodyPr>
            <a:normAutofit fontScale="90000"/>
          </a:bodyPr>
          <a:lstStyle/>
          <a:p>
            <a:pPr algn="ctr"/>
            <a:r>
              <a:rPr lang="en-US" dirty="0" smtClean="0"/>
              <a:t>A Consolidated Database Shared by Many</a:t>
            </a:r>
            <a:endParaRPr lang="en-US" dirty="0"/>
          </a:p>
        </p:txBody>
      </p:sp>
      <p:sp>
        <p:nvSpPr>
          <p:cNvPr id="4" name="Rectangle 3"/>
          <p:cNvSpPr/>
          <p:nvPr/>
        </p:nvSpPr>
        <p:spPr>
          <a:xfrm>
            <a:off x="2220292" y="4770062"/>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Client</a:t>
            </a:r>
          </a:p>
        </p:txBody>
      </p:sp>
      <p:sp>
        <p:nvSpPr>
          <p:cNvPr id="6" name="Rectangle 5"/>
          <p:cNvSpPr/>
          <p:nvPr/>
        </p:nvSpPr>
        <p:spPr>
          <a:xfrm>
            <a:off x="2996705" y="5262278"/>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Client</a:t>
            </a:r>
          </a:p>
        </p:txBody>
      </p:sp>
      <p:sp>
        <p:nvSpPr>
          <p:cNvPr id="7" name="Rectangle 6"/>
          <p:cNvSpPr/>
          <p:nvPr/>
        </p:nvSpPr>
        <p:spPr>
          <a:xfrm>
            <a:off x="3924004" y="5014041"/>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Client</a:t>
            </a:r>
          </a:p>
        </p:txBody>
      </p:sp>
      <p:sp>
        <p:nvSpPr>
          <p:cNvPr id="8" name="Rectangle 7"/>
          <p:cNvSpPr/>
          <p:nvPr/>
        </p:nvSpPr>
        <p:spPr>
          <a:xfrm>
            <a:off x="5201788" y="4948945"/>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Client</a:t>
            </a:r>
          </a:p>
        </p:txBody>
      </p:sp>
      <p:sp>
        <p:nvSpPr>
          <p:cNvPr id="9" name="Rectangle 8"/>
          <p:cNvSpPr/>
          <p:nvPr/>
        </p:nvSpPr>
        <p:spPr>
          <a:xfrm>
            <a:off x="3149105" y="1909855"/>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Database</a:t>
            </a:r>
          </a:p>
        </p:txBody>
      </p:sp>
      <p:cxnSp>
        <p:nvCxnSpPr>
          <p:cNvPr id="12" name="Straight Arrow Connector 11"/>
          <p:cNvCxnSpPr>
            <a:stCxn id="7" idx="0"/>
            <a:endCxn id="18" idx="2"/>
          </p:cNvCxnSpPr>
          <p:nvPr/>
        </p:nvCxnSpPr>
        <p:spPr>
          <a:xfrm flipV="1">
            <a:off x="4775860" y="4521825"/>
            <a:ext cx="229358" cy="49221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7134857" y="1590261"/>
            <a:ext cx="4102986" cy="5083163"/>
          </a:xfrm>
        </p:spPr>
        <p:txBody>
          <a:bodyPr>
            <a:normAutofit/>
          </a:bodyPr>
          <a:lstStyle/>
          <a:p>
            <a:r>
              <a:rPr lang="en-US" dirty="0" smtClean="0"/>
              <a:t>Secure operation is provided with uniform cryptography</a:t>
            </a:r>
          </a:p>
          <a:p>
            <a:r>
              <a:rPr lang="en-US" dirty="0" smtClean="0"/>
              <a:t>Access is distributed, based on consensus participation</a:t>
            </a:r>
          </a:p>
          <a:p>
            <a:r>
              <a:rPr lang="en-US" dirty="0" smtClean="0"/>
              <a:t>Database is state dependent, upon majority agreement for validity of updating</a:t>
            </a:r>
          </a:p>
        </p:txBody>
      </p:sp>
      <p:sp>
        <p:nvSpPr>
          <p:cNvPr id="16" name="Rectangle 15"/>
          <p:cNvSpPr/>
          <p:nvPr/>
        </p:nvSpPr>
        <p:spPr>
          <a:xfrm>
            <a:off x="2144849" y="3640125"/>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Validator</a:t>
            </a:r>
          </a:p>
        </p:txBody>
      </p:sp>
      <p:sp>
        <p:nvSpPr>
          <p:cNvPr id="17" name="Rectangle 16"/>
          <p:cNvSpPr/>
          <p:nvPr/>
        </p:nvSpPr>
        <p:spPr>
          <a:xfrm>
            <a:off x="3072148" y="3816172"/>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Validator</a:t>
            </a:r>
          </a:p>
        </p:txBody>
      </p:sp>
      <p:sp>
        <p:nvSpPr>
          <p:cNvPr id="18" name="Rectangle 17"/>
          <p:cNvSpPr/>
          <p:nvPr/>
        </p:nvSpPr>
        <p:spPr>
          <a:xfrm>
            <a:off x="4153361" y="3640125"/>
            <a:ext cx="1703712" cy="8817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Validator</a:t>
            </a:r>
          </a:p>
        </p:txBody>
      </p:sp>
      <p:cxnSp>
        <p:nvCxnSpPr>
          <p:cNvPr id="20" name="Straight Arrow Connector 19"/>
          <p:cNvCxnSpPr>
            <a:stCxn id="18" idx="0"/>
            <a:endCxn id="9" idx="2"/>
          </p:cNvCxnSpPr>
          <p:nvPr/>
        </p:nvCxnSpPr>
        <p:spPr>
          <a:xfrm flipH="1" flipV="1">
            <a:off x="4000961" y="2791555"/>
            <a:ext cx="1004256" cy="84857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6" idx="0"/>
          </p:cNvCxnSpPr>
          <p:nvPr/>
        </p:nvCxnSpPr>
        <p:spPr>
          <a:xfrm flipV="1">
            <a:off x="2996705" y="2791555"/>
            <a:ext cx="1004256" cy="84857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8" idx="2"/>
          </p:cNvCxnSpPr>
          <p:nvPr/>
        </p:nvCxnSpPr>
        <p:spPr>
          <a:xfrm flipH="1" flipV="1">
            <a:off x="5005218" y="4521825"/>
            <a:ext cx="812621" cy="4271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096001" y="6261904"/>
            <a:ext cx="1292341" cy="246221"/>
          </a:xfrm>
          <a:prstGeom prst="rect">
            <a:avLst/>
          </a:prstGeom>
          <a:noFill/>
        </p:spPr>
        <p:txBody>
          <a:bodyPr wrap="none" rtlCol="0">
            <a:spAutoFit/>
          </a:bodyPr>
          <a:lstStyle/>
          <a:p>
            <a:r>
              <a:rPr lang="en-US" sz="1000" i="1" dirty="0"/>
              <a:t>Source: Terence Spies</a:t>
            </a:r>
          </a:p>
        </p:txBody>
      </p:sp>
      <p:cxnSp>
        <p:nvCxnSpPr>
          <p:cNvPr id="22" name="Straight Arrow Connector 21"/>
          <p:cNvCxnSpPr>
            <a:stCxn id="17" idx="0"/>
          </p:cNvCxnSpPr>
          <p:nvPr/>
        </p:nvCxnSpPr>
        <p:spPr>
          <a:xfrm flipV="1">
            <a:off x="3924005" y="2791556"/>
            <a:ext cx="76957" cy="10246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8" idx="2"/>
          </p:cNvCxnSpPr>
          <p:nvPr/>
        </p:nvCxnSpPr>
        <p:spPr>
          <a:xfrm flipV="1">
            <a:off x="3930453" y="4521825"/>
            <a:ext cx="1074765" cy="51240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B278B1DD-301D-E24A-89F8-338D8BE418AA}" type="slidenum">
              <a:rPr lang="en-US" smtClean="0"/>
              <a:t>12</a:t>
            </a:fld>
            <a:endParaRPr lang="en-US"/>
          </a:p>
        </p:txBody>
      </p:sp>
    </p:spTree>
    <p:extLst>
      <p:ext uri="{BB962C8B-B14F-4D97-AF65-F5344CB8AC3E}">
        <p14:creationId xmlns:p14="http://schemas.microsoft.com/office/powerpoint/2010/main" val="123534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What is Distributed…</a:t>
            </a:r>
            <a:endParaRPr lang="en-US" dirty="0"/>
          </a:p>
        </p:txBody>
      </p:sp>
      <p:sp>
        <p:nvSpPr>
          <p:cNvPr id="4" name="Content Placeholder 3"/>
          <p:cNvSpPr>
            <a:spLocks noGrp="1"/>
          </p:cNvSpPr>
          <p:nvPr>
            <p:ph idx="1"/>
          </p:nvPr>
        </p:nvSpPr>
        <p:spPr/>
        <p:txBody>
          <a:bodyPr>
            <a:normAutofit/>
          </a:bodyPr>
          <a:lstStyle/>
          <a:p>
            <a:r>
              <a:rPr lang="en-US" sz="3200" dirty="0" smtClean="0"/>
              <a:t>Trust</a:t>
            </a:r>
          </a:p>
          <a:p>
            <a:r>
              <a:rPr lang="en-US" sz="3200" dirty="0" smtClean="0"/>
              <a:t>Integrity</a:t>
            </a:r>
          </a:p>
          <a:p>
            <a:r>
              <a:rPr lang="en-US" sz="3200" dirty="0" smtClean="0"/>
              <a:t>Access</a:t>
            </a:r>
          </a:p>
          <a:p>
            <a:r>
              <a:rPr lang="en-US" sz="3200" dirty="0" smtClean="0"/>
              <a:t>Partnerships</a:t>
            </a:r>
          </a:p>
          <a:p>
            <a:r>
              <a:rPr lang="en-US" sz="3200" dirty="0" smtClean="0"/>
              <a:t>Security</a:t>
            </a:r>
          </a:p>
          <a:p>
            <a:r>
              <a:rPr lang="en-US" sz="3200" dirty="0" smtClean="0"/>
              <a:t>Irrevocability (often)</a:t>
            </a:r>
          </a:p>
          <a:p>
            <a:r>
              <a:rPr lang="en-US" sz="3200" dirty="0" smtClean="0"/>
              <a:t>etc.</a:t>
            </a:r>
          </a:p>
          <a:p>
            <a:endParaRPr lang="en-US" sz="3200" dirty="0"/>
          </a:p>
        </p:txBody>
      </p:sp>
      <p:sp>
        <p:nvSpPr>
          <p:cNvPr id="2" name="Slide Number Placeholder 1"/>
          <p:cNvSpPr>
            <a:spLocks noGrp="1"/>
          </p:cNvSpPr>
          <p:nvPr>
            <p:ph type="sldNum" sz="quarter" idx="12"/>
          </p:nvPr>
        </p:nvSpPr>
        <p:spPr/>
        <p:txBody>
          <a:bodyPr/>
          <a:lstStyle/>
          <a:p>
            <a:fld id="{B278B1DD-301D-E24A-89F8-338D8BE418AA}" type="slidenum">
              <a:rPr lang="en-US" smtClean="0"/>
              <a:t>13</a:t>
            </a:fld>
            <a:endParaRPr lang="en-US"/>
          </a:p>
        </p:txBody>
      </p:sp>
    </p:spTree>
    <p:extLst>
      <p:ext uri="{BB962C8B-B14F-4D97-AF65-F5344CB8AC3E}">
        <p14:creationId xmlns:p14="http://schemas.microsoft.com/office/powerpoint/2010/main" val="52625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2. Where This Technology Taking Root in Industry</a:t>
            </a:r>
            <a:endParaRPr lang="en-US" dirty="0"/>
          </a:p>
        </p:txBody>
      </p:sp>
      <p:sp>
        <p:nvSpPr>
          <p:cNvPr id="3" name="Content Placeholder 2"/>
          <p:cNvSpPr>
            <a:spLocks noGrp="1"/>
          </p:cNvSpPr>
          <p:nvPr>
            <p:ph idx="1"/>
          </p:nvPr>
        </p:nvSpPr>
        <p:spPr/>
        <p:txBody>
          <a:bodyPr/>
          <a:lstStyle/>
          <a:p>
            <a:r>
              <a:rPr lang="en-US" dirty="0" smtClean="0"/>
              <a:t>Smart Contracts/Manufacturing</a:t>
            </a:r>
          </a:p>
          <a:p>
            <a:r>
              <a:rPr lang="en-US" dirty="0" smtClean="0"/>
              <a:t>Supply chain</a:t>
            </a:r>
          </a:p>
          <a:p>
            <a:r>
              <a:rPr lang="en-US" dirty="0" smtClean="0"/>
              <a:t>Energy</a:t>
            </a:r>
          </a:p>
          <a:p>
            <a:r>
              <a:rPr lang="en-US" dirty="0" smtClean="0"/>
              <a:t>Mobile access to trading databases</a:t>
            </a:r>
          </a:p>
        </p:txBody>
      </p:sp>
      <p:sp>
        <p:nvSpPr>
          <p:cNvPr id="4" name="Slide Number Placeholder 3"/>
          <p:cNvSpPr>
            <a:spLocks noGrp="1"/>
          </p:cNvSpPr>
          <p:nvPr>
            <p:ph type="sldNum" sz="quarter" idx="12"/>
          </p:nvPr>
        </p:nvSpPr>
        <p:spPr/>
        <p:txBody>
          <a:bodyPr/>
          <a:lstStyle/>
          <a:p>
            <a:fld id="{B278B1DD-301D-E24A-89F8-338D8BE418AA}" type="slidenum">
              <a:rPr lang="en-US" smtClean="0"/>
              <a:t>14</a:t>
            </a:fld>
            <a:endParaRPr lang="en-US"/>
          </a:p>
        </p:txBody>
      </p:sp>
    </p:spTree>
    <p:extLst>
      <p:ext uri="{BB962C8B-B14F-4D97-AF65-F5344CB8AC3E}">
        <p14:creationId xmlns:p14="http://schemas.microsoft.com/office/powerpoint/2010/main" val="142261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960" y="374254"/>
            <a:ext cx="3799840" cy="2145426"/>
          </a:xfrm>
        </p:spPr>
        <p:txBody>
          <a:bodyPr>
            <a:normAutofit/>
          </a:bodyPr>
          <a:lstStyle/>
          <a:p>
            <a:r>
              <a:rPr lang="en-US" dirty="0" smtClean="0"/>
              <a:t>Smart Contracts = More Agile </a:t>
            </a:r>
            <a:r>
              <a:rPr lang="en-US" smtClean="0"/>
              <a:t>Supply Chains</a:t>
            </a:r>
            <a:endParaRPr lang="en-US"/>
          </a:p>
        </p:txBody>
      </p:sp>
      <p:pic>
        <p:nvPicPr>
          <p:cNvPr id="3" name="Picture 2"/>
          <p:cNvPicPr>
            <a:picLocks noChangeAspect="1"/>
          </p:cNvPicPr>
          <p:nvPr/>
        </p:nvPicPr>
        <p:blipFill>
          <a:blip r:embed="rId2"/>
          <a:stretch>
            <a:fillRect/>
          </a:stretch>
        </p:blipFill>
        <p:spPr>
          <a:xfrm>
            <a:off x="1767840" y="253812"/>
            <a:ext cx="4504930" cy="5902816"/>
          </a:xfrm>
          <a:prstGeom prst="rect">
            <a:avLst/>
          </a:prstGeom>
          <a:ln>
            <a:solidFill>
              <a:schemeClr val="accent1"/>
            </a:solidFill>
          </a:ln>
        </p:spPr>
      </p:pic>
      <p:sp>
        <p:nvSpPr>
          <p:cNvPr id="4" name="TextBox 3"/>
          <p:cNvSpPr txBox="1"/>
          <p:nvPr/>
        </p:nvSpPr>
        <p:spPr>
          <a:xfrm>
            <a:off x="6904084" y="4449098"/>
            <a:ext cx="3469283" cy="1569660"/>
          </a:xfrm>
          <a:prstGeom prst="rect">
            <a:avLst/>
          </a:prstGeom>
          <a:noFill/>
        </p:spPr>
        <p:txBody>
          <a:bodyPr wrap="none" rtlCol="0">
            <a:spAutoFit/>
          </a:bodyPr>
          <a:lstStyle/>
          <a:p>
            <a:r>
              <a:rPr lang="en-US" sz="2400" i="1" dirty="0"/>
              <a:t>[Trust and enforceability, </a:t>
            </a:r>
          </a:p>
          <a:p>
            <a:r>
              <a:rPr lang="en-US" sz="2400" i="1" dirty="0"/>
              <a:t>but does it need</a:t>
            </a:r>
          </a:p>
          <a:p>
            <a:r>
              <a:rPr lang="en-US" sz="2400" i="1" dirty="0"/>
              <a:t>a Central Authority </a:t>
            </a:r>
          </a:p>
          <a:p>
            <a:r>
              <a:rPr lang="en-US" sz="2400" i="1" dirty="0"/>
              <a:t>if the assets are fungible?]</a:t>
            </a:r>
          </a:p>
        </p:txBody>
      </p:sp>
      <p:pic>
        <p:nvPicPr>
          <p:cNvPr id="5" name="Picture 4"/>
          <p:cNvPicPr>
            <a:picLocks noChangeAspect="1"/>
          </p:cNvPicPr>
          <p:nvPr/>
        </p:nvPicPr>
        <p:blipFill>
          <a:blip r:embed="rId3"/>
          <a:stretch>
            <a:fillRect/>
          </a:stretch>
        </p:blipFill>
        <p:spPr>
          <a:xfrm>
            <a:off x="6642919" y="2589571"/>
            <a:ext cx="3429000" cy="1498600"/>
          </a:xfrm>
          <a:prstGeom prst="rect">
            <a:avLst/>
          </a:prstGeom>
        </p:spPr>
      </p:pic>
      <p:sp>
        <p:nvSpPr>
          <p:cNvPr id="6" name="Slide Number Placeholder 5"/>
          <p:cNvSpPr>
            <a:spLocks noGrp="1"/>
          </p:cNvSpPr>
          <p:nvPr>
            <p:ph type="sldNum" sz="quarter" idx="12"/>
          </p:nvPr>
        </p:nvSpPr>
        <p:spPr/>
        <p:txBody>
          <a:bodyPr/>
          <a:lstStyle/>
          <a:p>
            <a:fld id="{B278B1DD-301D-E24A-89F8-338D8BE418AA}" type="slidenum">
              <a:rPr lang="en-US" smtClean="0"/>
              <a:t>15</a:t>
            </a:fld>
            <a:endParaRPr lang="en-US"/>
          </a:p>
        </p:txBody>
      </p:sp>
    </p:spTree>
    <p:extLst>
      <p:ext uri="{BB962C8B-B14F-4D97-AF65-F5344CB8AC3E}">
        <p14:creationId xmlns:p14="http://schemas.microsoft.com/office/powerpoint/2010/main" val="193679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tretch/>
        </p:blipFill>
        <p:spPr>
          <a:xfrm>
            <a:off x="2507226" y="240413"/>
            <a:ext cx="7161161" cy="5912024"/>
          </a:xfrm>
          <a:prstGeom prst="rect">
            <a:avLst/>
          </a:prstGeom>
        </p:spPr>
      </p:pic>
      <p:sp>
        <p:nvSpPr>
          <p:cNvPr id="3" name="TextBox 2"/>
          <p:cNvSpPr txBox="1"/>
          <p:nvPr/>
        </p:nvSpPr>
        <p:spPr>
          <a:xfrm>
            <a:off x="6096001" y="6261904"/>
            <a:ext cx="3437159" cy="246221"/>
          </a:xfrm>
          <a:prstGeom prst="rect">
            <a:avLst/>
          </a:prstGeom>
          <a:noFill/>
        </p:spPr>
        <p:txBody>
          <a:bodyPr wrap="none" rtlCol="0">
            <a:spAutoFit/>
          </a:bodyPr>
          <a:lstStyle/>
          <a:p>
            <a:r>
              <a:rPr lang="en-US" sz="1000" i="1" dirty="0"/>
              <a:t>Source: Cognizant 20-20 Insights: </a:t>
            </a:r>
            <a:r>
              <a:rPr lang="en-US" sz="1000" i="1" dirty="0" err="1"/>
              <a:t>Blockchain’s</a:t>
            </a:r>
            <a:r>
              <a:rPr lang="en-US" sz="1000" i="1" dirty="0"/>
              <a:t> Smart Contracts</a:t>
            </a:r>
          </a:p>
        </p:txBody>
      </p:sp>
      <p:sp>
        <p:nvSpPr>
          <p:cNvPr id="2" name="Slide Number Placeholder 1"/>
          <p:cNvSpPr>
            <a:spLocks noGrp="1"/>
          </p:cNvSpPr>
          <p:nvPr>
            <p:ph type="sldNum" sz="quarter" idx="12"/>
          </p:nvPr>
        </p:nvSpPr>
        <p:spPr/>
        <p:txBody>
          <a:bodyPr/>
          <a:lstStyle/>
          <a:p>
            <a:fld id="{B278B1DD-301D-E24A-89F8-338D8BE418AA}" type="slidenum">
              <a:rPr lang="en-US" smtClean="0"/>
              <a:t>16</a:t>
            </a:fld>
            <a:endParaRPr lang="en-US"/>
          </a:p>
        </p:txBody>
      </p:sp>
    </p:spTree>
    <p:extLst>
      <p:ext uri="{BB962C8B-B14F-4D97-AF65-F5344CB8AC3E}">
        <p14:creationId xmlns:p14="http://schemas.microsoft.com/office/powerpoint/2010/main" val="16356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40" y="238537"/>
            <a:ext cx="4328160" cy="1443897"/>
          </a:xfrm>
        </p:spPr>
        <p:txBody>
          <a:bodyPr>
            <a:normAutofit/>
          </a:bodyPr>
          <a:lstStyle/>
          <a:p>
            <a:pPr algn="ctr"/>
            <a:r>
              <a:rPr lang="en-US" dirty="0" smtClean="0"/>
              <a:t>A Game-Changer for Supply Chains?</a:t>
            </a:r>
            <a:endParaRPr lang="en-US" dirty="0"/>
          </a:p>
        </p:txBody>
      </p:sp>
      <p:pic>
        <p:nvPicPr>
          <p:cNvPr id="3" name="Picture 2"/>
          <p:cNvPicPr>
            <a:picLocks noChangeAspect="1"/>
          </p:cNvPicPr>
          <p:nvPr/>
        </p:nvPicPr>
        <p:blipFill>
          <a:blip r:embed="rId2"/>
          <a:stretch>
            <a:fillRect/>
          </a:stretch>
        </p:blipFill>
        <p:spPr>
          <a:xfrm>
            <a:off x="1737360" y="263121"/>
            <a:ext cx="4003040" cy="5896943"/>
          </a:xfrm>
          <a:prstGeom prst="rect">
            <a:avLst/>
          </a:prstGeom>
          <a:ln>
            <a:solidFill>
              <a:schemeClr val="accent1"/>
            </a:solidFill>
          </a:ln>
        </p:spPr>
      </p:pic>
      <p:sp>
        <p:nvSpPr>
          <p:cNvPr id="7" name="TextBox 6"/>
          <p:cNvSpPr txBox="1"/>
          <p:nvPr/>
        </p:nvSpPr>
        <p:spPr>
          <a:xfrm>
            <a:off x="6032501" y="6235292"/>
            <a:ext cx="1544012" cy="246221"/>
          </a:xfrm>
          <a:prstGeom prst="rect">
            <a:avLst/>
          </a:prstGeom>
          <a:noFill/>
        </p:spPr>
        <p:txBody>
          <a:bodyPr wrap="none" rtlCol="0">
            <a:spAutoFit/>
          </a:bodyPr>
          <a:lstStyle/>
          <a:p>
            <a:r>
              <a:rPr lang="en-US" sz="1000" i="1" dirty="0"/>
              <a:t>Source: </a:t>
            </a:r>
            <a:r>
              <a:rPr lang="en-US" sz="1000" i="1" dirty="0" err="1"/>
              <a:t>loaddelivered.com</a:t>
            </a:r>
            <a:endParaRPr lang="en-US" sz="1000" i="1" dirty="0"/>
          </a:p>
        </p:txBody>
      </p:sp>
      <p:pic>
        <p:nvPicPr>
          <p:cNvPr id="8" name="Picture 7"/>
          <p:cNvPicPr>
            <a:picLocks noChangeAspect="1"/>
          </p:cNvPicPr>
          <p:nvPr/>
        </p:nvPicPr>
        <p:blipFill rotWithShape="1">
          <a:blip r:embed="rId3"/>
          <a:srcRect l="4259" t="27043" r="4644" b="49562"/>
          <a:stretch/>
        </p:blipFill>
        <p:spPr>
          <a:xfrm>
            <a:off x="3686206" y="4004840"/>
            <a:ext cx="6341189" cy="2013995"/>
          </a:xfrm>
          <a:prstGeom prst="rect">
            <a:avLst/>
          </a:prstGeom>
          <a:ln>
            <a:solidFill>
              <a:schemeClr val="accent6"/>
            </a:solidFill>
          </a:ln>
        </p:spPr>
      </p:pic>
      <p:pic>
        <p:nvPicPr>
          <p:cNvPr id="4" name="Picture 3"/>
          <p:cNvPicPr>
            <a:picLocks noChangeAspect="1"/>
          </p:cNvPicPr>
          <p:nvPr/>
        </p:nvPicPr>
        <p:blipFill rotWithShape="1">
          <a:blip r:embed="rId3"/>
          <a:srcRect r="6017" b="73004"/>
          <a:stretch/>
        </p:blipFill>
        <p:spPr>
          <a:xfrm>
            <a:off x="5832115" y="1898892"/>
            <a:ext cx="4429210" cy="1964719"/>
          </a:xfrm>
          <a:prstGeom prst="rect">
            <a:avLst/>
          </a:prstGeom>
          <a:ln>
            <a:solidFill>
              <a:schemeClr val="accent6"/>
            </a:solidFill>
          </a:ln>
        </p:spPr>
      </p:pic>
      <p:sp>
        <p:nvSpPr>
          <p:cNvPr id="5" name="Slide Number Placeholder 4"/>
          <p:cNvSpPr>
            <a:spLocks noGrp="1"/>
          </p:cNvSpPr>
          <p:nvPr>
            <p:ph type="sldNum" sz="quarter" idx="12"/>
          </p:nvPr>
        </p:nvSpPr>
        <p:spPr/>
        <p:txBody>
          <a:bodyPr/>
          <a:lstStyle/>
          <a:p>
            <a:fld id="{B278B1DD-301D-E24A-89F8-338D8BE418AA}" type="slidenum">
              <a:rPr lang="en-US" smtClean="0"/>
              <a:t>17</a:t>
            </a:fld>
            <a:endParaRPr lang="en-US"/>
          </a:p>
        </p:txBody>
      </p:sp>
    </p:spTree>
    <p:extLst>
      <p:ext uri="{BB962C8B-B14F-4D97-AF65-F5344CB8AC3E}">
        <p14:creationId xmlns:p14="http://schemas.microsoft.com/office/powerpoint/2010/main" val="34094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6" y="0"/>
            <a:ext cx="10515600" cy="1325563"/>
          </a:xfrm>
        </p:spPr>
        <p:txBody>
          <a:bodyPr/>
          <a:lstStyle/>
          <a:p>
            <a:pPr algn="ctr"/>
            <a:r>
              <a:rPr lang="en-US" dirty="0" smtClean="0"/>
              <a:t>Smart Containers Next Up on Board</a:t>
            </a:r>
            <a:endParaRPr lang="en-US" dirty="0"/>
          </a:p>
        </p:txBody>
      </p:sp>
      <p:pic>
        <p:nvPicPr>
          <p:cNvPr id="3" name="Picture 2"/>
          <p:cNvPicPr>
            <a:picLocks noChangeAspect="1"/>
          </p:cNvPicPr>
          <p:nvPr/>
        </p:nvPicPr>
        <p:blipFill rotWithShape="1">
          <a:blip r:embed="rId2"/>
          <a:srcRect l="-64" t="51026"/>
          <a:stretch/>
        </p:blipFill>
        <p:spPr>
          <a:xfrm>
            <a:off x="2684257" y="1263350"/>
            <a:ext cx="6544492" cy="4824644"/>
          </a:xfrm>
          <a:prstGeom prst="rect">
            <a:avLst/>
          </a:prstGeom>
          <a:ln>
            <a:solidFill>
              <a:schemeClr val="accent6"/>
            </a:solidFill>
          </a:ln>
        </p:spPr>
      </p:pic>
      <p:sp>
        <p:nvSpPr>
          <p:cNvPr id="4" name="TextBox 3"/>
          <p:cNvSpPr txBox="1"/>
          <p:nvPr/>
        </p:nvSpPr>
        <p:spPr>
          <a:xfrm>
            <a:off x="6032501" y="6235292"/>
            <a:ext cx="1544012" cy="246221"/>
          </a:xfrm>
          <a:prstGeom prst="rect">
            <a:avLst/>
          </a:prstGeom>
          <a:noFill/>
        </p:spPr>
        <p:txBody>
          <a:bodyPr wrap="none" rtlCol="0">
            <a:spAutoFit/>
          </a:bodyPr>
          <a:lstStyle/>
          <a:p>
            <a:r>
              <a:rPr lang="en-US" sz="1000" i="1" dirty="0"/>
              <a:t>Source: </a:t>
            </a:r>
            <a:r>
              <a:rPr lang="en-US" sz="1000" i="1" dirty="0" err="1"/>
              <a:t>loaddelivered.com</a:t>
            </a:r>
            <a:endParaRPr lang="en-US" sz="1000" i="1" dirty="0"/>
          </a:p>
        </p:txBody>
      </p:sp>
      <p:sp>
        <p:nvSpPr>
          <p:cNvPr id="5" name="Slide Number Placeholder 4"/>
          <p:cNvSpPr>
            <a:spLocks noGrp="1"/>
          </p:cNvSpPr>
          <p:nvPr>
            <p:ph type="sldNum" sz="quarter" idx="12"/>
          </p:nvPr>
        </p:nvSpPr>
        <p:spPr/>
        <p:txBody>
          <a:bodyPr/>
          <a:lstStyle/>
          <a:p>
            <a:fld id="{B278B1DD-301D-E24A-89F8-338D8BE418AA}" type="slidenum">
              <a:rPr lang="en-US" smtClean="0"/>
              <a:t>18</a:t>
            </a:fld>
            <a:endParaRPr lang="en-US"/>
          </a:p>
        </p:txBody>
      </p:sp>
    </p:spTree>
    <p:extLst>
      <p:ext uri="{BB962C8B-B14F-4D97-AF65-F5344CB8AC3E}">
        <p14:creationId xmlns:p14="http://schemas.microsoft.com/office/powerpoint/2010/main" val="81043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65538" y="298360"/>
            <a:ext cx="2549383" cy="5784387"/>
          </a:xfrm>
        </p:spPr>
        <p:txBody>
          <a:bodyPr>
            <a:normAutofit/>
          </a:bodyPr>
          <a:lstStyle/>
          <a:p>
            <a:pPr algn="ctr"/>
            <a:r>
              <a:rPr lang="en-US" sz="4000" dirty="0"/>
              <a:t>Supply Chain Example:</a:t>
            </a:r>
            <a:br>
              <a:rPr lang="en-US" sz="4000" dirty="0"/>
            </a:br>
            <a:r>
              <a:rPr lang="en-US" sz="4000" dirty="0"/>
              <a:t>Tracking Meat in China</a:t>
            </a:r>
          </a:p>
        </p:txBody>
      </p:sp>
      <p:pic>
        <p:nvPicPr>
          <p:cNvPr id="5" name="Picture 4"/>
          <p:cNvPicPr>
            <a:picLocks noChangeAspect="1"/>
          </p:cNvPicPr>
          <p:nvPr/>
        </p:nvPicPr>
        <p:blipFill>
          <a:blip r:embed="rId2"/>
          <a:stretch>
            <a:fillRect/>
          </a:stretch>
        </p:blipFill>
        <p:spPr>
          <a:xfrm>
            <a:off x="794682" y="298361"/>
            <a:ext cx="3757290" cy="5907157"/>
          </a:xfrm>
          <a:prstGeom prst="rect">
            <a:avLst/>
          </a:prstGeom>
          <a:ln>
            <a:solidFill>
              <a:schemeClr val="tx2"/>
            </a:solidFill>
          </a:ln>
        </p:spPr>
      </p:pic>
      <p:pic>
        <p:nvPicPr>
          <p:cNvPr id="6" name="Picture 5"/>
          <p:cNvPicPr>
            <a:picLocks noChangeAspect="1"/>
          </p:cNvPicPr>
          <p:nvPr/>
        </p:nvPicPr>
        <p:blipFill>
          <a:blip r:embed="rId3"/>
          <a:stretch>
            <a:fillRect/>
          </a:stretch>
        </p:blipFill>
        <p:spPr>
          <a:xfrm>
            <a:off x="4666276" y="8470"/>
            <a:ext cx="4384959" cy="6794087"/>
          </a:xfrm>
          <a:prstGeom prst="rect">
            <a:avLst/>
          </a:prstGeom>
          <a:ln>
            <a:solidFill>
              <a:schemeClr val="tx2"/>
            </a:solidFill>
          </a:ln>
        </p:spPr>
      </p:pic>
      <p:sp>
        <p:nvSpPr>
          <p:cNvPr id="7" name="TextBox 6"/>
          <p:cNvSpPr txBox="1"/>
          <p:nvPr/>
        </p:nvSpPr>
        <p:spPr>
          <a:xfrm>
            <a:off x="3033948" y="6411200"/>
            <a:ext cx="1319592" cy="246221"/>
          </a:xfrm>
          <a:prstGeom prst="rect">
            <a:avLst/>
          </a:prstGeom>
          <a:noFill/>
        </p:spPr>
        <p:txBody>
          <a:bodyPr wrap="none" rtlCol="0">
            <a:spAutoFit/>
          </a:bodyPr>
          <a:lstStyle/>
          <a:p>
            <a:r>
              <a:rPr lang="en-US" sz="1000" i="1" dirty="0"/>
              <a:t>Source: </a:t>
            </a:r>
            <a:r>
              <a:rPr lang="en-US" sz="1000" i="1" dirty="0" err="1"/>
              <a:t>CoinDesk.com</a:t>
            </a:r>
            <a:endParaRPr lang="en-US" sz="1000" i="1" dirty="0"/>
          </a:p>
        </p:txBody>
      </p:sp>
      <p:sp>
        <p:nvSpPr>
          <p:cNvPr id="2" name="Slide Number Placeholder 1"/>
          <p:cNvSpPr>
            <a:spLocks noGrp="1"/>
          </p:cNvSpPr>
          <p:nvPr>
            <p:ph type="sldNum" sz="quarter" idx="12"/>
          </p:nvPr>
        </p:nvSpPr>
        <p:spPr/>
        <p:txBody>
          <a:bodyPr/>
          <a:lstStyle/>
          <a:p>
            <a:fld id="{B278B1DD-301D-E24A-89F8-338D8BE418AA}" type="slidenum">
              <a:rPr lang="en-US" smtClean="0"/>
              <a:t>19</a:t>
            </a:fld>
            <a:endParaRPr lang="en-US"/>
          </a:p>
        </p:txBody>
      </p:sp>
    </p:spTree>
    <p:extLst>
      <p:ext uri="{BB962C8B-B14F-4D97-AF65-F5344CB8AC3E}">
        <p14:creationId xmlns:p14="http://schemas.microsoft.com/office/powerpoint/2010/main" val="155978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of Session</a:t>
            </a:r>
            <a:endParaRPr lang="en-US" dirty="0"/>
          </a:p>
        </p:txBody>
      </p:sp>
      <p:sp>
        <p:nvSpPr>
          <p:cNvPr id="4" name="Content Placeholder 3"/>
          <p:cNvSpPr>
            <a:spLocks noGrp="1"/>
          </p:cNvSpPr>
          <p:nvPr>
            <p:ph idx="1"/>
          </p:nvPr>
        </p:nvSpPr>
        <p:spPr>
          <a:xfrm>
            <a:off x="1981200" y="1404731"/>
            <a:ext cx="8229600" cy="4721433"/>
          </a:xfrm>
        </p:spPr>
        <p:txBody>
          <a:bodyPr>
            <a:normAutofit fontScale="85000" lnSpcReduction="10000"/>
          </a:bodyPr>
          <a:lstStyle/>
          <a:p>
            <a:r>
              <a:rPr lang="en-US" dirty="0" smtClean="0"/>
              <a:t>While </a:t>
            </a:r>
            <a:r>
              <a:rPr lang="en-US" i="1" dirty="0">
                <a:solidFill>
                  <a:srgbClr val="FF0000"/>
                </a:solidFill>
              </a:rPr>
              <a:t>Bitcoin and other virtual currencies </a:t>
            </a:r>
            <a:r>
              <a:rPr lang="en-US" dirty="0"/>
              <a:t>continue to titillate the investment community and arose regulatory </a:t>
            </a:r>
            <a:r>
              <a:rPr lang="en-US" dirty="0" smtClean="0"/>
              <a:t>ire, cautious corporations remain at arm’s length to their mainstream use</a:t>
            </a:r>
          </a:p>
          <a:p>
            <a:r>
              <a:rPr lang="en-US" dirty="0" smtClean="0"/>
              <a:t>Dozens </a:t>
            </a:r>
            <a:r>
              <a:rPr lang="en-US" dirty="0"/>
              <a:t>of industries are busily deploying </a:t>
            </a:r>
            <a:r>
              <a:rPr lang="en-US" dirty="0" smtClean="0"/>
              <a:t>the </a:t>
            </a:r>
            <a:r>
              <a:rPr lang="en-US" dirty="0"/>
              <a:t>underlying technology </a:t>
            </a:r>
            <a:r>
              <a:rPr lang="en-US" dirty="0" smtClean="0"/>
              <a:t>of virtual currencies, however. The </a:t>
            </a:r>
            <a:r>
              <a:rPr lang="en-US" dirty="0"/>
              <a:t>financial services sector is leading the way, but </a:t>
            </a:r>
            <a:r>
              <a:rPr lang="en-US" i="1" dirty="0" err="1">
                <a:solidFill>
                  <a:srgbClr val="FF0000"/>
                </a:solidFill>
              </a:rPr>
              <a:t>blockchain</a:t>
            </a:r>
            <a:r>
              <a:rPr lang="en-US" dirty="0"/>
              <a:t> innovations are making their way into industrial products, autos, travel and hospitality, retail, healthcare, media government and energy to re-craft important aspects of how they operate in order to gain both better security and greater efficiency</a:t>
            </a:r>
            <a:r>
              <a:rPr lang="en-US" dirty="0" smtClean="0"/>
              <a:t>.</a:t>
            </a:r>
          </a:p>
          <a:p>
            <a:r>
              <a:rPr lang="en-US" dirty="0" smtClean="0"/>
              <a:t>This </a:t>
            </a:r>
            <a:r>
              <a:rPr lang="en-US" dirty="0"/>
              <a:t>session will profile the innovations underway, and their potential to </a:t>
            </a:r>
            <a:r>
              <a:rPr lang="en-US" dirty="0" smtClean="0"/>
              <a:t>gradually disrupt </a:t>
            </a:r>
            <a:r>
              <a:rPr lang="en-US" dirty="0"/>
              <a:t>the status quo of how business gets </a:t>
            </a:r>
            <a:r>
              <a:rPr lang="en-US" dirty="0" smtClean="0"/>
              <a:t>done—harnessing the humble power of public </a:t>
            </a:r>
            <a:r>
              <a:rPr lang="en-US" dirty="0" smtClean="0">
                <a:solidFill>
                  <a:srgbClr val="FF0000"/>
                </a:solidFill>
              </a:rPr>
              <a:t>(</a:t>
            </a:r>
            <a:r>
              <a:rPr lang="en-US" i="1" dirty="0" smtClean="0">
                <a:solidFill>
                  <a:srgbClr val="FF0000"/>
                </a:solidFill>
              </a:rPr>
              <a:t>distributive) ledgers</a:t>
            </a:r>
            <a:endParaRPr lang="en-US" i="1" dirty="0">
              <a:solidFill>
                <a:srgbClr val="FF0000"/>
              </a:solidFill>
            </a:endParaRPr>
          </a:p>
        </p:txBody>
      </p:sp>
      <p:pic>
        <p:nvPicPr>
          <p:cNvPr id="2" name="Picture 1"/>
          <p:cNvPicPr>
            <a:picLocks noChangeAspect="1"/>
          </p:cNvPicPr>
          <p:nvPr/>
        </p:nvPicPr>
        <p:blipFill>
          <a:blip r:embed="rId2"/>
          <a:stretch>
            <a:fillRect/>
          </a:stretch>
        </p:blipFill>
        <p:spPr>
          <a:xfrm>
            <a:off x="6966857" y="374254"/>
            <a:ext cx="2743200" cy="850900"/>
          </a:xfrm>
          <a:prstGeom prst="rect">
            <a:avLst/>
          </a:prstGeom>
        </p:spPr>
      </p:pic>
      <p:sp>
        <p:nvSpPr>
          <p:cNvPr id="5" name="TextBox 4"/>
          <p:cNvSpPr txBox="1"/>
          <p:nvPr/>
        </p:nvSpPr>
        <p:spPr>
          <a:xfrm>
            <a:off x="8055430" y="126814"/>
            <a:ext cx="769763" cy="1446550"/>
          </a:xfrm>
          <a:prstGeom prst="rect">
            <a:avLst/>
          </a:prstGeom>
          <a:noFill/>
        </p:spPr>
        <p:txBody>
          <a:bodyPr wrap="none" rtlCol="0">
            <a:spAutoFit/>
          </a:bodyPr>
          <a:lstStyle/>
          <a:p>
            <a:r>
              <a:rPr lang="en-US" sz="8800" dirty="0">
                <a:solidFill>
                  <a:srgbClr val="FF0000"/>
                </a:solidFill>
              </a:rPr>
              <a:t>X</a:t>
            </a:r>
          </a:p>
        </p:txBody>
      </p:sp>
      <p:sp>
        <p:nvSpPr>
          <p:cNvPr id="6" name="Slide Number Placeholder 5"/>
          <p:cNvSpPr>
            <a:spLocks noGrp="1"/>
          </p:cNvSpPr>
          <p:nvPr>
            <p:ph type="sldNum" sz="quarter" idx="12"/>
          </p:nvPr>
        </p:nvSpPr>
        <p:spPr/>
        <p:txBody>
          <a:bodyPr/>
          <a:lstStyle/>
          <a:p>
            <a:fld id="{B278B1DD-301D-E24A-89F8-338D8BE418AA}" type="slidenum">
              <a:rPr lang="en-US" smtClean="0"/>
              <a:t>2</a:t>
            </a:fld>
            <a:endParaRPr lang="en-US"/>
          </a:p>
        </p:txBody>
      </p:sp>
    </p:spTree>
    <p:extLst>
      <p:ext uri="{BB962C8B-B14F-4D97-AF65-F5344CB8AC3E}">
        <p14:creationId xmlns:p14="http://schemas.microsoft.com/office/powerpoint/2010/main" val="169595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470" y="254984"/>
            <a:ext cx="4300330" cy="1143000"/>
          </a:xfrm>
        </p:spPr>
        <p:txBody>
          <a:bodyPr>
            <a:normAutofit fontScale="90000"/>
          </a:bodyPr>
          <a:lstStyle/>
          <a:p>
            <a:pPr algn="ctr"/>
            <a:r>
              <a:rPr lang="en-US" dirty="0" smtClean="0"/>
              <a:t>Reinventing the Energy Grid</a:t>
            </a:r>
            <a:endParaRPr lang="en-US" dirty="0"/>
          </a:p>
        </p:txBody>
      </p:sp>
      <p:pic>
        <p:nvPicPr>
          <p:cNvPr id="3" name="Picture 2"/>
          <p:cNvPicPr>
            <a:picLocks noChangeAspect="1"/>
          </p:cNvPicPr>
          <p:nvPr/>
        </p:nvPicPr>
        <p:blipFill>
          <a:blip r:embed="rId2"/>
          <a:stretch>
            <a:fillRect/>
          </a:stretch>
        </p:blipFill>
        <p:spPr>
          <a:xfrm>
            <a:off x="1391478" y="254985"/>
            <a:ext cx="4415254" cy="6438223"/>
          </a:xfrm>
          <a:prstGeom prst="rect">
            <a:avLst/>
          </a:prstGeom>
          <a:ln>
            <a:solidFill>
              <a:schemeClr val="tx2"/>
            </a:solidFill>
          </a:ln>
        </p:spPr>
      </p:pic>
      <p:pic>
        <p:nvPicPr>
          <p:cNvPr id="5" name="Picture 4"/>
          <p:cNvPicPr>
            <a:picLocks noChangeAspect="1"/>
          </p:cNvPicPr>
          <p:nvPr/>
        </p:nvPicPr>
        <p:blipFill rotWithShape="1">
          <a:blip r:embed="rId3"/>
          <a:srcRect b="47"/>
          <a:stretch/>
        </p:blipFill>
        <p:spPr>
          <a:xfrm>
            <a:off x="5149684" y="1377261"/>
            <a:ext cx="5818639" cy="5069725"/>
          </a:xfrm>
          <a:prstGeom prst="rect">
            <a:avLst/>
          </a:prstGeom>
          <a:ln>
            <a:solidFill>
              <a:schemeClr val="accent6"/>
            </a:solidFill>
          </a:ln>
        </p:spPr>
      </p:pic>
      <p:sp>
        <p:nvSpPr>
          <p:cNvPr id="6" name="TextBox 5"/>
          <p:cNvSpPr txBox="1"/>
          <p:nvPr/>
        </p:nvSpPr>
        <p:spPr>
          <a:xfrm>
            <a:off x="8722693" y="6446987"/>
            <a:ext cx="1319592" cy="246221"/>
          </a:xfrm>
          <a:prstGeom prst="rect">
            <a:avLst/>
          </a:prstGeom>
          <a:noFill/>
        </p:spPr>
        <p:txBody>
          <a:bodyPr wrap="none" rtlCol="0">
            <a:spAutoFit/>
          </a:bodyPr>
          <a:lstStyle/>
          <a:p>
            <a:r>
              <a:rPr lang="en-US" sz="1000" i="1" dirty="0"/>
              <a:t>Source: </a:t>
            </a:r>
            <a:r>
              <a:rPr lang="en-US" sz="1000" i="1" dirty="0" err="1"/>
              <a:t>CoinDesk.com</a:t>
            </a:r>
            <a:endParaRPr lang="en-US" sz="1000" i="1" dirty="0"/>
          </a:p>
        </p:txBody>
      </p:sp>
      <p:sp>
        <p:nvSpPr>
          <p:cNvPr id="4" name="Slide Number Placeholder 3"/>
          <p:cNvSpPr>
            <a:spLocks noGrp="1"/>
          </p:cNvSpPr>
          <p:nvPr>
            <p:ph type="sldNum" sz="quarter" idx="12"/>
          </p:nvPr>
        </p:nvSpPr>
        <p:spPr/>
        <p:txBody>
          <a:bodyPr/>
          <a:lstStyle/>
          <a:p>
            <a:fld id="{B278B1DD-301D-E24A-89F8-338D8BE418AA}" type="slidenum">
              <a:rPr lang="en-US" smtClean="0"/>
              <a:t>20</a:t>
            </a:fld>
            <a:endParaRPr lang="en-US"/>
          </a:p>
        </p:txBody>
      </p:sp>
    </p:spTree>
    <p:extLst>
      <p:ext uri="{BB962C8B-B14F-4D97-AF65-F5344CB8AC3E}">
        <p14:creationId xmlns:p14="http://schemas.microsoft.com/office/powerpoint/2010/main" val="1024373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3. Where This Technology is Innovating in Financial Services</a:t>
            </a:r>
            <a:endParaRPr lang="en-US" dirty="0"/>
          </a:p>
        </p:txBody>
      </p:sp>
      <p:sp>
        <p:nvSpPr>
          <p:cNvPr id="3" name="Content Placeholder 2"/>
          <p:cNvSpPr>
            <a:spLocks noGrp="1"/>
          </p:cNvSpPr>
          <p:nvPr>
            <p:ph idx="1"/>
          </p:nvPr>
        </p:nvSpPr>
        <p:spPr/>
        <p:txBody>
          <a:bodyPr>
            <a:normAutofit/>
          </a:bodyPr>
          <a:lstStyle/>
          <a:p>
            <a:r>
              <a:rPr lang="en-US" sz="3200" dirty="0" smtClean="0"/>
              <a:t>Cross-border transfers</a:t>
            </a:r>
          </a:p>
          <a:p>
            <a:r>
              <a:rPr lang="en-US" sz="3200" dirty="0" smtClean="0"/>
              <a:t>Card-based B2B transactions</a:t>
            </a:r>
          </a:p>
          <a:p>
            <a:r>
              <a:rPr lang="en-US" sz="3200" dirty="0" smtClean="0"/>
              <a:t>Insurance</a:t>
            </a:r>
          </a:p>
          <a:p>
            <a:r>
              <a:rPr lang="en-US" sz="3200" dirty="0" smtClean="0"/>
              <a:t>Wire transfer networks</a:t>
            </a:r>
          </a:p>
        </p:txBody>
      </p:sp>
      <p:sp>
        <p:nvSpPr>
          <p:cNvPr id="4" name="Slide Number Placeholder 3"/>
          <p:cNvSpPr>
            <a:spLocks noGrp="1"/>
          </p:cNvSpPr>
          <p:nvPr>
            <p:ph type="sldNum" sz="quarter" idx="12"/>
          </p:nvPr>
        </p:nvSpPr>
        <p:spPr/>
        <p:txBody>
          <a:bodyPr/>
          <a:lstStyle/>
          <a:p>
            <a:fld id="{B278B1DD-301D-E24A-89F8-338D8BE418AA}" type="slidenum">
              <a:rPr lang="en-US" smtClean="0"/>
              <a:t>21</a:t>
            </a:fld>
            <a:endParaRPr lang="en-US"/>
          </a:p>
        </p:txBody>
      </p:sp>
    </p:spTree>
    <p:extLst>
      <p:ext uri="{BB962C8B-B14F-4D97-AF65-F5344CB8AC3E}">
        <p14:creationId xmlns:p14="http://schemas.microsoft.com/office/powerpoint/2010/main" val="26415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0482" y="395927"/>
            <a:ext cx="5295569" cy="1024194"/>
          </a:xfrm>
        </p:spPr>
        <p:txBody>
          <a:bodyPr>
            <a:normAutofit fontScale="90000"/>
          </a:bodyPr>
          <a:lstStyle/>
          <a:p>
            <a:pPr algn="ctr"/>
            <a:r>
              <a:rPr lang="en-US" dirty="0" smtClean="0"/>
              <a:t>Cross-border a Magnet for Innovators</a:t>
            </a:r>
            <a:endParaRPr lang="en-US" dirty="0"/>
          </a:p>
        </p:txBody>
      </p:sp>
      <p:sp>
        <p:nvSpPr>
          <p:cNvPr id="4" name="Slide Number Placeholder 3"/>
          <p:cNvSpPr>
            <a:spLocks noGrp="1"/>
          </p:cNvSpPr>
          <p:nvPr>
            <p:ph type="sldNum" sz="quarter" idx="4294967295"/>
          </p:nvPr>
        </p:nvSpPr>
        <p:spPr>
          <a:xfrm>
            <a:off x="9672576" y="6308204"/>
            <a:ext cx="538224" cy="413273"/>
          </a:xfrm>
          <a:prstGeom prst="rect">
            <a:avLst/>
          </a:prstGeom>
        </p:spPr>
        <p:txBody>
          <a:bodyPr/>
          <a:lstStyle/>
          <a:p>
            <a:fld id="{EDA7DB09-9AF5-4149-A6B5-C02F81ADB09B}" type="slidenum">
              <a:rPr lang="en-US" smtClean="0"/>
              <a:t>22</a:t>
            </a:fld>
            <a:endParaRPr lang="en-US" dirty="0"/>
          </a:p>
        </p:txBody>
      </p:sp>
      <p:sp>
        <p:nvSpPr>
          <p:cNvPr id="6" name="Rectangle 5"/>
          <p:cNvSpPr/>
          <p:nvPr/>
        </p:nvSpPr>
        <p:spPr>
          <a:xfrm>
            <a:off x="5425441" y="1844191"/>
            <a:ext cx="4650985" cy="4339650"/>
          </a:xfrm>
          <a:prstGeom prst="rect">
            <a:avLst/>
          </a:prstGeom>
          <a:ln>
            <a:solidFill>
              <a:schemeClr val="accent6"/>
            </a:solidFill>
          </a:ln>
        </p:spPr>
        <p:txBody>
          <a:bodyPr wrap="square">
            <a:spAutoFit/>
          </a:bodyPr>
          <a:lstStyle/>
          <a:p>
            <a:r>
              <a:rPr lang="en-US" sz="1200" b="1" dirty="0"/>
              <a:t>Market leader</a:t>
            </a:r>
            <a:endParaRPr lang="en-US" sz="1200" dirty="0"/>
          </a:p>
          <a:p>
            <a:r>
              <a:rPr lang="en-US" sz="1200" dirty="0"/>
              <a:t>Most immediately, commentators agreed that the announcement further positioned Circle as a market leader in the digital currencies space. Founded in 2013 by </a:t>
            </a:r>
            <a:r>
              <a:rPr lang="en-US" sz="1200" dirty="0" err="1"/>
              <a:t>Brightcove</a:t>
            </a:r>
            <a:r>
              <a:rPr lang="en-US" sz="1200" dirty="0"/>
              <a:t> founder Jeremy </a:t>
            </a:r>
            <a:r>
              <a:rPr lang="en-US" sz="1200" dirty="0" err="1"/>
              <a:t>Allaire</a:t>
            </a:r>
            <a:r>
              <a:rPr lang="en-US" sz="1200" dirty="0"/>
              <a:t> and its senior architect Sean Neville, Circle has already </a:t>
            </a:r>
            <a:r>
              <a:rPr lang="en-US" sz="1200" u="sng" dirty="0"/>
              <a:t>raised $76m</a:t>
            </a:r>
            <a:r>
              <a:rPr lang="en-US" sz="1200" dirty="0"/>
              <a:t> over three funding rounds, boasting investors such as Goldman Sachs and Fenway Summer.</a:t>
            </a:r>
          </a:p>
          <a:p>
            <a:r>
              <a:rPr lang="en-US" sz="1200" dirty="0" err="1"/>
              <a:t>Wester</a:t>
            </a:r>
            <a:r>
              <a:rPr lang="en-US" sz="1200" dirty="0"/>
              <a:t> indicated that Circle’s license would now allow it to perform limited cross-border and cross-currency transfers from Europe to the US, a move that would allow them to test a prominent use case for </a:t>
            </a:r>
            <a:r>
              <a:rPr lang="en-US" sz="1200" dirty="0" err="1"/>
              <a:t>blockchain</a:t>
            </a:r>
            <a:r>
              <a:rPr lang="en-US" sz="1200" dirty="0"/>
              <a:t> at scale.</a:t>
            </a:r>
          </a:p>
          <a:p>
            <a:r>
              <a:rPr lang="en-US" sz="1200" dirty="0"/>
              <a:t>"[This] is particularly interesting given that those transactions have often been cited as a good use case for </a:t>
            </a:r>
            <a:r>
              <a:rPr lang="en-US" sz="1200" dirty="0" err="1"/>
              <a:t>blockchain</a:t>
            </a:r>
            <a:r>
              <a:rPr lang="en-US" sz="1200" dirty="0"/>
              <a:t>," he said.</a:t>
            </a:r>
          </a:p>
          <a:p>
            <a:r>
              <a:rPr lang="en-US" sz="1200" dirty="0"/>
              <a:t>Circle is also notably the only </a:t>
            </a:r>
            <a:r>
              <a:rPr lang="en-US" sz="1200" dirty="0" err="1"/>
              <a:t>bitcoin</a:t>
            </a:r>
            <a:r>
              <a:rPr lang="en-US" sz="1200" dirty="0"/>
              <a:t> services company to have received a license from New York state since the introduction of its state-specific regulatory regime, the </a:t>
            </a:r>
            <a:r>
              <a:rPr lang="en-US" sz="1200" dirty="0">
                <a:hlinkClick r:id="rId2"/>
              </a:rPr>
              <a:t>BitLicense</a:t>
            </a:r>
            <a:r>
              <a:rPr lang="en-US" sz="1200" dirty="0"/>
              <a:t>, in early 2015. According to </a:t>
            </a:r>
            <a:r>
              <a:rPr lang="en-US" sz="1200" dirty="0" err="1"/>
              <a:t>CoinDesk</a:t>
            </a:r>
            <a:r>
              <a:rPr lang="en-US" sz="1200" dirty="0"/>
              <a:t> estimates, </a:t>
            </a:r>
            <a:r>
              <a:rPr lang="en-US" sz="1200" dirty="0">
                <a:hlinkClick r:id="rId3"/>
              </a:rPr>
              <a:t>more than 20 companies</a:t>
            </a:r>
            <a:r>
              <a:rPr lang="en-US" sz="1200" dirty="0"/>
              <a:t> remain waiting for a formal approval for this designation, though the NYDFS has promised forthcoming news.</a:t>
            </a:r>
          </a:p>
          <a:p>
            <a:r>
              <a:rPr lang="en-US" sz="1200" dirty="0" err="1"/>
              <a:t>BuckleySandler</a:t>
            </a:r>
            <a:r>
              <a:rPr lang="en-US" sz="1200" dirty="0"/>
              <a:t> LLP counsel Dana Syracuse, who helped develop the </a:t>
            </a:r>
            <a:r>
              <a:rPr lang="en-US" sz="1200" dirty="0" err="1"/>
              <a:t>BitLicense</a:t>
            </a:r>
            <a:r>
              <a:rPr lang="en-US" sz="1200" dirty="0"/>
              <a:t> application in New York, said that the licensing is an example of how companies in the financial services industry can use regulation to compete for investment and business.</a:t>
            </a:r>
          </a:p>
        </p:txBody>
      </p:sp>
      <p:pic>
        <p:nvPicPr>
          <p:cNvPr id="7" name="Object 6"/>
          <p:cNvPicPr>
            <a:picLocks noChangeAspect="1"/>
          </p:cNvPicPr>
          <p:nvPr/>
        </p:nvPicPr>
        <p:blipFill>
          <a:blip r:embed="rId4"/>
          <a:srcRect/>
          <a:stretch>
            <a:fillRect/>
          </a:stretch>
        </p:blipFill>
        <p:spPr bwMode="auto">
          <a:xfrm>
            <a:off x="940905" y="303162"/>
            <a:ext cx="4353654" cy="6323165"/>
          </a:xfrm>
          <a:prstGeom prst="rect">
            <a:avLst/>
          </a:prstGeom>
          <a:noFill/>
          <a:ln>
            <a:solidFill>
              <a:schemeClr val="accent6"/>
            </a:solidFill>
          </a:ln>
        </p:spPr>
      </p:pic>
      <p:cxnSp>
        <p:nvCxnSpPr>
          <p:cNvPr id="8" name="Straight Arrow Connector 7"/>
          <p:cNvCxnSpPr/>
          <p:nvPr/>
        </p:nvCxnSpPr>
        <p:spPr>
          <a:xfrm flipV="1">
            <a:off x="4775860" y="4521825"/>
            <a:ext cx="229358" cy="49221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2869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9044" y="232669"/>
            <a:ext cx="5827175" cy="5935949"/>
          </a:xfrm>
          <a:prstGeom prst="rect">
            <a:avLst/>
          </a:prstGeom>
          <a:ln>
            <a:solidFill>
              <a:schemeClr val="accent6"/>
            </a:solidFill>
          </a:ln>
        </p:spPr>
      </p:pic>
      <p:sp>
        <p:nvSpPr>
          <p:cNvPr id="2" name="Title 1"/>
          <p:cNvSpPr>
            <a:spLocks noGrp="1"/>
          </p:cNvSpPr>
          <p:nvPr>
            <p:ph type="title"/>
          </p:nvPr>
        </p:nvSpPr>
        <p:spPr>
          <a:xfrm>
            <a:off x="6045702" y="1400536"/>
            <a:ext cx="3141032" cy="3589998"/>
          </a:xfrm>
          <a:solidFill>
            <a:schemeClr val="bg1"/>
          </a:solidFill>
          <a:ln>
            <a:solidFill>
              <a:schemeClr val="accent1"/>
            </a:solidFill>
          </a:ln>
        </p:spPr>
        <p:txBody>
          <a:bodyPr/>
          <a:lstStyle/>
          <a:p>
            <a:pPr algn="ctr"/>
            <a:r>
              <a:rPr lang="en-US" dirty="0" smtClean="0"/>
              <a:t>Cross-border Transfers for Free—Limited Time Only!</a:t>
            </a:r>
            <a:endParaRPr lang="en-US" dirty="0"/>
          </a:p>
        </p:txBody>
      </p:sp>
      <p:sp>
        <p:nvSpPr>
          <p:cNvPr id="4" name="TextBox 3"/>
          <p:cNvSpPr txBox="1"/>
          <p:nvPr/>
        </p:nvSpPr>
        <p:spPr>
          <a:xfrm>
            <a:off x="6032501" y="6235292"/>
            <a:ext cx="1319592" cy="246221"/>
          </a:xfrm>
          <a:prstGeom prst="rect">
            <a:avLst/>
          </a:prstGeom>
          <a:noFill/>
        </p:spPr>
        <p:txBody>
          <a:bodyPr wrap="none" rtlCol="0">
            <a:spAutoFit/>
          </a:bodyPr>
          <a:lstStyle/>
          <a:p>
            <a:r>
              <a:rPr lang="en-US" sz="1000" i="1" dirty="0"/>
              <a:t>Source: </a:t>
            </a:r>
            <a:r>
              <a:rPr lang="en-US" sz="1000" i="1" dirty="0" err="1"/>
              <a:t>CoinDesk.com</a:t>
            </a:r>
            <a:endParaRPr lang="en-US" sz="1000" i="1" dirty="0"/>
          </a:p>
        </p:txBody>
      </p:sp>
      <p:sp>
        <p:nvSpPr>
          <p:cNvPr id="5" name="Slide Number Placeholder 4"/>
          <p:cNvSpPr>
            <a:spLocks noGrp="1"/>
          </p:cNvSpPr>
          <p:nvPr>
            <p:ph type="sldNum" sz="quarter" idx="12"/>
          </p:nvPr>
        </p:nvSpPr>
        <p:spPr/>
        <p:txBody>
          <a:bodyPr/>
          <a:lstStyle/>
          <a:p>
            <a:fld id="{B278B1DD-301D-E24A-89F8-338D8BE418AA}" type="slidenum">
              <a:rPr lang="en-US" smtClean="0"/>
              <a:t>23</a:t>
            </a:fld>
            <a:endParaRPr lang="en-US"/>
          </a:p>
        </p:txBody>
      </p:sp>
    </p:spTree>
    <p:extLst>
      <p:ext uri="{BB962C8B-B14F-4D97-AF65-F5344CB8AC3E}">
        <p14:creationId xmlns:p14="http://schemas.microsoft.com/office/powerpoint/2010/main" val="312707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9149" y="157091"/>
            <a:ext cx="8619768" cy="908833"/>
          </a:xfrm>
        </p:spPr>
        <p:txBody>
          <a:bodyPr/>
          <a:lstStyle/>
          <a:p>
            <a:r>
              <a:rPr lang="en-US" dirty="0" smtClean="0"/>
              <a:t>What About the Card Networks…?</a:t>
            </a:r>
            <a:endParaRPr lang="en-US" dirty="0"/>
          </a:p>
        </p:txBody>
      </p:sp>
      <p:sp>
        <p:nvSpPr>
          <p:cNvPr id="4" name="Slide Number Placeholder 3"/>
          <p:cNvSpPr>
            <a:spLocks noGrp="1"/>
          </p:cNvSpPr>
          <p:nvPr>
            <p:ph type="sldNum" sz="quarter" idx="4294967295"/>
          </p:nvPr>
        </p:nvSpPr>
        <p:spPr>
          <a:xfrm>
            <a:off x="9556830" y="6356352"/>
            <a:ext cx="482520" cy="365125"/>
          </a:xfrm>
          <a:prstGeom prst="rect">
            <a:avLst/>
          </a:prstGeom>
        </p:spPr>
        <p:txBody>
          <a:bodyPr/>
          <a:lstStyle/>
          <a:p>
            <a:fld id="{EDA7DB09-9AF5-4149-A6B5-C02F81ADB09B}" type="slidenum">
              <a:rPr lang="en-US" smtClean="0"/>
              <a:t>24</a:t>
            </a:fld>
            <a:endParaRPr lang="en-US" dirty="0"/>
          </a:p>
        </p:txBody>
      </p:sp>
      <p:pic>
        <p:nvPicPr>
          <p:cNvPr id="6" name="Picture 5"/>
          <p:cNvPicPr>
            <a:picLocks noChangeAspect="1"/>
          </p:cNvPicPr>
          <p:nvPr/>
        </p:nvPicPr>
        <p:blipFill>
          <a:blip r:embed="rId2"/>
          <a:stretch>
            <a:fillRect/>
          </a:stretch>
        </p:blipFill>
        <p:spPr>
          <a:xfrm>
            <a:off x="734145" y="1050488"/>
            <a:ext cx="4702099" cy="5259852"/>
          </a:xfrm>
          <a:prstGeom prst="rect">
            <a:avLst/>
          </a:prstGeom>
        </p:spPr>
      </p:pic>
      <p:pic>
        <p:nvPicPr>
          <p:cNvPr id="2" name="Picture 1"/>
          <p:cNvPicPr>
            <a:picLocks noChangeAspect="1"/>
          </p:cNvPicPr>
          <p:nvPr/>
        </p:nvPicPr>
        <p:blipFill rotWithShape="1">
          <a:blip r:embed="rId3"/>
          <a:stretch/>
        </p:blipFill>
        <p:spPr>
          <a:xfrm>
            <a:off x="5174922" y="3807770"/>
            <a:ext cx="4864429" cy="2281931"/>
          </a:xfrm>
          <a:prstGeom prst="rect">
            <a:avLst/>
          </a:prstGeom>
          <a:ln>
            <a:solidFill>
              <a:schemeClr val="accent6"/>
            </a:solidFill>
          </a:ln>
        </p:spPr>
      </p:pic>
      <p:pic>
        <p:nvPicPr>
          <p:cNvPr id="3" name="Picture 2"/>
          <p:cNvPicPr>
            <a:picLocks noChangeAspect="1"/>
          </p:cNvPicPr>
          <p:nvPr/>
        </p:nvPicPr>
        <p:blipFill>
          <a:blip r:embed="rId4"/>
          <a:stretch>
            <a:fillRect/>
          </a:stretch>
        </p:blipFill>
        <p:spPr>
          <a:xfrm>
            <a:off x="5436244" y="1050488"/>
            <a:ext cx="4603106" cy="2690215"/>
          </a:xfrm>
          <a:prstGeom prst="rect">
            <a:avLst/>
          </a:prstGeom>
        </p:spPr>
      </p:pic>
    </p:spTree>
    <p:extLst>
      <p:ext uri="{BB962C8B-B14F-4D97-AF65-F5344CB8AC3E}">
        <p14:creationId xmlns:p14="http://schemas.microsoft.com/office/powerpoint/2010/main" val="78167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667" y="374254"/>
            <a:ext cx="3289133" cy="5193796"/>
          </a:xfrm>
        </p:spPr>
        <p:txBody>
          <a:bodyPr/>
          <a:lstStyle/>
          <a:p>
            <a:pPr algn="ctr"/>
            <a:r>
              <a:rPr lang="en-US" dirty="0" smtClean="0"/>
              <a:t>Lo, and Behold: Visa Taps </a:t>
            </a:r>
            <a:r>
              <a:rPr lang="en-US" dirty="0" err="1" smtClean="0"/>
              <a:t>Blockchain</a:t>
            </a:r>
            <a:r>
              <a:rPr lang="en-US" dirty="0" smtClean="0"/>
              <a:t> to Compete in B2B Transfers</a:t>
            </a:r>
            <a:endParaRPr lang="en-US" dirty="0"/>
          </a:p>
        </p:txBody>
      </p:sp>
      <p:pic>
        <p:nvPicPr>
          <p:cNvPr id="3" name="Picture 2"/>
          <p:cNvPicPr>
            <a:picLocks noChangeAspect="1"/>
          </p:cNvPicPr>
          <p:nvPr/>
        </p:nvPicPr>
        <p:blipFill>
          <a:blip r:embed="rId2"/>
          <a:stretch>
            <a:fillRect/>
          </a:stretch>
        </p:blipFill>
        <p:spPr>
          <a:xfrm>
            <a:off x="1431236" y="192785"/>
            <a:ext cx="5394846" cy="6375588"/>
          </a:xfrm>
          <a:prstGeom prst="rect">
            <a:avLst/>
          </a:prstGeom>
          <a:ln>
            <a:solidFill>
              <a:srgbClr val="002B49"/>
            </a:solidFill>
          </a:ln>
        </p:spPr>
      </p:pic>
      <p:sp>
        <p:nvSpPr>
          <p:cNvPr id="4" name="Slide Number Placeholder 3"/>
          <p:cNvSpPr>
            <a:spLocks noGrp="1"/>
          </p:cNvSpPr>
          <p:nvPr>
            <p:ph type="sldNum" sz="quarter" idx="12"/>
          </p:nvPr>
        </p:nvSpPr>
        <p:spPr/>
        <p:txBody>
          <a:bodyPr/>
          <a:lstStyle/>
          <a:p>
            <a:fld id="{B278B1DD-301D-E24A-89F8-338D8BE418AA}" type="slidenum">
              <a:rPr lang="en-US" smtClean="0"/>
              <a:t>25</a:t>
            </a:fld>
            <a:endParaRPr lang="en-US"/>
          </a:p>
        </p:txBody>
      </p:sp>
    </p:spTree>
    <p:extLst>
      <p:ext uri="{BB962C8B-B14F-4D97-AF65-F5344CB8AC3E}">
        <p14:creationId xmlns:p14="http://schemas.microsoft.com/office/powerpoint/2010/main" val="151076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419" y="0"/>
            <a:ext cx="10515600" cy="1325563"/>
          </a:xfrm>
        </p:spPr>
        <p:txBody>
          <a:bodyPr>
            <a:normAutofit/>
          </a:bodyPr>
          <a:lstStyle/>
          <a:p>
            <a:r>
              <a:rPr lang="en-US" dirty="0" smtClean="0"/>
              <a:t>And Insurance Dips Toes in the Water…</a:t>
            </a:r>
            <a:endParaRPr lang="en-US" dirty="0"/>
          </a:p>
        </p:txBody>
      </p:sp>
      <p:pic>
        <p:nvPicPr>
          <p:cNvPr id="3" name="Picture 2"/>
          <p:cNvPicPr>
            <a:picLocks noChangeAspect="1"/>
          </p:cNvPicPr>
          <p:nvPr/>
        </p:nvPicPr>
        <p:blipFill>
          <a:blip r:embed="rId3"/>
          <a:stretch>
            <a:fillRect/>
          </a:stretch>
        </p:blipFill>
        <p:spPr>
          <a:xfrm>
            <a:off x="2762492" y="1131028"/>
            <a:ext cx="6869575" cy="2060347"/>
          </a:xfrm>
          <a:prstGeom prst="rect">
            <a:avLst/>
          </a:prstGeom>
        </p:spPr>
      </p:pic>
      <p:pic>
        <p:nvPicPr>
          <p:cNvPr id="4" name="Picture 3"/>
          <p:cNvPicPr>
            <a:picLocks noChangeAspect="1"/>
          </p:cNvPicPr>
          <p:nvPr/>
        </p:nvPicPr>
        <p:blipFill>
          <a:blip r:embed="rId4"/>
          <a:stretch>
            <a:fillRect/>
          </a:stretch>
        </p:blipFill>
        <p:spPr>
          <a:xfrm>
            <a:off x="889191" y="3222874"/>
            <a:ext cx="7730091" cy="1839455"/>
          </a:xfrm>
          <a:prstGeom prst="rect">
            <a:avLst/>
          </a:prstGeom>
          <a:ln>
            <a:solidFill>
              <a:schemeClr val="accent1"/>
            </a:solidFill>
          </a:ln>
        </p:spPr>
      </p:pic>
      <p:sp>
        <p:nvSpPr>
          <p:cNvPr id="5" name="TextBox 4"/>
          <p:cNvSpPr txBox="1"/>
          <p:nvPr/>
        </p:nvSpPr>
        <p:spPr>
          <a:xfrm>
            <a:off x="2177048" y="6437560"/>
            <a:ext cx="1465466" cy="246221"/>
          </a:xfrm>
          <a:prstGeom prst="rect">
            <a:avLst/>
          </a:prstGeom>
          <a:noFill/>
        </p:spPr>
        <p:txBody>
          <a:bodyPr wrap="none" rtlCol="0">
            <a:spAutoFit/>
          </a:bodyPr>
          <a:lstStyle/>
          <a:p>
            <a:r>
              <a:rPr lang="en-US" sz="1000" i="1" dirty="0"/>
              <a:t>Source: </a:t>
            </a:r>
            <a:r>
              <a:rPr lang="en-US" sz="1000" i="1" dirty="0" err="1"/>
              <a:t>CryptoCoins.com</a:t>
            </a:r>
            <a:endParaRPr lang="en-US" sz="1000" i="1" dirty="0"/>
          </a:p>
        </p:txBody>
      </p:sp>
      <p:pic>
        <p:nvPicPr>
          <p:cNvPr id="6" name="Picture 5"/>
          <p:cNvPicPr>
            <a:picLocks noChangeAspect="1"/>
          </p:cNvPicPr>
          <p:nvPr/>
        </p:nvPicPr>
        <p:blipFill>
          <a:blip r:embed="rId5"/>
          <a:stretch>
            <a:fillRect/>
          </a:stretch>
        </p:blipFill>
        <p:spPr>
          <a:xfrm>
            <a:off x="5924897" y="4581867"/>
            <a:ext cx="4618369" cy="2077604"/>
          </a:xfrm>
          <a:prstGeom prst="rect">
            <a:avLst/>
          </a:prstGeom>
          <a:ln>
            <a:solidFill>
              <a:schemeClr val="accent1"/>
            </a:solidFill>
          </a:ln>
        </p:spPr>
      </p:pic>
      <p:sp>
        <p:nvSpPr>
          <p:cNvPr id="7" name="Slide Number Placeholder 6"/>
          <p:cNvSpPr>
            <a:spLocks noGrp="1"/>
          </p:cNvSpPr>
          <p:nvPr>
            <p:ph type="sldNum" sz="quarter" idx="12"/>
          </p:nvPr>
        </p:nvSpPr>
        <p:spPr/>
        <p:txBody>
          <a:bodyPr/>
          <a:lstStyle/>
          <a:p>
            <a:fld id="{B278B1DD-301D-E24A-89F8-338D8BE418AA}" type="slidenum">
              <a:rPr lang="en-US" smtClean="0"/>
              <a:t>26</a:t>
            </a:fld>
            <a:endParaRPr lang="en-US"/>
          </a:p>
        </p:txBody>
      </p:sp>
    </p:spTree>
    <p:extLst>
      <p:ext uri="{BB962C8B-B14F-4D97-AF65-F5344CB8AC3E}">
        <p14:creationId xmlns:p14="http://schemas.microsoft.com/office/powerpoint/2010/main" val="166827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194"/>
            <a:ext cx="10515600" cy="1325563"/>
          </a:xfrm>
        </p:spPr>
        <p:txBody>
          <a:bodyPr>
            <a:normAutofit/>
          </a:bodyPr>
          <a:lstStyle/>
          <a:p>
            <a:r>
              <a:rPr lang="en-US" dirty="0" smtClean="0"/>
              <a:t>SWIFT—Struggling with User-side Security—Joins the Fray</a:t>
            </a:r>
            <a:endParaRPr lang="en-US" dirty="0"/>
          </a:p>
        </p:txBody>
      </p:sp>
      <p:pic>
        <p:nvPicPr>
          <p:cNvPr id="3" name="Picture 2"/>
          <p:cNvPicPr>
            <a:picLocks noChangeAspect="1"/>
          </p:cNvPicPr>
          <p:nvPr/>
        </p:nvPicPr>
        <p:blipFill>
          <a:blip r:embed="rId2"/>
          <a:stretch>
            <a:fillRect/>
          </a:stretch>
        </p:blipFill>
        <p:spPr>
          <a:xfrm>
            <a:off x="2558845" y="1291369"/>
            <a:ext cx="6696431" cy="2099605"/>
          </a:xfrm>
          <a:prstGeom prst="rect">
            <a:avLst/>
          </a:prstGeom>
        </p:spPr>
      </p:pic>
      <p:pic>
        <p:nvPicPr>
          <p:cNvPr id="4" name="Picture 3"/>
          <p:cNvPicPr>
            <a:picLocks noChangeAspect="1"/>
          </p:cNvPicPr>
          <p:nvPr/>
        </p:nvPicPr>
        <p:blipFill>
          <a:blip r:embed="rId3"/>
          <a:stretch>
            <a:fillRect/>
          </a:stretch>
        </p:blipFill>
        <p:spPr>
          <a:xfrm>
            <a:off x="5327909" y="3170063"/>
            <a:ext cx="3717076" cy="3334823"/>
          </a:xfrm>
          <a:prstGeom prst="rect">
            <a:avLst/>
          </a:prstGeom>
          <a:ln>
            <a:solidFill>
              <a:schemeClr val="accent6"/>
            </a:solidFill>
          </a:ln>
        </p:spPr>
      </p:pic>
      <p:pic>
        <p:nvPicPr>
          <p:cNvPr id="5" name="Picture 4"/>
          <p:cNvPicPr>
            <a:picLocks noChangeAspect="1"/>
          </p:cNvPicPr>
          <p:nvPr/>
        </p:nvPicPr>
        <p:blipFill>
          <a:blip r:embed="rId4"/>
          <a:stretch>
            <a:fillRect/>
          </a:stretch>
        </p:blipFill>
        <p:spPr>
          <a:xfrm>
            <a:off x="1070309" y="3318600"/>
            <a:ext cx="3865538" cy="3037750"/>
          </a:xfrm>
          <a:prstGeom prst="rect">
            <a:avLst/>
          </a:prstGeom>
          <a:ln>
            <a:solidFill>
              <a:schemeClr val="accent6"/>
            </a:solidFill>
          </a:ln>
        </p:spPr>
      </p:pic>
      <p:sp>
        <p:nvSpPr>
          <p:cNvPr id="6" name="Slide Number Placeholder 5"/>
          <p:cNvSpPr>
            <a:spLocks noGrp="1"/>
          </p:cNvSpPr>
          <p:nvPr>
            <p:ph type="sldNum" sz="quarter" idx="12"/>
          </p:nvPr>
        </p:nvSpPr>
        <p:spPr/>
        <p:txBody>
          <a:bodyPr/>
          <a:lstStyle/>
          <a:p>
            <a:fld id="{B278B1DD-301D-E24A-89F8-338D8BE418AA}" type="slidenum">
              <a:rPr lang="en-US" smtClean="0"/>
              <a:t>27</a:t>
            </a:fld>
            <a:endParaRPr lang="en-US"/>
          </a:p>
        </p:txBody>
      </p:sp>
    </p:spTree>
    <p:extLst>
      <p:ext uri="{BB962C8B-B14F-4D97-AF65-F5344CB8AC3E}">
        <p14:creationId xmlns:p14="http://schemas.microsoft.com/office/powerpoint/2010/main" val="1228136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5032" y="516194"/>
            <a:ext cx="4028768" cy="4916934"/>
          </a:xfrm>
        </p:spPr>
        <p:txBody>
          <a:bodyPr>
            <a:normAutofit fontScale="90000"/>
          </a:bodyPr>
          <a:lstStyle/>
          <a:p>
            <a:pPr algn="ctr"/>
            <a:r>
              <a:rPr lang="en-US" dirty="0" smtClean="0"/>
              <a:t>SWIFT’s View of Distributed Ledger Technology: Promising Development in Security, Identity and Reliability</a:t>
            </a:r>
            <a:endParaRPr lang="en-US" dirty="0"/>
          </a:p>
        </p:txBody>
      </p:sp>
      <p:pic>
        <p:nvPicPr>
          <p:cNvPr id="4" name="Picture 3"/>
          <p:cNvPicPr>
            <a:picLocks noChangeAspect="1"/>
          </p:cNvPicPr>
          <p:nvPr/>
        </p:nvPicPr>
        <p:blipFill rotWithShape="1">
          <a:blip r:embed="rId2"/>
          <a:stretch/>
        </p:blipFill>
        <p:spPr>
          <a:xfrm>
            <a:off x="1563757" y="347240"/>
            <a:ext cx="5635309" cy="6169074"/>
          </a:xfrm>
          <a:prstGeom prst="rect">
            <a:avLst/>
          </a:prstGeom>
          <a:ln>
            <a:solidFill>
              <a:schemeClr val="accent1"/>
            </a:solidFill>
          </a:ln>
        </p:spPr>
      </p:pic>
      <p:sp>
        <p:nvSpPr>
          <p:cNvPr id="5" name="TextBox 4"/>
          <p:cNvSpPr txBox="1"/>
          <p:nvPr/>
        </p:nvSpPr>
        <p:spPr>
          <a:xfrm>
            <a:off x="7609509" y="5869028"/>
            <a:ext cx="3841116" cy="246221"/>
          </a:xfrm>
          <a:prstGeom prst="rect">
            <a:avLst/>
          </a:prstGeom>
          <a:noFill/>
        </p:spPr>
        <p:txBody>
          <a:bodyPr wrap="none" rtlCol="0">
            <a:spAutoFit/>
          </a:bodyPr>
          <a:lstStyle/>
          <a:p>
            <a:r>
              <a:rPr lang="en-US" sz="1000" i="1" dirty="0"/>
              <a:t>Source: SWIFT/Accenture Position Paper: SWIFT on Distributed Ledgers</a:t>
            </a:r>
          </a:p>
        </p:txBody>
      </p:sp>
      <p:sp>
        <p:nvSpPr>
          <p:cNvPr id="3" name="Slide Number Placeholder 2"/>
          <p:cNvSpPr>
            <a:spLocks noGrp="1"/>
          </p:cNvSpPr>
          <p:nvPr>
            <p:ph type="sldNum" sz="quarter" idx="12"/>
          </p:nvPr>
        </p:nvSpPr>
        <p:spPr/>
        <p:txBody>
          <a:bodyPr/>
          <a:lstStyle/>
          <a:p>
            <a:fld id="{B278B1DD-301D-E24A-89F8-338D8BE418AA}" type="slidenum">
              <a:rPr lang="en-US" smtClean="0"/>
              <a:t>28</a:t>
            </a:fld>
            <a:endParaRPr lang="en-US"/>
          </a:p>
        </p:txBody>
      </p:sp>
    </p:spTree>
    <p:extLst>
      <p:ext uri="{BB962C8B-B14F-4D97-AF65-F5344CB8AC3E}">
        <p14:creationId xmlns:p14="http://schemas.microsoft.com/office/powerpoint/2010/main" val="1831815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4. The Move to Generate Near-Term Standards</a:t>
            </a:r>
            <a:endParaRPr lang="en-US" dirty="0"/>
          </a:p>
        </p:txBody>
      </p:sp>
      <p:sp>
        <p:nvSpPr>
          <p:cNvPr id="3" name="Content Placeholder 2"/>
          <p:cNvSpPr>
            <a:spLocks noGrp="1"/>
          </p:cNvSpPr>
          <p:nvPr>
            <p:ph idx="1"/>
          </p:nvPr>
        </p:nvSpPr>
        <p:spPr/>
        <p:txBody>
          <a:bodyPr/>
          <a:lstStyle/>
          <a:p>
            <a:r>
              <a:rPr lang="en-US" dirty="0" err="1" smtClean="0"/>
              <a:t>HyperLedger</a:t>
            </a:r>
            <a:endParaRPr lang="en-US" dirty="0" smtClean="0"/>
          </a:p>
          <a:p>
            <a:r>
              <a:rPr lang="en-US" dirty="0" smtClean="0"/>
              <a:t>R3</a:t>
            </a:r>
          </a:p>
          <a:p>
            <a:r>
              <a:rPr lang="en-US" dirty="0" smtClean="0"/>
              <a:t>X.9</a:t>
            </a:r>
          </a:p>
          <a:p>
            <a:r>
              <a:rPr lang="en-US" dirty="0" smtClean="0"/>
              <a:t>New ones?</a:t>
            </a:r>
            <a:endParaRPr lang="en-US" dirty="0"/>
          </a:p>
        </p:txBody>
      </p:sp>
      <p:sp>
        <p:nvSpPr>
          <p:cNvPr id="4" name="Slide Number Placeholder 3"/>
          <p:cNvSpPr>
            <a:spLocks noGrp="1"/>
          </p:cNvSpPr>
          <p:nvPr>
            <p:ph type="sldNum" sz="quarter" idx="12"/>
          </p:nvPr>
        </p:nvSpPr>
        <p:spPr/>
        <p:txBody>
          <a:bodyPr/>
          <a:lstStyle/>
          <a:p>
            <a:fld id="{B278B1DD-301D-E24A-89F8-338D8BE418AA}" type="slidenum">
              <a:rPr lang="en-US" smtClean="0"/>
              <a:t>29</a:t>
            </a:fld>
            <a:endParaRPr lang="en-US"/>
          </a:p>
        </p:txBody>
      </p:sp>
    </p:spTree>
    <p:extLst>
      <p:ext uri="{BB962C8B-B14F-4D97-AF65-F5344CB8AC3E}">
        <p14:creationId xmlns:p14="http://schemas.microsoft.com/office/powerpoint/2010/main" val="100418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1610"/>
            <a:ext cx="8229600" cy="1143000"/>
          </a:xfrm>
        </p:spPr>
        <p:txBody>
          <a:bodyPr/>
          <a:lstStyle/>
          <a:p>
            <a:pPr algn="l"/>
            <a:r>
              <a:rPr lang="en-US" dirty="0" smtClean="0"/>
              <a:t>What This Presentation Covers</a:t>
            </a:r>
            <a:endParaRPr lang="en-US" dirty="0"/>
          </a:p>
        </p:txBody>
      </p:sp>
      <p:sp>
        <p:nvSpPr>
          <p:cNvPr id="3" name="Content Placeholder 2"/>
          <p:cNvSpPr>
            <a:spLocks noGrp="1"/>
          </p:cNvSpPr>
          <p:nvPr>
            <p:ph idx="1"/>
          </p:nvPr>
        </p:nvSpPr>
        <p:spPr>
          <a:xfrm>
            <a:off x="1981200" y="1381847"/>
            <a:ext cx="8229600" cy="4793665"/>
          </a:xfrm>
        </p:spPr>
        <p:txBody>
          <a:bodyPr>
            <a:noAutofit/>
          </a:bodyPr>
          <a:lstStyle/>
          <a:p>
            <a:pPr marL="742950" indent="-742950">
              <a:buFont typeface="+mj-lt"/>
              <a:buAutoNum type="arabicPeriod"/>
            </a:pPr>
            <a:r>
              <a:rPr lang="en-US" sz="3200" dirty="0" smtClean="0"/>
              <a:t>What you need to know about </a:t>
            </a:r>
            <a:r>
              <a:rPr lang="en-US" sz="3200" dirty="0" err="1" smtClean="0"/>
              <a:t>blockchain</a:t>
            </a:r>
            <a:r>
              <a:rPr lang="en-US" sz="3200" dirty="0" smtClean="0"/>
              <a:t> and distributed (public) ledgers right now</a:t>
            </a:r>
          </a:p>
          <a:p>
            <a:pPr marL="742950" indent="-742950">
              <a:buFont typeface="+mj-lt"/>
              <a:buAutoNum type="arabicPeriod"/>
            </a:pPr>
            <a:r>
              <a:rPr lang="en-US" sz="3200" dirty="0" smtClean="0"/>
              <a:t>Where this technology taking root in Industry</a:t>
            </a:r>
          </a:p>
          <a:p>
            <a:pPr marL="742950" indent="-742950">
              <a:buFont typeface="+mj-lt"/>
              <a:buAutoNum type="arabicPeriod"/>
            </a:pPr>
            <a:r>
              <a:rPr lang="en-US" sz="3200" dirty="0" smtClean="0"/>
              <a:t>Where this technology is innovating in Financial Services </a:t>
            </a:r>
          </a:p>
          <a:p>
            <a:pPr marL="742950" indent="-742950">
              <a:buFont typeface="+mj-lt"/>
              <a:buAutoNum type="arabicPeriod"/>
            </a:pPr>
            <a:r>
              <a:rPr lang="en-US" sz="3200" dirty="0" smtClean="0"/>
              <a:t>What standards are being generated</a:t>
            </a:r>
          </a:p>
          <a:p>
            <a:pPr marL="742950" indent="-742950">
              <a:buFont typeface="+mj-lt"/>
              <a:buAutoNum type="arabicPeriod"/>
            </a:pPr>
            <a:r>
              <a:rPr lang="en-US" sz="3200" dirty="0" smtClean="0"/>
              <a:t>Big ideas vs. Skeptics </a:t>
            </a:r>
          </a:p>
          <a:p>
            <a:pPr marL="742950" indent="-742950">
              <a:buFont typeface="+mj-lt"/>
              <a:buAutoNum type="arabicPeriod"/>
            </a:pPr>
            <a:r>
              <a:rPr lang="en-US" sz="3200" dirty="0" smtClean="0"/>
              <a:t>Appendix: The Bitcoin </a:t>
            </a:r>
            <a:r>
              <a:rPr lang="en-US" sz="3200" dirty="0" err="1" smtClean="0"/>
              <a:t>Blockchain</a:t>
            </a:r>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B278B1DD-301D-E24A-89F8-338D8BE418AA}" type="slidenum">
              <a:rPr lang="en-US" smtClean="0"/>
              <a:t>3</a:t>
            </a:fld>
            <a:endParaRPr lang="en-US"/>
          </a:p>
        </p:txBody>
      </p:sp>
    </p:spTree>
    <p:extLst>
      <p:ext uri="{BB962C8B-B14F-4D97-AF65-F5344CB8AC3E}">
        <p14:creationId xmlns:p14="http://schemas.microsoft.com/office/powerpoint/2010/main" val="4432396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4254"/>
            <a:ext cx="8229600" cy="662066"/>
          </a:xfrm>
        </p:spPr>
        <p:txBody>
          <a:bodyPr>
            <a:normAutofit fontScale="90000"/>
          </a:bodyPr>
          <a:lstStyle/>
          <a:p>
            <a:r>
              <a:rPr lang="en-US" dirty="0" err="1" smtClean="0"/>
              <a:t>Hyperledger</a:t>
            </a:r>
            <a:r>
              <a:rPr lang="en-US" dirty="0" smtClean="0"/>
              <a:t> Points to Open Standards</a:t>
            </a:r>
            <a:endParaRPr lang="en-US" dirty="0"/>
          </a:p>
        </p:txBody>
      </p:sp>
      <p:pic>
        <p:nvPicPr>
          <p:cNvPr id="4" name="Picture 3"/>
          <p:cNvPicPr>
            <a:picLocks noChangeAspect="1"/>
          </p:cNvPicPr>
          <p:nvPr/>
        </p:nvPicPr>
        <p:blipFill>
          <a:blip r:embed="rId2"/>
          <a:stretch>
            <a:fillRect/>
          </a:stretch>
        </p:blipFill>
        <p:spPr>
          <a:xfrm>
            <a:off x="2058735" y="1036321"/>
            <a:ext cx="8043910" cy="5086505"/>
          </a:xfrm>
          <a:prstGeom prst="rect">
            <a:avLst/>
          </a:prstGeom>
          <a:ln>
            <a:solidFill>
              <a:srgbClr val="002B49"/>
            </a:solidFill>
          </a:ln>
        </p:spPr>
      </p:pic>
      <p:sp>
        <p:nvSpPr>
          <p:cNvPr id="3" name="Slide Number Placeholder 2"/>
          <p:cNvSpPr>
            <a:spLocks noGrp="1"/>
          </p:cNvSpPr>
          <p:nvPr>
            <p:ph type="sldNum" sz="quarter" idx="12"/>
          </p:nvPr>
        </p:nvSpPr>
        <p:spPr/>
        <p:txBody>
          <a:bodyPr/>
          <a:lstStyle/>
          <a:p>
            <a:fld id="{B278B1DD-301D-E24A-89F8-338D8BE418AA}" type="slidenum">
              <a:rPr lang="en-US" smtClean="0"/>
              <a:t>30</a:t>
            </a:fld>
            <a:endParaRPr lang="en-US"/>
          </a:p>
        </p:txBody>
      </p:sp>
    </p:spTree>
    <p:extLst>
      <p:ext uri="{BB962C8B-B14F-4D97-AF65-F5344CB8AC3E}">
        <p14:creationId xmlns:p14="http://schemas.microsoft.com/office/powerpoint/2010/main" val="244371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981950" y="6356352"/>
            <a:ext cx="2057400" cy="365125"/>
          </a:xfrm>
          <a:prstGeom prst="rect">
            <a:avLst/>
          </a:prstGeom>
        </p:spPr>
        <p:txBody>
          <a:bodyPr/>
          <a:lstStyle/>
          <a:p>
            <a:fld id="{EDA7DB09-9AF5-4149-A6B5-C02F81ADB09B}" type="slidenum">
              <a:rPr lang="en-US" smtClean="0"/>
              <a:t>31</a:t>
            </a:fld>
            <a:endParaRPr lang="en-US"/>
          </a:p>
        </p:txBody>
      </p:sp>
      <p:sp>
        <p:nvSpPr>
          <p:cNvPr id="6" name="Rectangle 5"/>
          <p:cNvSpPr/>
          <p:nvPr/>
        </p:nvSpPr>
        <p:spPr>
          <a:xfrm>
            <a:off x="3313043" y="108488"/>
            <a:ext cx="7248939" cy="6247864"/>
          </a:xfrm>
          <a:prstGeom prst="rect">
            <a:avLst/>
          </a:prstGeom>
          <a:ln>
            <a:solidFill>
              <a:schemeClr val="accent1"/>
            </a:solidFill>
          </a:ln>
        </p:spPr>
        <p:txBody>
          <a:bodyPr wrap="square">
            <a:spAutoFit/>
          </a:bodyPr>
          <a:lstStyle/>
          <a:p>
            <a:r>
              <a:rPr lang="en-US" sz="1600" dirty="0"/>
              <a:t>IBM has released a set of </a:t>
            </a:r>
            <a:r>
              <a:rPr lang="en-US" sz="1600" dirty="0" err="1"/>
              <a:t>blockchain</a:t>
            </a:r>
            <a:r>
              <a:rPr lang="en-US" sz="1600" dirty="0"/>
              <a:t> cloud services built to meet security and compliance standards for companies in regulated industries — particularly, financial services, healthcare and government.</a:t>
            </a:r>
          </a:p>
          <a:p>
            <a:r>
              <a:rPr lang="en-US" sz="1600" dirty="0"/>
              <a:t>The offering provides a protected, "tamper-proof" operating environment that allows production on trusted </a:t>
            </a:r>
            <a:r>
              <a:rPr lang="en-US" sz="1600" dirty="0" err="1"/>
              <a:t>blockchain</a:t>
            </a:r>
            <a:r>
              <a:rPr lang="en-US" sz="1600" dirty="0"/>
              <a:t> networks to be deployed in minutes and prevents information leaks through shared memory or hardware, the tech giant said in a Friday news release.</a:t>
            </a:r>
          </a:p>
          <a:p>
            <a:r>
              <a:rPr lang="en-US" sz="1600" dirty="0"/>
              <a:t>As part of the </a:t>
            </a:r>
            <a:r>
              <a:rPr lang="en-US" sz="1600" b="1" u="sng" dirty="0" err="1"/>
              <a:t>Hyperledger</a:t>
            </a:r>
            <a:r>
              <a:rPr lang="en-US" sz="1600" b="1" u="sng" dirty="0"/>
              <a:t> Project</a:t>
            </a:r>
            <a:r>
              <a:rPr lang="en-US" sz="1600" dirty="0"/>
              <a:t>, IBM has been collaborating with big names financial services and technology to create a common </a:t>
            </a:r>
            <a:r>
              <a:rPr lang="en-US" sz="1600" dirty="0" err="1"/>
              <a:t>blockchain</a:t>
            </a:r>
            <a:r>
              <a:rPr lang="en-US" sz="1600" dirty="0"/>
              <a:t> fabric on which companies can build their own </a:t>
            </a:r>
            <a:r>
              <a:rPr lang="en-US" sz="1600" dirty="0" err="1"/>
              <a:t>blockchain</a:t>
            </a:r>
            <a:r>
              <a:rPr lang="en-US" sz="1600" dirty="0"/>
              <a:t> applications, like logging transactions between banks and international businesses or allowing the two to share the same record-keeping system. JPMorgan Chase, Wells Fargo, State Street, Swift, Cisco, Intel and the Linux Foundation are among them.</a:t>
            </a:r>
          </a:p>
          <a:p>
            <a:r>
              <a:rPr lang="en-US" sz="1600" dirty="0"/>
              <a:t>"Clients tell us that one of the inhibitors of the adoption of </a:t>
            </a:r>
            <a:r>
              <a:rPr lang="en-US" sz="1600" dirty="0" err="1"/>
              <a:t>blockchain</a:t>
            </a:r>
            <a:r>
              <a:rPr lang="en-US" sz="1600" dirty="0"/>
              <a:t> is concerns about security," Jerry Cuomo, IBM's vice president of </a:t>
            </a:r>
            <a:r>
              <a:rPr lang="en-US" sz="1600" dirty="0" err="1"/>
              <a:t>blockchain</a:t>
            </a:r>
            <a:r>
              <a:rPr lang="en-US" sz="1600" dirty="0"/>
              <a:t>, said in the release. "While there is a sense of urgency to pioneer </a:t>
            </a:r>
            <a:r>
              <a:rPr lang="en-US" sz="1600" dirty="0" err="1"/>
              <a:t>blockchain</a:t>
            </a:r>
            <a:r>
              <a:rPr lang="en-US" sz="1600" dirty="0"/>
              <a:t> for business, most organizations need help to define the ideal cloud environment that enables </a:t>
            </a:r>
            <a:r>
              <a:rPr lang="en-US" sz="1600" dirty="0" err="1"/>
              <a:t>blockchain</a:t>
            </a:r>
            <a:r>
              <a:rPr lang="en-US" sz="1600" dirty="0"/>
              <a:t> networks to run securely in the cloud."</a:t>
            </a:r>
          </a:p>
          <a:p>
            <a:r>
              <a:rPr lang="en-US" sz="1600" dirty="0"/>
              <a:t>The service will provide auditable log data to support forensics and compliance.</a:t>
            </a:r>
          </a:p>
          <a:p>
            <a:r>
              <a:rPr lang="en-US" sz="1600" dirty="0"/>
              <a:t>Separately, IBM has made its version of the </a:t>
            </a:r>
            <a:r>
              <a:rPr lang="en-US" sz="1600" dirty="0" err="1"/>
              <a:t>Hyperledger</a:t>
            </a:r>
            <a:r>
              <a:rPr lang="en-US" sz="1600" dirty="0"/>
              <a:t> </a:t>
            </a:r>
            <a:r>
              <a:rPr lang="en-US" sz="1600" dirty="0" err="1"/>
              <a:t>blockchain</a:t>
            </a:r>
            <a:r>
              <a:rPr lang="en-US" sz="1600" dirty="0"/>
              <a:t> code available to use on </a:t>
            </a:r>
            <a:r>
              <a:rPr lang="en-US" sz="1600" dirty="0" err="1"/>
              <a:t>Docker</a:t>
            </a:r>
            <a:r>
              <a:rPr lang="en-US" sz="1600" dirty="0"/>
              <a:t>, an open platform for developers to build, ship, and run distributed applications. Users can expect dashboards, analytics, chat support and "exclusive network services" in future updates, it said. It also released its </a:t>
            </a:r>
            <a:r>
              <a:rPr lang="en-US" sz="1600" dirty="0" err="1"/>
              <a:t>blockchain</a:t>
            </a:r>
            <a:r>
              <a:rPr lang="en-US" sz="1600" dirty="0"/>
              <a:t> offerings in beta on </a:t>
            </a:r>
            <a:r>
              <a:rPr lang="en-US" sz="1600" dirty="0" err="1"/>
              <a:t>Bluemix</a:t>
            </a:r>
            <a:r>
              <a:rPr lang="en-US" sz="1600" dirty="0"/>
              <a:t>, a platform similar to </a:t>
            </a:r>
            <a:r>
              <a:rPr lang="en-US" sz="1600" dirty="0" err="1"/>
              <a:t>Docker</a:t>
            </a:r>
            <a:r>
              <a:rPr lang="en-US" sz="1600" dirty="0"/>
              <a:t> for developers interested in testing applications.</a:t>
            </a:r>
          </a:p>
        </p:txBody>
      </p:sp>
      <p:pic>
        <p:nvPicPr>
          <p:cNvPr id="7" name="Picture 6" descr="loomberg News"/>
          <p:cNvPicPr/>
          <p:nvPr/>
        </p:nvPicPr>
        <p:blipFill>
          <a:blip r:embed="rId2">
            <a:extLst>
              <a:ext uri="{28A0092B-C50C-407E-A947-70E740481C1C}">
                <a14:useLocalDpi xmlns:a14="http://schemas.microsoft.com/office/drawing/2010/main" val="0"/>
              </a:ext>
            </a:extLst>
          </a:blip>
          <a:srcRect/>
          <a:stretch>
            <a:fillRect/>
          </a:stretch>
        </p:blipFill>
        <p:spPr bwMode="auto">
          <a:xfrm>
            <a:off x="1144253" y="2153887"/>
            <a:ext cx="2065065" cy="1858986"/>
          </a:xfrm>
          <a:prstGeom prst="rect">
            <a:avLst/>
          </a:prstGeom>
          <a:noFill/>
          <a:ln>
            <a:noFill/>
          </a:ln>
        </p:spPr>
      </p:pic>
    </p:spTree>
    <p:extLst>
      <p:ext uri="{BB962C8B-B14F-4D97-AF65-F5344CB8AC3E}">
        <p14:creationId xmlns:p14="http://schemas.microsoft.com/office/powerpoint/2010/main" val="11670675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161" y="374254"/>
            <a:ext cx="4065639" cy="885586"/>
          </a:xfrm>
        </p:spPr>
        <p:txBody>
          <a:bodyPr>
            <a:normAutofit fontScale="90000"/>
          </a:bodyPr>
          <a:lstStyle/>
          <a:p>
            <a:pPr algn="ctr"/>
            <a:r>
              <a:rPr lang="en-US" dirty="0" smtClean="0"/>
              <a:t>R3, Ripple Target Banking</a:t>
            </a:r>
            <a:endParaRPr lang="en-US" dirty="0"/>
          </a:p>
        </p:txBody>
      </p:sp>
      <p:pic>
        <p:nvPicPr>
          <p:cNvPr id="5" name="Picture 4"/>
          <p:cNvPicPr>
            <a:picLocks noChangeAspect="1"/>
          </p:cNvPicPr>
          <p:nvPr/>
        </p:nvPicPr>
        <p:blipFill>
          <a:blip r:embed="rId2"/>
          <a:stretch>
            <a:fillRect/>
          </a:stretch>
        </p:blipFill>
        <p:spPr>
          <a:xfrm>
            <a:off x="1669774" y="253392"/>
            <a:ext cx="4359257" cy="6339266"/>
          </a:xfrm>
          <a:prstGeom prst="rect">
            <a:avLst/>
          </a:prstGeom>
          <a:ln>
            <a:solidFill>
              <a:srgbClr val="002B49"/>
            </a:solidFill>
          </a:ln>
        </p:spPr>
      </p:pic>
      <p:pic>
        <p:nvPicPr>
          <p:cNvPr id="7" name="Picture 6"/>
          <p:cNvPicPr>
            <a:picLocks noChangeAspect="1"/>
          </p:cNvPicPr>
          <p:nvPr/>
        </p:nvPicPr>
        <p:blipFill rotWithShape="1">
          <a:blip r:embed="rId3"/>
          <a:srcRect l="1563" t="72371" r="3537"/>
          <a:stretch/>
        </p:blipFill>
        <p:spPr>
          <a:xfrm>
            <a:off x="5792838" y="1483032"/>
            <a:ext cx="5560961" cy="2111757"/>
          </a:xfrm>
          <a:prstGeom prst="rect">
            <a:avLst/>
          </a:prstGeom>
          <a:ln>
            <a:solidFill>
              <a:srgbClr val="002B49"/>
            </a:solidFill>
          </a:ln>
        </p:spPr>
      </p:pic>
      <p:pic>
        <p:nvPicPr>
          <p:cNvPr id="6" name="Picture 5"/>
          <p:cNvPicPr>
            <a:picLocks noChangeAspect="1"/>
          </p:cNvPicPr>
          <p:nvPr/>
        </p:nvPicPr>
        <p:blipFill rotWithShape="1">
          <a:blip r:embed="rId3"/>
          <a:srcRect b="74072"/>
          <a:stretch/>
        </p:blipFill>
        <p:spPr>
          <a:xfrm>
            <a:off x="5229411" y="3604553"/>
            <a:ext cx="6583196" cy="2226403"/>
          </a:xfrm>
          <a:prstGeom prst="rect">
            <a:avLst/>
          </a:prstGeom>
          <a:ln>
            <a:solidFill>
              <a:srgbClr val="002B49"/>
            </a:solidFill>
          </a:ln>
        </p:spPr>
      </p:pic>
      <p:sp>
        <p:nvSpPr>
          <p:cNvPr id="8" name="TextBox 7"/>
          <p:cNvSpPr txBox="1"/>
          <p:nvPr/>
        </p:nvSpPr>
        <p:spPr>
          <a:xfrm>
            <a:off x="6032501" y="6235292"/>
            <a:ext cx="1319592" cy="246221"/>
          </a:xfrm>
          <a:prstGeom prst="rect">
            <a:avLst/>
          </a:prstGeom>
          <a:noFill/>
        </p:spPr>
        <p:txBody>
          <a:bodyPr wrap="none" rtlCol="0">
            <a:spAutoFit/>
          </a:bodyPr>
          <a:lstStyle/>
          <a:p>
            <a:r>
              <a:rPr lang="en-US" sz="1000" i="1" dirty="0"/>
              <a:t>Source: </a:t>
            </a:r>
            <a:r>
              <a:rPr lang="en-US" sz="1000" i="1" dirty="0" err="1"/>
              <a:t>CoinDesk.com</a:t>
            </a:r>
            <a:endParaRPr lang="en-US" sz="1000" i="1" dirty="0"/>
          </a:p>
        </p:txBody>
      </p:sp>
      <p:sp>
        <p:nvSpPr>
          <p:cNvPr id="3" name="Slide Number Placeholder 2"/>
          <p:cNvSpPr>
            <a:spLocks noGrp="1"/>
          </p:cNvSpPr>
          <p:nvPr>
            <p:ph type="sldNum" sz="quarter" idx="12"/>
          </p:nvPr>
        </p:nvSpPr>
        <p:spPr/>
        <p:txBody>
          <a:bodyPr/>
          <a:lstStyle/>
          <a:p>
            <a:fld id="{B278B1DD-301D-E24A-89F8-338D8BE418AA}" type="slidenum">
              <a:rPr lang="en-US" smtClean="0"/>
              <a:t>32</a:t>
            </a:fld>
            <a:endParaRPr lang="en-US"/>
          </a:p>
        </p:txBody>
      </p:sp>
    </p:spTree>
    <p:extLst>
      <p:ext uri="{BB962C8B-B14F-4D97-AF65-F5344CB8AC3E}">
        <p14:creationId xmlns:p14="http://schemas.microsoft.com/office/powerpoint/2010/main" val="1935358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292" y="249383"/>
            <a:ext cx="1798484" cy="5903971"/>
          </a:xfrm>
        </p:spPr>
        <p:txBody>
          <a:bodyPr>
            <a:normAutofit/>
          </a:bodyPr>
          <a:lstStyle/>
          <a:p>
            <a:pPr algn="ctr"/>
            <a:r>
              <a:rPr lang="en-US" sz="2800" dirty="0"/>
              <a:t>R3 Do-</a:t>
            </a:r>
            <a:r>
              <a:rPr lang="en-US" sz="2800" dirty="0" err="1"/>
              <a:t>nates</a:t>
            </a:r>
            <a:r>
              <a:rPr lang="en-US" sz="2800" dirty="0"/>
              <a:t> </a:t>
            </a:r>
            <a:r>
              <a:rPr lang="en-US" sz="2800" dirty="0" err="1"/>
              <a:t>Corda</a:t>
            </a:r>
            <a:r>
              <a:rPr lang="en-US" sz="2800" dirty="0"/>
              <a:t> Code to Hyper-Ledger as Open Source</a:t>
            </a:r>
          </a:p>
        </p:txBody>
      </p:sp>
      <p:pic>
        <p:nvPicPr>
          <p:cNvPr id="4" name="Picture 3"/>
          <p:cNvPicPr>
            <a:picLocks noChangeAspect="1"/>
          </p:cNvPicPr>
          <p:nvPr/>
        </p:nvPicPr>
        <p:blipFill>
          <a:blip r:embed="rId2"/>
          <a:stretch>
            <a:fillRect/>
          </a:stretch>
        </p:blipFill>
        <p:spPr>
          <a:xfrm>
            <a:off x="936254" y="366023"/>
            <a:ext cx="3902037" cy="6148056"/>
          </a:xfrm>
          <a:prstGeom prst="rect">
            <a:avLst/>
          </a:prstGeom>
          <a:ln>
            <a:solidFill>
              <a:srgbClr val="002B49"/>
            </a:solidFill>
          </a:ln>
        </p:spPr>
      </p:pic>
      <p:sp>
        <p:nvSpPr>
          <p:cNvPr id="5" name="TextBox 4"/>
          <p:cNvSpPr txBox="1"/>
          <p:nvPr/>
        </p:nvSpPr>
        <p:spPr>
          <a:xfrm>
            <a:off x="6431936" y="6475254"/>
            <a:ext cx="1903681" cy="246221"/>
          </a:xfrm>
          <a:prstGeom prst="rect">
            <a:avLst/>
          </a:prstGeom>
          <a:noFill/>
        </p:spPr>
        <p:txBody>
          <a:bodyPr wrap="square" rtlCol="0">
            <a:spAutoFit/>
          </a:bodyPr>
          <a:lstStyle/>
          <a:p>
            <a:r>
              <a:rPr lang="en-US" sz="1000" i="1" dirty="0"/>
              <a:t>Source: PC World; Reuters</a:t>
            </a:r>
          </a:p>
        </p:txBody>
      </p:sp>
      <p:pic>
        <p:nvPicPr>
          <p:cNvPr id="6" name="Picture 5"/>
          <p:cNvPicPr>
            <a:picLocks noChangeAspect="1"/>
          </p:cNvPicPr>
          <p:nvPr/>
        </p:nvPicPr>
        <p:blipFill>
          <a:blip r:embed="rId3"/>
          <a:stretch>
            <a:fillRect/>
          </a:stretch>
        </p:blipFill>
        <p:spPr>
          <a:xfrm>
            <a:off x="6636775" y="249383"/>
            <a:ext cx="4110738" cy="6263586"/>
          </a:xfrm>
          <a:prstGeom prst="rect">
            <a:avLst/>
          </a:prstGeom>
          <a:ln>
            <a:solidFill>
              <a:srgbClr val="002B49"/>
            </a:solidFill>
          </a:ln>
        </p:spPr>
      </p:pic>
      <p:sp>
        <p:nvSpPr>
          <p:cNvPr id="3" name="Slide Number Placeholder 2"/>
          <p:cNvSpPr>
            <a:spLocks noGrp="1"/>
          </p:cNvSpPr>
          <p:nvPr>
            <p:ph type="sldNum" sz="quarter" idx="12"/>
          </p:nvPr>
        </p:nvSpPr>
        <p:spPr/>
        <p:txBody>
          <a:bodyPr/>
          <a:lstStyle/>
          <a:p>
            <a:fld id="{B278B1DD-301D-E24A-89F8-338D8BE418AA}" type="slidenum">
              <a:rPr lang="en-US" smtClean="0"/>
              <a:t>33</a:t>
            </a:fld>
            <a:endParaRPr lang="en-US"/>
          </a:p>
        </p:txBody>
      </p:sp>
    </p:spTree>
    <p:extLst>
      <p:ext uri="{BB962C8B-B14F-4D97-AF65-F5344CB8AC3E}">
        <p14:creationId xmlns:p14="http://schemas.microsoft.com/office/powerpoint/2010/main" val="17756473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0032563"/>
              </p:ext>
            </p:extLst>
          </p:nvPr>
        </p:nvGraphicFramePr>
        <p:xfrm>
          <a:off x="1656523" y="1457738"/>
          <a:ext cx="8812695" cy="4757531"/>
        </p:xfrm>
        <a:graphic>
          <a:graphicData uri="http://schemas.openxmlformats.org/drawingml/2006/table">
            <a:tbl>
              <a:tblPr firstRow="1" firstCol="1" lastRow="1" lastCol="1" bandRow="1" bandCol="1"/>
              <a:tblGrid>
                <a:gridCol w="1468783"/>
                <a:gridCol w="1286681"/>
                <a:gridCol w="1364814"/>
                <a:gridCol w="1235012"/>
                <a:gridCol w="1143647"/>
                <a:gridCol w="1156879"/>
                <a:gridCol w="1156879"/>
              </a:tblGrid>
              <a:tr h="322999">
                <a:tc>
                  <a:txBody>
                    <a:bodyPr/>
                    <a:lstStyle/>
                    <a:p>
                      <a:pPr marL="445135" marR="0" algn="l">
                        <a:spcBef>
                          <a:spcPts val="450"/>
                        </a:spcBef>
                        <a:spcAft>
                          <a:spcPts val="0"/>
                        </a:spcAft>
                      </a:pPr>
                      <a:r>
                        <a:rPr lang="en-US" sz="1200" dirty="0">
                          <a:effectLst/>
                          <a:latin typeface="Arial" charset="0"/>
                          <a:ea typeface="Arial" charset="0"/>
                          <a:cs typeface="Arial" charset="0"/>
                        </a:rPr>
                        <a:t>Principle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156845" marR="156845" algn="ctr">
                        <a:spcBef>
                          <a:spcPts val="450"/>
                        </a:spcBef>
                        <a:spcAft>
                          <a:spcPts val="0"/>
                        </a:spcAft>
                      </a:pPr>
                      <a:r>
                        <a:rPr lang="en-US" sz="1200">
                          <a:effectLst/>
                          <a:latin typeface="Arial" charset="0"/>
                          <a:ea typeface="Arial" charset="0"/>
                          <a:cs typeface="Arial" charset="0"/>
                        </a:rPr>
                        <a:t>Bitcoin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362585" marR="0" algn="l">
                        <a:spcBef>
                          <a:spcPts val="450"/>
                        </a:spcBef>
                        <a:spcAft>
                          <a:spcPts val="0"/>
                        </a:spcAft>
                      </a:pPr>
                      <a:r>
                        <a:rPr lang="en-US" sz="1200" dirty="0" err="1">
                          <a:effectLst/>
                          <a:latin typeface="Arial" charset="0"/>
                          <a:ea typeface="Arial" charset="0"/>
                          <a:cs typeface="Arial" charset="0"/>
                        </a:rPr>
                        <a:t>Ethereum</a:t>
                      </a:r>
                      <a:endParaRPr lang="en-US" sz="1200" dirty="0">
                        <a:effectLst/>
                        <a:latin typeface="Arial" charset="0"/>
                        <a:ea typeface="Arial" charset="0"/>
                        <a:cs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130810" marR="130810" algn="ctr">
                        <a:spcBef>
                          <a:spcPts val="450"/>
                        </a:spcBef>
                        <a:spcAft>
                          <a:spcPts val="0"/>
                        </a:spcAft>
                      </a:pPr>
                      <a:r>
                        <a:rPr lang="en-US" sz="1200">
                          <a:effectLst/>
                          <a:latin typeface="Arial" charset="0"/>
                          <a:ea typeface="Arial" charset="0"/>
                          <a:cs typeface="Arial" charset="0"/>
                        </a:rPr>
                        <a:t>Stellar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85090" marR="85090" algn="ctr">
                        <a:spcBef>
                          <a:spcPts val="450"/>
                        </a:spcBef>
                        <a:spcAft>
                          <a:spcPts val="0"/>
                        </a:spcAft>
                      </a:pPr>
                      <a:r>
                        <a:rPr lang="en-US" sz="1200" dirty="0">
                          <a:effectLst/>
                          <a:latin typeface="Arial" charset="0"/>
                          <a:ea typeface="Arial" charset="0"/>
                          <a:cs typeface="Arial" charset="0"/>
                        </a:rPr>
                        <a:t>IPFS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73025" marR="73025" algn="ctr">
                        <a:spcBef>
                          <a:spcPts val="450"/>
                        </a:spcBef>
                        <a:spcAft>
                          <a:spcPts val="0"/>
                        </a:spcAft>
                      </a:pPr>
                      <a:r>
                        <a:rPr lang="en-US" sz="1200" dirty="0" err="1">
                          <a:effectLst/>
                          <a:latin typeface="Arial" charset="0"/>
                          <a:ea typeface="Arial" charset="0"/>
                          <a:cs typeface="Arial" charset="0"/>
                        </a:rPr>
                        <a:t>Blockstack</a:t>
                      </a:r>
                      <a:endParaRPr lang="en-US" sz="1200" dirty="0">
                        <a:effectLst/>
                        <a:latin typeface="Arial" charset="0"/>
                        <a:ea typeface="Arial" charset="0"/>
                        <a:cs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73025" marR="73025" algn="ctr">
                        <a:spcBef>
                          <a:spcPts val="450"/>
                        </a:spcBef>
                        <a:spcAft>
                          <a:spcPts val="0"/>
                        </a:spcAft>
                      </a:pPr>
                      <a:r>
                        <a:rPr lang="en-US" sz="1200" dirty="0" err="1">
                          <a:effectLst/>
                          <a:latin typeface="Arial" charset="0"/>
                          <a:ea typeface="Arial" charset="0"/>
                          <a:cs typeface="Arial" charset="0"/>
                        </a:rPr>
                        <a:t>Hashgraph</a:t>
                      </a:r>
                      <a:endParaRPr lang="en-US" sz="1200" dirty="0">
                        <a:effectLst/>
                        <a:latin typeface="Arial" charset="0"/>
                        <a:ea typeface="Arial" charset="0"/>
                        <a:cs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521274">
                <a:tc>
                  <a:txBody>
                    <a:bodyPr/>
                    <a:lstStyle/>
                    <a:p>
                      <a:pPr marL="50800" marR="0" algn="l">
                        <a:spcBef>
                          <a:spcPts val="425"/>
                        </a:spcBef>
                        <a:spcAft>
                          <a:spcPts val="0"/>
                        </a:spcAft>
                      </a:pPr>
                      <a:r>
                        <a:rPr lang="en-US" sz="1200">
                          <a:effectLst/>
                          <a:latin typeface="Arial" charset="0"/>
                          <a:ea typeface="Arial" charset="0"/>
                          <a:cs typeface="Arial" charset="0"/>
                        </a:rPr>
                        <a:t>Confidentiality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156845" algn="ctr">
                        <a:spcBef>
                          <a:spcPts val="425"/>
                        </a:spcBef>
                        <a:spcAft>
                          <a:spcPts val="0"/>
                        </a:spcAft>
                      </a:pPr>
                      <a:r>
                        <a:rPr lang="en-US" sz="1000" dirty="0">
                          <a:effectLst/>
                          <a:latin typeface="Arial" charset="0"/>
                          <a:ea typeface="Arial" charset="0"/>
                          <a:cs typeface="Arial" charset="0"/>
                        </a:rPr>
                        <a:t>None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516890" marR="516890" algn="l">
                        <a:spcBef>
                          <a:spcPts val="425"/>
                        </a:spcBef>
                        <a:spcAft>
                          <a:spcPts val="0"/>
                        </a:spcAft>
                      </a:pPr>
                      <a:r>
                        <a:rPr lang="en-US" sz="1000" dirty="0" smtClean="0">
                          <a:effectLst/>
                          <a:latin typeface="Arial" charset="0"/>
                          <a:ea typeface="Arial" charset="0"/>
                          <a:cs typeface="Arial" charset="0"/>
                        </a:rPr>
                        <a:t>None </a:t>
                      </a:r>
                      <a:endParaRPr lang="en-US" sz="1000" dirty="0">
                        <a:effectLst/>
                        <a:latin typeface="Arial" charset="0"/>
                        <a:ea typeface="Arial" charset="0"/>
                        <a:cs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130810" marR="130810" algn="ctr">
                        <a:spcBef>
                          <a:spcPts val="425"/>
                        </a:spcBef>
                        <a:spcAft>
                          <a:spcPts val="0"/>
                        </a:spcAft>
                      </a:pPr>
                      <a:r>
                        <a:rPr lang="en-US" sz="1000" dirty="0">
                          <a:effectLst/>
                          <a:latin typeface="Arial" charset="0"/>
                          <a:ea typeface="Arial" charset="0"/>
                          <a:cs typeface="Arial" charset="0"/>
                        </a:rPr>
                        <a:t>None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97155" marR="93345" indent="161290" algn="ctr">
                        <a:lnSpc>
                          <a:spcPct val="103000"/>
                        </a:lnSpc>
                        <a:spcBef>
                          <a:spcPts val="425"/>
                        </a:spcBef>
                        <a:spcAft>
                          <a:spcPts val="0"/>
                        </a:spcAft>
                      </a:pPr>
                      <a:r>
                        <a:rPr lang="en-US" sz="1000">
                          <a:effectLst/>
                          <a:latin typeface="Arial" charset="0"/>
                          <a:ea typeface="Arial" charset="0"/>
                          <a:cs typeface="Arial" charset="0"/>
                        </a:rPr>
                        <a:t>Hash-based content addresses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73025" marR="73025" algn="ctr">
                        <a:spcBef>
                          <a:spcPts val="425"/>
                        </a:spcBef>
                        <a:spcAft>
                          <a:spcPts val="0"/>
                        </a:spcAft>
                      </a:pPr>
                      <a:r>
                        <a:rPr lang="en-US" sz="1000">
                          <a:effectLst/>
                          <a:latin typeface="Arial" charset="0"/>
                          <a:ea typeface="Arial" charset="0"/>
                          <a:cs typeface="Arial" charset="0"/>
                        </a:rPr>
                        <a:t>None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73025" marR="73025" algn="ctr">
                        <a:spcBef>
                          <a:spcPts val="425"/>
                        </a:spcBef>
                        <a:spcAft>
                          <a:spcPts val="0"/>
                        </a:spcAft>
                      </a:pPr>
                      <a:r>
                        <a:rPr lang="en-US" sz="1000">
                          <a:effectLst/>
                          <a:latin typeface="Arial" charset="0"/>
                          <a:ea typeface="Arial" charset="0"/>
                          <a:cs typeface="Arial" charset="0"/>
                        </a:rPr>
                        <a:t>None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r>
              <a:tr h="698937">
                <a:tc>
                  <a:txBody>
                    <a:bodyPr/>
                    <a:lstStyle/>
                    <a:p>
                      <a:pPr marL="50800" marR="0" algn="l">
                        <a:spcBef>
                          <a:spcPts val="425"/>
                        </a:spcBef>
                        <a:spcAft>
                          <a:spcPts val="0"/>
                        </a:spcAft>
                      </a:pPr>
                      <a:r>
                        <a:rPr lang="en-US" sz="1200">
                          <a:effectLst/>
                          <a:latin typeface="Arial" charset="0"/>
                          <a:ea typeface="Arial" charset="0"/>
                          <a:cs typeface="Arial" charset="0"/>
                        </a:rPr>
                        <a:t>Information Availability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156845" algn="ctr">
                        <a:spcBef>
                          <a:spcPts val="425"/>
                        </a:spcBef>
                        <a:spcAft>
                          <a:spcPts val="0"/>
                        </a:spcAft>
                      </a:pPr>
                      <a:r>
                        <a:rPr lang="en-US" sz="1000" dirty="0">
                          <a:effectLst/>
                          <a:latin typeface="Arial" charset="0"/>
                          <a:ea typeface="Arial" charset="0"/>
                          <a:cs typeface="Arial" charset="0"/>
                        </a:rPr>
                        <a:t>Block Mirroring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248285" marR="0" algn="ctr">
                        <a:spcBef>
                          <a:spcPts val="425"/>
                        </a:spcBef>
                        <a:spcAft>
                          <a:spcPts val="0"/>
                        </a:spcAft>
                      </a:pPr>
                      <a:r>
                        <a:rPr lang="en-US" sz="1000" dirty="0">
                          <a:effectLst/>
                          <a:latin typeface="Arial" charset="0"/>
                          <a:ea typeface="Arial" charset="0"/>
                          <a:cs typeface="Arial" charset="0"/>
                        </a:rPr>
                        <a:t>Block Mirroring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130810" marR="130810" algn="ctr">
                        <a:spcBef>
                          <a:spcPts val="425"/>
                        </a:spcBef>
                        <a:spcAft>
                          <a:spcPts val="0"/>
                        </a:spcAft>
                      </a:pPr>
                      <a:r>
                        <a:rPr lang="en-US" sz="1000" dirty="0">
                          <a:effectLst/>
                          <a:latin typeface="Arial" charset="0"/>
                          <a:ea typeface="Arial" charset="0"/>
                          <a:cs typeface="Arial" charset="0"/>
                        </a:rPr>
                        <a:t>Ledger Mirroring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304165" marR="173355" indent="-120650" algn="ctr">
                        <a:lnSpc>
                          <a:spcPct val="103000"/>
                        </a:lnSpc>
                        <a:spcBef>
                          <a:spcPts val="425"/>
                        </a:spcBef>
                        <a:spcAft>
                          <a:spcPts val="0"/>
                        </a:spcAft>
                      </a:pPr>
                      <a:r>
                        <a:rPr lang="en-US" sz="1000" dirty="0">
                          <a:effectLst/>
                          <a:latin typeface="Arial" charset="0"/>
                          <a:ea typeface="Arial" charset="0"/>
                          <a:cs typeface="Arial" charset="0"/>
                        </a:rPr>
                        <a:t>Graph and file Mirroring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54305" marR="48260" indent="-45720" algn="ctr">
                        <a:lnSpc>
                          <a:spcPct val="103000"/>
                        </a:lnSpc>
                        <a:spcBef>
                          <a:spcPts val="425"/>
                        </a:spcBef>
                        <a:spcAft>
                          <a:spcPts val="0"/>
                        </a:spcAft>
                      </a:pPr>
                      <a:r>
                        <a:rPr lang="en-US" sz="1000">
                          <a:effectLst/>
                          <a:latin typeface="Arial" charset="0"/>
                          <a:ea typeface="Arial" charset="0"/>
                          <a:cs typeface="Arial" charset="0"/>
                        </a:rPr>
                        <a:t>Block Mirroring / DHT Mirroring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59690" marR="57785" indent="-635" algn="ctr">
                        <a:lnSpc>
                          <a:spcPct val="103000"/>
                        </a:lnSpc>
                        <a:spcBef>
                          <a:spcPts val="425"/>
                        </a:spcBef>
                        <a:spcAft>
                          <a:spcPts val="0"/>
                        </a:spcAft>
                      </a:pPr>
                      <a:r>
                        <a:rPr lang="en-US" sz="1000">
                          <a:effectLst/>
                          <a:latin typeface="Arial" charset="0"/>
                          <a:ea typeface="Arial" charset="0"/>
                          <a:cs typeface="Arial" charset="0"/>
                        </a:rPr>
                        <a:t>Hashgraph Mirroring; optional event history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r>
              <a:tr h="698937">
                <a:tc>
                  <a:txBody>
                    <a:bodyPr/>
                    <a:lstStyle/>
                    <a:p>
                      <a:pPr marL="50800" marR="0" algn="l">
                        <a:spcBef>
                          <a:spcPts val="425"/>
                        </a:spcBef>
                        <a:spcAft>
                          <a:spcPts val="0"/>
                        </a:spcAft>
                      </a:pPr>
                      <a:r>
                        <a:rPr lang="en-US" sz="1200">
                          <a:effectLst/>
                          <a:latin typeface="Arial" charset="0"/>
                          <a:ea typeface="Arial" charset="0"/>
                          <a:cs typeface="Arial" charset="0"/>
                        </a:rPr>
                        <a:t>Integrity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4960" marR="0" indent="-64770" algn="ctr">
                        <a:lnSpc>
                          <a:spcPct val="103000"/>
                        </a:lnSpc>
                        <a:spcBef>
                          <a:spcPts val="425"/>
                        </a:spcBef>
                        <a:spcAft>
                          <a:spcPts val="0"/>
                        </a:spcAft>
                      </a:pPr>
                      <a:r>
                        <a:rPr lang="en-US" sz="1000">
                          <a:effectLst/>
                          <a:latin typeface="Arial" charset="0"/>
                          <a:ea typeface="Arial" charset="0"/>
                          <a:cs typeface="Arial" charset="0"/>
                        </a:rPr>
                        <a:t>Multiple block verifications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353695" marR="0" indent="-64770" algn="ctr">
                        <a:lnSpc>
                          <a:spcPct val="103000"/>
                        </a:lnSpc>
                        <a:spcBef>
                          <a:spcPts val="425"/>
                        </a:spcBef>
                        <a:spcAft>
                          <a:spcPts val="0"/>
                        </a:spcAft>
                      </a:pPr>
                      <a:r>
                        <a:rPr lang="en-US" sz="1000">
                          <a:effectLst/>
                          <a:latin typeface="Arial" charset="0"/>
                          <a:ea typeface="Arial" charset="0"/>
                          <a:cs typeface="Arial" charset="0"/>
                        </a:rPr>
                        <a:t>Multiple block verifications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312420" marR="0" indent="-19685" algn="ctr">
                        <a:lnSpc>
                          <a:spcPct val="103000"/>
                        </a:lnSpc>
                        <a:spcBef>
                          <a:spcPts val="425"/>
                        </a:spcBef>
                        <a:spcAft>
                          <a:spcPts val="0"/>
                        </a:spcAft>
                      </a:pPr>
                      <a:r>
                        <a:rPr lang="en-US" sz="1000" dirty="0">
                          <a:effectLst/>
                          <a:latin typeface="Arial" charset="0"/>
                          <a:ea typeface="Arial" charset="0"/>
                          <a:cs typeface="Arial" charset="0"/>
                        </a:rPr>
                        <a:t>Latest block verification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66675" marR="64135" indent="192405" algn="ctr">
                        <a:lnSpc>
                          <a:spcPct val="103000"/>
                        </a:lnSpc>
                        <a:spcBef>
                          <a:spcPts val="425"/>
                        </a:spcBef>
                        <a:spcAft>
                          <a:spcPts val="0"/>
                        </a:spcAft>
                      </a:pPr>
                      <a:r>
                        <a:rPr lang="en-US" sz="1000" dirty="0">
                          <a:effectLst/>
                          <a:latin typeface="Arial" charset="0"/>
                          <a:ea typeface="Arial" charset="0"/>
                          <a:cs typeface="Arial" charset="0"/>
                        </a:rPr>
                        <a:t>Hash-based content addressing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248920" marR="48260" indent="-64770" algn="ctr">
                        <a:lnSpc>
                          <a:spcPct val="103000"/>
                        </a:lnSpc>
                        <a:spcBef>
                          <a:spcPts val="425"/>
                        </a:spcBef>
                        <a:spcAft>
                          <a:spcPts val="0"/>
                        </a:spcAft>
                      </a:pPr>
                      <a:r>
                        <a:rPr lang="en-US" sz="1000" dirty="0">
                          <a:effectLst/>
                          <a:latin typeface="Arial" charset="0"/>
                          <a:ea typeface="Arial" charset="0"/>
                          <a:cs typeface="Arial" charset="0"/>
                        </a:rPr>
                        <a:t>Multiple block verifications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69545" marR="144145" indent="-14605" algn="ctr">
                        <a:lnSpc>
                          <a:spcPct val="103000"/>
                        </a:lnSpc>
                        <a:spcBef>
                          <a:spcPts val="425"/>
                        </a:spcBef>
                        <a:spcAft>
                          <a:spcPts val="0"/>
                        </a:spcAft>
                      </a:pPr>
                      <a:r>
                        <a:rPr lang="en-US" sz="1000">
                          <a:effectLst/>
                          <a:latin typeface="Arial" charset="0"/>
                          <a:ea typeface="Arial" charset="0"/>
                          <a:cs typeface="Arial" charset="0"/>
                        </a:rPr>
                        <a:t>Consensus with probability 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r>
              <a:tr h="344976">
                <a:tc>
                  <a:txBody>
                    <a:bodyPr/>
                    <a:lstStyle/>
                    <a:p>
                      <a:pPr marL="50800" marR="0" algn="l">
                        <a:spcBef>
                          <a:spcPts val="425"/>
                        </a:spcBef>
                        <a:spcAft>
                          <a:spcPts val="0"/>
                        </a:spcAft>
                      </a:pPr>
                      <a:r>
                        <a:rPr lang="en-US" sz="1200">
                          <a:effectLst/>
                          <a:latin typeface="Arial" charset="0"/>
                          <a:ea typeface="Arial" charset="0"/>
                          <a:cs typeface="Arial" charset="0"/>
                        </a:rPr>
                        <a:t>Non-repudiation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156845" algn="ctr">
                        <a:spcBef>
                          <a:spcPts val="425"/>
                        </a:spcBef>
                        <a:spcAft>
                          <a:spcPts val="0"/>
                        </a:spcAft>
                      </a:pPr>
                      <a:r>
                        <a:rPr lang="en-US" sz="1000">
                          <a:effectLst/>
                          <a:latin typeface="Arial" charset="0"/>
                          <a:ea typeface="Arial" charset="0"/>
                          <a:cs typeface="Arial" charset="0"/>
                        </a:rPr>
                        <a:t>Digital signatures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212725" marR="0" algn="ctr">
                        <a:spcBef>
                          <a:spcPts val="425"/>
                        </a:spcBef>
                        <a:spcAft>
                          <a:spcPts val="0"/>
                        </a:spcAft>
                      </a:pPr>
                      <a:r>
                        <a:rPr lang="en-US" sz="1000">
                          <a:effectLst/>
                          <a:latin typeface="Arial" charset="0"/>
                          <a:ea typeface="Arial" charset="0"/>
                          <a:cs typeface="Arial" charset="0"/>
                        </a:rPr>
                        <a:t>Digital signatures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130810" marR="130810" algn="ctr">
                        <a:spcBef>
                          <a:spcPts val="425"/>
                        </a:spcBef>
                        <a:spcAft>
                          <a:spcPts val="0"/>
                        </a:spcAft>
                      </a:pPr>
                      <a:r>
                        <a:rPr lang="en-US" sz="1000" dirty="0">
                          <a:effectLst/>
                          <a:latin typeface="Arial" charset="0"/>
                          <a:ea typeface="Arial" charset="0"/>
                          <a:cs typeface="Arial" charset="0"/>
                        </a:rPr>
                        <a:t>Digital signatures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85090" marR="85090" algn="ctr">
                        <a:spcBef>
                          <a:spcPts val="425"/>
                        </a:spcBef>
                        <a:spcAft>
                          <a:spcPts val="0"/>
                        </a:spcAft>
                      </a:pPr>
                      <a:r>
                        <a:rPr lang="en-US" sz="1000" dirty="0">
                          <a:effectLst/>
                          <a:latin typeface="Arial" charset="0"/>
                          <a:ea typeface="Arial" charset="0"/>
                          <a:cs typeface="Arial" charset="0"/>
                        </a:rPr>
                        <a:t>Digital signatures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73025" marR="73025" algn="ctr">
                        <a:spcBef>
                          <a:spcPts val="425"/>
                        </a:spcBef>
                        <a:spcAft>
                          <a:spcPts val="0"/>
                        </a:spcAft>
                      </a:pPr>
                      <a:r>
                        <a:rPr lang="en-US" sz="1000" dirty="0">
                          <a:effectLst/>
                          <a:latin typeface="Arial" charset="0"/>
                          <a:ea typeface="Arial" charset="0"/>
                          <a:cs typeface="Arial" charset="0"/>
                        </a:rPr>
                        <a:t>Digital signatures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73025" marR="73025" algn="ctr">
                        <a:spcBef>
                          <a:spcPts val="425"/>
                        </a:spcBef>
                        <a:spcAft>
                          <a:spcPts val="0"/>
                        </a:spcAft>
                      </a:pPr>
                      <a:r>
                        <a:rPr lang="en-US" sz="1000">
                          <a:effectLst/>
                          <a:latin typeface="Arial" charset="0"/>
                          <a:ea typeface="Arial" charset="0"/>
                          <a:cs typeface="Arial" charset="0"/>
                        </a:rPr>
                        <a:t>Digital signatures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r>
              <a:tr h="772534">
                <a:tc>
                  <a:txBody>
                    <a:bodyPr/>
                    <a:lstStyle/>
                    <a:p>
                      <a:pPr marL="50800" marR="0" algn="l">
                        <a:spcBef>
                          <a:spcPts val="425"/>
                        </a:spcBef>
                        <a:spcAft>
                          <a:spcPts val="0"/>
                        </a:spcAft>
                      </a:pPr>
                      <a:r>
                        <a:rPr lang="en-US" sz="1200">
                          <a:effectLst/>
                          <a:latin typeface="Arial" charset="0"/>
                          <a:ea typeface="Arial" charset="0"/>
                          <a:cs typeface="Arial" charset="0"/>
                        </a:rPr>
                        <a:t>Provenance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marR="0" indent="71755" algn="l">
                        <a:lnSpc>
                          <a:spcPct val="103000"/>
                        </a:lnSpc>
                        <a:spcBef>
                          <a:spcPts val="425"/>
                        </a:spcBef>
                        <a:spcAft>
                          <a:spcPts val="0"/>
                        </a:spcAft>
                      </a:pPr>
                      <a:r>
                        <a:rPr lang="en-US" sz="1000" dirty="0">
                          <a:effectLst/>
                          <a:latin typeface="Arial" charset="0"/>
                          <a:ea typeface="Arial" charset="0"/>
                          <a:cs typeface="Arial" charset="0"/>
                        </a:rPr>
                        <a:t>Transaction inputs/outputs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64135" marR="62230" indent="-635" algn="ctr">
                        <a:lnSpc>
                          <a:spcPct val="103000"/>
                        </a:lnSpc>
                        <a:spcBef>
                          <a:spcPts val="425"/>
                        </a:spcBef>
                        <a:spcAft>
                          <a:spcPts val="0"/>
                        </a:spcAft>
                      </a:pPr>
                      <a:r>
                        <a:rPr lang="en-US" sz="1000">
                          <a:effectLst/>
                          <a:latin typeface="Arial" charset="0"/>
                          <a:ea typeface="Arial" charset="0"/>
                          <a:cs typeface="Arial" charset="0"/>
                        </a:rPr>
                        <a:t>Ethereum state machine and transition functions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176530" marR="174625" indent="-635" algn="ctr">
                        <a:lnSpc>
                          <a:spcPct val="103000"/>
                        </a:lnSpc>
                        <a:spcBef>
                          <a:spcPts val="425"/>
                        </a:spcBef>
                        <a:spcAft>
                          <a:spcPts val="0"/>
                        </a:spcAft>
                      </a:pPr>
                      <a:r>
                        <a:rPr lang="en-US" sz="1000">
                          <a:effectLst/>
                          <a:latin typeface="Arial" charset="0"/>
                          <a:ea typeface="Arial" charset="0"/>
                          <a:cs typeface="Arial" charset="0"/>
                        </a:rPr>
                        <a:t>Digitally signed ledger transition instructions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176530" marR="64135" indent="-74930" algn="ctr">
                        <a:lnSpc>
                          <a:spcPct val="103000"/>
                        </a:lnSpc>
                        <a:spcBef>
                          <a:spcPts val="425"/>
                        </a:spcBef>
                        <a:spcAft>
                          <a:spcPts val="0"/>
                        </a:spcAft>
                      </a:pPr>
                      <a:r>
                        <a:rPr lang="en-US" sz="1000" dirty="0">
                          <a:effectLst/>
                          <a:latin typeface="Arial" charset="0"/>
                          <a:ea typeface="Arial" charset="0"/>
                          <a:cs typeface="Arial" charset="0"/>
                        </a:rPr>
                        <a:t>Digital signatures and versioning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74930" marR="73025" algn="ctr">
                        <a:lnSpc>
                          <a:spcPct val="103000"/>
                        </a:lnSpc>
                        <a:spcBef>
                          <a:spcPts val="425"/>
                        </a:spcBef>
                        <a:spcAft>
                          <a:spcPts val="0"/>
                        </a:spcAft>
                      </a:pPr>
                      <a:r>
                        <a:rPr lang="en-US" sz="1000" dirty="0">
                          <a:effectLst/>
                          <a:latin typeface="Arial" charset="0"/>
                          <a:ea typeface="Arial" charset="0"/>
                          <a:cs typeface="Arial" charset="0"/>
                        </a:rPr>
                        <a:t>Transaction inputs &amp; outputs and </a:t>
                      </a:r>
                      <a:r>
                        <a:rPr lang="en-US" sz="1000" dirty="0" err="1">
                          <a:effectLst/>
                          <a:latin typeface="Arial" charset="0"/>
                          <a:ea typeface="Arial" charset="0"/>
                          <a:cs typeface="Arial" charset="0"/>
                        </a:rPr>
                        <a:t>virtualchain</a:t>
                      </a:r>
                      <a:r>
                        <a:rPr lang="en-US" sz="1000" dirty="0">
                          <a:effectLst/>
                          <a:latin typeface="Arial" charset="0"/>
                          <a:ea typeface="Arial" charset="0"/>
                          <a:cs typeface="Arial" charset="0"/>
                        </a:rPr>
                        <a:t> references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7A8"/>
                    </a:solidFill>
                  </a:tcPr>
                </a:tc>
                <a:tc>
                  <a:txBody>
                    <a:bodyPr/>
                    <a:lstStyle/>
                    <a:p>
                      <a:pPr marL="59690" marR="57785" indent="-635" algn="ctr">
                        <a:lnSpc>
                          <a:spcPct val="103000"/>
                        </a:lnSpc>
                        <a:spcBef>
                          <a:spcPts val="425"/>
                        </a:spcBef>
                        <a:spcAft>
                          <a:spcPts val="0"/>
                        </a:spcAft>
                      </a:pPr>
                      <a:r>
                        <a:rPr lang="en-US" sz="1000">
                          <a:effectLst/>
                          <a:latin typeface="Arial" charset="0"/>
                          <a:ea typeface="Arial" charset="0"/>
                          <a:cs typeface="Arial" charset="0"/>
                        </a:rPr>
                        <a:t>Hashgraph Mirroring; optional event history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r>
              <a:tr h="698937">
                <a:tc>
                  <a:txBody>
                    <a:bodyPr/>
                    <a:lstStyle/>
                    <a:p>
                      <a:pPr marL="50800" marR="0" algn="l">
                        <a:spcBef>
                          <a:spcPts val="425"/>
                        </a:spcBef>
                        <a:spcAft>
                          <a:spcPts val="0"/>
                        </a:spcAft>
                      </a:pPr>
                      <a:r>
                        <a:rPr lang="en-US" sz="1200">
                          <a:effectLst/>
                          <a:latin typeface="Arial" charset="0"/>
                          <a:ea typeface="Arial" charset="0"/>
                          <a:cs typeface="Arial" charset="0"/>
                        </a:rPr>
                        <a:t>Pseudonymity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156845" algn="ctr">
                        <a:spcBef>
                          <a:spcPts val="425"/>
                        </a:spcBef>
                        <a:spcAft>
                          <a:spcPts val="0"/>
                        </a:spcAft>
                      </a:pPr>
                      <a:r>
                        <a:rPr lang="en-US" sz="1000">
                          <a:effectLst/>
                          <a:latin typeface="Arial" charset="0"/>
                          <a:ea typeface="Arial" charset="0"/>
                          <a:cs typeface="Arial" charset="0"/>
                        </a:rPr>
                        <a:t>Public keys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92405" marR="183515" indent="72390" algn="ctr">
                        <a:lnSpc>
                          <a:spcPct val="103000"/>
                        </a:lnSpc>
                        <a:spcBef>
                          <a:spcPts val="425"/>
                        </a:spcBef>
                        <a:spcAft>
                          <a:spcPts val="0"/>
                        </a:spcAft>
                      </a:pPr>
                      <a:r>
                        <a:rPr lang="en-US" sz="1000">
                          <a:effectLst/>
                          <a:latin typeface="Arial" charset="0"/>
                          <a:ea typeface="Arial" charset="0"/>
                          <a:cs typeface="Arial" charset="0"/>
                        </a:rPr>
                        <a:t>Public keys and contract addresses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30810" marR="130810" algn="ctr">
                        <a:spcBef>
                          <a:spcPts val="425"/>
                        </a:spcBef>
                        <a:spcAft>
                          <a:spcPts val="0"/>
                        </a:spcAft>
                      </a:pPr>
                      <a:r>
                        <a:rPr lang="en-US" sz="1000">
                          <a:effectLst/>
                          <a:latin typeface="Arial" charset="0"/>
                          <a:ea typeface="Arial" charset="0"/>
                          <a:cs typeface="Arial" charset="0"/>
                        </a:rPr>
                        <a:t>Public keys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85090" marR="85090" algn="ctr">
                        <a:spcBef>
                          <a:spcPts val="425"/>
                        </a:spcBef>
                        <a:spcAft>
                          <a:spcPts val="0"/>
                        </a:spcAft>
                      </a:pPr>
                      <a:r>
                        <a:rPr lang="en-US" sz="1000" dirty="0">
                          <a:effectLst/>
                          <a:latin typeface="Arial" charset="0"/>
                          <a:ea typeface="Arial" charset="0"/>
                          <a:cs typeface="Arial" charset="0"/>
                        </a:rPr>
                        <a:t>Public keys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73660" marR="72390" indent="-635" algn="ctr">
                        <a:lnSpc>
                          <a:spcPct val="103000"/>
                        </a:lnSpc>
                        <a:spcBef>
                          <a:spcPts val="425"/>
                        </a:spcBef>
                        <a:spcAft>
                          <a:spcPts val="0"/>
                        </a:spcAft>
                      </a:pPr>
                      <a:r>
                        <a:rPr lang="en-US" sz="1000" dirty="0">
                          <a:effectLst/>
                          <a:latin typeface="Arial" charset="0"/>
                          <a:ea typeface="Arial" charset="0"/>
                          <a:cs typeface="Arial" charset="0"/>
                        </a:rPr>
                        <a:t>Public keys, but public information encouraged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39700" marR="48260" indent="33020" algn="ctr">
                        <a:lnSpc>
                          <a:spcPct val="103000"/>
                        </a:lnSpc>
                        <a:spcBef>
                          <a:spcPts val="425"/>
                        </a:spcBef>
                        <a:spcAft>
                          <a:spcPts val="0"/>
                        </a:spcAft>
                      </a:pPr>
                      <a:r>
                        <a:rPr lang="en-US" sz="1000" dirty="0">
                          <a:effectLst/>
                          <a:latin typeface="Arial" charset="0"/>
                          <a:ea typeface="Arial" charset="0"/>
                          <a:cs typeface="Arial" charset="0"/>
                        </a:rPr>
                        <a:t>Not supported; could be layered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r>
              <a:tr h="698937">
                <a:tc>
                  <a:txBody>
                    <a:bodyPr/>
                    <a:lstStyle/>
                    <a:p>
                      <a:pPr marL="50800" marR="0" algn="l">
                        <a:spcBef>
                          <a:spcPts val="425"/>
                        </a:spcBef>
                        <a:spcAft>
                          <a:spcPts val="0"/>
                        </a:spcAft>
                      </a:pPr>
                      <a:r>
                        <a:rPr lang="en-US" sz="1200" dirty="0">
                          <a:effectLst/>
                          <a:latin typeface="Arial" charset="0"/>
                          <a:ea typeface="Arial" charset="0"/>
                          <a:cs typeface="Arial" charset="0"/>
                        </a:rPr>
                        <a:t>Selective Disclosure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156845" algn="ctr">
                        <a:spcBef>
                          <a:spcPts val="425"/>
                        </a:spcBef>
                        <a:spcAft>
                          <a:spcPts val="0"/>
                        </a:spcAft>
                      </a:pPr>
                      <a:r>
                        <a:rPr lang="en-US" sz="1000">
                          <a:effectLst/>
                          <a:latin typeface="Arial" charset="0"/>
                          <a:ea typeface="Arial" charset="0"/>
                          <a:cs typeface="Arial" charset="0"/>
                        </a:rPr>
                        <a:t>None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516890" marR="516890" algn="ctr">
                        <a:spcBef>
                          <a:spcPts val="425"/>
                        </a:spcBef>
                        <a:spcAft>
                          <a:spcPts val="0"/>
                        </a:spcAft>
                      </a:pPr>
                      <a:r>
                        <a:rPr lang="en-US" sz="1000" dirty="0">
                          <a:effectLst/>
                          <a:latin typeface="Arial" charset="0"/>
                          <a:ea typeface="Arial" charset="0"/>
                          <a:cs typeface="Arial" charset="0"/>
                        </a:rPr>
                        <a:t>None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130810" marR="130810" algn="ctr">
                        <a:spcBef>
                          <a:spcPts val="425"/>
                        </a:spcBef>
                        <a:spcAft>
                          <a:spcPts val="0"/>
                        </a:spcAft>
                      </a:pPr>
                      <a:r>
                        <a:rPr lang="en-US" sz="1000" dirty="0">
                          <a:effectLst/>
                          <a:latin typeface="Arial" charset="0"/>
                          <a:ea typeface="Arial" charset="0"/>
                          <a:cs typeface="Arial" charset="0"/>
                        </a:rPr>
                        <a:t>None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85090" marR="85090" algn="ctr">
                        <a:spcBef>
                          <a:spcPts val="425"/>
                        </a:spcBef>
                        <a:spcAft>
                          <a:spcPts val="0"/>
                        </a:spcAft>
                      </a:pPr>
                      <a:r>
                        <a:rPr lang="en-US" sz="1000" dirty="0">
                          <a:effectLst/>
                          <a:latin typeface="Arial" charset="0"/>
                          <a:ea typeface="Arial" charset="0"/>
                          <a:cs typeface="Arial" charset="0"/>
                        </a:rPr>
                        <a:t>None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9999"/>
                    </a:solidFill>
                  </a:tcPr>
                </a:tc>
                <a:tc>
                  <a:txBody>
                    <a:bodyPr/>
                    <a:lstStyle/>
                    <a:p>
                      <a:pPr marL="102235" marR="48260" indent="-10160" algn="ctr">
                        <a:lnSpc>
                          <a:spcPct val="103000"/>
                        </a:lnSpc>
                        <a:spcBef>
                          <a:spcPts val="425"/>
                        </a:spcBef>
                        <a:spcAft>
                          <a:spcPts val="0"/>
                        </a:spcAft>
                      </a:pPr>
                      <a:r>
                        <a:rPr lang="en-US" sz="1000" dirty="0">
                          <a:effectLst/>
                          <a:latin typeface="Arial" charset="0"/>
                          <a:ea typeface="Arial" charset="0"/>
                          <a:cs typeface="Arial" charset="0"/>
                        </a:rPr>
                        <a:t>Selective access to encrypted storage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39700" marR="48260" indent="33020" algn="ctr">
                        <a:lnSpc>
                          <a:spcPct val="103000"/>
                        </a:lnSpc>
                        <a:spcBef>
                          <a:spcPts val="425"/>
                        </a:spcBef>
                        <a:spcAft>
                          <a:spcPts val="0"/>
                        </a:spcAft>
                      </a:pPr>
                      <a:r>
                        <a:rPr lang="en-US" sz="1000" dirty="0">
                          <a:effectLst/>
                          <a:latin typeface="Arial" charset="0"/>
                          <a:ea typeface="Arial" charset="0"/>
                          <a:cs typeface="Arial" charset="0"/>
                        </a:rPr>
                        <a:t>Not supported; could be layered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r>
            </a:tbl>
          </a:graphicData>
        </a:graphic>
      </p:graphicFrame>
      <p:sp>
        <p:nvSpPr>
          <p:cNvPr id="3" name="TextBox 2"/>
          <p:cNvSpPr txBox="1"/>
          <p:nvPr/>
        </p:nvSpPr>
        <p:spPr>
          <a:xfrm>
            <a:off x="1232452" y="352168"/>
            <a:ext cx="10336696" cy="1569660"/>
          </a:xfrm>
          <a:prstGeom prst="rect">
            <a:avLst/>
          </a:prstGeom>
          <a:noFill/>
        </p:spPr>
        <p:txBody>
          <a:bodyPr wrap="square" rtlCol="0">
            <a:spAutoFit/>
          </a:bodyPr>
          <a:lstStyle/>
          <a:p>
            <a:pPr algn="ctr"/>
            <a:r>
              <a:rPr lang="en-US" sz="3200" dirty="0"/>
              <a:t>ANSI X.9 FIN7: Research Into Decentralized Ledger Technologies</a:t>
            </a:r>
          </a:p>
          <a:p>
            <a:endParaRPr lang="en-US" sz="3200" dirty="0"/>
          </a:p>
        </p:txBody>
      </p:sp>
      <p:sp>
        <p:nvSpPr>
          <p:cNvPr id="4" name="Slide Number Placeholder 3"/>
          <p:cNvSpPr>
            <a:spLocks noGrp="1"/>
          </p:cNvSpPr>
          <p:nvPr>
            <p:ph type="sldNum" sz="quarter" idx="12"/>
          </p:nvPr>
        </p:nvSpPr>
        <p:spPr/>
        <p:txBody>
          <a:bodyPr/>
          <a:lstStyle/>
          <a:p>
            <a:fld id="{B278B1DD-301D-E24A-89F8-338D8BE418AA}" type="slidenum">
              <a:rPr lang="en-US" smtClean="0"/>
              <a:t>34</a:t>
            </a:fld>
            <a:endParaRPr lang="en-US"/>
          </a:p>
        </p:txBody>
      </p:sp>
    </p:spTree>
    <p:extLst>
      <p:ext uri="{BB962C8B-B14F-4D97-AF65-F5344CB8AC3E}">
        <p14:creationId xmlns:p14="http://schemas.microsoft.com/office/powerpoint/2010/main" val="187274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913" y="0"/>
            <a:ext cx="10515600" cy="1325563"/>
          </a:xfrm>
        </p:spPr>
        <p:txBody>
          <a:bodyPr/>
          <a:lstStyle/>
          <a:p>
            <a:pPr algn="ctr"/>
            <a:r>
              <a:rPr lang="en-US" dirty="0"/>
              <a:t>5</a:t>
            </a:r>
            <a:r>
              <a:rPr lang="en-US" dirty="0" smtClean="0"/>
              <a:t>. Big Ideas: Ledger Proofs of ID</a:t>
            </a:r>
            <a:endParaRPr lang="en-US" dirty="0"/>
          </a:p>
        </p:txBody>
      </p:sp>
      <p:pic>
        <p:nvPicPr>
          <p:cNvPr id="3" name="Picture 2"/>
          <p:cNvPicPr>
            <a:picLocks noChangeAspect="1"/>
          </p:cNvPicPr>
          <p:nvPr/>
        </p:nvPicPr>
        <p:blipFill rotWithShape="1">
          <a:blip r:embed="rId2"/>
          <a:srcRect b="48"/>
          <a:stretch/>
        </p:blipFill>
        <p:spPr>
          <a:xfrm>
            <a:off x="3139972" y="1073426"/>
            <a:ext cx="6202811" cy="5475106"/>
          </a:xfrm>
          <a:prstGeom prst="rect">
            <a:avLst/>
          </a:prstGeom>
          <a:ln>
            <a:solidFill>
              <a:srgbClr val="002B49"/>
            </a:solidFill>
          </a:ln>
        </p:spPr>
      </p:pic>
      <p:sp>
        <p:nvSpPr>
          <p:cNvPr id="4" name="Slide Number Placeholder 3"/>
          <p:cNvSpPr>
            <a:spLocks noGrp="1"/>
          </p:cNvSpPr>
          <p:nvPr>
            <p:ph type="sldNum" sz="quarter" idx="12"/>
          </p:nvPr>
        </p:nvSpPr>
        <p:spPr/>
        <p:txBody>
          <a:bodyPr/>
          <a:lstStyle/>
          <a:p>
            <a:fld id="{B278B1DD-301D-E24A-89F8-338D8BE418AA}" type="slidenum">
              <a:rPr lang="en-US" smtClean="0"/>
              <a:t>35</a:t>
            </a:fld>
            <a:endParaRPr lang="en-US"/>
          </a:p>
        </p:txBody>
      </p:sp>
    </p:spTree>
    <p:extLst>
      <p:ext uri="{BB962C8B-B14F-4D97-AF65-F5344CB8AC3E}">
        <p14:creationId xmlns:p14="http://schemas.microsoft.com/office/powerpoint/2010/main" val="1623219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730" y="374254"/>
            <a:ext cx="2880496" cy="5795488"/>
          </a:xfrm>
        </p:spPr>
        <p:txBody>
          <a:bodyPr/>
          <a:lstStyle/>
          <a:p>
            <a:r>
              <a:rPr lang="en-US" dirty="0" smtClean="0"/>
              <a:t>Voter IDs</a:t>
            </a:r>
            <a:endParaRPr lang="en-US" dirty="0"/>
          </a:p>
        </p:txBody>
      </p:sp>
      <p:pic>
        <p:nvPicPr>
          <p:cNvPr id="3" name="Picture 2"/>
          <p:cNvPicPr>
            <a:picLocks noChangeAspect="1"/>
          </p:cNvPicPr>
          <p:nvPr/>
        </p:nvPicPr>
        <p:blipFill>
          <a:blip r:embed="rId2"/>
          <a:stretch>
            <a:fillRect/>
          </a:stretch>
        </p:blipFill>
        <p:spPr>
          <a:xfrm>
            <a:off x="4346064" y="229420"/>
            <a:ext cx="6093329" cy="5940323"/>
          </a:xfrm>
          <a:prstGeom prst="rect">
            <a:avLst/>
          </a:prstGeom>
          <a:ln>
            <a:solidFill>
              <a:srgbClr val="002B49"/>
            </a:solidFill>
          </a:ln>
        </p:spPr>
      </p:pic>
      <p:sp>
        <p:nvSpPr>
          <p:cNvPr id="4" name="TextBox 3"/>
          <p:cNvSpPr txBox="1"/>
          <p:nvPr/>
        </p:nvSpPr>
        <p:spPr>
          <a:xfrm>
            <a:off x="6032501" y="6235292"/>
            <a:ext cx="1497526" cy="246221"/>
          </a:xfrm>
          <a:prstGeom prst="rect">
            <a:avLst/>
          </a:prstGeom>
          <a:noFill/>
        </p:spPr>
        <p:txBody>
          <a:bodyPr wrap="none" rtlCol="0">
            <a:spAutoFit/>
          </a:bodyPr>
          <a:lstStyle/>
          <a:p>
            <a:r>
              <a:rPr lang="en-US" sz="1000" i="1" dirty="0"/>
              <a:t>Source: </a:t>
            </a:r>
            <a:r>
              <a:rPr lang="en-US" sz="1000" i="1" dirty="0" err="1"/>
              <a:t>VentureBeat.com</a:t>
            </a:r>
            <a:endParaRPr lang="en-US" sz="1000" i="1" dirty="0"/>
          </a:p>
        </p:txBody>
      </p:sp>
      <p:sp>
        <p:nvSpPr>
          <p:cNvPr id="5" name="Slide Number Placeholder 4"/>
          <p:cNvSpPr>
            <a:spLocks noGrp="1"/>
          </p:cNvSpPr>
          <p:nvPr>
            <p:ph type="sldNum" sz="quarter" idx="12"/>
          </p:nvPr>
        </p:nvSpPr>
        <p:spPr/>
        <p:txBody>
          <a:bodyPr/>
          <a:lstStyle/>
          <a:p>
            <a:fld id="{B278B1DD-301D-E24A-89F8-338D8BE418AA}" type="slidenum">
              <a:rPr lang="en-US" smtClean="0"/>
              <a:t>36</a:t>
            </a:fld>
            <a:endParaRPr lang="en-US"/>
          </a:p>
        </p:txBody>
      </p:sp>
    </p:spTree>
    <p:extLst>
      <p:ext uri="{BB962C8B-B14F-4D97-AF65-F5344CB8AC3E}">
        <p14:creationId xmlns:p14="http://schemas.microsoft.com/office/powerpoint/2010/main" val="1962931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2933" y="446717"/>
            <a:ext cx="3483850" cy="5731723"/>
          </a:xfrm>
        </p:spPr>
        <p:txBody>
          <a:bodyPr>
            <a:normAutofit/>
          </a:bodyPr>
          <a:lstStyle/>
          <a:p>
            <a:pPr algn="ctr"/>
            <a:r>
              <a:rPr lang="en-US" dirty="0" smtClean="0"/>
              <a:t>Secure Transaction Model Via Distributive Ledger Can Move Payments into Real-time</a:t>
            </a:r>
            <a:endParaRPr lang="en-US" dirty="0"/>
          </a:p>
        </p:txBody>
      </p:sp>
      <p:pic>
        <p:nvPicPr>
          <p:cNvPr id="10241"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649" y="446716"/>
            <a:ext cx="5635284" cy="573172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9684152" y="6356352"/>
            <a:ext cx="526647" cy="365125"/>
          </a:xfrm>
          <a:prstGeom prst="rect">
            <a:avLst/>
          </a:prstGeom>
        </p:spPr>
        <p:txBody>
          <a:bodyPr/>
          <a:lstStyle/>
          <a:p>
            <a:fld id="{EDA7DB09-9AF5-4149-A6B5-C02F81ADB09B}" type="slidenum">
              <a:rPr lang="en-US" smtClean="0"/>
              <a:t>37</a:t>
            </a:fld>
            <a:endParaRPr lang="en-US" dirty="0"/>
          </a:p>
        </p:txBody>
      </p:sp>
      <p:sp>
        <p:nvSpPr>
          <p:cNvPr id="7" name="Rectangle 3"/>
          <p:cNvSpPr>
            <a:spLocks noChangeArrowheads="1"/>
          </p:cNvSpPr>
          <p:nvPr/>
        </p:nvSpPr>
        <p:spPr bwMode="auto">
          <a:xfrm>
            <a:off x="8373836" y="6217852"/>
            <a:ext cx="16655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a:latin typeface="Arial" charset="0"/>
              </a:rPr>
              <a:t>Source: TecSec-2016</a:t>
            </a:r>
          </a:p>
        </p:txBody>
      </p:sp>
    </p:spTree>
    <p:extLst>
      <p:ext uri="{BB962C8B-B14F-4D97-AF65-F5344CB8AC3E}">
        <p14:creationId xmlns:p14="http://schemas.microsoft.com/office/powerpoint/2010/main" val="1348355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654" y="365125"/>
            <a:ext cx="6525146" cy="1325563"/>
          </a:xfrm>
        </p:spPr>
        <p:txBody>
          <a:bodyPr/>
          <a:lstStyle/>
          <a:p>
            <a:r>
              <a:rPr lang="en-US" dirty="0" smtClean="0"/>
              <a:t>Jockeying Continues….</a:t>
            </a:r>
            <a:endParaRPr lang="en-US" dirty="0"/>
          </a:p>
        </p:txBody>
      </p:sp>
      <p:sp>
        <p:nvSpPr>
          <p:cNvPr id="3" name="Slide Number Placeholder 2"/>
          <p:cNvSpPr>
            <a:spLocks noGrp="1"/>
          </p:cNvSpPr>
          <p:nvPr>
            <p:ph type="sldNum" sz="quarter" idx="12"/>
          </p:nvPr>
        </p:nvSpPr>
        <p:spPr/>
        <p:txBody>
          <a:bodyPr/>
          <a:lstStyle/>
          <a:p>
            <a:fld id="{B278B1DD-301D-E24A-89F8-338D8BE418AA}" type="slidenum">
              <a:rPr lang="en-US" smtClean="0"/>
              <a:t>38</a:t>
            </a:fld>
            <a:endParaRPr lang="en-US"/>
          </a:p>
        </p:txBody>
      </p:sp>
      <p:pic>
        <p:nvPicPr>
          <p:cNvPr id="5" name="Picture 4"/>
          <p:cNvPicPr>
            <a:picLocks noChangeAspect="1"/>
          </p:cNvPicPr>
          <p:nvPr/>
        </p:nvPicPr>
        <p:blipFill>
          <a:blip r:embed="rId2"/>
          <a:stretch>
            <a:fillRect/>
          </a:stretch>
        </p:blipFill>
        <p:spPr>
          <a:xfrm>
            <a:off x="6975493" y="1867957"/>
            <a:ext cx="4582131" cy="4488393"/>
          </a:xfrm>
          <a:prstGeom prst="rect">
            <a:avLst/>
          </a:prstGeom>
          <a:ln>
            <a:solidFill>
              <a:srgbClr val="000000"/>
            </a:solidFill>
          </a:ln>
        </p:spPr>
      </p:pic>
      <p:pic>
        <p:nvPicPr>
          <p:cNvPr id="4" name="Picture 3"/>
          <p:cNvPicPr>
            <a:picLocks noChangeAspect="1"/>
          </p:cNvPicPr>
          <p:nvPr/>
        </p:nvPicPr>
        <p:blipFill>
          <a:blip r:embed="rId3"/>
          <a:stretch>
            <a:fillRect/>
          </a:stretch>
        </p:blipFill>
        <p:spPr>
          <a:xfrm>
            <a:off x="168493" y="297262"/>
            <a:ext cx="3808866" cy="6401257"/>
          </a:xfrm>
          <a:prstGeom prst="rect">
            <a:avLst/>
          </a:prstGeom>
          <a:ln>
            <a:solidFill>
              <a:srgbClr val="000000"/>
            </a:solidFill>
          </a:ln>
        </p:spPr>
      </p:pic>
      <p:pic>
        <p:nvPicPr>
          <p:cNvPr id="6" name="Picture 5"/>
          <p:cNvPicPr>
            <a:picLocks noChangeAspect="1"/>
          </p:cNvPicPr>
          <p:nvPr/>
        </p:nvPicPr>
        <p:blipFill>
          <a:blip r:embed="rId4"/>
          <a:stretch>
            <a:fillRect/>
          </a:stretch>
        </p:blipFill>
        <p:spPr>
          <a:xfrm>
            <a:off x="2533350" y="2470343"/>
            <a:ext cx="4590608" cy="3642231"/>
          </a:xfrm>
          <a:prstGeom prst="rect">
            <a:avLst/>
          </a:prstGeom>
          <a:ln>
            <a:solidFill>
              <a:srgbClr val="000000"/>
            </a:solidFill>
          </a:ln>
        </p:spPr>
      </p:pic>
    </p:spTree>
    <p:extLst>
      <p:ext uri="{BB962C8B-B14F-4D97-AF65-F5344CB8AC3E}">
        <p14:creationId xmlns:p14="http://schemas.microsoft.com/office/powerpoint/2010/main" val="1504254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078" y="219065"/>
            <a:ext cx="7171398" cy="680852"/>
          </a:xfrm>
        </p:spPr>
        <p:txBody>
          <a:bodyPr>
            <a:normAutofit fontScale="90000"/>
          </a:bodyPr>
          <a:lstStyle/>
          <a:p>
            <a:r>
              <a:rPr lang="en-US" dirty="0" smtClean="0"/>
              <a:t>A Role in Cross-Border Payments?</a:t>
            </a:r>
            <a:endParaRPr lang="en-US" dirty="0"/>
          </a:p>
        </p:txBody>
      </p:sp>
      <p:sp>
        <p:nvSpPr>
          <p:cNvPr id="3" name="Slide Number Placeholder 2"/>
          <p:cNvSpPr>
            <a:spLocks noGrp="1"/>
          </p:cNvSpPr>
          <p:nvPr>
            <p:ph type="sldNum" sz="quarter" idx="12"/>
          </p:nvPr>
        </p:nvSpPr>
        <p:spPr/>
        <p:txBody>
          <a:bodyPr/>
          <a:lstStyle/>
          <a:p>
            <a:fld id="{B278B1DD-301D-E24A-89F8-338D8BE418AA}" type="slidenum">
              <a:rPr lang="en-US" smtClean="0"/>
              <a:t>39</a:t>
            </a:fld>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68170" y="219065"/>
            <a:ext cx="3865791" cy="6502409"/>
          </a:xfrm>
          <a:prstGeom prst="rect">
            <a:avLst/>
          </a:prstGeom>
          <a:noFill/>
          <a:ln>
            <a:solidFill>
              <a:schemeClr val="tx1"/>
            </a:solidFill>
          </a:ln>
        </p:spPr>
      </p:pic>
      <p:pic>
        <p:nvPicPr>
          <p:cNvPr id="5" name="Picture 4"/>
          <p:cNvPicPr>
            <a:picLocks noChangeAspect="1"/>
          </p:cNvPicPr>
          <p:nvPr/>
        </p:nvPicPr>
        <p:blipFill>
          <a:blip r:embed="rId3"/>
          <a:stretch>
            <a:fillRect/>
          </a:stretch>
        </p:blipFill>
        <p:spPr>
          <a:xfrm>
            <a:off x="5713025" y="1018761"/>
            <a:ext cx="4869767" cy="5408182"/>
          </a:xfrm>
          <a:prstGeom prst="rect">
            <a:avLst/>
          </a:prstGeom>
          <a:ln>
            <a:solidFill>
              <a:schemeClr val="tx1"/>
            </a:solidFill>
          </a:ln>
        </p:spPr>
      </p:pic>
    </p:spTree>
    <p:extLst>
      <p:ext uri="{BB962C8B-B14F-4D97-AF65-F5344CB8AC3E}">
        <p14:creationId xmlns:p14="http://schemas.microsoft.com/office/powerpoint/2010/main" val="148659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3" y="241732"/>
            <a:ext cx="10469218" cy="1143000"/>
          </a:xfrm>
        </p:spPr>
        <p:txBody>
          <a:bodyPr>
            <a:noAutofit/>
          </a:bodyPr>
          <a:lstStyle/>
          <a:p>
            <a:pPr algn="ctr"/>
            <a:r>
              <a:rPr lang="en-US" dirty="0" smtClean="0"/>
              <a:t>1. What You Need to Know about </a:t>
            </a:r>
            <a:r>
              <a:rPr lang="en-US" dirty="0" err="1" smtClean="0"/>
              <a:t>Blockchains</a:t>
            </a:r>
            <a:r>
              <a:rPr lang="en-US" dirty="0" smtClean="0"/>
              <a:t>/Ledgers Right Now</a:t>
            </a:r>
            <a:endParaRPr lang="en-US" dirty="0"/>
          </a:p>
        </p:txBody>
      </p:sp>
      <p:sp>
        <p:nvSpPr>
          <p:cNvPr id="3" name="Content Placeholder 2"/>
          <p:cNvSpPr>
            <a:spLocks noGrp="1"/>
          </p:cNvSpPr>
          <p:nvPr>
            <p:ph idx="1"/>
          </p:nvPr>
        </p:nvSpPr>
        <p:spPr>
          <a:xfrm>
            <a:off x="1073426" y="1517255"/>
            <a:ext cx="10151165" cy="4525963"/>
          </a:xfrm>
        </p:spPr>
        <p:txBody>
          <a:bodyPr>
            <a:normAutofit fontScale="85000" lnSpcReduction="20000"/>
          </a:bodyPr>
          <a:lstStyle/>
          <a:p>
            <a:r>
              <a:rPr lang="en-US" dirty="0" smtClean="0"/>
              <a:t>Bitcoin and other virtual currencies </a:t>
            </a:r>
            <a:r>
              <a:rPr lang="en-US" i="1" dirty="0" smtClean="0"/>
              <a:t>per se</a:t>
            </a:r>
            <a:r>
              <a:rPr lang="en-US" dirty="0" smtClean="0"/>
              <a:t> do not yet offer adequate protection for financial services (and do little for related business automation so far)</a:t>
            </a:r>
          </a:p>
          <a:p>
            <a:r>
              <a:rPr lang="en-US" dirty="0" err="1" smtClean="0"/>
              <a:t>Blockchain</a:t>
            </a:r>
            <a:r>
              <a:rPr lang="en-US" dirty="0" smtClean="0"/>
              <a:t> technology is the hype-word </a:t>
            </a:r>
            <a:r>
              <a:rPr lang="en-US" i="1" dirty="0" smtClean="0"/>
              <a:t>de jour</a:t>
            </a:r>
            <a:r>
              <a:rPr lang="en-US" dirty="0" smtClean="0"/>
              <a:t>, but it’s not quite ready for retail transactions—such as payments (you need more stuff…)</a:t>
            </a:r>
          </a:p>
          <a:p>
            <a:r>
              <a:rPr lang="en-US" dirty="0" err="1" smtClean="0"/>
              <a:t>Blockchain</a:t>
            </a:r>
            <a:r>
              <a:rPr lang="en-US" dirty="0" smtClean="0"/>
              <a:t> in its simplest form is a distributed, shared database technology that works like a public ledger (see next slide)</a:t>
            </a:r>
          </a:p>
          <a:p>
            <a:r>
              <a:rPr lang="en-US" dirty="0" smtClean="0"/>
              <a:t>When distributed among known and vetted participants, public ledgers appear to work best in complex and unexciting processing environments (they’re </a:t>
            </a:r>
            <a:r>
              <a:rPr lang="en-US" i="1" dirty="0" smtClean="0"/>
              <a:t>not</a:t>
            </a:r>
            <a:r>
              <a:rPr lang="en-US" dirty="0" smtClean="0"/>
              <a:t> sexy)</a:t>
            </a:r>
          </a:p>
          <a:p>
            <a:pPr lvl="1"/>
            <a:r>
              <a:rPr lang="en-US" dirty="0" smtClean="0"/>
              <a:t>e.g., Smart contracts, custody/settlement, insurance</a:t>
            </a:r>
          </a:p>
          <a:p>
            <a:r>
              <a:rPr lang="en-US" dirty="0" smtClean="0"/>
              <a:t>They can be very efficient and save a ton, but there are few standards for building and deploying them so far</a:t>
            </a:r>
          </a:p>
          <a:p>
            <a:r>
              <a:rPr lang="en-US" dirty="0" smtClean="0"/>
              <a:t>And then, there’s this issue about confidentiality among competitors….</a:t>
            </a:r>
          </a:p>
          <a:p>
            <a:endParaRPr lang="en-US" dirty="0"/>
          </a:p>
        </p:txBody>
      </p:sp>
      <p:sp>
        <p:nvSpPr>
          <p:cNvPr id="4" name="Slide Number Placeholder 3"/>
          <p:cNvSpPr>
            <a:spLocks noGrp="1"/>
          </p:cNvSpPr>
          <p:nvPr>
            <p:ph type="sldNum" sz="quarter" idx="12"/>
          </p:nvPr>
        </p:nvSpPr>
        <p:spPr/>
        <p:txBody>
          <a:bodyPr/>
          <a:lstStyle/>
          <a:p>
            <a:fld id="{B278B1DD-301D-E24A-89F8-338D8BE418AA}" type="slidenum">
              <a:rPr lang="en-US" smtClean="0"/>
              <a:t>4</a:t>
            </a:fld>
            <a:endParaRPr lang="en-US"/>
          </a:p>
        </p:txBody>
      </p:sp>
    </p:spTree>
    <p:extLst>
      <p:ext uri="{BB962C8B-B14F-4D97-AF65-F5344CB8AC3E}">
        <p14:creationId xmlns:p14="http://schemas.microsoft.com/office/powerpoint/2010/main" val="2055610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4194" y="759351"/>
            <a:ext cx="4855354" cy="5402197"/>
          </a:xfrm>
        </p:spPr>
        <p:txBody>
          <a:bodyPr>
            <a:normAutofit/>
          </a:bodyPr>
          <a:lstStyle/>
          <a:p>
            <a:pPr algn="ctr"/>
            <a:r>
              <a:rPr lang="en-US" dirty="0" smtClean="0"/>
              <a:t>But Skeptics of the </a:t>
            </a:r>
            <a:r>
              <a:rPr lang="en-US" dirty="0" err="1" smtClean="0"/>
              <a:t>Blockchain</a:t>
            </a:r>
            <a:r>
              <a:rPr lang="en-US" dirty="0" smtClean="0"/>
              <a:t> Hype Persist—e.g., “disintermediating central counterparties from the clearing process…”</a:t>
            </a:r>
            <a:endParaRPr lang="en-US" dirty="0"/>
          </a:p>
        </p:txBody>
      </p:sp>
      <p:pic>
        <p:nvPicPr>
          <p:cNvPr id="5" name="Picture 4"/>
          <p:cNvPicPr>
            <a:picLocks noChangeAspect="1"/>
          </p:cNvPicPr>
          <p:nvPr/>
        </p:nvPicPr>
        <p:blipFill>
          <a:blip r:embed="rId2"/>
          <a:stretch>
            <a:fillRect/>
          </a:stretch>
        </p:blipFill>
        <p:spPr>
          <a:xfrm>
            <a:off x="1524000" y="251792"/>
            <a:ext cx="4213999" cy="6250022"/>
          </a:xfrm>
          <a:prstGeom prst="rect">
            <a:avLst/>
          </a:prstGeom>
          <a:ln>
            <a:solidFill>
              <a:schemeClr val="tx2"/>
            </a:solidFill>
          </a:ln>
        </p:spPr>
      </p:pic>
      <p:sp>
        <p:nvSpPr>
          <p:cNvPr id="6" name="TextBox 5"/>
          <p:cNvSpPr txBox="1"/>
          <p:nvPr/>
        </p:nvSpPr>
        <p:spPr>
          <a:xfrm>
            <a:off x="6032501" y="6235292"/>
            <a:ext cx="1319592" cy="246221"/>
          </a:xfrm>
          <a:prstGeom prst="rect">
            <a:avLst/>
          </a:prstGeom>
          <a:noFill/>
        </p:spPr>
        <p:txBody>
          <a:bodyPr wrap="none" rtlCol="0">
            <a:spAutoFit/>
          </a:bodyPr>
          <a:lstStyle/>
          <a:p>
            <a:r>
              <a:rPr lang="en-US" sz="1000" i="1" dirty="0"/>
              <a:t>Source: </a:t>
            </a:r>
            <a:r>
              <a:rPr lang="en-US" sz="1000" i="1" dirty="0" err="1"/>
              <a:t>CoinDesk.com</a:t>
            </a:r>
            <a:endParaRPr lang="en-US" sz="1000" i="1" dirty="0"/>
          </a:p>
        </p:txBody>
      </p:sp>
      <p:sp>
        <p:nvSpPr>
          <p:cNvPr id="2" name="Slide Number Placeholder 1"/>
          <p:cNvSpPr>
            <a:spLocks noGrp="1"/>
          </p:cNvSpPr>
          <p:nvPr>
            <p:ph type="sldNum" sz="quarter" idx="12"/>
          </p:nvPr>
        </p:nvSpPr>
        <p:spPr/>
        <p:txBody>
          <a:bodyPr/>
          <a:lstStyle/>
          <a:p>
            <a:fld id="{B278B1DD-301D-E24A-89F8-338D8BE418AA}" type="slidenum">
              <a:rPr lang="en-US" smtClean="0"/>
              <a:t>40</a:t>
            </a:fld>
            <a:endParaRPr lang="en-US"/>
          </a:p>
        </p:txBody>
      </p:sp>
    </p:spTree>
    <p:extLst>
      <p:ext uri="{BB962C8B-B14F-4D97-AF65-F5344CB8AC3E}">
        <p14:creationId xmlns:p14="http://schemas.microsoft.com/office/powerpoint/2010/main" val="1563344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774" y="225287"/>
            <a:ext cx="4495052" cy="1034553"/>
          </a:xfrm>
        </p:spPr>
        <p:txBody>
          <a:bodyPr>
            <a:noAutofit/>
          </a:bodyPr>
          <a:lstStyle/>
          <a:p>
            <a:pPr algn="ctr"/>
            <a:r>
              <a:rPr lang="en-US" sz="3600" dirty="0"/>
              <a:t>Healthcare: To Defy Automation (again)?</a:t>
            </a:r>
          </a:p>
        </p:txBody>
      </p:sp>
      <p:pic>
        <p:nvPicPr>
          <p:cNvPr id="3" name="Picture 2"/>
          <p:cNvPicPr>
            <a:picLocks noChangeAspect="1"/>
          </p:cNvPicPr>
          <p:nvPr/>
        </p:nvPicPr>
        <p:blipFill>
          <a:blip r:embed="rId2"/>
          <a:stretch>
            <a:fillRect/>
          </a:stretch>
        </p:blipFill>
        <p:spPr>
          <a:xfrm>
            <a:off x="1014303" y="102514"/>
            <a:ext cx="5271800" cy="6436398"/>
          </a:xfrm>
          <a:prstGeom prst="rect">
            <a:avLst/>
          </a:prstGeom>
          <a:ln>
            <a:solidFill>
              <a:srgbClr val="002B49"/>
            </a:solidFill>
          </a:ln>
        </p:spPr>
      </p:pic>
      <p:sp>
        <p:nvSpPr>
          <p:cNvPr id="4" name="Rectangle 3"/>
          <p:cNvSpPr/>
          <p:nvPr/>
        </p:nvSpPr>
        <p:spPr>
          <a:xfrm>
            <a:off x="6636774" y="1374551"/>
            <a:ext cx="4309522" cy="4524315"/>
          </a:xfrm>
          <a:prstGeom prst="rect">
            <a:avLst/>
          </a:prstGeom>
          <a:ln>
            <a:solidFill>
              <a:srgbClr val="002B49"/>
            </a:solidFill>
          </a:ln>
        </p:spPr>
        <p:txBody>
          <a:bodyPr wrap="square">
            <a:spAutoFit/>
          </a:bodyPr>
          <a:lstStyle/>
          <a:p>
            <a:r>
              <a:rPr lang="en-US" sz="1600" dirty="0"/>
              <a:t>“It’s just not possible for the healthcare industry to be real time as it relates to claims,” said </a:t>
            </a:r>
            <a:r>
              <a:rPr lang="en-US" sz="1600" dirty="0" err="1"/>
              <a:t>Dr</a:t>
            </a:r>
            <a:r>
              <a:rPr lang="en-US" sz="1600" dirty="0"/>
              <a:t> Alyssa </a:t>
            </a:r>
            <a:r>
              <a:rPr lang="en-US" sz="1600" dirty="0" err="1"/>
              <a:t>Hoverson</a:t>
            </a:r>
            <a:r>
              <a:rPr lang="en-US" sz="1600" dirty="0"/>
              <a:t> Schott, a physician at Sanford Health who started this conversation at the Distributed Health conference earlier this month.</a:t>
            </a:r>
          </a:p>
          <a:p>
            <a:endParaRPr lang="en-US" sz="1600" dirty="0"/>
          </a:p>
          <a:p>
            <a:r>
              <a:rPr lang="en-US" sz="1600" dirty="0" err="1"/>
              <a:t>Hoverson</a:t>
            </a:r>
            <a:r>
              <a:rPr lang="en-US" sz="1600" dirty="0"/>
              <a:t> Schott sees about 39 patients per day, inputting medical visit and procedural codes for each patient in between visits.</a:t>
            </a:r>
          </a:p>
          <a:p>
            <a:endParaRPr lang="en-US" sz="1600" dirty="0"/>
          </a:p>
          <a:p>
            <a:r>
              <a:rPr lang="en-US" sz="1600" dirty="0"/>
              <a:t>“There’s often not time right then to input the codes,” she said.</a:t>
            </a:r>
          </a:p>
          <a:p>
            <a:endParaRPr lang="en-US" sz="1600" dirty="0"/>
          </a:p>
          <a:p>
            <a:r>
              <a:rPr lang="en-US" sz="1600" dirty="0"/>
              <a:t>These codes are then sent to insurance providers who review the claim and negotiate down the bill. This negotiation process, which goes back and forth between the hospital and the insurance provider, can go on for 90 days.</a:t>
            </a:r>
          </a:p>
        </p:txBody>
      </p:sp>
      <p:sp>
        <p:nvSpPr>
          <p:cNvPr id="7" name="TextBox 6"/>
          <p:cNvSpPr txBox="1"/>
          <p:nvPr/>
        </p:nvSpPr>
        <p:spPr>
          <a:xfrm>
            <a:off x="7240197" y="6356350"/>
            <a:ext cx="1319592" cy="246221"/>
          </a:xfrm>
          <a:prstGeom prst="rect">
            <a:avLst/>
          </a:prstGeom>
          <a:noFill/>
        </p:spPr>
        <p:txBody>
          <a:bodyPr wrap="none" rtlCol="0">
            <a:spAutoFit/>
          </a:bodyPr>
          <a:lstStyle/>
          <a:p>
            <a:r>
              <a:rPr lang="en-US" sz="1000" i="1" dirty="0"/>
              <a:t>Source: </a:t>
            </a:r>
            <a:r>
              <a:rPr lang="en-US" sz="1000" i="1" dirty="0" err="1"/>
              <a:t>CoinDesk.com</a:t>
            </a:r>
            <a:endParaRPr lang="en-US" sz="1000" i="1" dirty="0"/>
          </a:p>
        </p:txBody>
      </p:sp>
      <p:sp>
        <p:nvSpPr>
          <p:cNvPr id="5" name="Slide Number Placeholder 4"/>
          <p:cNvSpPr>
            <a:spLocks noGrp="1"/>
          </p:cNvSpPr>
          <p:nvPr>
            <p:ph type="sldNum" sz="quarter" idx="12"/>
          </p:nvPr>
        </p:nvSpPr>
        <p:spPr/>
        <p:txBody>
          <a:bodyPr/>
          <a:lstStyle/>
          <a:p>
            <a:fld id="{B278B1DD-301D-E24A-89F8-338D8BE418AA}" type="slidenum">
              <a:rPr lang="en-US" smtClean="0"/>
              <a:t>41</a:t>
            </a:fld>
            <a:endParaRPr lang="en-US"/>
          </a:p>
        </p:txBody>
      </p:sp>
    </p:spTree>
    <p:extLst>
      <p:ext uri="{BB962C8B-B14F-4D97-AF65-F5344CB8AC3E}">
        <p14:creationId xmlns:p14="http://schemas.microsoft.com/office/powerpoint/2010/main" val="668825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6706" name="Object 2"/>
          <p:cNvGraphicFramePr>
            <a:graphicFrameLocks noChangeAspect="1"/>
          </p:cNvGraphicFramePr>
          <p:nvPr/>
        </p:nvGraphicFramePr>
        <p:xfrm>
          <a:off x="3657602" y="914400"/>
          <a:ext cx="5240849" cy="2286000"/>
        </p:xfrm>
        <a:graphic>
          <a:graphicData uri="http://schemas.openxmlformats.org/presentationml/2006/ole">
            <mc:AlternateContent xmlns:mc="http://schemas.openxmlformats.org/markup-compatibility/2006">
              <mc:Choice xmlns:v="urn:schemas-microsoft-com:vml" Requires="v">
                <p:oleObj spid="_x0000_s1036" name="Clip" r:id="rId4" imgW="5448300" imgH="2506663" progId="">
                  <p:embed/>
                </p:oleObj>
              </mc:Choice>
              <mc:Fallback>
                <p:oleObj name="Clip" r:id="rId4" imgW="5448300" imgH="2506663" progId="">
                  <p:embed/>
                  <p:pic>
                    <p:nvPicPr>
                      <p:cNvPr id="0" name=""/>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3657602" y="914400"/>
                        <a:ext cx="5240849"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6707" name="Rectangle 3"/>
          <p:cNvSpPr>
            <a:spLocks noChangeArrowheads="1"/>
          </p:cNvSpPr>
          <p:nvPr/>
        </p:nvSpPr>
        <p:spPr bwMode="auto">
          <a:xfrm>
            <a:off x="2819402" y="2286003"/>
            <a:ext cx="7239000" cy="3502025"/>
          </a:xfrm>
          <a:prstGeom prst="rect">
            <a:avLst/>
          </a:prstGeom>
          <a:solidFill>
            <a:srgbClr val="DF3B01"/>
          </a:solidFill>
          <a:ln w="12700">
            <a:solidFill>
              <a:schemeClr val="bg2"/>
            </a:solidFill>
            <a:miter lim="800000"/>
            <a:headEnd type="none" w="sm" len="sm"/>
            <a:tailEnd type="none" w="sm" len="sm"/>
          </a:ln>
          <a:effectLst/>
        </p:spPr>
        <p:txBody>
          <a:bodyPr wrap="none" lIns="91430" tIns="45716" rIns="91430" bIns="45716" anchor="ctr"/>
          <a:lstStyle/>
          <a:p>
            <a:pPr defTabSz="914382" eaLnBrk="0" hangingPunct="0"/>
            <a:endParaRPr lang="en-US" sz="2400" dirty="0">
              <a:solidFill>
                <a:srgbClr val="4F81BD"/>
              </a:solidFill>
              <a:latin typeface="Calibri"/>
            </a:endParaRPr>
          </a:p>
        </p:txBody>
      </p:sp>
      <p:sp>
        <p:nvSpPr>
          <p:cNvPr id="1736708" name="Rectangle 4"/>
          <p:cNvSpPr>
            <a:spLocks noGrp="1" noChangeArrowheads="1"/>
          </p:cNvSpPr>
          <p:nvPr>
            <p:ph type="title"/>
          </p:nvPr>
        </p:nvSpPr>
        <p:spPr>
          <a:xfrm>
            <a:off x="1955800" y="76200"/>
            <a:ext cx="8585200" cy="762000"/>
          </a:xfrm>
          <a:noFill/>
          <a:ln>
            <a:noFill/>
          </a:ln>
          <a:effectLst>
            <a:innerShdw blurRad="63500" dist="50800" dir="2700000">
              <a:prstClr val="black">
                <a:alpha val="50000"/>
              </a:prstClr>
            </a:innerShdw>
          </a:effectLst>
        </p:spPr>
        <p:txBody>
          <a:bodyPr/>
          <a:lstStyle/>
          <a:p>
            <a:r>
              <a:rPr lang="en-US" dirty="0">
                <a:solidFill>
                  <a:srgbClr val="0D0D0D"/>
                </a:solidFill>
              </a:rPr>
              <a:t>Steve Mott’s Contact </a:t>
            </a:r>
            <a:r>
              <a:rPr lang="en-US" dirty="0" smtClean="0">
                <a:solidFill>
                  <a:srgbClr val="0D0D0D"/>
                </a:solidFill>
              </a:rPr>
              <a:t>Info</a:t>
            </a:r>
            <a:endParaRPr lang="en-US" dirty="0">
              <a:solidFill>
                <a:srgbClr val="0D0D0D"/>
              </a:solidFill>
            </a:endParaRPr>
          </a:p>
        </p:txBody>
      </p:sp>
      <p:sp>
        <p:nvSpPr>
          <p:cNvPr id="1736709" name="Rectangle 5"/>
          <p:cNvSpPr>
            <a:spLocks noGrp="1" noChangeArrowheads="1"/>
          </p:cNvSpPr>
          <p:nvPr>
            <p:ph type="subTitle" idx="4294967295"/>
          </p:nvPr>
        </p:nvSpPr>
        <p:spPr>
          <a:xfrm>
            <a:off x="6248400" y="3352801"/>
            <a:ext cx="3511550" cy="2513013"/>
          </a:xfrm>
          <a:prstGeom prst="rect">
            <a:avLst/>
          </a:prstGeom>
          <a:noFill/>
          <a:ln>
            <a:noFill/>
          </a:ln>
        </p:spPr>
        <p:txBody>
          <a:bodyPr vert="horz" lIns="91438" tIns="45718" rIns="91438" bIns="45718" rtlCol="0">
            <a:normAutofit lnSpcReduction="10000"/>
          </a:bodyPr>
          <a:lstStyle/>
          <a:p>
            <a:pPr marL="0" indent="0" algn="r">
              <a:buNone/>
            </a:pPr>
            <a:r>
              <a:rPr lang="en-US" sz="1400" b="1" dirty="0">
                <a:solidFill>
                  <a:schemeClr val="bg1"/>
                </a:solidFill>
                <a:latin typeface="Arial Rounded MT Bold" pitchFamily="34" charset="0"/>
              </a:rPr>
              <a:t>1386 Long Ridge Road</a:t>
            </a:r>
          </a:p>
          <a:p>
            <a:pPr marL="0" indent="0" algn="r">
              <a:buNone/>
            </a:pPr>
            <a:r>
              <a:rPr lang="en-US" sz="1400" b="1" dirty="0">
                <a:solidFill>
                  <a:schemeClr val="bg1"/>
                </a:solidFill>
                <a:latin typeface="Arial Rounded MT Bold" pitchFamily="34" charset="0"/>
              </a:rPr>
              <a:t>Stamford, CT 06903</a:t>
            </a:r>
          </a:p>
          <a:p>
            <a:pPr marL="0" indent="0" algn="r">
              <a:buNone/>
            </a:pPr>
            <a:r>
              <a:rPr lang="en-US" sz="1400" b="1" dirty="0">
                <a:solidFill>
                  <a:schemeClr val="bg1"/>
                </a:solidFill>
                <a:latin typeface="Arial Rounded MT Bold" pitchFamily="34" charset="0"/>
              </a:rPr>
              <a:t>and 1214 Querida Drive</a:t>
            </a:r>
          </a:p>
          <a:p>
            <a:pPr marL="0" indent="0" algn="r">
              <a:buNone/>
            </a:pPr>
            <a:r>
              <a:rPr lang="en-US" sz="1400" b="1" dirty="0">
                <a:solidFill>
                  <a:schemeClr val="bg1"/>
                </a:solidFill>
                <a:latin typeface="Arial Rounded MT Bold" pitchFamily="34" charset="0"/>
              </a:rPr>
              <a:t>Colorado Springs, CO 80909</a:t>
            </a:r>
          </a:p>
          <a:p>
            <a:pPr marL="0" indent="0" algn="r">
              <a:buNone/>
            </a:pPr>
            <a:r>
              <a:rPr lang="en-US" sz="1400" b="1" dirty="0">
                <a:solidFill>
                  <a:schemeClr val="bg1"/>
                </a:solidFill>
                <a:latin typeface="Arial Rounded MT Bold" pitchFamily="34" charset="0"/>
              </a:rPr>
              <a:t>(o) 203.968.1967</a:t>
            </a:r>
          </a:p>
          <a:p>
            <a:pPr marL="0" indent="0" algn="r">
              <a:buNone/>
            </a:pPr>
            <a:r>
              <a:rPr lang="en-US" sz="1400" b="1" dirty="0">
                <a:solidFill>
                  <a:schemeClr val="bg1"/>
                </a:solidFill>
                <a:latin typeface="Arial Rounded MT Bold" pitchFamily="34" charset="0"/>
              </a:rPr>
              <a:t>(c) 203.536.0588</a:t>
            </a:r>
          </a:p>
          <a:p>
            <a:pPr marL="0" indent="0" algn="r">
              <a:buNone/>
            </a:pPr>
            <a:r>
              <a:rPr lang="en-US" sz="1400" b="1" dirty="0">
                <a:solidFill>
                  <a:schemeClr val="bg1"/>
                </a:solidFill>
                <a:latin typeface="Arial Rounded MT Bold" pitchFamily="34" charset="0"/>
              </a:rPr>
              <a:t>email: </a:t>
            </a:r>
            <a:r>
              <a:rPr lang="en-US" sz="1400" b="1" dirty="0" err="1">
                <a:solidFill>
                  <a:schemeClr val="bg1"/>
                </a:solidFill>
                <a:latin typeface="Arial Rounded MT Bold" pitchFamily="34" charset="0"/>
              </a:rPr>
              <a:t>stevemottusa@gmail.com</a:t>
            </a:r>
            <a:endParaRPr lang="en-US" sz="1400" b="1" dirty="0">
              <a:solidFill>
                <a:schemeClr val="bg1"/>
              </a:solidFill>
              <a:latin typeface="Arial Rounded MT Bold" pitchFamily="34" charset="0"/>
            </a:endParaRPr>
          </a:p>
          <a:p>
            <a:pPr marL="0" indent="0" algn="r">
              <a:buNone/>
            </a:pPr>
            <a:r>
              <a:rPr lang="en-US" sz="1400" b="1" dirty="0">
                <a:solidFill>
                  <a:schemeClr val="bg1"/>
                </a:solidFill>
                <a:latin typeface="Arial Rounded MT Bold" pitchFamily="34" charset="0"/>
              </a:rPr>
              <a:t> website:www.betterbuydesign.com</a:t>
            </a:r>
            <a:r>
              <a:rPr lang="en-US" sz="2000" dirty="0">
                <a:latin typeface="Arial Rounded MT Bold" pitchFamily="34" charset="0"/>
              </a:rPr>
              <a:t> </a:t>
            </a:r>
          </a:p>
        </p:txBody>
      </p:sp>
      <p:sp>
        <p:nvSpPr>
          <p:cNvPr id="1736710" name="Rectangle 6" descr="Denim"/>
          <p:cNvSpPr>
            <a:spLocks noChangeArrowheads="1"/>
          </p:cNvSpPr>
          <p:nvPr/>
        </p:nvSpPr>
        <p:spPr bwMode="auto">
          <a:xfrm>
            <a:off x="2819400" y="2263142"/>
            <a:ext cx="3276600" cy="3497579"/>
          </a:xfrm>
          <a:prstGeom prst="rect">
            <a:avLst/>
          </a:prstGeom>
          <a:blipFill dpi="0" rotWithShape="1">
            <a:blip r:embed="rId6" cstate="print"/>
            <a:srcRect/>
            <a:tile tx="0" ty="0" sx="100000" sy="100000" flip="none" algn="tl"/>
          </a:blipFill>
          <a:ln w="9525">
            <a:solidFill>
              <a:schemeClr val="tx1"/>
            </a:solidFill>
            <a:miter lim="800000"/>
            <a:headEnd/>
            <a:tailEnd/>
          </a:ln>
          <a:effectLst/>
        </p:spPr>
        <p:txBody>
          <a:bodyPr wrap="none" lIns="91438" tIns="45718" rIns="91438" bIns="45718" anchor="ctr"/>
          <a:lstStyle/>
          <a:p>
            <a:pPr defTabSz="914382"/>
            <a:endParaRPr lang="en-US" dirty="0">
              <a:solidFill>
                <a:prstClr val="black"/>
              </a:solidFill>
              <a:latin typeface="Calibri"/>
            </a:endParaRPr>
          </a:p>
        </p:txBody>
      </p:sp>
      <p:sp>
        <p:nvSpPr>
          <p:cNvPr id="1736711" name="Text Box 7"/>
          <p:cNvSpPr txBox="1">
            <a:spLocks noChangeArrowheads="1"/>
          </p:cNvSpPr>
          <p:nvPr/>
        </p:nvSpPr>
        <p:spPr bwMode="auto">
          <a:xfrm>
            <a:off x="2895600" y="2286000"/>
            <a:ext cx="3733800" cy="3785644"/>
          </a:xfrm>
          <a:prstGeom prst="rect">
            <a:avLst/>
          </a:prstGeom>
          <a:noFill/>
          <a:ln w="9525">
            <a:noFill/>
            <a:miter lim="800000"/>
            <a:headEnd/>
            <a:tailEnd/>
          </a:ln>
          <a:effectLst/>
        </p:spPr>
        <p:txBody>
          <a:bodyPr wrap="square" lIns="91430" tIns="45716" rIns="91430" bIns="45716">
            <a:spAutoFit/>
          </a:bodyPr>
          <a:lstStyle/>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0  1  0  1  0  1  0  1  0  1  0 </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1  0  1  0  1  0  1  0  1  0  1</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0  1  0  1  0  1  0  1  0  1  0</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1  0  1  0  1  0  1  0  1  0  1</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0  1  0  1  0  1  0  1  0  1  0</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1  0  1  0  1  0  1  0  1  0  1</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0  1  0  1  0  1  0  1  0  1  0</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1  0  1  0  1  0  1  0  1  0  1</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0  1  0  1  0  1  0  1  0  1  0</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1  0  1  0  1  0  1  0  1  0  1</a:t>
            </a:r>
          </a:p>
          <a:p>
            <a:pPr marL="457191" indent="-457191" defTabSz="914382"/>
            <a:r>
              <a:rPr lang="en-US" sz="2000" dirty="0">
                <a:solidFill>
                  <a:srgbClr val="E22C4A"/>
                </a:solidFill>
                <a:effectLst>
                  <a:outerShdw blurRad="38100" dist="38100" dir="2700000" algn="tl">
                    <a:srgbClr val="C0C0C0"/>
                  </a:outerShdw>
                </a:effectLst>
                <a:latin typeface="GoudyHandtooled BT" pitchFamily="82" charset="0"/>
              </a:rPr>
              <a:t>0  1  0  1  0  1  0  1  0  1  0</a:t>
            </a:r>
          </a:p>
          <a:p>
            <a:pPr marL="457191" indent="-457191" defTabSz="914382"/>
            <a:endParaRPr lang="en-US" sz="2000" dirty="0">
              <a:solidFill>
                <a:srgbClr val="E22C4A"/>
              </a:solidFill>
              <a:effectLst>
                <a:outerShdw blurRad="38100" dist="38100" dir="2700000" algn="tl">
                  <a:srgbClr val="C0C0C0"/>
                </a:outerShdw>
              </a:effectLst>
              <a:latin typeface="GoudyHandtooled BT" pitchFamily="82" charset="0"/>
            </a:endParaRPr>
          </a:p>
        </p:txBody>
      </p:sp>
      <p:sp>
        <p:nvSpPr>
          <p:cNvPr id="1736712" name="Text Box 8"/>
          <p:cNvSpPr txBox="1">
            <a:spLocks noChangeArrowheads="1"/>
          </p:cNvSpPr>
          <p:nvPr/>
        </p:nvSpPr>
        <p:spPr bwMode="auto">
          <a:xfrm>
            <a:off x="7696201" y="2438400"/>
            <a:ext cx="2263129" cy="807536"/>
          </a:xfrm>
          <a:prstGeom prst="rect">
            <a:avLst/>
          </a:prstGeom>
          <a:noFill/>
          <a:ln w="9525">
            <a:noFill/>
            <a:miter lim="800000"/>
            <a:headEnd type="none" w="sm" len="sm"/>
            <a:tailEnd type="none" w="sm" len="sm"/>
          </a:ln>
          <a:effectLst/>
        </p:spPr>
        <p:txBody>
          <a:bodyPr wrap="none" lIns="86491" tIns="43247" rIns="86491" bIns="43247">
            <a:spAutoFit/>
          </a:bodyPr>
          <a:lstStyle/>
          <a:p>
            <a:pPr algn="r" defTabSz="865170" eaLnBrk="0" hangingPunct="0">
              <a:spcBef>
                <a:spcPct val="50000"/>
              </a:spcBef>
            </a:pPr>
            <a:r>
              <a:rPr lang="en-US" sz="2300" b="1" dirty="0">
                <a:solidFill>
                  <a:srgbClr val="FFFFFF"/>
                </a:solidFill>
                <a:latin typeface="Calibri"/>
              </a:rPr>
              <a:t>Steve Mott</a:t>
            </a:r>
            <a:br>
              <a:rPr lang="en-US" sz="2300" b="1" dirty="0">
                <a:solidFill>
                  <a:srgbClr val="FFFFFF"/>
                </a:solidFill>
                <a:latin typeface="Calibri"/>
              </a:rPr>
            </a:br>
            <a:r>
              <a:rPr lang="en-US" sz="2300" b="1" dirty="0">
                <a:solidFill>
                  <a:srgbClr val="FFFFFF"/>
                </a:solidFill>
                <a:latin typeface="Calibri"/>
              </a:rPr>
              <a:t>BetterBuyDesign</a:t>
            </a:r>
          </a:p>
        </p:txBody>
      </p:sp>
      <p:sp>
        <p:nvSpPr>
          <p:cNvPr id="9" name="Slide Number Placeholder 8"/>
          <p:cNvSpPr>
            <a:spLocks noGrp="1"/>
          </p:cNvSpPr>
          <p:nvPr>
            <p:ph type="sldNum" sz="quarter" idx="4294967295"/>
          </p:nvPr>
        </p:nvSpPr>
        <p:spPr>
          <a:xfrm>
            <a:off x="9759950" y="6356351"/>
            <a:ext cx="450850" cy="365125"/>
          </a:xfrm>
          <a:prstGeom prst="rect">
            <a:avLst/>
          </a:prstGeom>
        </p:spPr>
        <p:txBody>
          <a:bodyPr/>
          <a:lstStyle/>
          <a:p>
            <a:fld id="{66A36910-3C2D-4AEE-84C8-24AC0F0FC90A}" type="slidenum">
              <a:rPr lang="en-US" smtClean="0"/>
              <a:pPr/>
              <a:t>42</a:t>
            </a:fld>
            <a:endParaRPr lang="en-US" dirty="0"/>
          </a:p>
        </p:txBody>
      </p:sp>
    </p:spTree>
    <p:extLst>
      <p:ext uri="{BB962C8B-B14F-4D97-AF65-F5344CB8AC3E}">
        <p14:creationId xmlns:p14="http://schemas.microsoft.com/office/powerpoint/2010/main" val="1025022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2506" y="1233569"/>
            <a:ext cx="3981293" cy="4115676"/>
          </a:xfrm>
        </p:spPr>
        <p:txBody>
          <a:bodyPr/>
          <a:lstStyle/>
          <a:p>
            <a:r>
              <a:rPr lang="en-US" dirty="0" smtClean="0"/>
              <a:t>General Accounting Office View of </a:t>
            </a:r>
            <a:r>
              <a:rPr lang="en-US" dirty="0" err="1" smtClean="0"/>
              <a:t>Blockchain</a:t>
            </a:r>
            <a:r>
              <a:rPr lang="en-US" dirty="0" smtClean="0"/>
              <a:t> in Payments</a:t>
            </a:r>
            <a:endParaRPr lang="en-US" dirty="0"/>
          </a:p>
        </p:txBody>
      </p:sp>
      <p:sp>
        <p:nvSpPr>
          <p:cNvPr id="3" name="Slide Number Placeholder 2"/>
          <p:cNvSpPr>
            <a:spLocks noGrp="1"/>
          </p:cNvSpPr>
          <p:nvPr>
            <p:ph type="sldNum" sz="quarter" idx="12"/>
          </p:nvPr>
        </p:nvSpPr>
        <p:spPr/>
        <p:txBody>
          <a:bodyPr/>
          <a:lstStyle/>
          <a:p>
            <a:fld id="{B278B1DD-301D-E24A-89F8-338D8BE418AA}" type="slidenum">
              <a:rPr lang="en-US" smtClean="0"/>
              <a:t>5</a:t>
            </a:fld>
            <a:endParaRPr lang="en-US"/>
          </a:p>
        </p:txBody>
      </p:sp>
      <p:pic>
        <p:nvPicPr>
          <p:cNvPr id="4" name="Picture 3"/>
          <p:cNvPicPr>
            <a:picLocks noChangeAspect="1"/>
          </p:cNvPicPr>
          <p:nvPr/>
        </p:nvPicPr>
        <p:blipFill>
          <a:blip r:embed="rId2"/>
          <a:stretch>
            <a:fillRect/>
          </a:stretch>
        </p:blipFill>
        <p:spPr>
          <a:xfrm>
            <a:off x="838200" y="323826"/>
            <a:ext cx="5824627" cy="6207561"/>
          </a:xfrm>
          <a:prstGeom prst="rect">
            <a:avLst/>
          </a:prstGeom>
          <a:ln>
            <a:solidFill>
              <a:schemeClr val="tx1"/>
            </a:solidFill>
          </a:ln>
        </p:spPr>
      </p:pic>
    </p:spTree>
    <p:extLst>
      <p:ext uri="{BB962C8B-B14F-4D97-AF65-F5344CB8AC3E}">
        <p14:creationId xmlns:p14="http://schemas.microsoft.com/office/powerpoint/2010/main" val="370310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861" y="649356"/>
            <a:ext cx="11211339" cy="513929"/>
          </a:xfrm>
        </p:spPr>
        <p:txBody>
          <a:bodyPr>
            <a:normAutofit fontScale="90000"/>
          </a:bodyPr>
          <a:lstStyle/>
          <a:p>
            <a:pPr algn="ctr"/>
            <a:r>
              <a:rPr lang="en-US" dirty="0" smtClean="0"/>
              <a:t>Distributed Ledger: A Formal Definition (though the Current Term in Favor is “Distribut</a:t>
            </a:r>
            <a:r>
              <a:rPr lang="en-US" i="1" dirty="0" smtClean="0"/>
              <a:t>ive </a:t>
            </a:r>
            <a:r>
              <a:rPr lang="en-US" dirty="0" smtClean="0"/>
              <a:t>Ledger)</a:t>
            </a:r>
            <a:endParaRPr lang="en-US" dirty="0"/>
          </a:p>
        </p:txBody>
      </p:sp>
      <p:pic>
        <p:nvPicPr>
          <p:cNvPr id="5" name="Picture 4"/>
          <p:cNvPicPr>
            <a:picLocks noChangeAspect="1"/>
          </p:cNvPicPr>
          <p:nvPr/>
        </p:nvPicPr>
        <p:blipFill>
          <a:blip r:embed="rId2"/>
          <a:stretch>
            <a:fillRect/>
          </a:stretch>
        </p:blipFill>
        <p:spPr>
          <a:xfrm>
            <a:off x="1219201" y="1701480"/>
            <a:ext cx="9780104" cy="4407772"/>
          </a:xfrm>
          <a:prstGeom prst="rect">
            <a:avLst/>
          </a:prstGeom>
          <a:ln>
            <a:solidFill>
              <a:schemeClr val="accent1"/>
            </a:solidFill>
          </a:ln>
        </p:spPr>
      </p:pic>
      <p:sp>
        <p:nvSpPr>
          <p:cNvPr id="2" name="TextBox 1"/>
          <p:cNvSpPr txBox="1"/>
          <p:nvPr/>
        </p:nvSpPr>
        <p:spPr>
          <a:xfrm>
            <a:off x="6096000" y="6261904"/>
            <a:ext cx="1850186" cy="246221"/>
          </a:xfrm>
          <a:prstGeom prst="rect">
            <a:avLst/>
          </a:prstGeom>
          <a:noFill/>
        </p:spPr>
        <p:txBody>
          <a:bodyPr wrap="none" rtlCol="0">
            <a:spAutoFit/>
          </a:bodyPr>
          <a:lstStyle/>
          <a:p>
            <a:r>
              <a:rPr lang="en-US" sz="1000" i="1" dirty="0"/>
              <a:t>Source: </a:t>
            </a:r>
            <a:r>
              <a:rPr lang="en-US" sz="1000" i="1" dirty="0" err="1"/>
              <a:t>Blockchain</a:t>
            </a:r>
            <a:r>
              <a:rPr lang="en-US" sz="1000" i="1" dirty="0"/>
              <a:t> Technologies</a:t>
            </a:r>
          </a:p>
        </p:txBody>
      </p:sp>
      <p:sp>
        <p:nvSpPr>
          <p:cNvPr id="3" name="Slide Number Placeholder 2"/>
          <p:cNvSpPr>
            <a:spLocks noGrp="1"/>
          </p:cNvSpPr>
          <p:nvPr>
            <p:ph type="sldNum" sz="quarter" idx="12"/>
          </p:nvPr>
        </p:nvSpPr>
        <p:spPr/>
        <p:txBody>
          <a:bodyPr/>
          <a:lstStyle/>
          <a:p>
            <a:fld id="{B278B1DD-301D-E24A-89F8-338D8BE418AA}" type="slidenum">
              <a:rPr lang="en-US" smtClean="0"/>
              <a:t>6</a:t>
            </a:fld>
            <a:endParaRPr lang="en-US"/>
          </a:p>
        </p:txBody>
      </p:sp>
    </p:spTree>
    <p:extLst>
      <p:ext uri="{BB962C8B-B14F-4D97-AF65-F5344CB8AC3E}">
        <p14:creationId xmlns:p14="http://schemas.microsoft.com/office/powerpoint/2010/main" val="207785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Blockchain</a:t>
            </a:r>
            <a:r>
              <a:rPr lang="en-US" dirty="0" smtClean="0"/>
              <a:t> is a Type of Distributed Ledger that Links Uniquely Blocks of Data</a:t>
            </a:r>
            <a:endParaRPr lang="en-US" dirty="0"/>
          </a:p>
        </p:txBody>
      </p:sp>
      <p:pic>
        <p:nvPicPr>
          <p:cNvPr id="3" name="Picture 2"/>
          <p:cNvPicPr>
            <a:picLocks noChangeAspect="1"/>
          </p:cNvPicPr>
          <p:nvPr/>
        </p:nvPicPr>
        <p:blipFill>
          <a:blip r:embed="rId2"/>
          <a:stretch>
            <a:fillRect/>
          </a:stretch>
        </p:blipFill>
        <p:spPr>
          <a:xfrm>
            <a:off x="604966" y="1796705"/>
            <a:ext cx="10982067" cy="4113764"/>
          </a:xfrm>
          <a:prstGeom prst="rect">
            <a:avLst/>
          </a:prstGeom>
          <a:ln>
            <a:solidFill>
              <a:schemeClr val="accent1"/>
            </a:solidFill>
          </a:ln>
        </p:spPr>
      </p:pic>
      <p:sp>
        <p:nvSpPr>
          <p:cNvPr id="4" name="TextBox 3"/>
          <p:cNvSpPr txBox="1"/>
          <p:nvPr/>
        </p:nvSpPr>
        <p:spPr>
          <a:xfrm>
            <a:off x="6096000" y="6261904"/>
            <a:ext cx="1850186" cy="246221"/>
          </a:xfrm>
          <a:prstGeom prst="rect">
            <a:avLst/>
          </a:prstGeom>
          <a:noFill/>
        </p:spPr>
        <p:txBody>
          <a:bodyPr wrap="none" rtlCol="0">
            <a:spAutoFit/>
          </a:bodyPr>
          <a:lstStyle/>
          <a:p>
            <a:r>
              <a:rPr lang="en-US" sz="1000" i="1" dirty="0"/>
              <a:t>Source: </a:t>
            </a:r>
            <a:r>
              <a:rPr lang="en-US" sz="1000" i="1" dirty="0" err="1"/>
              <a:t>Blockchain</a:t>
            </a:r>
            <a:r>
              <a:rPr lang="en-US" sz="1000" i="1" dirty="0"/>
              <a:t> Technologies</a:t>
            </a:r>
          </a:p>
        </p:txBody>
      </p:sp>
      <p:sp>
        <p:nvSpPr>
          <p:cNvPr id="5" name="Slide Number Placeholder 4"/>
          <p:cNvSpPr>
            <a:spLocks noGrp="1"/>
          </p:cNvSpPr>
          <p:nvPr>
            <p:ph type="sldNum" sz="quarter" idx="12"/>
          </p:nvPr>
        </p:nvSpPr>
        <p:spPr/>
        <p:txBody>
          <a:bodyPr/>
          <a:lstStyle/>
          <a:p>
            <a:fld id="{B278B1DD-301D-E24A-89F8-338D8BE418AA}" type="slidenum">
              <a:rPr lang="en-US" smtClean="0"/>
              <a:t>7</a:t>
            </a:fld>
            <a:endParaRPr lang="en-US"/>
          </a:p>
        </p:txBody>
      </p:sp>
    </p:spTree>
    <p:extLst>
      <p:ext uri="{BB962C8B-B14F-4D97-AF65-F5344CB8AC3E}">
        <p14:creationId xmlns:p14="http://schemas.microsoft.com/office/powerpoint/2010/main" val="17501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4" y="536299"/>
            <a:ext cx="8229600" cy="885586"/>
          </a:xfrm>
        </p:spPr>
        <p:txBody>
          <a:bodyPr>
            <a:normAutofit fontScale="90000"/>
          </a:bodyPr>
          <a:lstStyle/>
          <a:p>
            <a:pPr algn="ctr"/>
            <a:r>
              <a:rPr lang="en-US" dirty="0" smtClean="0"/>
              <a:t>The Difference—</a:t>
            </a:r>
            <a:r>
              <a:rPr lang="en-US" dirty="0" err="1" smtClean="0"/>
              <a:t>Blockchain</a:t>
            </a:r>
            <a:r>
              <a:rPr lang="en-US" dirty="0" smtClean="0"/>
              <a:t> is One Specific Type of Distributed Ledger</a:t>
            </a:r>
            <a:br>
              <a:rPr lang="en-US" dirty="0" smtClean="0"/>
            </a:br>
            <a:endParaRPr lang="en-US" dirty="0"/>
          </a:p>
        </p:txBody>
      </p:sp>
      <p:pic>
        <p:nvPicPr>
          <p:cNvPr id="3" name="Picture 2"/>
          <p:cNvPicPr>
            <a:picLocks noChangeAspect="1"/>
          </p:cNvPicPr>
          <p:nvPr/>
        </p:nvPicPr>
        <p:blipFill>
          <a:blip r:embed="rId2"/>
          <a:stretch>
            <a:fillRect/>
          </a:stretch>
        </p:blipFill>
        <p:spPr>
          <a:xfrm>
            <a:off x="612728" y="1524001"/>
            <a:ext cx="10644158" cy="4320208"/>
          </a:xfrm>
          <a:prstGeom prst="rect">
            <a:avLst/>
          </a:prstGeom>
          <a:ln>
            <a:solidFill>
              <a:schemeClr val="accent1"/>
            </a:solidFill>
          </a:ln>
        </p:spPr>
      </p:pic>
      <p:sp>
        <p:nvSpPr>
          <p:cNvPr id="4" name="TextBox 3"/>
          <p:cNvSpPr txBox="1"/>
          <p:nvPr/>
        </p:nvSpPr>
        <p:spPr>
          <a:xfrm>
            <a:off x="6096000" y="6261904"/>
            <a:ext cx="1850186" cy="246221"/>
          </a:xfrm>
          <a:prstGeom prst="rect">
            <a:avLst/>
          </a:prstGeom>
          <a:noFill/>
        </p:spPr>
        <p:txBody>
          <a:bodyPr wrap="none" rtlCol="0">
            <a:spAutoFit/>
          </a:bodyPr>
          <a:lstStyle/>
          <a:p>
            <a:r>
              <a:rPr lang="en-US" sz="1000" i="1" dirty="0"/>
              <a:t>Source: </a:t>
            </a:r>
            <a:r>
              <a:rPr lang="en-US" sz="1000" i="1" dirty="0" err="1"/>
              <a:t>Blockchain</a:t>
            </a:r>
            <a:r>
              <a:rPr lang="en-US" sz="1000" i="1" dirty="0"/>
              <a:t> Technologies</a:t>
            </a:r>
          </a:p>
        </p:txBody>
      </p:sp>
      <p:sp>
        <p:nvSpPr>
          <p:cNvPr id="5" name="Slide Number Placeholder 4"/>
          <p:cNvSpPr>
            <a:spLocks noGrp="1"/>
          </p:cNvSpPr>
          <p:nvPr>
            <p:ph type="sldNum" sz="quarter" idx="12"/>
          </p:nvPr>
        </p:nvSpPr>
        <p:spPr/>
        <p:txBody>
          <a:bodyPr/>
          <a:lstStyle/>
          <a:p>
            <a:fld id="{B278B1DD-301D-E24A-89F8-338D8BE418AA}" type="slidenum">
              <a:rPr lang="en-US" smtClean="0"/>
              <a:t>8</a:t>
            </a:fld>
            <a:endParaRPr lang="en-US"/>
          </a:p>
        </p:txBody>
      </p:sp>
    </p:spTree>
    <p:extLst>
      <p:ext uri="{BB962C8B-B14F-4D97-AF65-F5344CB8AC3E}">
        <p14:creationId xmlns:p14="http://schemas.microsoft.com/office/powerpoint/2010/main" val="149916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09" y="113334"/>
            <a:ext cx="10515600" cy="1325563"/>
          </a:xfrm>
        </p:spPr>
        <p:txBody>
          <a:bodyPr>
            <a:normAutofit/>
          </a:bodyPr>
          <a:lstStyle/>
          <a:p>
            <a:pPr algn="ctr"/>
            <a:r>
              <a:rPr lang="en-US" dirty="0" smtClean="0"/>
              <a:t>A Working Definition for Today</a:t>
            </a:r>
            <a:endParaRPr lang="en-US" dirty="0"/>
          </a:p>
        </p:txBody>
      </p:sp>
      <p:sp>
        <p:nvSpPr>
          <p:cNvPr id="3" name="Content Placeholder 2"/>
          <p:cNvSpPr>
            <a:spLocks noGrp="1"/>
          </p:cNvSpPr>
          <p:nvPr>
            <p:ph idx="1"/>
          </p:nvPr>
        </p:nvSpPr>
        <p:spPr>
          <a:xfrm>
            <a:off x="1510748" y="1260566"/>
            <a:ext cx="9276522" cy="5299260"/>
          </a:xfrm>
        </p:spPr>
        <p:txBody>
          <a:bodyPr>
            <a:normAutofit/>
          </a:bodyPr>
          <a:lstStyle/>
          <a:p>
            <a:r>
              <a:rPr lang="en-US" dirty="0"/>
              <a:t>At its simplest, a </a:t>
            </a:r>
            <a:r>
              <a:rPr lang="en-US" dirty="0" err="1"/>
              <a:t>blockchain</a:t>
            </a:r>
            <a:r>
              <a:rPr lang="en-US" dirty="0"/>
              <a:t> may be defined as (a) a database architecture (b) comprising a distributed network of nodes that (c) collectively validates and maintains a growing list (or chain) of transactions (d) initiated by actors interacting with that </a:t>
            </a:r>
            <a:r>
              <a:rPr lang="en-US" dirty="0" smtClean="0"/>
              <a:t>network</a:t>
            </a:r>
          </a:p>
          <a:p>
            <a:r>
              <a:rPr lang="en-US" dirty="0" smtClean="0"/>
              <a:t>It works best like ledgers, which have been around since the 6</a:t>
            </a:r>
            <a:r>
              <a:rPr lang="en-US" baseline="30000" dirty="0" smtClean="0"/>
              <a:t>th</a:t>
            </a:r>
            <a:r>
              <a:rPr lang="en-US" dirty="0" smtClean="0"/>
              <a:t> century, but can work flexibly based on requirements of the automation application</a:t>
            </a:r>
            <a:endParaRPr lang="en-US" dirty="0"/>
          </a:p>
        </p:txBody>
      </p:sp>
      <p:sp>
        <p:nvSpPr>
          <p:cNvPr id="4" name="Slide Number Placeholder 3"/>
          <p:cNvSpPr>
            <a:spLocks noGrp="1"/>
          </p:cNvSpPr>
          <p:nvPr>
            <p:ph type="sldNum" sz="quarter" idx="12"/>
          </p:nvPr>
        </p:nvSpPr>
        <p:spPr/>
        <p:txBody>
          <a:bodyPr/>
          <a:lstStyle/>
          <a:p>
            <a:fld id="{B278B1DD-301D-E24A-89F8-338D8BE418AA}" type="slidenum">
              <a:rPr lang="en-US" smtClean="0"/>
              <a:t>9</a:t>
            </a:fld>
            <a:endParaRPr lang="en-US"/>
          </a:p>
        </p:txBody>
      </p:sp>
    </p:spTree>
    <p:extLst>
      <p:ext uri="{BB962C8B-B14F-4D97-AF65-F5344CB8AC3E}">
        <p14:creationId xmlns:p14="http://schemas.microsoft.com/office/powerpoint/2010/main" val="8297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1604</Words>
  <Application>Microsoft Macintosh PowerPoint</Application>
  <PresentationFormat>Custom</PresentationFormat>
  <Paragraphs>263</Paragraphs>
  <Slides>42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Clip</vt:lpstr>
      <vt:lpstr>Blockchain And Distributed Ledgers: What You Need to Know Now</vt:lpstr>
      <vt:lpstr>Overview of Session</vt:lpstr>
      <vt:lpstr>What This Presentation Covers</vt:lpstr>
      <vt:lpstr>1. What You Need to Know about Blockchains/Ledgers Right Now</vt:lpstr>
      <vt:lpstr>General Accounting Office View of Blockchain in Payments</vt:lpstr>
      <vt:lpstr>Distributed Ledger: A Formal Definition (though the Current Term in Favor is “Distributive Ledger)</vt:lpstr>
      <vt:lpstr>Blockchain is a Type of Distributed Ledger that Links Uniquely Blocks of Data</vt:lpstr>
      <vt:lpstr>The Difference—Blockchain is One Specific Type of Distributed Ledger </vt:lpstr>
      <vt:lpstr>A Working Definition for Today</vt:lpstr>
      <vt:lpstr>Bitcoin Blockchain: Con-structed by Miners Who Prove their Work as They Go</vt:lpstr>
      <vt:lpstr>Public Ledgers: The Next Evolution of Databases</vt:lpstr>
      <vt:lpstr>A Consolidated Database Shared by Many</vt:lpstr>
      <vt:lpstr>What is Distributed…</vt:lpstr>
      <vt:lpstr>2. Where This Technology Taking Root in Industry</vt:lpstr>
      <vt:lpstr>Smart Contracts = More Agile Supply Chains</vt:lpstr>
      <vt:lpstr>PowerPoint Presentation</vt:lpstr>
      <vt:lpstr>A Game-Changer for Supply Chains?</vt:lpstr>
      <vt:lpstr>Smart Containers Next Up on Board</vt:lpstr>
      <vt:lpstr>Supply Chain Example: Tracking Meat in China</vt:lpstr>
      <vt:lpstr>Reinventing the Energy Grid</vt:lpstr>
      <vt:lpstr>3. Where This Technology is Innovating in Financial Services</vt:lpstr>
      <vt:lpstr>Cross-border a Magnet for Innovators</vt:lpstr>
      <vt:lpstr>Cross-border Transfers for Free—Limited Time Only!</vt:lpstr>
      <vt:lpstr>What About the Card Networks…?</vt:lpstr>
      <vt:lpstr>Lo, and Behold: Visa Taps Blockchain to Compete in B2B Transfers</vt:lpstr>
      <vt:lpstr>And Insurance Dips Toes in the Water…</vt:lpstr>
      <vt:lpstr>SWIFT—Struggling with User-side Security—Joins the Fray</vt:lpstr>
      <vt:lpstr>SWIFT’s View of Distributed Ledger Technology: Promising Development in Security, Identity and Reliability</vt:lpstr>
      <vt:lpstr>4. The Move to Generate Near-Term Standards</vt:lpstr>
      <vt:lpstr>Hyperledger Points to Open Standards</vt:lpstr>
      <vt:lpstr>PowerPoint Presentation</vt:lpstr>
      <vt:lpstr>R3, Ripple Target Banking</vt:lpstr>
      <vt:lpstr>R3 Do-nates Corda Code to Hyper-Ledger as Open Source</vt:lpstr>
      <vt:lpstr>PowerPoint Presentation</vt:lpstr>
      <vt:lpstr>5. Big Ideas: Ledger Proofs of ID</vt:lpstr>
      <vt:lpstr>Voter IDs</vt:lpstr>
      <vt:lpstr>Secure Transaction Model Via Distributive Ledger Can Move Payments into Real-time</vt:lpstr>
      <vt:lpstr>Jockeying Continues….</vt:lpstr>
      <vt:lpstr>A Role in Cross-Border Payments?</vt:lpstr>
      <vt:lpstr>But Skeptics of the Blockchain Hype Persist—e.g., “disintermediating central counterparties from the clearing process…”</vt:lpstr>
      <vt:lpstr>Healthcare: To Defy Automation (again)?</vt:lpstr>
      <vt:lpstr>Steve Mott’s Contact Info</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And Distributed Ledgers: What You Need to Know Now</dc:title>
  <dc:subject/>
  <dc:creator>Stephen Mott</dc:creator>
  <cp:keywords/>
  <dc:description/>
  <cp:lastModifiedBy>Steve Mott</cp:lastModifiedBy>
  <cp:revision>9</cp:revision>
  <dcterms:created xsi:type="dcterms:W3CDTF">2017-04-24T18:13:13Z</dcterms:created>
  <dcterms:modified xsi:type="dcterms:W3CDTF">2017-05-05T19:58:22Z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4940334</vt:lpwstr>
  </property>
  <property fmtid="{D5CDD505-2E9C-101B-9397-08002B2CF9AE}" pid="3" name="NXPowerLiteSettings">
    <vt:lpwstr>F7000400038000</vt:lpwstr>
  </property>
  <property fmtid="{D5CDD505-2E9C-101B-9397-08002B2CF9AE}" pid="4" name="NXPowerLiteVersion">
    <vt:lpwstr>D6.0.8</vt:lpwstr>
  </property>
</Properties>
</file>