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6.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17.xml" ContentType="application/vnd.openxmlformats-officedocument.presentationml.notesSlide+xml"/>
  <Override PartName="/ppt/charts/chart4.xml" ContentType="application/vnd.openxmlformats-officedocument.drawingml.chart+xml"/>
  <Override PartName="/ppt/drawings/drawing4.xml" ContentType="application/vnd.openxmlformats-officedocument.drawingml.chartshapes+xml"/>
  <Override PartName="/ppt/notesSlides/notesSlide18.xml" ContentType="application/vnd.openxmlformats-officedocument.presentationml.notesSlide+xml"/>
  <Override PartName="/ppt/charts/chart5.xml" ContentType="application/vnd.openxmlformats-officedocument.drawingml.chart+xml"/>
  <Override PartName="/ppt/drawings/drawing5.xml" ContentType="application/vnd.openxmlformats-officedocument.drawingml.chartshapes+xml"/>
  <Override PartName="/ppt/notesSlides/notesSlide19.xml" ContentType="application/vnd.openxmlformats-officedocument.presentationml.notesSlide+xml"/>
  <Override PartName="/ppt/charts/chart6.xml" ContentType="application/vnd.openxmlformats-officedocument.drawingml.chart+xml"/>
  <Override PartName="/ppt/drawings/drawing6.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drawings/drawing7.xml" ContentType="application/vnd.openxmlformats-officedocument.drawingml.chartshapes+xml"/>
  <Override PartName="/ppt/notesSlides/notesSlide23.xml" ContentType="application/vnd.openxmlformats-officedocument.presentationml.notesSlide+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4" r:id="rId1"/>
  </p:sldMasterIdLst>
  <p:notesMasterIdLst>
    <p:notesMasterId r:id="rId39"/>
  </p:notesMasterIdLst>
  <p:handoutMasterIdLst>
    <p:handoutMasterId r:id="rId40"/>
  </p:handoutMasterIdLst>
  <p:sldIdLst>
    <p:sldId id="345" r:id="rId2"/>
    <p:sldId id="365" r:id="rId3"/>
    <p:sldId id="367" r:id="rId4"/>
    <p:sldId id="366" r:id="rId5"/>
    <p:sldId id="309" r:id="rId6"/>
    <p:sldId id="310" r:id="rId7"/>
    <p:sldId id="311" r:id="rId8"/>
    <p:sldId id="357" r:id="rId9"/>
    <p:sldId id="368" r:id="rId10"/>
    <p:sldId id="369" r:id="rId11"/>
    <p:sldId id="360" r:id="rId12"/>
    <p:sldId id="313" r:id="rId13"/>
    <p:sldId id="314" r:id="rId14"/>
    <p:sldId id="315" r:id="rId15"/>
    <p:sldId id="316" r:id="rId16"/>
    <p:sldId id="317" r:id="rId17"/>
    <p:sldId id="318" r:id="rId18"/>
    <p:sldId id="326" r:id="rId19"/>
    <p:sldId id="319" r:id="rId20"/>
    <p:sldId id="320" r:id="rId21"/>
    <p:sldId id="322" r:id="rId22"/>
    <p:sldId id="323" r:id="rId23"/>
    <p:sldId id="356" r:id="rId24"/>
    <p:sldId id="358" r:id="rId25"/>
    <p:sldId id="327" r:id="rId26"/>
    <p:sldId id="355" r:id="rId27"/>
    <p:sldId id="353" r:id="rId28"/>
    <p:sldId id="363" r:id="rId29"/>
    <p:sldId id="354" r:id="rId30"/>
    <p:sldId id="362" r:id="rId31"/>
    <p:sldId id="364" r:id="rId32"/>
    <p:sldId id="346" r:id="rId33"/>
    <p:sldId id="329" r:id="rId34"/>
    <p:sldId id="330" r:id="rId35"/>
    <p:sldId id="351" r:id="rId36"/>
    <p:sldId id="352" r:id="rId37"/>
    <p:sldId id="348" r:id="rId38"/>
  </p:sldIdLst>
  <p:sldSz cx="9144000" cy="6858000" type="screen4x3"/>
  <p:notesSz cx="7010400" cy="9236075"/>
  <p:defaultTextStyle>
    <a:defPPr>
      <a:defRPr lang="en-US"/>
    </a:defPPr>
    <a:lvl1pPr algn="l" defTabSz="457200" rtl="0" fontAlgn="base">
      <a:spcBef>
        <a:spcPct val="0"/>
      </a:spcBef>
      <a:spcAft>
        <a:spcPct val="0"/>
      </a:spcAft>
      <a:defRPr kern="1200">
        <a:solidFill>
          <a:schemeClr val="tx1"/>
        </a:solidFill>
        <a:latin typeface="Calibri" charset="0"/>
        <a:ea typeface="MS PGothic" charset="0"/>
        <a:cs typeface="MS PGothic"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extLst>
    <p:ext uri="{EFAFB233-063F-42B5-8137-9DF3F51BA10A}">
      <p15:sldGuideLst xmlns:p15="http://schemas.microsoft.com/office/powerpoint/2012/main" xmlns="">
        <p15:guide id="1" orient="horz" pos="3144" userDrawn="1">
          <p15:clr>
            <a:srgbClr val="A4A3A4"/>
          </p15:clr>
        </p15:guide>
        <p15:guide id="2" orient="horz" pos="189" userDrawn="1">
          <p15:clr>
            <a:srgbClr val="A4A3A4"/>
          </p15:clr>
        </p15:guide>
        <p15:guide id="3" orient="horz" pos="696" userDrawn="1">
          <p15:clr>
            <a:srgbClr val="A4A3A4"/>
          </p15:clr>
        </p15:guide>
        <p15:guide id="4" orient="horz" pos="2592" userDrawn="1">
          <p15:clr>
            <a:srgbClr val="A4A3A4"/>
          </p15:clr>
        </p15:guide>
        <p15:guide id="5" orient="horz" pos="3775">
          <p15:clr>
            <a:srgbClr val="A4A3A4"/>
          </p15:clr>
        </p15:guide>
        <p15:guide id="6" pos="3336" userDrawn="1">
          <p15:clr>
            <a:srgbClr val="A4A3A4"/>
          </p15:clr>
        </p15:guide>
        <p15:guide id="7" pos="198">
          <p15:clr>
            <a:srgbClr val="A4A3A4"/>
          </p15:clr>
        </p15:guide>
        <p15:guide id="8" pos="4536" userDrawn="1">
          <p15:clr>
            <a:srgbClr val="A4A3A4"/>
          </p15:clr>
        </p15:guide>
        <p15:guide id="9" pos="4045">
          <p15:clr>
            <a:srgbClr val="A4A3A4"/>
          </p15:clr>
        </p15:guide>
        <p15:guide id="10" orient="horz" pos="3853"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bert, Rebecca" initials="ER" lastIdx="5" clrIdx="0"/>
  <p:cmAuthor id="1" name="Bernstein, Frances" initials="FB"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AD9C"/>
    <a:srgbClr val="3C3C3B"/>
    <a:srgbClr val="DBD9D6"/>
    <a:srgbClr val="95B3C9"/>
    <a:srgbClr val="95B3CC"/>
    <a:srgbClr val="A79886"/>
    <a:srgbClr val="BEB7A9"/>
    <a:srgbClr val="D6002A"/>
    <a:srgbClr val="29858C"/>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E8034E78-7F5D-4C2E-B375-FC64B27BC917}">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722" autoAdjust="0"/>
    <p:restoredTop sz="94674" autoAdjust="0"/>
  </p:normalViewPr>
  <p:slideViewPr>
    <p:cSldViewPr snapToGrid="0" snapToObjects="1">
      <p:cViewPr>
        <p:scale>
          <a:sx n="100" d="100"/>
          <a:sy n="100" d="100"/>
        </p:scale>
        <p:origin x="-739" y="91"/>
      </p:cViewPr>
      <p:guideLst>
        <p:guide orient="horz" pos="2296"/>
        <p:guide orient="horz" pos="183"/>
        <p:guide orient="horz" pos="1305"/>
        <p:guide orient="horz" pos="1717"/>
        <p:guide orient="horz" pos="3775"/>
        <p:guide orient="horz" pos="3811"/>
        <p:guide orient="horz" pos="1144"/>
        <p:guide orient="horz" pos="646"/>
        <p:guide orient="horz" pos="2913"/>
        <p:guide pos="3102"/>
        <p:guide pos="352"/>
        <p:guide pos="4477"/>
        <p:guide pos="3704"/>
        <p:guide pos="2053"/>
        <p:guide pos="91"/>
        <p:guide pos="5620"/>
        <p:guide pos="197"/>
        <p:guide pos="2880"/>
        <p:guide pos="1064"/>
        <p:guide pos="1282"/>
        <p:guide pos="3342"/>
        <p:guide pos="3825"/>
        <p:guide pos="4721"/>
        <p:guide pos="1792"/>
        <p:guide pos="13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0"/>
    </p:cViewPr>
  </p:sorterViewPr>
  <p:notesViewPr>
    <p:cSldViewPr snapToGrid="0" snapToObjects="1">
      <p:cViewPr varScale="1">
        <p:scale>
          <a:sx n="138" d="100"/>
          <a:sy n="138" d="100"/>
        </p:scale>
        <p:origin x="3168" y="184"/>
      </p:cViewPr>
      <p:guideLst>
        <p:guide orient="horz" pos="2909"/>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smtClean="0">
                <a:effectLst/>
              </a:rPr>
              <a:t>Issuer Ratings Distribution By Rating Level</a:t>
            </a:r>
            <a:endParaRPr lang="en-US" dirty="0">
              <a:effectLst/>
            </a:endParaRPr>
          </a:p>
        </c:rich>
      </c:tx>
      <c:layout/>
      <c:overlay val="0"/>
    </c:title>
    <c:autoTitleDeleted val="0"/>
    <c:plotArea>
      <c:layout>
        <c:manualLayout>
          <c:layoutTarget val="inner"/>
          <c:xMode val="edge"/>
          <c:yMode val="edge"/>
          <c:x val="9.4097068625621699E-2"/>
          <c:y val="0.12459373635834817"/>
          <c:w val="0.93431225178498178"/>
          <c:h val="0.6818471019569754"/>
        </c:manualLayout>
      </c:layout>
      <c:barChart>
        <c:barDir val="col"/>
        <c:grouping val="clustered"/>
        <c:varyColors val="0"/>
        <c:ser>
          <c:idx val="0"/>
          <c:order val="0"/>
          <c:tx>
            <c:strRef>
              <c:f>Sheet1!$B$1</c:f>
              <c:strCache>
                <c:ptCount val="1"/>
                <c:pt idx="0">
                  <c:v>Chart Title</c:v>
                </c:pt>
              </c:strCache>
            </c:strRef>
          </c:tx>
          <c:spPr>
            <a:solidFill>
              <a:srgbClr val="95B3CC"/>
            </a:solidFill>
            <a:ln w="28575">
              <a:noFill/>
            </a:ln>
          </c:spPr>
          <c:invertIfNegative val="0"/>
          <c:dPt>
            <c:idx val="0"/>
            <c:invertIfNegative val="0"/>
            <c:bubble3D val="0"/>
          </c:dPt>
          <c:dLbls>
            <c:showLegendKey val="0"/>
            <c:showVal val="1"/>
            <c:showCatName val="0"/>
            <c:showSerName val="0"/>
            <c:showPercent val="0"/>
            <c:showBubbleSize val="0"/>
            <c:showLeaderLines val="0"/>
          </c:dLbls>
          <c:cat>
            <c:strRef>
              <c:f>Sheet1!$A$2:$A$8</c:f>
              <c:strCache>
                <c:ptCount val="7"/>
                <c:pt idx="0">
                  <c:v>AAA</c:v>
                </c:pt>
                <c:pt idx="1">
                  <c:v>AA</c:v>
                </c:pt>
                <c:pt idx="2">
                  <c:v>A</c:v>
                </c:pt>
                <c:pt idx="3">
                  <c:v>BBB</c:v>
                </c:pt>
                <c:pt idx="4">
                  <c:v>BB</c:v>
                </c:pt>
                <c:pt idx="5">
                  <c:v>B</c:v>
                </c:pt>
                <c:pt idx="6">
                  <c:v>CCC and lower</c:v>
                </c:pt>
              </c:strCache>
            </c:strRef>
          </c:cat>
          <c:val>
            <c:numRef>
              <c:f>Sheet1!$B$2:$B$8</c:f>
              <c:numCache>
                <c:formatCode>0.0%</c:formatCode>
                <c:ptCount val="7"/>
                <c:pt idx="0">
                  <c:v>2.1645021645021645E-3</c:v>
                </c:pt>
                <c:pt idx="1">
                  <c:v>4.9000000000000002E-2</c:v>
                </c:pt>
                <c:pt idx="2">
                  <c:v>0.19500000000000001</c:v>
                </c:pt>
                <c:pt idx="3">
                  <c:v>0.26400000000000001</c:v>
                </c:pt>
                <c:pt idx="4">
                  <c:v>0.185</c:v>
                </c:pt>
                <c:pt idx="5">
                  <c:v>0.27200000000000002</c:v>
                </c:pt>
                <c:pt idx="6">
                  <c:v>3.2000000000000001E-2</c:v>
                </c:pt>
              </c:numCache>
            </c:numRef>
          </c:val>
        </c:ser>
        <c:dLbls>
          <c:showLegendKey val="0"/>
          <c:showVal val="0"/>
          <c:showCatName val="0"/>
          <c:showSerName val="0"/>
          <c:showPercent val="0"/>
          <c:showBubbleSize val="0"/>
        </c:dLbls>
        <c:gapWidth val="45"/>
        <c:axId val="344481792"/>
        <c:axId val="344483328"/>
      </c:barChart>
      <c:catAx>
        <c:axId val="344481792"/>
        <c:scaling>
          <c:orientation val="minMax"/>
        </c:scaling>
        <c:delete val="0"/>
        <c:axPos val="b"/>
        <c:numFmt formatCode="@" sourceLinked="1"/>
        <c:majorTickMark val="none"/>
        <c:minorTickMark val="none"/>
        <c:tickLblPos val="nextTo"/>
        <c:spPr>
          <a:ln w="12700">
            <a:solidFill>
              <a:schemeClr val="tx1"/>
            </a:solidFill>
            <a:miter lim="800000"/>
          </a:ln>
        </c:spPr>
        <c:crossAx val="344483328"/>
        <c:crosses val="autoZero"/>
        <c:auto val="1"/>
        <c:lblAlgn val="ctr"/>
        <c:lblOffset val="100"/>
        <c:noMultiLvlLbl val="0"/>
      </c:catAx>
      <c:valAx>
        <c:axId val="344483328"/>
        <c:scaling>
          <c:orientation val="minMax"/>
        </c:scaling>
        <c:delete val="0"/>
        <c:axPos val="l"/>
        <c:majorGridlines>
          <c:spPr>
            <a:ln>
              <a:solidFill>
                <a:schemeClr val="accent6"/>
              </a:solidFill>
              <a:miter lim="800000"/>
            </a:ln>
          </c:spPr>
        </c:majorGridlines>
        <c:numFmt formatCode="0%" sourceLinked="0"/>
        <c:majorTickMark val="none"/>
        <c:minorTickMark val="none"/>
        <c:tickLblPos val="nextTo"/>
        <c:spPr>
          <a:ln>
            <a:noFill/>
          </a:ln>
        </c:spPr>
        <c:crossAx val="344481792"/>
        <c:crosses val="autoZero"/>
        <c:crossBetween val="between"/>
      </c:valAx>
    </c:plotArea>
    <c:plotVisOnly val="1"/>
    <c:dispBlanksAs val="gap"/>
    <c:showDLblsOverMax val="0"/>
  </c:chart>
  <c:txPr>
    <a:bodyPr/>
    <a:lstStyle/>
    <a:p>
      <a:pPr>
        <a:defRPr sz="1800" b="1">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a:pPr>
            <a:r>
              <a:rPr lang="en-US" sz="2000" b="1" i="0" u="none" strike="noStrike" baseline="0" dirty="0" smtClean="0"/>
              <a:t>Issuer Ratings Distribution By Rating Level</a:t>
            </a:r>
            <a:endParaRPr lang="en-US" sz="2000" b="1" dirty="0"/>
          </a:p>
        </c:rich>
      </c:tx>
      <c:layout/>
      <c:overlay val="0"/>
    </c:title>
    <c:autoTitleDeleted val="0"/>
    <c:plotArea>
      <c:layout>
        <c:manualLayout>
          <c:layoutTarget val="inner"/>
          <c:xMode val="edge"/>
          <c:yMode val="edge"/>
          <c:x val="0.10192436303562556"/>
          <c:y val="0.12459373635834817"/>
          <c:w val="0.93431225178498178"/>
          <c:h val="0.6818471019569754"/>
        </c:manualLayout>
      </c:layout>
      <c:barChart>
        <c:barDir val="col"/>
        <c:grouping val="clustered"/>
        <c:varyColors val="0"/>
        <c:ser>
          <c:idx val="0"/>
          <c:order val="0"/>
          <c:tx>
            <c:strRef>
              <c:f>Sheet1!$B$1</c:f>
              <c:strCache>
                <c:ptCount val="1"/>
                <c:pt idx="0">
                  <c:v>Chart Title</c:v>
                </c:pt>
              </c:strCache>
            </c:strRef>
          </c:tx>
          <c:spPr>
            <a:solidFill>
              <a:srgbClr val="95B3CC"/>
            </a:solidFill>
            <a:ln w="28575">
              <a:noFill/>
            </a:ln>
          </c:spPr>
          <c:invertIfNegative val="0"/>
          <c:dPt>
            <c:idx val="0"/>
            <c:invertIfNegative val="0"/>
            <c:bubble3D val="0"/>
          </c:dPt>
          <c:dLbls>
            <c:numFmt formatCode="0.0%" sourceLinked="0"/>
            <c:txPr>
              <a:bodyPr/>
              <a:lstStyle/>
              <a:p>
                <a:pPr>
                  <a:defRPr b="1"/>
                </a:pPr>
                <a:endParaRPr lang="en-US"/>
              </a:p>
            </c:txPr>
            <c:showLegendKey val="0"/>
            <c:showVal val="1"/>
            <c:showCatName val="0"/>
            <c:showSerName val="0"/>
            <c:showPercent val="0"/>
            <c:showBubbleSize val="0"/>
            <c:showLeaderLines val="0"/>
          </c:dLbls>
          <c:cat>
            <c:strRef>
              <c:f>Sheet1!$A$2:$A$8</c:f>
              <c:strCache>
                <c:ptCount val="7"/>
                <c:pt idx="0">
                  <c:v>AAA</c:v>
                </c:pt>
                <c:pt idx="1">
                  <c:v>AA</c:v>
                </c:pt>
                <c:pt idx="2">
                  <c:v>A</c:v>
                </c:pt>
                <c:pt idx="3">
                  <c:v>BBB</c:v>
                </c:pt>
                <c:pt idx="4">
                  <c:v>BB</c:v>
                </c:pt>
                <c:pt idx="5">
                  <c:v>B</c:v>
                </c:pt>
                <c:pt idx="6">
                  <c:v>CCC and lower</c:v>
                </c:pt>
              </c:strCache>
            </c:strRef>
          </c:cat>
          <c:val>
            <c:numRef>
              <c:f>Sheet1!$B$2:$B$8</c:f>
              <c:numCache>
                <c:formatCode>0.0%</c:formatCode>
                <c:ptCount val="7"/>
                <c:pt idx="0">
                  <c:v>9.0552369453667371E-4</c:v>
                </c:pt>
                <c:pt idx="1">
                  <c:v>4.7E-2</c:v>
                </c:pt>
                <c:pt idx="2">
                  <c:v>0.16300000000000001</c:v>
                </c:pt>
                <c:pt idx="3">
                  <c:v>0.24299999999999999</c:v>
                </c:pt>
                <c:pt idx="4">
                  <c:v>0.17</c:v>
                </c:pt>
                <c:pt idx="5">
                  <c:v>0.33400000000000002</c:v>
                </c:pt>
                <c:pt idx="6">
                  <c:v>4.2000000000000003E-2</c:v>
                </c:pt>
              </c:numCache>
            </c:numRef>
          </c:val>
        </c:ser>
        <c:dLbls>
          <c:showLegendKey val="0"/>
          <c:showVal val="0"/>
          <c:showCatName val="0"/>
          <c:showSerName val="0"/>
          <c:showPercent val="0"/>
          <c:showBubbleSize val="0"/>
        </c:dLbls>
        <c:gapWidth val="45"/>
        <c:axId val="344168704"/>
        <c:axId val="344174592"/>
      </c:barChart>
      <c:catAx>
        <c:axId val="344168704"/>
        <c:scaling>
          <c:orientation val="minMax"/>
        </c:scaling>
        <c:delete val="0"/>
        <c:axPos val="b"/>
        <c:numFmt formatCode="@" sourceLinked="1"/>
        <c:majorTickMark val="none"/>
        <c:minorTickMark val="none"/>
        <c:tickLblPos val="nextTo"/>
        <c:spPr>
          <a:ln w="12700">
            <a:solidFill>
              <a:schemeClr val="tx1"/>
            </a:solidFill>
            <a:miter lim="800000"/>
          </a:ln>
        </c:spPr>
        <c:txPr>
          <a:bodyPr/>
          <a:lstStyle/>
          <a:p>
            <a:pPr>
              <a:defRPr b="1"/>
            </a:pPr>
            <a:endParaRPr lang="en-US"/>
          </a:p>
        </c:txPr>
        <c:crossAx val="344174592"/>
        <c:crosses val="autoZero"/>
        <c:auto val="1"/>
        <c:lblAlgn val="ctr"/>
        <c:lblOffset val="100"/>
        <c:noMultiLvlLbl val="0"/>
      </c:catAx>
      <c:valAx>
        <c:axId val="344174592"/>
        <c:scaling>
          <c:orientation val="minMax"/>
        </c:scaling>
        <c:delete val="0"/>
        <c:axPos val="l"/>
        <c:majorGridlines>
          <c:spPr>
            <a:ln>
              <a:solidFill>
                <a:schemeClr val="accent6"/>
              </a:solidFill>
              <a:miter lim="800000"/>
            </a:ln>
          </c:spPr>
        </c:majorGridlines>
        <c:numFmt formatCode="0%" sourceLinked="0"/>
        <c:majorTickMark val="none"/>
        <c:minorTickMark val="none"/>
        <c:tickLblPos val="nextTo"/>
        <c:spPr>
          <a:ln>
            <a:noFill/>
          </a:ln>
        </c:spPr>
        <c:txPr>
          <a:bodyPr/>
          <a:lstStyle/>
          <a:p>
            <a:pPr>
              <a:defRPr b="1"/>
            </a:pPr>
            <a:endParaRPr lang="en-US"/>
          </a:p>
        </c:txPr>
        <c:crossAx val="344168704"/>
        <c:crosses val="autoZero"/>
        <c:crossBetween val="between"/>
        <c:minorUnit val="0.1"/>
      </c:valAx>
    </c:plotArea>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a:pPr>
            <a:r>
              <a:rPr lang="en-US" sz="2000" b="1" i="0" u="none" strike="noStrike" baseline="0" dirty="0" smtClean="0"/>
              <a:t>Issuer Ratings Distribution By Rating Level</a:t>
            </a:r>
            <a:endParaRPr lang="en-US" sz="2000" b="1" dirty="0"/>
          </a:p>
        </c:rich>
      </c:tx>
      <c:layout/>
      <c:overlay val="0"/>
    </c:title>
    <c:autoTitleDeleted val="0"/>
    <c:plotArea>
      <c:layout>
        <c:manualLayout>
          <c:layoutTarget val="inner"/>
          <c:xMode val="edge"/>
          <c:yMode val="edge"/>
          <c:x val="0.10192436303562556"/>
          <c:y val="0.12459373635834817"/>
          <c:w val="0.93431225178498178"/>
          <c:h val="0.6818471019569754"/>
        </c:manualLayout>
      </c:layout>
      <c:barChart>
        <c:barDir val="col"/>
        <c:grouping val="clustered"/>
        <c:varyColors val="0"/>
        <c:ser>
          <c:idx val="0"/>
          <c:order val="0"/>
          <c:tx>
            <c:strRef>
              <c:f>Sheet1!$B$1</c:f>
              <c:strCache>
                <c:ptCount val="1"/>
                <c:pt idx="0">
                  <c:v>Chart Title</c:v>
                </c:pt>
              </c:strCache>
            </c:strRef>
          </c:tx>
          <c:spPr>
            <a:solidFill>
              <a:srgbClr val="95B3CC"/>
            </a:solidFill>
            <a:ln w="28575">
              <a:noFill/>
            </a:ln>
          </c:spPr>
          <c:invertIfNegative val="0"/>
          <c:dPt>
            <c:idx val="0"/>
            <c:invertIfNegative val="0"/>
            <c:bubble3D val="0"/>
          </c:dPt>
          <c:dLbls>
            <c:numFmt formatCode="0.0%" sourceLinked="0"/>
            <c:txPr>
              <a:bodyPr/>
              <a:lstStyle/>
              <a:p>
                <a:pPr>
                  <a:defRPr b="1"/>
                </a:pPr>
                <a:endParaRPr lang="en-US"/>
              </a:p>
            </c:txPr>
            <c:showLegendKey val="0"/>
            <c:showVal val="1"/>
            <c:showCatName val="0"/>
            <c:showSerName val="0"/>
            <c:showPercent val="0"/>
            <c:showBubbleSize val="0"/>
            <c:showLeaderLines val="0"/>
          </c:dLbls>
          <c:cat>
            <c:strRef>
              <c:f>Sheet1!$A$2:$A$8</c:f>
              <c:strCache>
                <c:ptCount val="7"/>
                <c:pt idx="0">
                  <c:v>AAA</c:v>
                </c:pt>
                <c:pt idx="1">
                  <c:v>AA</c:v>
                </c:pt>
                <c:pt idx="2">
                  <c:v>A</c:v>
                </c:pt>
                <c:pt idx="3">
                  <c:v>BBB</c:v>
                </c:pt>
                <c:pt idx="4">
                  <c:v>BB</c:v>
                </c:pt>
                <c:pt idx="5">
                  <c:v>B</c:v>
                </c:pt>
                <c:pt idx="6">
                  <c:v>CCC and lower</c:v>
                </c:pt>
              </c:strCache>
            </c:strRef>
          </c:cat>
          <c:val>
            <c:numRef>
              <c:f>Sheet1!$B$2:$B$8</c:f>
              <c:numCache>
                <c:formatCode>0.0%</c:formatCode>
                <c:ptCount val="7"/>
                <c:pt idx="0">
                  <c:v>8.1466395112016286E-3</c:v>
                </c:pt>
                <c:pt idx="1">
                  <c:v>6.720977596741344E-2</c:v>
                </c:pt>
                <c:pt idx="2">
                  <c:v>0.34317718940936864</c:v>
                </c:pt>
                <c:pt idx="3">
                  <c:v>0.34012219959266804</c:v>
                </c:pt>
                <c:pt idx="4">
                  <c:v>0.13441955193482688</c:v>
                </c:pt>
                <c:pt idx="5">
                  <c:v>9.8778004073319756E-2</c:v>
                </c:pt>
                <c:pt idx="6">
                  <c:v>8.1466395112016286E-3</c:v>
                </c:pt>
              </c:numCache>
            </c:numRef>
          </c:val>
        </c:ser>
        <c:dLbls>
          <c:showLegendKey val="0"/>
          <c:showVal val="0"/>
          <c:showCatName val="0"/>
          <c:showSerName val="0"/>
          <c:showPercent val="0"/>
          <c:showBubbleSize val="0"/>
        </c:dLbls>
        <c:gapWidth val="45"/>
        <c:axId val="347029888"/>
        <c:axId val="347031424"/>
      </c:barChart>
      <c:catAx>
        <c:axId val="347029888"/>
        <c:scaling>
          <c:orientation val="minMax"/>
        </c:scaling>
        <c:delete val="0"/>
        <c:axPos val="b"/>
        <c:numFmt formatCode="@" sourceLinked="1"/>
        <c:majorTickMark val="none"/>
        <c:minorTickMark val="none"/>
        <c:tickLblPos val="nextTo"/>
        <c:spPr>
          <a:ln w="12700">
            <a:solidFill>
              <a:schemeClr val="tx1"/>
            </a:solidFill>
            <a:miter lim="800000"/>
          </a:ln>
        </c:spPr>
        <c:txPr>
          <a:bodyPr/>
          <a:lstStyle/>
          <a:p>
            <a:pPr>
              <a:defRPr b="1"/>
            </a:pPr>
            <a:endParaRPr lang="en-US"/>
          </a:p>
        </c:txPr>
        <c:crossAx val="347031424"/>
        <c:crosses val="autoZero"/>
        <c:auto val="1"/>
        <c:lblAlgn val="ctr"/>
        <c:lblOffset val="100"/>
        <c:noMultiLvlLbl val="0"/>
      </c:catAx>
      <c:valAx>
        <c:axId val="347031424"/>
        <c:scaling>
          <c:orientation val="minMax"/>
        </c:scaling>
        <c:delete val="0"/>
        <c:axPos val="l"/>
        <c:majorGridlines>
          <c:spPr>
            <a:ln>
              <a:solidFill>
                <a:schemeClr val="accent6"/>
              </a:solidFill>
              <a:miter lim="800000"/>
            </a:ln>
          </c:spPr>
        </c:majorGridlines>
        <c:numFmt formatCode="0%" sourceLinked="0"/>
        <c:majorTickMark val="none"/>
        <c:minorTickMark val="none"/>
        <c:tickLblPos val="nextTo"/>
        <c:spPr>
          <a:ln>
            <a:noFill/>
          </a:ln>
        </c:spPr>
        <c:txPr>
          <a:bodyPr/>
          <a:lstStyle/>
          <a:p>
            <a:pPr>
              <a:defRPr b="1"/>
            </a:pPr>
            <a:endParaRPr lang="en-US"/>
          </a:p>
        </c:txPr>
        <c:crossAx val="347029888"/>
        <c:crosses val="autoZero"/>
        <c:crossBetween val="between"/>
        <c:minorUnit val="0.1"/>
      </c:valAx>
    </c:plotArea>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smtClean="0">
                <a:effectLst/>
              </a:rPr>
              <a:t>Issuer Ratings Distribution By Rating Level</a:t>
            </a:r>
            <a:endParaRPr lang="en-US" dirty="0">
              <a:effectLst/>
            </a:endParaRPr>
          </a:p>
        </c:rich>
      </c:tx>
      <c:layout/>
      <c:overlay val="0"/>
    </c:title>
    <c:autoTitleDeleted val="0"/>
    <c:plotArea>
      <c:layout>
        <c:manualLayout>
          <c:layoutTarget val="inner"/>
          <c:xMode val="edge"/>
          <c:yMode val="edge"/>
          <c:x val="0.10192436303562556"/>
          <c:y val="0.12459373635834817"/>
          <c:w val="0.93431225178498178"/>
          <c:h val="0.6818471019569754"/>
        </c:manualLayout>
      </c:layout>
      <c:barChart>
        <c:barDir val="col"/>
        <c:grouping val="clustered"/>
        <c:varyColors val="0"/>
        <c:ser>
          <c:idx val="0"/>
          <c:order val="0"/>
          <c:tx>
            <c:strRef>
              <c:f>Sheet1!$B$1</c:f>
              <c:strCache>
                <c:ptCount val="1"/>
                <c:pt idx="0">
                  <c:v>Chart Title</c:v>
                </c:pt>
              </c:strCache>
            </c:strRef>
          </c:tx>
          <c:spPr>
            <a:solidFill>
              <a:srgbClr val="95B3CC"/>
            </a:solidFill>
            <a:ln w="28575">
              <a:noFill/>
            </a:ln>
          </c:spPr>
          <c:invertIfNegative val="0"/>
          <c:dPt>
            <c:idx val="0"/>
            <c:invertIfNegative val="0"/>
            <c:bubble3D val="0"/>
          </c:dPt>
          <c:dLbls>
            <c:showLegendKey val="0"/>
            <c:showVal val="1"/>
            <c:showCatName val="0"/>
            <c:showSerName val="0"/>
            <c:showPercent val="0"/>
            <c:showBubbleSize val="0"/>
            <c:showLeaderLines val="0"/>
          </c:dLbls>
          <c:cat>
            <c:strRef>
              <c:f>Sheet1!$A$2:$A$8</c:f>
              <c:strCache>
                <c:ptCount val="7"/>
                <c:pt idx="0">
                  <c:v>AAA</c:v>
                </c:pt>
                <c:pt idx="1">
                  <c:v>AA</c:v>
                </c:pt>
                <c:pt idx="2">
                  <c:v>A</c:v>
                </c:pt>
                <c:pt idx="3">
                  <c:v>BBB</c:v>
                </c:pt>
                <c:pt idx="4">
                  <c:v>BB</c:v>
                </c:pt>
                <c:pt idx="5">
                  <c:v>B</c:v>
                </c:pt>
                <c:pt idx="6">
                  <c:v>CCC and lower</c:v>
                </c:pt>
              </c:strCache>
            </c:strRef>
          </c:cat>
          <c:val>
            <c:numRef>
              <c:f>Sheet1!$B$2:$B$8</c:f>
              <c:numCache>
                <c:formatCode>0.0%</c:formatCode>
                <c:ptCount val="7"/>
                <c:pt idx="0">
                  <c:v>2E-3</c:v>
                </c:pt>
                <c:pt idx="1">
                  <c:v>6.6000000000000003E-2</c:v>
                </c:pt>
                <c:pt idx="2">
                  <c:v>0.25800000000000001</c:v>
                </c:pt>
                <c:pt idx="3">
                  <c:v>0.26300000000000001</c:v>
                </c:pt>
                <c:pt idx="4">
                  <c:v>0.13600000000000001</c:v>
                </c:pt>
                <c:pt idx="5">
                  <c:v>0.25</c:v>
                </c:pt>
                <c:pt idx="6">
                  <c:v>2.5999999999999999E-2</c:v>
                </c:pt>
              </c:numCache>
            </c:numRef>
          </c:val>
        </c:ser>
        <c:dLbls>
          <c:showLegendKey val="0"/>
          <c:showVal val="0"/>
          <c:showCatName val="0"/>
          <c:showSerName val="0"/>
          <c:showPercent val="0"/>
          <c:showBubbleSize val="0"/>
        </c:dLbls>
        <c:gapWidth val="45"/>
        <c:axId val="346773760"/>
        <c:axId val="346783744"/>
      </c:barChart>
      <c:catAx>
        <c:axId val="346773760"/>
        <c:scaling>
          <c:orientation val="minMax"/>
        </c:scaling>
        <c:delete val="0"/>
        <c:axPos val="b"/>
        <c:numFmt formatCode="@" sourceLinked="1"/>
        <c:majorTickMark val="none"/>
        <c:minorTickMark val="none"/>
        <c:tickLblPos val="nextTo"/>
        <c:spPr>
          <a:ln w="12700">
            <a:solidFill>
              <a:schemeClr val="tx1"/>
            </a:solidFill>
            <a:miter lim="800000"/>
          </a:ln>
        </c:spPr>
        <c:crossAx val="346783744"/>
        <c:crosses val="autoZero"/>
        <c:auto val="1"/>
        <c:lblAlgn val="ctr"/>
        <c:lblOffset val="100"/>
        <c:noMultiLvlLbl val="0"/>
      </c:catAx>
      <c:valAx>
        <c:axId val="346783744"/>
        <c:scaling>
          <c:orientation val="minMax"/>
        </c:scaling>
        <c:delete val="0"/>
        <c:axPos val="l"/>
        <c:majorGridlines>
          <c:spPr>
            <a:ln>
              <a:solidFill>
                <a:schemeClr val="accent6"/>
              </a:solidFill>
              <a:miter lim="800000"/>
            </a:ln>
          </c:spPr>
        </c:majorGridlines>
        <c:numFmt formatCode="0%" sourceLinked="0"/>
        <c:majorTickMark val="none"/>
        <c:minorTickMark val="none"/>
        <c:tickLblPos val="nextTo"/>
        <c:spPr>
          <a:ln>
            <a:noFill/>
          </a:ln>
        </c:spPr>
        <c:crossAx val="346773760"/>
        <c:crosses val="autoZero"/>
        <c:crossBetween val="between"/>
      </c:valAx>
    </c:plotArea>
    <c:plotVisOnly val="1"/>
    <c:dispBlanksAs val="gap"/>
    <c:showDLblsOverMax val="0"/>
  </c:chart>
  <c:txPr>
    <a:bodyPr/>
    <a:lstStyle/>
    <a:p>
      <a:pPr>
        <a:defRPr sz="1800" b="1">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a:pPr>
            <a:r>
              <a:rPr lang="en-US" sz="2000" b="1" i="0" u="none" strike="noStrike" baseline="0" dirty="0" smtClean="0"/>
              <a:t>Issuer Ratings Distribution By Rating Level</a:t>
            </a:r>
            <a:endParaRPr lang="en-US" sz="2000" b="1" dirty="0"/>
          </a:p>
        </c:rich>
      </c:tx>
      <c:layout/>
      <c:overlay val="0"/>
    </c:title>
    <c:autoTitleDeleted val="0"/>
    <c:plotArea>
      <c:layout>
        <c:manualLayout>
          <c:layoutTarget val="inner"/>
          <c:xMode val="edge"/>
          <c:yMode val="edge"/>
          <c:x val="0.10192436303562556"/>
          <c:y val="0.12459373635834817"/>
          <c:w val="0.93431225178498178"/>
          <c:h val="0.6818471019569754"/>
        </c:manualLayout>
      </c:layout>
      <c:barChart>
        <c:barDir val="col"/>
        <c:grouping val="clustered"/>
        <c:varyColors val="0"/>
        <c:ser>
          <c:idx val="0"/>
          <c:order val="0"/>
          <c:tx>
            <c:strRef>
              <c:f>Sheet1!$B$1</c:f>
              <c:strCache>
                <c:ptCount val="1"/>
                <c:pt idx="0">
                  <c:v>US Non Financial Corp</c:v>
                </c:pt>
              </c:strCache>
            </c:strRef>
          </c:tx>
          <c:spPr>
            <a:solidFill>
              <a:srgbClr val="95B3CC"/>
            </a:solidFill>
            <a:ln w="28575">
              <a:noFill/>
            </a:ln>
          </c:spPr>
          <c:invertIfNegative val="0"/>
          <c:dPt>
            <c:idx val="0"/>
            <c:invertIfNegative val="0"/>
            <c:bubble3D val="0"/>
          </c:dPt>
          <c:dLbls>
            <c:numFmt formatCode="0.0%" sourceLinked="0"/>
            <c:txPr>
              <a:bodyPr/>
              <a:lstStyle/>
              <a:p>
                <a:pPr>
                  <a:defRPr b="1"/>
                </a:pPr>
                <a:endParaRPr lang="en-US"/>
              </a:p>
            </c:txPr>
            <c:showLegendKey val="0"/>
            <c:showVal val="1"/>
            <c:showCatName val="0"/>
            <c:showSerName val="0"/>
            <c:showPercent val="0"/>
            <c:showBubbleSize val="0"/>
            <c:showLeaderLines val="0"/>
          </c:dLbls>
          <c:cat>
            <c:strRef>
              <c:f>Sheet1!$A$2:$A$8</c:f>
              <c:strCache>
                <c:ptCount val="7"/>
                <c:pt idx="0">
                  <c:v>AAA</c:v>
                </c:pt>
                <c:pt idx="1">
                  <c:v>AA</c:v>
                </c:pt>
                <c:pt idx="2">
                  <c:v>A</c:v>
                </c:pt>
                <c:pt idx="3">
                  <c:v>BBB</c:v>
                </c:pt>
                <c:pt idx="4">
                  <c:v>BB</c:v>
                </c:pt>
                <c:pt idx="5">
                  <c:v>B</c:v>
                </c:pt>
                <c:pt idx="6">
                  <c:v>CCC and lower</c:v>
                </c:pt>
              </c:strCache>
            </c:strRef>
          </c:cat>
          <c:val>
            <c:numRef>
              <c:f>Sheet1!$B$2:$B$8</c:f>
              <c:numCache>
                <c:formatCode>0.0%</c:formatCode>
                <c:ptCount val="7"/>
                <c:pt idx="0">
                  <c:v>0</c:v>
                </c:pt>
                <c:pt idx="1">
                  <c:v>0.01</c:v>
                </c:pt>
                <c:pt idx="2">
                  <c:v>0.11</c:v>
                </c:pt>
                <c:pt idx="3">
                  <c:v>0.22</c:v>
                </c:pt>
                <c:pt idx="4">
                  <c:v>0.2</c:v>
                </c:pt>
                <c:pt idx="5">
                  <c:v>0.4</c:v>
                </c:pt>
                <c:pt idx="6">
                  <c:v>0.06</c:v>
                </c:pt>
              </c:numCache>
            </c:numRef>
          </c:val>
        </c:ser>
        <c:dLbls>
          <c:showLegendKey val="0"/>
          <c:showVal val="0"/>
          <c:showCatName val="0"/>
          <c:showSerName val="0"/>
          <c:showPercent val="0"/>
          <c:showBubbleSize val="0"/>
        </c:dLbls>
        <c:gapWidth val="45"/>
        <c:axId val="345182592"/>
        <c:axId val="345184128"/>
      </c:barChart>
      <c:catAx>
        <c:axId val="345182592"/>
        <c:scaling>
          <c:orientation val="minMax"/>
        </c:scaling>
        <c:delete val="0"/>
        <c:axPos val="b"/>
        <c:numFmt formatCode="@" sourceLinked="1"/>
        <c:majorTickMark val="none"/>
        <c:minorTickMark val="none"/>
        <c:tickLblPos val="nextTo"/>
        <c:spPr>
          <a:ln w="12700">
            <a:solidFill>
              <a:schemeClr val="tx1"/>
            </a:solidFill>
            <a:miter lim="800000"/>
          </a:ln>
        </c:spPr>
        <c:txPr>
          <a:bodyPr/>
          <a:lstStyle/>
          <a:p>
            <a:pPr>
              <a:defRPr b="1"/>
            </a:pPr>
            <a:endParaRPr lang="en-US"/>
          </a:p>
        </c:txPr>
        <c:crossAx val="345184128"/>
        <c:crosses val="autoZero"/>
        <c:auto val="1"/>
        <c:lblAlgn val="ctr"/>
        <c:lblOffset val="100"/>
        <c:noMultiLvlLbl val="0"/>
      </c:catAx>
      <c:valAx>
        <c:axId val="345184128"/>
        <c:scaling>
          <c:orientation val="minMax"/>
        </c:scaling>
        <c:delete val="0"/>
        <c:axPos val="l"/>
        <c:majorGridlines>
          <c:spPr>
            <a:ln>
              <a:solidFill>
                <a:schemeClr val="accent6"/>
              </a:solidFill>
              <a:miter lim="800000"/>
            </a:ln>
          </c:spPr>
        </c:majorGridlines>
        <c:numFmt formatCode="0%" sourceLinked="0"/>
        <c:majorTickMark val="none"/>
        <c:minorTickMark val="none"/>
        <c:tickLblPos val="nextTo"/>
        <c:spPr>
          <a:ln>
            <a:noFill/>
          </a:ln>
        </c:spPr>
        <c:txPr>
          <a:bodyPr/>
          <a:lstStyle/>
          <a:p>
            <a:pPr>
              <a:defRPr b="1"/>
            </a:pPr>
            <a:endParaRPr lang="en-US"/>
          </a:p>
        </c:txPr>
        <c:crossAx val="345182592"/>
        <c:crosses val="autoZero"/>
        <c:crossBetween val="between"/>
        <c:minorUnit val="0.1"/>
      </c:valAx>
    </c:plotArea>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a:pPr>
            <a:r>
              <a:rPr lang="en-US" sz="2000" b="1" i="0" u="none" strike="noStrike" baseline="0" dirty="0" smtClean="0"/>
              <a:t>Issuer Ratings Distribution By Rating Level</a:t>
            </a:r>
            <a:endParaRPr lang="en-US" sz="2000" b="1" dirty="0"/>
          </a:p>
        </c:rich>
      </c:tx>
      <c:layout/>
      <c:overlay val="0"/>
    </c:title>
    <c:autoTitleDeleted val="0"/>
    <c:plotArea>
      <c:layout>
        <c:manualLayout>
          <c:layoutTarget val="inner"/>
          <c:xMode val="edge"/>
          <c:yMode val="edge"/>
          <c:x val="0.10192436303562556"/>
          <c:y val="0.12459373635834817"/>
          <c:w val="0.93431225178498178"/>
          <c:h val="0.6818471019569754"/>
        </c:manualLayout>
      </c:layout>
      <c:barChart>
        <c:barDir val="col"/>
        <c:grouping val="clustered"/>
        <c:varyColors val="0"/>
        <c:ser>
          <c:idx val="0"/>
          <c:order val="0"/>
          <c:tx>
            <c:strRef>
              <c:f>Sheet1!$B$1</c:f>
              <c:strCache>
                <c:ptCount val="1"/>
                <c:pt idx="0">
                  <c:v>US Non Financial Corp</c:v>
                </c:pt>
              </c:strCache>
            </c:strRef>
          </c:tx>
          <c:spPr>
            <a:solidFill>
              <a:srgbClr val="95B3CC"/>
            </a:solidFill>
            <a:ln w="28575">
              <a:noFill/>
            </a:ln>
          </c:spPr>
          <c:invertIfNegative val="0"/>
          <c:dPt>
            <c:idx val="0"/>
            <c:invertIfNegative val="0"/>
            <c:bubble3D val="0"/>
          </c:dPt>
          <c:dLbls>
            <c:numFmt formatCode="0.0%" sourceLinked="0"/>
            <c:txPr>
              <a:bodyPr/>
              <a:lstStyle/>
              <a:p>
                <a:pPr>
                  <a:defRPr b="1"/>
                </a:pPr>
                <a:endParaRPr lang="en-US"/>
              </a:p>
            </c:txPr>
            <c:showLegendKey val="0"/>
            <c:showVal val="1"/>
            <c:showCatName val="0"/>
            <c:showSerName val="0"/>
            <c:showPercent val="0"/>
            <c:showBubbleSize val="0"/>
            <c:showLeaderLines val="0"/>
          </c:dLbls>
          <c:cat>
            <c:strRef>
              <c:f>Sheet1!$A$2:$A$8</c:f>
              <c:strCache>
                <c:ptCount val="7"/>
                <c:pt idx="0">
                  <c:v>AAA</c:v>
                </c:pt>
                <c:pt idx="1">
                  <c:v>AA</c:v>
                </c:pt>
                <c:pt idx="2">
                  <c:v>A</c:v>
                </c:pt>
                <c:pt idx="3">
                  <c:v>BBB</c:v>
                </c:pt>
                <c:pt idx="4">
                  <c:v>BB</c:v>
                </c:pt>
                <c:pt idx="5">
                  <c:v>B</c:v>
                </c:pt>
                <c:pt idx="6">
                  <c:v>CCC and lower</c:v>
                </c:pt>
              </c:strCache>
            </c:strRef>
          </c:cat>
          <c:val>
            <c:numRef>
              <c:f>Sheet1!$B$2:$B$8</c:f>
              <c:numCache>
                <c:formatCode>0.0%</c:formatCode>
                <c:ptCount val="7"/>
                <c:pt idx="0">
                  <c:v>0</c:v>
                </c:pt>
                <c:pt idx="1">
                  <c:v>0.19</c:v>
                </c:pt>
                <c:pt idx="2">
                  <c:v>0.35</c:v>
                </c:pt>
                <c:pt idx="3">
                  <c:v>0.28999999999999998</c:v>
                </c:pt>
                <c:pt idx="4">
                  <c:v>0.09</c:v>
                </c:pt>
                <c:pt idx="5">
                  <c:v>0.11</c:v>
                </c:pt>
                <c:pt idx="6">
                  <c:v>0.01</c:v>
                </c:pt>
              </c:numCache>
            </c:numRef>
          </c:val>
        </c:ser>
        <c:dLbls>
          <c:showLegendKey val="0"/>
          <c:showVal val="0"/>
          <c:showCatName val="0"/>
          <c:showSerName val="0"/>
          <c:showPercent val="0"/>
          <c:showBubbleSize val="0"/>
        </c:dLbls>
        <c:gapWidth val="45"/>
        <c:axId val="345262336"/>
        <c:axId val="345296896"/>
      </c:barChart>
      <c:catAx>
        <c:axId val="345262336"/>
        <c:scaling>
          <c:orientation val="minMax"/>
        </c:scaling>
        <c:delete val="0"/>
        <c:axPos val="b"/>
        <c:numFmt formatCode="@" sourceLinked="1"/>
        <c:majorTickMark val="none"/>
        <c:minorTickMark val="none"/>
        <c:tickLblPos val="nextTo"/>
        <c:spPr>
          <a:ln w="12700">
            <a:solidFill>
              <a:schemeClr val="tx1"/>
            </a:solidFill>
            <a:miter lim="800000"/>
          </a:ln>
        </c:spPr>
        <c:txPr>
          <a:bodyPr/>
          <a:lstStyle/>
          <a:p>
            <a:pPr>
              <a:defRPr b="1"/>
            </a:pPr>
            <a:endParaRPr lang="en-US"/>
          </a:p>
        </c:txPr>
        <c:crossAx val="345296896"/>
        <c:crosses val="autoZero"/>
        <c:auto val="1"/>
        <c:lblAlgn val="ctr"/>
        <c:lblOffset val="100"/>
        <c:noMultiLvlLbl val="0"/>
      </c:catAx>
      <c:valAx>
        <c:axId val="345296896"/>
        <c:scaling>
          <c:orientation val="minMax"/>
        </c:scaling>
        <c:delete val="0"/>
        <c:axPos val="l"/>
        <c:majorGridlines>
          <c:spPr>
            <a:ln>
              <a:solidFill>
                <a:schemeClr val="accent6"/>
              </a:solidFill>
              <a:miter lim="800000"/>
            </a:ln>
          </c:spPr>
        </c:majorGridlines>
        <c:numFmt formatCode="0%" sourceLinked="0"/>
        <c:majorTickMark val="none"/>
        <c:minorTickMark val="none"/>
        <c:tickLblPos val="nextTo"/>
        <c:spPr>
          <a:ln>
            <a:noFill/>
          </a:ln>
        </c:spPr>
        <c:txPr>
          <a:bodyPr/>
          <a:lstStyle/>
          <a:p>
            <a:pPr>
              <a:defRPr b="1"/>
            </a:pPr>
            <a:endParaRPr lang="en-US"/>
          </a:p>
        </c:txPr>
        <c:crossAx val="345262336"/>
        <c:crosses val="autoZero"/>
        <c:crossBetween val="between"/>
        <c:minorUnit val="0.1"/>
      </c:valAx>
    </c:plotArea>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725299644226259E-2"/>
          <c:y val="0.1551665493032883"/>
          <c:w val="0.86842068614116752"/>
          <c:h val="0.7568296950686042"/>
        </c:manualLayout>
      </c:layout>
      <c:barChart>
        <c:barDir val="col"/>
        <c:grouping val="clustered"/>
        <c:varyColors val="0"/>
        <c:ser>
          <c:idx val="0"/>
          <c:order val="0"/>
          <c:tx>
            <c:strRef>
              <c:f>Sheet1!$B$1</c:f>
              <c:strCache>
                <c:ptCount val="1"/>
                <c:pt idx="0">
                  <c:v>Chart Title</c:v>
                </c:pt>
              </c:strCache>
            </c:strRef>
          </c:tx>
          <c:spPr>
            <a:solidFill>
              <a:srgbClr val="95B3CC"/>
            </a:solidFill>
            <a:ln w="28575">
              <a:noFill/>
            </a:ln>
          </c:spPr>
          <c:invertIfNegative val="0"/>
          <c:dPt>
            <c:idx val="0"/>
            <c:invertIfNegative val="0"/>
            <c:bubble3D val="0"/>
          </c:dPt>
          <c:dLbls>
            <c:numFmt formatCode="0.00%" sourceLinked="0"/>
            <c:txPr>
              <a:bodyPr/>
              <a:lstStyle/>
              <a:p>
                <a:pPr>
                  <a:defRPr b="1">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dLbls>
          <c:cat>
            <c:strRef>
              <c:f>Sheet1!$A$2:$A$8</c:f>
              <c:strCache>
                <c:ptCount val="7"/>
                <c:pt idx="0">
                  <c:v>AAA</c:v>
                </c:pt>
                <c:pt idx="1">
                  <c:v>AA</c:v>
                </c:pt>
                <c:pt idx="2">
                  <c:v>A</c:v>
                </c:pt>
                <c:pt idx="3">
                  <c:v>BBB</c:v>
                </c:pt>
                <c:pt idx="4">
                  <c:v>BB</c:v>
                </c:pt>
                <c:pt idx="5">
                  <c:v>B</c:v>
                </c:pt>
                <c:pt idx="6">
                  <c:v>CCC/C</c:v>
                </c:pt>
              </c:strCache>
            </c:strRef>
          </c:cat>
          <c:val>
            <c:numRef>
              <c:f>Sheet1!$B$2:$B$8</c:f>
              <c:numCache>
                <c:formatCode>0.00%</c:formatCode>
                <c:ptCount val="7"/>
                <c:pt idx="0">
                  <c:v>7.1999999999999998E-3</c:v>
                </c:pt>
                <c:pt idx="1">
                  <c:v>7.7000000000000002E-3</c:v>
                </c:pt>
                <c:pt idx="2">
                  <c:v>1.41E-2</c:v>
                </c:pt>
                <c:pt idx="3">
                  <c:v>3.7600000000000001E-2</c:v>
                </c:pt>
                <c:pt idx="4">
                  <c:v>0.1333</c:v>
                </c:pt>
                <c:pt idx="5">
                  <c:v>0.25430000000000003</c:v>
                </c:pt>
                <c:pt idx="6">
                  <c:v>0.51029999999999998</c:v>
                </c:pt>
              </c:numCache>
            </c:numRef>
          </c:val>
        </c:ser>
        <c:dLbls>
          <c:showLegendKey val="0"/>
          <c:showVal val="0"/>
          <c:showCatName val="0"/>
          <c:showSerName val="0"/>
          <c:showPercent val="0"/>
          <c:showBubbleSize val="0"/>
        </c:dLbls>
        <c:gapWidth val="45"/>
        <c:axId val="326701440"/>
        <c:axId val="326702976"/>
      </c:barChart>
      <c:catAx>
        <c:axId val="326701440"/>
        <c:scaling>
          <c:orientation val="minMax"/>
        </c:scaling>
        <c:delete val="0"/>
        <c:axPos val="b"/>
        <c:numFmt formatCode="@" sourceLinked="1"/>
        <c:majorTickMark val="none"/>
        <c:minorTickMark val="none"/>
        <c:tickLblPos val="nextTo"/>
        <c:spPr>
          <a:ln w="12700">
            <a:solidFill>
              <a:schemeClr val="tx1"/>
            </a:solidFill>
            <a:miter lim="800000"/>
          </a:ln>
        </c:spPr>
        <c:txPr>
          <a:bodyPr/>
          <a:lstStyle/>
          <a:p>
            <a:pPr>
              <a:defRPr sz="1800" b="1">
                <a:solidFill>
                  <a:schemeClr val="tx1"/>
                </a:solidFill>
                <a:latin typeface="Arial" panose="020B0604020202020204" pitchFamily="34" charset="0"/>
                <a:cs typeface="Arial" panose="020B0604020202020204" pitchFamily="34" charset="0"/>
              </a:defRPr>
            </a:pPr>
            <a:endParaRPr lang="en-US"/>
          </a:p>
        </c:txPr>
        <c:crossAx val="326702976"/>
        <c:crossesAt val="0"/>
        <c:auto val="1"/>
        <c:lblAlgn val="ctr"/>
        <c:lblOffset val="100"/>
        <c:noMultiLvlLbl val="0"/>
      </c:catAx>
      <c:valAx>
        <c:axId val="326702976"/>
        <c:scaling>
          <c:orientation val="minMax"/>
        </c:scaling>
        <c:delete val="1"/>
        <c:axPos val="l"/>
        <c:majorGridlines>
          <c:spPr>
            <a:ln>
              <a:solidFill>
                <a:schemeClr val="accent6"/>
              </a:solidFill>
              <a:miter lim="800000"/>
            </a:ln>
          </c:spPr>
        </c:majorGridlines>
        <c:numFmt formatCode="#\ ?/?" sourceLinked="0"/>
        <c:majorTickMark val="none"/>
        <c:minorTickMark val="none"/>
        <c:tickLblPos val="nextTo"/>
        <c:crossAx val="326701440"/>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Global </a:t>
            </a:r>
            <a:r>
              <a:rPr lang="en-US" sz="2000" dirty="0" smtClean="0"/>
              <a:t>Corporate Issuers </a:t>
            </a:r>
          </a:p>
          <a:p>
            <a:pPr>
              <a:defRPr/>
            </a:pPr>
            <a:r>
              <a:rPr lang="en-US" sz="2000" dirty="0" smtClean="0"/>
              <a:t>Average </a:t>
            </a:r>
            <a:r>
              <a:rPr lang="en-US" sz="2000" dirty="0"/>
              <a:t>Cumulative Default Rates </a:t>
            </a:r>
            <a:r>
              <a:rPr lang="en-US" sz="2000" dirty="0" smtClean="0"/>
              <a:t>By </a:t>
            </a:r>
            <a:r>
              <a:rPr lang="en-US" sz="2000" dirty="0"/>
              <a:t>Rating </a:t>
            </a:r>
            <a:r>
              <a:rPr lang="en-US" sz="2000" dirty="0" smtClean="0"/>
              <a:t>(1981-2016)</a:t>
            </a:r>
            <a:r>
              <a:rPr lang="en-US" dirty="0"/>
              <a:t/>
            </a:r>
            <a:br>
              <a:rPr lang="en-US" dirty="0"/>
            </a:br>
            <a:endParaRPr lang="en-US" dirty="0"/>
          </a:p>
        </c:rich>
      </c:tx>
      <c:layout/>
      <c:overlay val="0"/>
    </c:title>
    <c:autoTitleDeleted val="0"/>
    <c:plotArea>
      <c:layout>
        <c:manualLayout>
          <c:layoutTarget val="inner"/>
          <c:xMode val="edge"/>
          <c:yMode val="edge"/>
          <c:x val="7.9141387233326504E-2"/>
          <c:y val="0.11111279497769952"/>
          <c:w val="0.86954011141538712"/>
          <c:h val="0.68813217696897233"/>
        </c:manualLayout>
      </c:layout>
      <c:lineChart>
        <c:grouping val="standard"/>
        <c:varyColors val="0"/>
        <c:ser>
          <c:idx val="0"/>
          <c:order val="0"/>
          <c:tx>
            <c:strRef>
              <c:f>Sheet1!$B$1</c:f>
              <c:strCache>
                <c:ptCount val="1"/>
                <c:pt idx="0">
                  <c:v>AAA</c:v>
                </c:pt>
              </c:strCache>
            </c:strRef>
          </c:tx>
          <c:spPr>
            <a:ln w="57150" cap="flat">
              <a:solidFill>
                <a:schemeClr val="tx2"/>
              </a:solidFill>
              <a:miter lim="800000"/>
            </a:ln>
          </c:spPr>
          <c:marker>
            <c:symbol val="none"/>
          </c:marker>
          <c:cat>
            <c:numRef>
              <c:f>Sheet1!$A$2:$A$22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Sheet1!$B$2:$B$22</c:f>
              <c:numCache>
                <c:formatCode>General</c:formatCode>
                <c:ptCount val="21"/>
                <c:pt idx="0">
                  <c:v>0</c:v>
                </c:pt>
                <c:pt idx="1">
                  <c:v>0</c:v>
                </c:pt>
                <c:pt idx="2">
                  <c:v>0.03</c:v>
                </c:pt>
                <c:pt idx="3">
                  <c:v>0.13</c:v>
                </c:pt>
                <c:pt idx="4">
                  <c:v>0.24</c:v>
                </c:pt>
                <c:pt idx="5">
                  <c:v>0.35</c:v>
                </c:pt>
                <c:pt idx="6">
                  <c:v>0.46</c:v>
                </c:pt>
                <c:pt idx="7">
                  <c:v>0.52</c:v>
                </c:pt>
                <c:pt idx="8">
                  <c:v>0.6</c:v>
                </c:pt>
                <c:pt idx="9">
                  <c:v>0.66</c:v>
                </c:pt>
                <c:pt idx="10">
                  <c:v>0.72</c:v>
                </c:pt>
                <c:pt idx="11">
                  <c:v>0.75</c:v>
                </c:pt>
                <c:pt idx="12">
                  <c:v>0.78</c:v>
                </c:pt>
                <c:pt idx="13">
                  <c:v>0.81</c:v>
                </c:pt>
                <c:pt idx="14">
                  <c:v>0.88</c:v>
                </c:pt>
                <c:pt idx="15">
                  <c:v>0.94</c:v>
                </c:pt>
                <c:pt idx="16">
                  <c:v>1.02</c:v>
                </c:pt>
                <c:pt idx="17">
                  <c:v>1.05</c:v>
                </c:pt>
                <c:pt idx="18">
                  <c:v>1.1299999999999999</c:v>
                </c:pt>
                <c:pt idx="19">
                  <c:v>1.21</c:v>
                </c:pt>
                <c:pt idx="20">
                  <c:v>1.3</c:v>
                </c:pt>
              </c:numCache>
            </c:numRef>
          </c:val>
          <c:smooth val="0"/>
        </c:ser>
        <c:ser>
          <c:idx val="1"/>
          <c:order val="1"/>
          <c:tx>
            <c:strRef>
              <c:f>Sheet1!$C$1</c:f>
              <c:strCache>
                <c:ptCount val="1"/>
                <c:pt idx="0">
                  <c:v>AA</c:v>
                </c:pt>
              </c:strCache>
            </c:strRef>
          </c:tx>
          <c:spPr>
            <a:ln w="57150" cap="flat">
              <a:solidFill>
                <a:srgbClr val="7B1E29"/>
              </a:solidFill>
              <a:miter lim="800000"/>
            </a:ln>
          </c:spPr>
          <c:marker>
            <c:symbol val="none"/>
          </c:marker>
          <c:cat>
            <c:numRef>
              <c:f>Sheet1!$A$2:$A$22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Sheet1!$C$2:$C$22</c:f>
              <c:numCache>
                <c:formatCode>General</c:formatCode>
                <c:ptCount val="21"/>
                <c:pt idx="0">
                  <c:v>0</c:v>
                </c:pt>
                <c:pt idx="1">
                  <c:v>0.02</c:v>
                </c:pt>
                <c:pt idx="2">
                  <c:v>0.06</c:v>
                </c:pt>
                <c:pt idx="3">
                  <c:v>0.13</c:v>
                </c:pt>
                <c:pt idx="4">
                  <c:v>0.23</c:v>
                </c:pt>
                <c:pt idx="5">
                  <c:v>0.33</c:v>
                </c:pt>
                <c:pt idx="6">
                  <c:v>0.44</c:v>
                </c:pt>
                <c:pt idx="7">
                  <c:v>0.54</c:v>
                </c:pt>
                <c:pt idx="8">
                  <c:v>0.62</c:v>
                </c:pt>
                <c:pt idx="9">
                  <c:v>0.69</c:v>
                </c:pt>
                <c:pt idx="10">
                  <c:v>0.77</c:v>
                </c:pt>
                <c:pt idx="11">
                  <c:v>0.85</c:v>
                </c:pt>
                <c:pt idx="12">
                  <c:v>0.91</c:v>
                </c:pt>
                <c:pt idx="13">
                  <c:v>0.98</c:v>
                </c:pt>
                <c:pt idx="14">
                  <c:v>1.05</c:v>
                </c:pt>
                <c:pt idx="15">
                  <c:v>1.1100000000000001</c:v>
                </c:pt>
                <c:pt idx="16">
                  <c:v>1.18</c:v>
                </c:pt>
                <c:pt idx="17">
                  <c:v>1.27</c:v>
                </c:pt>
                <c:pt idx="18">
                  <c:v>1.36</c:v>
                </c:pt>
                <c:pt idx="19">
                  <c:v>1.51</c:v>
                </c:pt>
                <c:pt idx="20">
                  <c:v>1.68</c:v>
                </c:pt>
              </c:numCache>
            </c:numRef>
          </c:val>
          <c:smooth val="0"/>
        </c:ser>
        <c:ser>
          <c:idx val="2"/>
          <c:order val="2"/>
          <c:tx>
            <c:strRef>
              <c:f>Sheet1!$D$1</c:f>
              <c:strCache>
                <c:ptCount val="1"/>
                <c:pt idx="0">
                  <c:v>A</c:v>
                </c:pt>
              </c:strCache>
            </c:strRef>
          </c:tx>
          <c:spPr>
            <a:ln w="57150" cap="flat">
              <a:solidFill>
                <a:srgbClr val="D53814"/>
              </a:solidFill>
              <a:miter lim="800000"/>
            </a:ln>
          </c:spPr>
          <c:marker>
            <c:symbol val="none"/>
          </c:marker>
          <c:cat>
            <c:numRef>
              <c:f>Sheet1!$A$2:$A$22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Sheet1!$D$2:$D$22</c:f>
              <c:numCache>
                <c:formatCode>General</c:formatCode>
                <c:ptCount val="21"/>
                <c:pt idx="0">
                  <c:v>0</c:v>
                </c:pt>
                <c:pt idx="1">
                  <c:v>0.06</c:v>
                </c:pt>
                <c:pt idx="2">
                  <c:v>0.15</c:v>
                </c:pt>
                <c:pt idx="3">
                  <c:v>0.25</c:v>
                </c:pt>
                <c:pt idx="4">
                  <c:v>0.38</c:v>
                </c:pt>
                <c:pt idx="5">
                  <c:v>0.53</c:v>
                </c:pt>
                <c:pt idx="6">
                  <c:v>0.69</c:v>
                </c:pt>
                <c:pt idx="7">
                  <c:v>0.88</c:v>
                </c:pt>
                <c:pt idx="8">
                  <c:v>1.05</c:v>
                </c:pt>
                <c:pt idx="9">
                  <c:v>1.23</c:v>
                </c:pt>
                <c:pt idx="10">
                  <c:v>1.41</c:v>
                </c:pt>
                <c:pt idx="11">
                  <c:v>1.57</c:v>
                </c:pt>
                <c:pt idx="12">
                  <c:v>1.73</c:v>
                </c:pt>
                <c:pt idx="13">
                  <c:v>1.89</c:v>
                </c:pt>
                <c:pt idx="14">
                  <c:v>2.0299999999999998</c:v>
                </c:pt>
                <c:pt idx="15">
                  <c:v>2.2000000000000002</c:v>
                </c:pt>
                <c:pt idx="16">
                  <c:v>2.36</c:v>
                </c:pt>
                <c:pt idx="17">
                  <c:v>2.5499999999999998</c:v>
                </c:pt>
                <c:pt idx="18">
                  <c:v>2.78</c:v>
                </c:pt>
                <c:pt idx="19">
                  <c:v>3</c:v>
                </c:pt>
                <c:pt idx="20">
                  <c:v>3.24</c:v>
                </c:pt>
              </c:numCache>
            </c:numRef>
          </c:val>
          <c:smooth val="0"/>
        </c:ser>
        <c:ser>
          <c:idx val="3"/>
          <c:order val="3"/>
          <c:tx>
            <c:strRef>
              <c:f>Sheet1!$E$1</c:f>
              <c:strCache>
                <c:ptCount val="1"/>
                <c:pt idx="0">
                  <c:v>BBB</c:v>
                </c:pt>
              </c:strCache>
            </c:strRef>
          </c:tx>
          <c:spPr>
            <a:ln w="57150" cap="flat">
              <a:solidFill>
                <a:srgbClr val="BEB7A9"/>
              </a:solidFill>
              <a:miter lim="800000"/>
            </a:ln>
          </c:spPr>
          <c:marker>
            <c:symbol val="none"/>
          </c:marker>
          <c:cat>
            <c:numRef>
              <c:f>Sheet1!$A$2:$A$22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Sheet1!$E$2:$E$22</c:f>
              <c:numCache>
                <c:formatCode>General</c:formatCode>
                <c:ptCount val="21"/>
                <c:pt idx="0">
                  <c:v>0</c:v>
                </c:pt>
                <c:pt idx="1">
                  <c:v>0.18</c:v>
                </c:pt>
                <c:pt idx="2">
                  <c:v>0.51</c:v>
                </c:pt>
                <c:pt idx="3">
                  <c:v>0.88</c:v>
                </c:pt>
                <c:pt idx="4">
                  <c:v>1.33</c:v>
                </c:pt>
                <c:pt idx="5">
                  <c:v>1.78</c:v>
                </c:pt>
                <c:pt idx="6">
                  <c:v>2.2400000000000002</c:v>
                </c:pt>
                <c:pt idx="7">
                  <c:v>2.63</c:v>
                </c:pt>
                <c:pt idx="8">
                  <c:v>3.01</c:v>
                </c:pt>
                <c:pt idx="9">
                  <c:v>3.39</c:v>
                </c:pt>
                <c:pt idx="10">
                  <c:v>3.76</c:v>
                </c:pt>
                <c:pt idx="11">
                  <c:v>4.16</c:v>
                </c:pt>
                <c:pt idx="12">
                  <c:v>4.4800000000000004</c:v>
                </c:pt>
                <c:pt idx="13">
                  <c:v>4.79</c:v>
                </c:pt>
                <c:pt idx="14">
                  <c:v>5.0999999999999996</c:v>
                </c:pt>
                <c:pt idx="15">
                  <c:v>5.43</c:v>
                </c:pt>
                <c:pt idx="16">
                  <c:v>5.77</c:v>
                </c:pt>
                <c:pt idx="17">
                  <c:v>6.08</c:v>
                </c:pt>
                <c:pt idx="18">
                  <c:v>6.39</c:v>
                </c:pt>
                <c:pt idx="19">
                  <c:v>6.72</c:v>
                </c:pt>
                <c:pt idx="20">
                  <c:v>6.95</c:v>
                </c:pt>
              </c:numCache>
            </c:numRef>
          </c:val>
          <c:smooth val="0"/>
        </c:ser>
        <c:ser>
          <c:idx val="4"/>
          <c:order val="4"/>
          <c:tx>
            <c:strRef>
              <c:f>Sheet1!$F$1</c:f>
              <c:strCache>
                <c:ptCount val="1"/>
                <c:pt idx="0">
                  <c:v>BB</c:v>
                </c:pt>
              </c:strCache>
            </c:strRef>
          </c:tx>
          <c:spPr>
            <a:ln w="57150" cap="flat">
              <a:solidFill>
                <a:srgbClr val="A79886"/>
              </a:solidFill>
              <a:miter lim="800000"/>
            </a:ln>
          </c:spPr>
          <c:marker>
            <c:symbol val="none"/>
          </c:marker>
          <c:cat>
            <c:numRef>
              <c:f>Sheet1!$A$2:$A$22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Sheet1!$F$2:$F$22</c:f>
              <c:numCache>
                <c:formatCode>General</c:formatCode>
                <c:ptCount val="21"/>
                <c:pt idx="0">
                  <c:v>0</c:v>
                </c:pt>
                <c:pt idx="1">
                  <c:v>0.72</c:v>
                </c:pt>
                <c:pt idx="2">
                  <c:v>2.2400000000000002</c:v>
                </c:pt>
                <c:pt idx="3">
                  <c:v>4.0199999999999996</c:v>
                </c:pt>
                <c:pt idx="4">
                  <c:v>5.8</c:v>
                </c:pt>
                <c:pt idx="5">
                  <c:v>7.45</c:v>
                </c:pt>
                <c:pt idx="6">
                  <c:v>8.9700000000000006</c:v>
                </c:pt>
                <c:pt idx="7">
                  <c:v>10.26</c:v>
                </c:pt>
                <c:pt idx="8">
                  <c:v>11.41</c:v>
                </c:pt>
                <c:pt idx="9">
                  <c:v>12.42</c:v>
                </c:pt>
                <c:pt idx="10">
                  <c:v>13.33</c:v>
                </c:pt>
                <c:pt idx="11">
                  <c:v>14.06</c:v>
                </c:pt>
                <c:pt idx="12">
                  <c:v>14.71</c:v>
                </c:pt>
                <c:pt idx="13">
                  <c:v>15.29</c:v>
                </c:pt>
                <c:pt idx="14">
                  <c:v>15.8</c:v>
                </c:pt>
                <c:pt idx="15">
                  <c:v>16.34</c:v>
                </c:pt>
                <c:pt idx="16">
                  <c:v>16.84</c:v>
                </c:pt>
                <c:pt idx="17">
                  <c:v>17.34</c:v>
                </c:pt>
                <c:pt idx="18">
                  <c:v>17.8</c:v>
                </c:pt>
                <c:pt idx="19">
                  <c:v>18.350000000000001</c:v>
                </c:pt>
                <c:pt idx="20">
                  <c:v>19.03</c:v>
                </c:pt>
              </c:numCache>
            </c:numRef>
          </c:val>
          <c:smooth val="0"/>
        </c:ser>
        <c:ser>
          <c:idx val="5"/>
          <c:order val="5"/>
          <c:tx>
            <c:strRef>
              <c:f>Sheet1!$G$1</c:f>
              <c:strCache>
                <c:ptCount val="1"/>
                <c:pt idx="0">
                  <c:v>B</c:v>
                </c:pt>
              </c:strCache>
            </c:strRef>
          </c:tx>
          <c:spPr>
            <a:ln w="57150" cap="flat">
              <a:solidFill>
                <a:srgbClr val="95B3CC"/>
              </a:solidFill>
              <a:miter lim="800000"/>
            </a:ln>
          </c:spPr>
          <c:marker>
            <c:symbol val="none"/>
          </c:marker>
          <c:cat>
            <c:numRef>
              <c:f>Sheet1!$A$2:$A$22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Sheet1!$G$2:$G$22</c:f>
              <c:numCache>
                <c:formatCode>General</c:formatCode>
                <c:ptCount val="21"/>
                <c:pt idx="0">
                  <c:v>0</c:v>
                </c:pt>
                <c:pt idx="1">
                  <c:v>3.76</c:v>
                </c:pt>
                <c:pt idx="2">
                  <c:v>8.56</c:v>
                </c:pt>
                <c:pt idx="3">
                  <c:v>12.66</c:v>
                </c:pt>
                <c:pt idx="4">
                  <c:v>15.87</c:v>
                </c:pt>
                <c:pt idx="5">
                  <c:v>18.32</c:v>
                </c:pt>
                <c:pt idx="6">
                  <c:v>20.32</c:v>
                </c:pt>
                <c:pt idx="7">
                  <c:v>21.96</c:v>
                </c:pt>
                <c:pt idx="8">
                  <c:v>23.23</c:v>
                </c:pt>
                <c:pt idx="9">
                  <c:v>24.37</c:v>
                </c:pt>
                <c:pt idx="10">
                  <c:v>25.43</c:v>
                </c:pt>
                <c:pt idx="11">
                  <c:v>26.34</c:v>
                </c:pt>
                <c:pt idx="12">
                  <c:v>27.03</c:v>
                </c:pt>
                <c:pt idx="13">
                  <c:v>27.64</c:v>
                </c:pt>
                <c:pt idx="14">
                  <c:v>28.21</c:v>
                </c:pt>
                <c:pt idx="15">
                  <c:v>28.8</c:v>
                </c:pt>
                <c:pt idx="16">
                  <c:v>29.26</c:v>
                </c:pt>
                <c:pt idx="17">
                  <c:v>29.68</c:v>
                </c:pt>
                <c:pt idx="18">
                  <c:v>30.08</c:v>
                </c:pt>
                <c:pt idx="19">
                  <c:v>30.43</c:v>
                </c:pt>
                <c:pt idx="20">
                  <c:v>30.7</c:v>
                </c:pt>
              </c:numCache>
            </c:numRef>
          </c:val>
          <c:smooth val="0"/>
        </c:ser>
        <c:ser>
          <c:idx val="6"/>
          <c:order val="6"/>
          <c:tx>
            <c:strRef>
              <c:f>Sheet1!$H$1</c:f>
              <c:strCache>
                <c:ptCount val="1"/>
                <c:pt idx="0">
                  <c:v>CCC/C</c:v>
                </c:pt>
              </c:strCache>
            </c:strRef>
          </c:tx>
          <c:spPr>
            <a:ln w="57150" cap="sq">
              <a:solidFill>
                <a:srgbClr val="29858C"/>
              </a:solidFill>
              <a:miter lim="800000"/>
            </a:ln>
          </c:spPr>
          <c:marker>
            <c:symbol val="none"/>
          </c:marker>
          <c:cat>
            <c:numRef>
              <c:f>Sheet1!$A$2:$A$22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Sheet1!$H$2:$H$22</c:f>
              <c:numCache>
                <c:formatCode>General</c:formatCode>
                <c:ptCount val="21"/>
                <c:pt idx="0">
                  <c:v>0</c:v>
                </c:pt>
                <c:pt idx="1">
                  <c:v>26.78</c:v>
                </c:pt>
                <c:pt idx="2">
                  <c:v>35.880000000000003</c:v>
                </c:pt>
                <c:pt idx="3">
                  <c:v>40.96</c:v>
                </c:pt>
                <c:pt idx="4">
                  <c:v>44.06</c:v>
                </c:pt>
                <c:pt idx="5">
                  <c:v>46.42</c:v>
                </c:pt>
                <c:pt idx="6">
                  <c:v>47.38</c:v>
                </c:pt>
                <c:pt idx="7">
                  <c:v>48.56</c:v>
                </c:pt>
                <c:pt idx="8">
                  <c:v>49.52</c:v>
                </c:pt>
                <c:pt idx="9">
                  <c:v>50.38</c:v>
                </c:pt>
                <c:pt idx="10">
                  <c:v>51.03</c:v>
                </c:pt>
                <c:pt idx="11">
                  <c:v>51.55</c:v>
                </c:pt>
                <c:pt idx="12">
                  <c:v>52.1</c:v>
                </c:pt>
                <c:pt idx="13">
                  <c:v>52.81</c:v>
                </c:pt>
                <c:pt idx="14">
                  <c:v>53.37</c:v>
                </c:pt>
                <c:pt idx="15">
                  <c:v>53.37</c:v>
                </c:pt>
                <c:pt idx="16">
                  <c:v>53.64</c:v>
                </c:pt>
                <c:pt idx="17">
                  <c:v>53.79</c:v>
                </c:pt>
                <c:pt idx="18">
                  <c:v>53.79</c:v>
                </c:pt>
                <c:pt idx="19">
                  <c:v>53.79</c:v>
                </c:pt>
                <c:pt idx="20">
                  <c:v>53.79</c:v>
                </c:pt>
              </c:numCache>
            </c:numRef>
          </c:val>
          <c:smooth val="0"/>
        </c:ser>
        <c:dLbls>
          <c:showLegendKey val="0"/>
          <c:showVal val="0"/>
          <c:showCatName val="0"/>
          <c:showSerName val="0"/>
          <c:showPercent val="0"/>
          <c:showBubbleSize val="0"/>
        </c:dLbls>
        <c:marker val="1"/>
        <c:smooth val="0"/>
        <c:axId val="342872064"/>
        <c:axId val="342873984"/>
      </c:lineChart>
      <c:catAx>
        <c:axId val="342872064"/>
        <c:scaling>
          <c:orientation val="minMax"/>
        </c:scaling>
        <c:delete val="0"/>
        <c:axPos val="b"/>
        <c:title>
          <c:tx>
            <c:rich>
              <a:bodyPr/>
              <a:lstStyle/>
              <a:p>
                <a:pPr>
                  <a:spcBef>
                    <a:spcPts val="200"/>
                  </a:spcBef>
                  <a:defRPr/>
                </a:pPr>
                <a:r>
                  <a:rPr lang="en-US" sz="1600" dirty="0"/>
                  <a:t>Time Horizon in Years</a:t>
                </a:r>
              </a:p>
            </c:rich>
          </c:tx>
          <c:layout>
            <c:manualLayout>
              <c:xMode val="edge"/>
              <c:yMode val="edge"/>
              <c:x val="0.39216462158050741"/>
              <c:y val="0.85194538768668571"/>
            </c:manualLayout>
          </c:layout>
          <c:overlay val="0"/>
        </c:title>
        <c:numFmt formatCode="General" sourceLinked="1"/>
        <c:majorTickMark val="none"/>
        <c:minorTickMark val="none"/>
        <c:tickLblPos val="nextTo"/>
        <c:spPr>
          <a:ln w="12700">
            <a:solidFill>
              <a:schemeClr val="tx1"/>
            </a:solidFill>
            <a:miter lim="800000"/>
          </a:ln>
        </c:spPr>
        <c:txPr>
          <a:bodyPr/>
          <a:lstStyle/>
          <a:p>
            <a:pPr>
              <a:defRPr sz="1600" b="1"/>
            </a:pPr>
            <a:endParaRPr lang="en-US"/>
          </a:p>
        </c:txPr>
        <c:crossAx val="342873984"/>
        <c:crosses val="autoZero"/>
        <c:auto val="1"/>
        <c:lblAlgn val="ctr"/>
        <c:lblOffset val="100"/>
        <c:noMultiLvlLbl val="0"/>
      </c:catAx>
      <c:valAx>
        <c:axId val="342873984"/>
        <c:scaling>
          <c:orientation val="minMax"/>
          <c:max val="60"/>
          <c:min val="0"/>
        </c:scaling>
        <c:delete val="1"/>
        <c:axPos val="l"/>
        <c:majorGridlines>
          <c:spPr>
            <a:ln>
              <a:solidFill>
                <a:schemeClr val="accent6"/>
              </a:solidFill>
              <a:miter lim="800000"/>
            </a:ln>
          </c:spPr>
        </c:majorGridlines>
        <c:numFmt formatCode="0%" sourceLinked="0"/>
        <c:majorTickMark val="none"/>
        <c:minorTickMark val="none"/>
        <c:tickLblPos val="none"/>
        <c:crossAx val="342872064"/>
        <c:crosses val="autoZero"/>
        <c:crossBetween val="midCat"/>
        <c:majorUnit val="10"/>
      </c:valAx>
      <c:spPr>
        <a:ln w="38100"/>
      </c:spPr>
    </c:plotArea>
    <c:legend>
      <c:legendPos val="b"/>
      <c:layout/>
      <c:overlay val="0"/>
    </c:legend>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0.32907</cdr:x>
      <cdr:y>0.73984</cdr:y>
    </cdr:from>
    <cdr:to>
      <cdr:x>0.43431</cdr:x>
      <cdr:y>0.93496</cdr:y>
    </cdr:to>
    <cdr:sp macro="" textlink="">
      <cdr:nvSpPr>
        <cdr:cNvPr id="3" name="TextBox 2"/>
        <cdr:cNvSpPr txBox="1"/>
      </cdr:nvSpPr>
      <cdr:spPr>
        <a:xfrm xmlns:a="http://schemas.openxmlformats.org/drawingml/2006/main">
          <a:off x="2859087" y="3467100"/>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0.80249</cdr:x>
      <cdr:y>0.8374</cdr:y>
    </cdr:from>
    <cdr:to>
      <cdr:x>0.86388</cdr:x>
      <cdr:y>0.94478</cdr:y>
    </cdr:to>
    <cdr:sp macro="" textlink="">
      <cdr:nvSpPr>
        <cdr:cNvPr id="17" name="TextBox 16"/>
        <cdr:cNvSpPr txBox="1"/>
      </cdr:nvSpPr>
      <cdr:spPr>
        <a:xfrm xmlns:a="http://schemas.openxmlformats.org/drawingml/2006/main">
          <a:off x="6972301" y="3924300"/>
          <a:ext cx="533400" cy="503236"/>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0.89476</cdr:x>
      <cdr:y>0.80488</cdr:y>
    </cdr:from>
    <cdr:to>
      <cdr:x>1</cdr:x>
      <cdr:y>1</cdr:y>
    </cdr:to>
    <cdr:sp macro="" textlink="">
      <cdr:nvSpPr>
        <cdr:cNvPr id="18" name="TextBox 17"/>
        <cdr:cNvSpPr txBox="1"/>
      </cdr:nvSpPr>
      <cdr:spPr>
        <a:xfrm xmlns:a="http://schemas.openxmlformats.org/drawingml/2006/main">
          <a:off x="7972426" y="4160836"/>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userShapes>
</file>

<file path=ppt/drawings/drawing2.xml><?xml version="1.0" encoding="utf-8"?>
<c:userShapes xmlns:c="http://schemas.openxmlformats.org/drawingml/2006/chart">
  <cdr:relSizeAnchor xmlns:cdr="http://schemas.openxmlformats.org/drawingml/2006/chartDrawing">
    <cdr:from>
      <cdr:x>0.32907</cdr:x>
      <cdr:y>0.73984</cdr:y>
    </cdr:from>
    <cdr:to>
      <cdr:x>0.43431</cdr:x>
      <cdr:y>0.93496</cdr:y>
    </cdr:to>
    <cdr:sp macro="" textlink="">
      <cdr:nvSpPr>
        <cdr:cNvPr id="3" name="TextBox 2"/>
        <cdr:cNvSpPr txBox="1"/>
      </cdr:nvSpPr>
      <cdr:spPr>
        <a:xfrm xmlns:a="http://schemas.openxmlformats.org/drawingml/2006/main">
          <a:off x="2859087" y="3467100"/>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0.80249</cdr:x>
      <cdr:y>0.8374</cdr:y>
    </cdr:from>
    <cdr:to>
      <cdr:x>0.86388</cdr:x>
      <cdr:y>0.94478</cdr:y>
    </cdr:to>
    <cdr:sp macro="" textlink="">
      <cdr:nvSpPr>
        <cdr:cNvPr id="17" name="TextBox 16"/>
        <cdr:cNvSpPr txBox="1"/>
      </cdr:nvSpPr>
      <cdr:spPr>
        <a:xfrm xmlns:a="http://schemas.openxmlformats.org/drawingml/2006/main">
          <a:off x="6972301" y="3924300"/>
          <a:ext cx="533400" cy="503236"/>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0.89476</cdr:x>
      <cdr:y>0.80488</cdr:y>
    </cdr:from>
    <cdr:to>
      <cdr:x>1</cdr:x>
      <cdr:y>1</cdr:y>
    </cdr:to>
    <cdr:sp macro="" textlink="">
      <cdr:nvSpPr>
        <cdr:cNvPr id="18" name="TextBox 17"/>
        <cdr:cNvSpPr txBox="1"/>
      </cdr:nvSpPr>
      <cdr:spPr>
        <a:xfrm xmlns:a="http://schemas.openxmlformats.org/drawingml/2006/main">
          <a:off x="7972426" y="4160836"/>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userShapes>
</file>

<file path=ppt/drawings/drawing3.xml><?xml version="1.0" encoding="utf-8"?>
<c:userShapes xmlns:c="http://schemas.openxmlformats.org/drawingml/2006/chart">
  <cdr:relSizeAnchor xmlns:cdr="http://schemas.openxmlformats.org/drawingml/2006/chartDrawing">
    <cdr:from>
      <cdr:x>0.32907</cdr:x>
      <cdr:y>0.73984</cdr:y>
    </cdr:from>
    <cdr:to>
      <cdr:x>0.43431</cdr:x>
      <cdr:y>0.93496</cdr:y>
    </cdr:to>
    <cdr:sp macro="" textlink="">
      <cdr:nvSpPr>
        <cdr:cNvPr id="3" name="TextBox 2"/>
        <cdr:cNvSpPr txBox="1"/>
      </cdr:nvSpPr>
      <cdr:spPr>
        <a:xfrm xmlns:a="http://schemas.openxmlformats.org/drawingml/2006/main">
          <a:off x="2859087" y="3467100"/>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0.80249</cdr:x>
      <cdr:y>0.8374</cdr:y>
    </cdr:from>
    <cdr:to>
      <cdr:x>0.86388</cdr:x>
      <cdr:y>0.94478</cdr:y>
    </cdr:to>
    <cdr:sp macro="" textlink="">
      <cdr:nvSpPr>
        <cdr:cNvPr id="17" name="TextBox 16"/>
        <cdr:cNvSpPr txBox="1"/>
      </cdr:nvSpPr>
      <cdr:spPr>
        <a:xfrm xmlns:a="http://schemas.openxmlformats.org/drawingml/2006/main">
          <a:off x="6972301" y="3924300"/>
          <a:ext cx="533400" cy="503236"/>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0.89476</cdr:x>
      <cdr:y>0.80488</cdr:y>
    </cdr:from>
    <cdr:to>
      <cdr:x>1</cdr:x>
      <cdr:y>1</cdr:y>
    </cdr:to>
    <cdr:sp macro="" textlink="">
      <cdr:nvSpPr>
        <cdr:cNvPr id="18" name="TextBox 17"/>
        <cdr:cNvSpPr txBox="1"/>
      </cdr:nvSpPr>
      <cdr:spPr>
        <a:xfrm xmlns:a="http://schemas.openxmlformats.org/drawingml/2006/main">
          <a:off x="7972426" y="4160836"/>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userShapes>
</file>

<file path=ppt/drawings/drawing4.xml><?xml version="1.0" encoding="utf-8"?>
<c:userShapes xmlns:c="http://schemas.openxmlformats.org/drawingml/2006/chart">
  <cdr:relSizeAnchor xmlns:cdr="http://schemas.openxmlformats.org/drawingml/2006/chartDrawing">
    <cdr:from>
      <cdr:x>0.32907</cdr:x>
      <cdr:y>0.73984</cdr:y>
    </cdr:from>
    <cdr:to>
      <cdr:x>0.43431</cdr:x>
      <cdr:y>0.93496</cdr:y>
    </cdr:to>
    <cdr:sp macro="" textlink="">
      <cdr:nvSpPr>
        <cdr:cNvPr id="3" name="TextBox 2"/>
        <cdr:cNvSpPr txBox="1"/>
      </cdr:nvSpPr>
      <cdr:spPr>
        <a:xfrm xmlns:a="http://schemas.openxmlformats.org/drawingml/2006/main">
          <a:off x="2859087" y="3467100"/>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0.80249</cdr:x>
      <cdr:y>0.8374</cdr:y>
    </cdr:from>
    <cdr:to>
      <cdr:x>0.86388</cdr:x>
      <cdr:y>0.94478</cdr:y>
    </cdr:to>
    <cdr:sp macro="" textlink="">
      <cdr:nvSpPr>
        <cdr:cNvPr id="17" name="TextBox 16"/>
        <cdr:cNvSpPr txBox="1"/>
      </cdr:nvSpPr>
      <cdr:spPr>
        <a:xfrm xmlns:a="http://schemas.openxmlformats.org/drawingml/2006/main">
          <a:off x="6972301" y="3924300"/>
          <a:ext cx="533400" cy="503236"/>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0.89476</cdr:x>
      <cdr:y>0.80488</cdr:y>
    </cdr:from>
    <cdr:to>
      <cdr:x>1</cdr:x>
      <cdr:y>1</cdr:y>
    </cdr:to>
    <cdr:sp macro="" textlink="">
      <cdr:nvSpPr>
        <cdr:cNvPr id="18" name="TextBox 17"/>
        <cdr:cNvSpPr txBox="1"/>
      </cdr:nvSpPr>
      <cdr:spPr>
        <a:xfrm xmlns:a="http://schemas.openxmlformats.org/drawingml/2006/main">
          <a:off x="7972426" y="4160836"/>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userShapes>
</file>

<file path=ppt/drawings/drawing5.xml><?xml version="1.0" encoding="utf-8"?>
<c:userShapes xmlns:c="http://schemas.openxmlformats.org/drawingml/2006/chart">
  <cdr:relSizeAnchor xmlns:cdr="http://schemas.openxmlformats.org/drawingml/2006/chartDrawing">
    <cdr:from>
      <cdr:x>0.32907</cdr:x>
      <cdr:y>0.73984</cdr:y>
    </cdr:from>
    <cdr:to>
      <cdr:x>0.43431</cdr:x>
      <cdr:y>0.93496</cdr:y>
    </cdr:to>
    <cdr:sp macro="" textlink="">
      <cdr:nvSpPr>
        <cdr:cNvPr id="3" name="TextBox 2"/>
        <cdr:cNvSpPr txBox="1"/>
      </cdr:nvSpPr>
      <cdr:spPr>
        <a:xfrm xmlns:a="http://schemas.openxmlformats.org/drawingml/2006/main">
          <a:off x="2859087" y="3467100"/>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0.80249</cdr:x>
      <cdr:y>0.8374</cdr:y>
    </cdr:from>
    <cdr:to>
      <cdr:x>0.86388</cdr:x>
      <cdr:y>0.94478</cdr:y>
    </cdr:to>
    <cdr:sp macro="" textlink="">
      <cdr:nvSpPr>
        <cdr:cNvPr id="17" name="TextBox 16"/>
        <cdr:cNvSpPr txBox="1"/>
      </cdr:nvSpPr>
      <cdr:spPr>
        <a:xfrm xmlns:a="http://schemas.openxmlformats.org/drawingml/2006/main">
          <a:off x="6972301" y="3924300"/>
          <a:ext cx="533400" cy="503236"/>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0.89476</cdr:x>
      <cdr:y>0.80488</cdr:y>
    </cdr:from>
    <cdr:to>
      <cdr:x>1</cdr:x>
      <cdr:y>1</cdr:y>
    </cdr:to>
    <cdr:sp macro="" textlink="">
      <cdr:nvSpPr>
        <cdr:cNvPr id="18" name="TextBox 17"/>
        <cdr:cNvSpPr txBox="1"/>
      </cdr:nvSpPr>
      <cdr:spPr>
        <a:xfrm xmlns:a="http://schemas.openxmlformats.org/drawingml/2006/main">
          <a:off x="7972426" y="4160836"/>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userShapes>
</file>

<file path=ppt/drawings/drawing6.xml><?xml version="1.0" encoding="utf-8"?>
<c:userShapes xmlns:c="http://schemas.openxmlformats.org/drawingml/2006/chart">
  <cdr:relSizeAnchor xmlns:cdr="http://schemas.openxmlformats.org/drawingml/2006/chartDrawing">
    <cdr:from>
      <cdr:x>0.32907</cdr:x>
      <cdr:y>0.73984</cdr:y>
    </cdr:from>
    <cdr:to>
      <cdr:x>0.43431</cdr:x>
      <cdr:y>0.93496</cdr:y>
    </cdr:to>
    <cdr:sp macro="" textlink="">
      <cdr:nvSpPr>
        <cdr:cNvPr id="3" name="TextBox 2"/>
        <cdr:cNvSpPr txBox="1"/>
      </cdr:nvSpPr>
      <cdr:spPr>
        <a:xfrm xmlns:a="http://schemas.openxmlformats.org/drawingml/2006/main">
          <a:off x="2859087" y="3467100"/>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0.80249</cdr:x>
      <cdr:y>0.8374</cdr:y>
    </cdr:from>
    <cdr:to>
      <cdr:x>0.86388</cdr:x>
      <cdr:y>0.94478</cdr:y>
    </cdr:to>
    <cdr:sp macro="" textlink="">
      <cdr:nvSpPr>
        <cdr:cNvPr id="17" name="TextBox 16"/>
        <cdr:cNvSpPr txBox="1"/>
      </cdr:nvSpPr>
      <cdr:spPr>
        <a:xfrm xmlns:a="http://schemas.openxmlformats.org/drawingml/2006/main">
          <a:off x="6972301" y="3924300"/>
          <a:ext cx="533400" cy="503236"/>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dr:relSizeAnchor xmlns:cdr="http://schemas.openxmlformats.org/drawingml/2006/chartDrawing">
    <cdr:from>
      <cdr:x>0.89476</cdr:x>
      <cdr:y>0.80488</cdr:y>
    </cdr:from>
    <cdr:to>
      <cdr:x>1</cdr:x>
      <cdr:y>1</cdr:y>
    </cdr:to>
    <cdr:sp macro="" textlink="">
      <cdr:nvSpPr>
        <cdr:cNvPr id="18" name="TextBox 17"/>
        <cdr:cNvSpPr txBox="1"/>
      </cdr:nvSpPr>
      <cdr:spPr>
        <a:xfrm xmlns:a="http://schemas.openxmlformats.org/drawingml/2006/main">
          <a:off x="7972426" y="4160836"/>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userShapes>
</file>

<file path=ppt/drawings/drawing7.xml><?xml version="1.0" encoding="utf-8"?>
<c:userShapes xmlns:c="http://schemas.openxmlformats.org/drawingml/2006/chart">
  <cdr:relSizeAnchor xmlns:cdr="http://schemas.openxmlformats.org/drawingml/2006/chartDrawing">
    <cdr:from>
      <cdr:x>0.32907</cdr:x>
      <cdr:y>0.73984</cdr:y>
    </cdr:from>
    <cdr:to>
      <cdr:x>0.43431</cdr:x>
      <cdr:y>0.93496</cdr:y>
    </cdr:to>
    <cdr:sp macro="" textlink="">
      <cdr:nvSpPr>
        <cdr:cNvPr id="3" name="TextBox 2"/>
        <cdr:cNvSpPr txBox="1"/>
      </cdr:nvSpPr>
      <cdr:spPr>
        <a:xfrm xmlns:a="http://schemas.openxmlformats.org/drawingml/2006/main">
          <a:off x="2859087" y="3467100"/>
          <a:ext cx="914400" cy="914400"/>
        </a:xfrm>
        <a:prstGeom xmlns:a="http://schemas.openxmlformats.org/drawingml/2006/main" prst="rect">
          <a:avLst/>
        </a:prstGeom>
        <a:ln xmlns:a="http://schemas.openxmlformats.org/drawingml/2006/main" cap="flat">
          <a:noFill/>
          <a:miter lim="800000"/>
        </a:ln>
      </cdr:spPr>
      <cdr:txBody>
        <a:bodyPr xmlns:a="http://schemas.openxmlformats.org/drawingml/2006/main" vertOverflow="clip" vert="horz" wrap="none" lIns="91440" tIns="45720" rIns="91440" bIns="457200" rtlCol="0">
          <a:noAutofit/>
        </a:bodyPr>
        <a:lstStyle xmlns:a="http://schemas.openxmlformats.org/drawingml/2006/main"/>
        <a:p xmlns:a="http://schemas.openxmlformats.org/drawingml/2006/main">
          <a:endParaRPr lang="en-US" sz="2000" b="1" dirty="0" smtClean="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a:defRPr sz="1200"/>
            </a:lvl1pPr>
          </a:lstStyle>
          <a:p>
            <a:fld id="{51E76258-0CB2-5E46-BDCC-DEDAA3D29929}" type="datetime1">
              <a:rPr lang="en-US" smtClean="0"/>
              <a:t>5/3/2017</a:t>
            </a:fld>
            <a:endParaRPr lang="en-US" dirty="0"/>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a:defRPr sz="1200"/>
            </a:lvl1pPr>
          </a:lstStyle>
          <a:p>
            <a:fld id="{AB9D3D46-F3C0-4F41-A7F5-0CE676534EBE}" type="slidenum">
              <a:rPr lang="en-US" smtClean="0"/>
              <a:t>‹#›</a:t>
            </a:fld>
            <a:endParaRPr lang="en-US" dirty="0"/>
          </a:p>
        </p:txBody>
      </p:sp>
    </p:spTree>
    <p:extLst>
      <p:ext uri="{BB962C8B-B14F-4D97-AF65-F5344CB8AC3E}">
        <p14:creationId xmlns:p14="http://schemas.microsoft.com/office/powerpoint/2010/main" val="25414970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6CC18655-D016-D145-A70E-0F6F8E9B9A7C}" type="datetime1">
              <a:rPr lang="en-US" smtClean="0"/>
              <a:t>5/3/2017</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21C9A526-2B11-9B45-BFD7-2AA1CDA54972}" type="slidenum">
              <a:rPr lang="en-US" smtClean="0"/>
              <a:t>‹#›</a:t>
            </a:fld>
            <a:endParaRPr lang="en-US" dirty="0"/>
          </a:p>
        </p:txBody>
      </p:sp>
    </p:spTree>
    <p:extLst>
      <p:ext uri="{BB962C8B-B14F-4D97-AF65-F5344CB8AC3E}">
        <p14:creationId xmlns:p14="http://schemas.microsoft.com/office/powerpoint/2010/main" val="1422391221"/>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highest</a:t>
            </a:r>
            <a:r>
              <a:rPr lang="en-US" baseline="0" dirty="0" smtClean="0"/>
              <a:t> level, this is who we are and what we do</a:t>
            </a:r>
            <a:endParaRPr lang="en-US" dirty="0"/>
          </a:p>
        </p:txBody>
      </p:sp>
      <p:sp>
        <p:nvSpPr>
          <p:cNvPr id="4" name="Slide Number Placeholder 3"/>
          <p:cNvSpPr>
            <a:spLocks noGrp="1"/>
          </p:cNvSpPr>
          <p:nvPr>
            <p:ph type="sldNum" sz="quarter" idx="10"/>
          </p:nvPr>
        </p:nvSpPr>
        <p:spPr/>
        <p:txBody>
          <a:bodyPr/>
          <a:lstStyle/>
          <a:p>
            <a:fld id="{0D185690-BB87-43F6-BDB7-203127D631B5}" type="slidenum">
              <a:rPr lang="en-US" smtClean="0"/>
              <a:t>5</a:t>
            </a:fld>
            <a:endParaRPr lang="en-US" dirty="0"/>
          </a:p>
        </p:txBody>
      </p:sp>
    </p:spTree>
    <p:extLst>
      <p:ext uri="{BB962C8B-B14F-4D97-AF65-F5344CB8AC3E}">
        <p14:creationId xmlns:p14="http://schemas.microsoft.com/office/powerpoint/2010/main" val="3169279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b="1" dirty="0" smtClean="0"/>
              <a:t>Notes for</a:t>
            </a:r>
            <a:r>
              <a:rPr lang="en-US" dirty="0" smtClean="0"/>
              <a:t> </a:t>
            </a:r>
            <a:r>
              <a:rPr lang="en-US" b="1" dirty="0" smtClean="0"/>
              <a:t>What Are Our Capabilities?</a:t>
            </a:r>
            <a:r>
              <a:rPr lang="en-US" dirty="0" smtClean="0"/>
              <a:t> </a:t>
            </a:r>
          </a:p>
          <a:p>
            <a:pPr hangingPunct="0"/>
            <a:r>
              <a:rPr lang="en-US" dirty="0" smtClean="0"/>
              <a:t>This section comes back to Ratings Services and helps you give the audience a closer look at what we do. It summarizes the breadth and depth of our analytic coverage – by sector, industry and asset class. It includes a slide on our global economics and research groups. It also gives examples of our ratings criteria for corporates and sovereigns.</a:t>
            </a:r>
            <a:endParaRPr lang="en-US" dirty="0"/>
          </a:p>
        </p:txBody>
      </p:sp>
      <p:sp>
        <p:nvSpPr>
          <p:cNvPr id="4" name="Slide Number Placeholder 3"/>
          <p:cNvSpPr>
            <a:spLocks noGrp="1"/>
          </p:cNvSpPr>
          <p:nvPr>
            <p:ph type="sldNum" sz="quarter" idx="10"/>
          </p:nvPr>
        </p:nvSpPr>
        <p:spPr/>
        <p:txBody>
          <a:bodyPr/>
          <a:lstStyle/>
          <a:p>
            <a:fld id="{0D185690-BB87-43F6-BDB7-203127D631B5}" type="slidenum">
              <a:rPr lang="en-US" smtClean="0"/>
              <a:t>22</a:t>
            </a:fld>
            <a:endParaRPr lang="en-US" dirty="0"/>
          </a:p>
        </p:txBody>
      </p:sp>
    </p:spTree>
    <p:extLst>
      <p:ext uri="{BB962C8B-B14F-4D97-AF65-F5344CB8AC3E}">
        <p14:creationId xmlns:p14="http://schemas.microsoft.com/office/powerpoint/2010/main" val="320734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CC18655-D016-D145-A70E-0F6F8E9B9A7C}" type="datetime1">
              <a:rPr lang="en-US" smtClean="0"/>
              <a:t>5/3/2017</a:t>
            </a:fld>
            <a:endParaRPr lang="en-US" dirty="0"/>
          </a:p>
        </p:txBody>
      </p:sp>
      <p:sp>
        <p:nvSpPr>
          <p:cNvPr id="5" name="Slide Number Placeholder 4"/>
          <p:cNvSpPr>
            <a:spLocks noGrp="1"/>
          </p:cNvSpPr>
          <p:nvPr>
            <p:ph type="sldNum" sz="quarter" idx="11"/>
          </p:nvPr>
        </p:nvSpPr>
        <p:spPr/>
        <p:txBody>
          <a:bodyPr/>
          <a:lstStyle/>
          <a:p>
            <a:fld id="{21C9A526-2B11-9B45-BFD7-2AA1CDA54972}" type="slidenum">
              <a:rPr lang="en-US" smtClean="0"/>
              <a:t>23</a:t>
            </a:fld>
            <a:endParaRPr lang="en-US" dirty="0"/>
          </a:p>
        </p:txBody>
      </p:sp>
    </p:spTree>
    <p:extLst>
      <p:ext uri="{BB962C8B-B14F-4D97-AF65-F5344CB8AC3E}">
        <p14:creationId xmlns:p14="http://schemas.microsoft.com/office/powerpoint/2010/main" val="2183875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17090" y="8620662"/>
            <a:ext cx="3038145" cy="46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20" tIns="46210" rIns="92420" bIns="46210" anchor="b"/>
          <a:lstStyle>
            <a:lvl1pPr defTabSz="928688">
              <a:defRPr sz="2000">
                <a:solidFill>
                  <a:schemeClr val="tx1"/>
                </a:solidFill>
                <a:latin typeface="Times New Roman" pitchFamily="18" charset="0"/>
              </a:defRPr>
            </a:lvl1pPr>
            <a:lvl2pPr marL="742950" indent="-285750" defTabSz="928688">
              <a:defRPr sz="2000">
                <a:solidFill>
                  <a:schemeClr val="tx1"/>
                </a:solidFill>
                <a:latin typeface="Times New Roman" pitchFamily="18" charset="0"/>
              </a:defRPr>
            </a:lvl2pPr>
            <a:lvl3pPr marL="1143000" indent="-228600" defTabSz="928688">
              <a:defRPr sz="2000">
                <a:solidFill>
                  <a:schemeClr val="tx1"/>
                </a:solidFill>
                <a:latin typeface="Times New Roman" pitchFamily="18" charset="0"/>
              </a:defRPr>
            </a:lvl3pPr>
            <a:lvl4pPr marL="1600200" indent="-228600" defTabSz="928688">
              <a:defRPr sz="2000">
                <a:solidFill>
                  <a:schemeClr val="tx1"/>
                </a:solidFill>
                <a:latin typeface="Times New Roman" pitchFamily="18" charset="0"/>
              </a:defRPr>
            </a:lvl4pPr>
            <a:lvl5pPr marL="2057400" indent="-228600" defTabSz="928688">
              <a:defRPr sz="2000">
                <a:solidFill>
                  <a:schemeClr val="tx1"/>
                </a:solidFill>
                <a:latin typeface="Times New Roman" pitchFamily="18" charset="0"/>
              </a:defRPr>
            </a:lvl5pPr>
            <a:lvl6pPr marL="2514600" indent="-228600" algn="ctr" defTabSz="928688" eaLnBrk="0" fontAlgn="base" hangingPunct="0">
              <a:spcBef>
                <a:spcPct val="0"/>
              </a:spcBef>
              <a:spcAft>
                <a:spcPct val="0"/>
              </a:spcAft>
              <a:defRPr sz="2000">
                <a:solidFill>
                  <a:schemeClr val="tx1"/>
                </a:solidFill>
                <a:latin typeface="Times New Roman" pitchFamily="18" charset="0"/>
              </a:defRPr>
            </a:lvl6pPr>
            <a:lvl7pPr marL="2971800" indent="-228600" algn="ctr" defTabSz="928688" eaLnBrk="0" fontAlgn="base" hangingPunct="0">
              <a:spcBef>
                <a:spcPct val="0"/>
              </a:spcBef>
              <a:spcAft>
                <a:spcPct val="0"/>
              </a:spcAft>
              <a:defRPr sz="2000">
                <a:solidFill>
                  <a:schemeClr val="tx1"/>
                </a:solidFill>
                <a:latin typeface="Times New Roman" pitchFamily="18" charset="0"/>
              </a:defRPr>
            </a:lvl7pPr>
            <a:lvl8pPr marL="3429000" indent="-228600" algn="ctr" defTabSz="928688" eaLnBrk="0" fontAlgn="base" hangingPunct="0">
              <a:spcBef>
                <a:spcPct val="0"/>
              </a:spcBef>
              <a:spcAft>
                <a:spcPct val="0"/>
              </a:spcAft>
              <a:defRPr sz="2000">
                <a:solidFill>
                  <a:schemeClr val="tx1"/>
                </a:solidFill>
                <a:latin typeface="Times New Roman" pitchFamily="18" charset="0"/>
              </a:defRPr>
            </a:lvl8pPr>
            <a:lvl9pPr marL="3886200" indent="-228600" algn="ctr" defTabSz="928688" eaLnBrk="0" fontAlgn="base" hangingPunct="0">
              <a:spcBef>
                <a:spcPct val="0"/>
              </a:spcBef>
              <a:spcAft>
                <a:spcPct val="0"/>
              </a:spcAft>
              <a:defRPr sz="2000">
                <a:solidFill>
                  <a:schemeClr val="tx1"/>
                </a:solidFill>
                <a:latin typeface="Times New Roman" pitchFamily="18" charset="0"/>
              </a:defRPr>
            </a:lvl9pPr>
          </a:lstStyle>
          <a:p>
            <a:pPr algn="r"/>
            <a:fld id="{23978DB7-F87B-4EF7-A8F0-BCFEEB739DB2}" type="slidenum">
              <a:rPr lang="en-US" altLang="en-US" sz="1200">
                <a:latin typeface="Arial" pitchFamily="34" charset="0"/>
              </a:rPr>
              <a:pPr algn="r"/>
              <a:t>24</a:t>
            </a:fld>
            <a:endParaRPr lang="en-US" altLang="en-US" sz="1200" dirty="0">
              <a:latin typeface="Arial"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r>
              <a:rPr lang="en-US" dirty="0" smtClean="0"/>
              <a:t>Depending on audience, consider noting</a:t>
            </a:r>
            <a:r>
              <a:rPr lang="en-US" baseline="0" dirty="0" smtClean="0"/>
              <a:t> that </a:t>
            </a:r>
            <a:r>
              <a:rPr lang="en-US" dirty="0" smtClean="0"/>
              <a:t>our rating process is generally similar for all issuers, including corporations, governments and financial institutions. There may be some differences, including with respect to rating structured finance instruments. These differences involve the way the process is initiated and conducted, which ratings</a:t>
            </a:r>
            <a:r>
              <a:rPr lang="en-US" baseline="0" dirty="0" smtClean="0"/>
              <a:t> criteria and models </a:t>
            </a:r>
            <a:r>
              <a:rPr lang="en-US" dirty="0" smtClean="0"/>
              <a:t>apply, and </a:t>
            </a:r>
            <a:r>
              <a:rPr lang="en-US" smtClean="0"/>
              <a:t>the kinds </a:t>
            </a:r>
            <a:r>
              <a:rPr lang="en-US" dirty="0" smtClean="0"/>
              <a:t>of information that analysts review.</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85690-BB87-43F6-BDB7-203127D631B5}" type="slidenum">
              <a:rPr lang="en-US" smtClean="0"/>
              <a:t>25</a:t>
            </a:fld>
            <a:endParaRPr lang="en-US" dirty="0"/>
          </a:p>
        </p:txBody>
      </p:sp>
    </p:spTree>
    <p:extLst>
      <p:ext uri="{BB962C8B-B14F-4D97-AF65-F5344CB8AC3E}">
        <p14:creationId xmlns:p14="http://schemas.microsoft.com/office/powerpoint/2010/main" val="1864977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150BA4-C852-40C1-8673-304927F2ACAF}" type="slidenum">
              <a:rPr lang="en-US" smtClean="0"/>
              <a:pPr/>
              <a:t>26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150BA4-C852-40C1-8673-304927F2ACAF}" type="slidenum">
              <a:rPr lang="en-US" smtClean="0"/>
              <a:pPr/>
              <a:t>27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150BA4-C852-40C1-8673-304927F2ACAF}" type="slidenum">
              <a:rPr lang="en-US" smtClean="0"/>
              <a:pPr/>
              <a:t>28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150BA4-C852-40C1-8673-304927F2ACAF}" type="slidenum">
              <a:rPr lang="en-US" smtClean="0"/>
              <a:pPr/>
              <a:t>29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150BA4-C852-40C1-8673-304927F2ACAF}" type="slidenum">
              <a:rPr lang="en-US" smtClean="0"/>
              <a:pPr/>
              <a:t>30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150BA4-C852-40C1-8673-304927F2ACAF}" type="slidenum">
              <a:rPr lang="en-US" smtClean="0"/>
              <a:pPr/>
              <a:t>31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31408">
              <a:defRPr sz="2000">
                <a:solidFill>
                  <a:schemeClr val="tx1"/>
                </a:solidFill>
                <a:latin typeface="Times New Roman" pitchFamily="18" charset="0"/>
              </a:defRPr>
            </a:lvl1pPr>
            <a:lvl2pPr marL="745125" indent="-286587" defTabSz="931408">
              <a:defRPr sz="2000">
                <a:solidFill>
                  <a:schemeClr val="tx1"/>
                </a:solidFill>
                <a:latin typeface="Times New Roman" pitchFamily="18" charset="0"/>
              </a:defRPr>
            </a:lvl2pPr>
            <a:lvl3pPr marL="1146346" indent="-229268" defTabSz="931408">
              <a:defRPr sz="2000">
                <a:solidFill>
                  <a:schemeClr val="tx1"/>
                </a:solidFill>
                <a:latin typeface="Times New Roman" pitchFamily="18" charset="0"/>
              </a:defRPr>
            </a:lvl3pPr>
            <a:lvl4pPr marL="1604885" indent="-229268" defTabSz="931408">
              <a:defRPr sz="2000">
                <a:solidFill>
                  <a:schemeClr val="tx1"/>
                </a:solidFill>
                <a:latin typeface="Times New Roman" pitchFamily="18" charset="0"/>
              </a:defRPr>
            </a:lvl4pPr>
            <a:lvl5pPr marL="2063426" indent="-229268" defTabSz="931408">
              <a:defRPr sz="2000">
                <a:solidFill>
                  <a:schemeClr val="tx1"/>
                </a:solidFill>
                <a:latin typeface="Times New Roman" pitchFamily="18" charset="0"/>
              </a:defRPr>
            </a:lvl5pPr>
            <a:lvl6pPr marL="2521964" indent="-229268" algn="ctr" defTabSz="931408" eaLnBrk="0" fontAlgn="base" hangingPunct="0">
              <a:spcBef>
                <a:spcPct val="0"/>
              </a:spcBef>
              <a:spcAft>
                <a:spcPct val="0"/>
              </a:spcAft>
              <a:defRPr sz="2000">
                <a:solidFill>
                  <a:schemeClr val="tx1"/>
                </a:solidFill>
                <a:latin typeface="Times New Roman" pitchFamily="18" charset="0"/>
              </a:defRPr>
            </a:lvl6pPr>
            <a:lvl7pPr marL="2980501" indent="-229268" algn="ctr" defTabSz="931408" eaLnBrk="0" fontAlgn="base" hangingPunct="0">
              <a:spcBef>
                <a:spcPct val="0"/>
              </a:spcBef>
              <a:spcAft>
                <a:spcPct val="0"/>
              </a:spcAft>
              <a:defRPr sz="2000">
                <a:solidFill>
                  <a:schemeClr val="tx1"/>
                </a:solidFill>
                <a:latin typeface="Times New Roman" pitchFamily="18" charset="0"/>
              </a:defRPr>
            </a:lvl7pPr>
            <a:lvl8pPr marL="3439040" indent="-229268" algn="ctr" defTabSz="931408" eaLnBrk="0" fontAlgn="base" hangingPunct="0">
              <a:spcBef>
                <a:spcPct val="0"/>
              </a:spcBef>
              <a:spcAft>
                <a:spcPct val="0"/>
              </a:spcAft>
              <a:defRPr sz="2000">
                <a:solidFill>
                  <a:schemeClr val="tx1"/>
                </a:solidFill>
                <a:latin typeface="Times New Roman" pitchFamily="18" charset="0"/>
              </a:defRPr>
            </a:lvl8pPr>
            <a:lvl9pPr marL="3897579" indent="-229268" algn="ctr" defTabSz="931408" eaLnBrk="0" fontAlgn="base" hangingPunct="0">
              <a:spcBef>
                <a:spcPct val="0"/>
              </a:spcBef>
              <a:spcAft>
                <a:spcPct val="0"/>
              </a:spcAft>
              <a:defRPr sz="2000">
                <a:solidFill>
                  <a:schemeClr val="tx1"/>
                </a:solidFill>
                <a:latin typeface="Times New Roman" pitchFamily="18" charset="0"/>
              </a:defRPr>
            </a:lvl9pPr>
          </a:lstStyle>
          <a:p>
            <a:fld id="{9904860E-66DE-4655-BF4F-E2F8AE37459E}" type="slidenum">
              <a:rPr lang="en-US" altLang="en-US" sz="1200">
                <a:latin typeface="Arial" charset="0"/>
              </a:rPr>
              <a:pPr/>
              <a:t>8</a:t>
            </a:fld>
            <a:endParaRPr lang="en-US" altLang="en-US" sz="1200" dirty="0">
              <a:latin typeface="Arial" charset="0"/>
            </a:endParaRPr>
          </a:p>
        </p:txBody>
      </p:sp>
      <p:sp>
        <p:nvSpPr>
          <p:cNvPr id="120835" name="Rectangle 2"/>
          <p:cNvSpPr>
            <a:spLocks noGrp="1" noRot="1" noChangeAspect="1" noChangeArrowheads="1" noTextEdit="1"/>
          </p:cNvSpPr>
          <p:nvPr>
            <p:ph type="sldImg"/>
          </p:nvPr>
        </p:nvSpPr>
        <p:spPr>
          <a:xfrm>
            <a:off x="1203325" y="692150"/>
            <a:ext cx="4621213" cy="3465513"/>
          </a:xfrm>
          <a:ln/>
        </p:spPr>
      </p:sp>
      <p:sp>
        <p:nvSpPr>
          <p:cNvPr id="120836" name="Rectangle 3"/>
          <p:cNvSpPr>
            <a:spLocks noGrp="1" noChangeArrowheads="1"/>
          </p:cNvSpPr>
          <p:nvPr>
            <p:ph type="body" idx="1"/>
          </p:nvPr>
        </p:nvSpPr>
        <p:spPr>
          <a:xfrm>
            <a:off x="936820" y="4386957"/>
            <a:ext cx="5136772" cy="4158093"/>
          </a:xfrm>
          <a:noFill/>
        </p:spPr>
        <p:txBody>
          <a:bodyPr/>
          <a:lstStyle/>
          <a:p>
            <a:endParaRPr lang="ru-RU"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b="1" dirty="0" smtClean="0"/>
              <a:t>Notes for How Have Ratings Performed? </a:t>
            </a:r>
            <a:endParaRPr lang="en-US" dirty="0" smtClean="0"/>
          </a:p>
          <a:p>
            <a:pPr hangingPunct="0"/>
            <a:r>
              <a:rPr lang="en-US" dirty="0" smtClean="0"/>
              <a:t>This shows our ratings performance, set against default rates over five-, 10- and 20-year time periods. Using corporates for the examples, key takeaway is that our ratings have performed over time – with much lower default rates for corporates rated investment grade and much higher default rates for those rated below investment grade.</a:t>
            </a:r>
          </a:p>
        </p:txBody>
      </p:sp>
      <p:sp>
        <p:nvSpPr>
          <p:cNvPr id="4" name="Slide Number Placeholder 3"/>
          <p:cNvSpPr>
            <a:spLocks noGrp="1"/>
          </p:cNvSpPr>
          <p:nvPr>
            <p:ph type="sldNum" sz="quarter" idx="10"/>
          </p:nvPr>
        </p:nvSpPr>
        <p:spPr/>
        <p:txBody>
          <a:bodyPr/>
          <a:lstStyle/>
          <a:p>
            <a:fld id="{0D185690-BB87-43F6-BDB7-203127D631B5}" type="slidenum">
              <a:rPr lang="en-US" smtClean="0"/>
              <a:t>33</a:t>
            </a:fld>
            <a:endParaRPr lang="en-US" dirty="0"/>
          </a:p>
        </p:txBody>
      </p:sp>
    </p:spTree>
    <p:extLst>
      <p:ext uri="{BB962C8B-B14F-4D97-AF65-F5344CB8AC3E}">
        <p14:creationId xmlns:p14="http://schemas.microsoft.com/office/powerpoint/2010/main" val="828128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85690-BB87-43F6-BDB7-203127D631B5}" type="slidenum">
              <a:rPr lang="en-US" smtClean="0"/>
              <a:t>34</a:t>
            </a:fld>
            <a:endParaRPr lang="en-US" dirty="0"/>
          </a:p>
        </p:txBody>
      </p:sp>
    </p:spTree>
    <p:extLst>
      <p:ext uri="{BB962C8B-B14F-4D97-AF65-F5344CB8AC3E}">
        <p14:creationId xmlns:p14="http://schemas.microsoft.com/office/powerpoint/2010/main" val="1550520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150BA4-C852-40C1-8673-304927F2ACAF}" type="slidenum">
              <a:rPr lang="en-US" smtClean="0"/>
              <a:pPr/>
              <a:t>35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31639">
              <a:defRPr sz="2000">
                <a:solidFill>
                  <a:schemeClr val="tx1"/>
                </a:solidFill>
                <a:latin typeface="Times New Roman" pitchFamily="18" charset="0"/>
              </a:defRPr>
            </a:lvl1pPr>
            <a:lvl2pPr marL="745310" indent="-286658" defTabSz="931639">
              <a:defRPr sz="2000">
                <a:solidFill>
                  <a:schemeClr val="tx1"/>
                </a:solidFill>
                <a:latin typeface="Times New Roman" pitchFamily="18" charset="0"/>
              </a:defRPr>
            </a:lvl2pPr>
            <a:lvl3pPr marL="1146631" indent="-229325" defTabSz="931639">
              <a:defRPr sz="2000">
                <a:solidFill>
                  <a:schemeClr val="tx1"/>
                </a:solidFill>
                <a:latin typeface="Times New Roman" pitchFamily="18" charset="0"/>
              </a:defRPr>
            </a:lvl3pPr>
            <a:lvl4pPr marL="1605284" indent="-229325" defTabSz="931639">
              <a:defRPr sz="2000">
                <a:solidFill>
                  <a:schemeClr val="tx1"/>
                </a:solidFill>
                <a:latin typeface="Times New Roman" pitchFamily="18" charset="0"/>
              </a:defRPr>
            </a:lvl4pPr>
            <a:lvl5pPr marL="2063935" indent="-229325" defTabSz="931639">
              <a:defRPr sz="2000">
                <a:solidFill>
                  <a:schemeClr val="tx1"/>
                </a:solidFill>
                <a:latin typeface="Times New Roman" pitchFamily="18" charset="0"/>
              </a:defRPr>
            </a:lvl5pPr>
            <a:lvl6pPr marL="2522587" indent="-229325" algn="ctr" defTabSz="931639" eaLnBrk="0" fontAlgn="base" hangingPunct="0">
              <a:spcBef>
                <a:spcPct val="0"/>
              </a:spcBef>
              <a:spcAft>
                <a:spcPct val="0"/>
              </a:spcAft>
              <a:defRPr sz="2000">
                <a:solidFill>
                  <a:schemeClr val="tx1"/>
                </a:solidFill>
                <a:latin typeface="Times New Roman" pitchFamily="18" charset="0"/>
              </a:defRPr>
            </a:lvl6pPr>
            <a:lvl7pPr marL="2981241" indent="-229325" algn="ctr" defTabSz="931639" eaLnBrk="0" fontAlgn="base" hangingPunct="0">
              <a:spcBef>
                <a:spcPct val="0"/>
              </a:spcBef>
              <a:spcAft>
                <a:spcPct val="0"/>
              </a:spcAft>
              <a:defRPr sz="2000">
                <a:solidFill>
                  <a:schemeClr val="tx1"/>
                </a:solidFill>
                <a:latin typeface="Times New Roman" pitchFamily="18" charset="0"/>
              </a:defRPr>
            </a:lvl7pPr>
            <a:lvl8pPr marL="3439893" indent="-229325" algn="ctr" defTabSz="931639" eaLnBrk="0" fontAlgn="base" hangingPunct="0">
              <a:spcBef>
                <a:spcPct val="0"/>
              </a:spcBef>
              <a:spcAft>
                <a:spcPct val="0"/>
              </a:spcAft>
              <a:defRPr sz="2000">
                <a:solidFill>
                  <a:schemeClr val="tx1"/>
                </a:solidFill>
                <a:latin typeface="Times New Roman" pitchFamily="18" charset="0"/>
              </a:defRPr>
            </a:lvl8pPr>
            <a:lvl9pPr marL="3898545" indent="-229325" algn="ctr" defTabSz="931639" eaLnBrk="0" fontAlgn="base" hangingPunct="0">
              <a:spcBef>
                <a:spcPct val="0"/>
              </a:spcBef>
              <a:spcAft>
                <a:spcPct val="0"/>
              </a:spcAft>
              <a:defRPr sz="2000">
                <a:solidFill>
                  <a:schemeClr val="tx1"/>
                </a:solidFill>
                <a:latin typeface="Times New Roman" pitchFamily="18" charset="0"/>
              </a:defRPr>
            </a:lvl9pPr>
          </a:lstStyle>
          <a:p>
            <a:fld id="{D24EB345-282D-4CD7-8822-B69672CEDDB0}" type="slidenum">
              <a:rPr lang="en-US" altLang="en-US" sz="1200">
                <a:latin typeface="Arial" pitchFamily="34" charset="0"/>
              </a:rPr>
              <a:pPr/>
              <a:t>36</a:t>
            </a:fld>
            <a:endParaRPr lang="en-US" altLang="en-US" sz="1200" dirty="0">
              <a:latin typeface="Arial" pitchFamily="34" charset="0"/>
            </a:endParaRPr>
          </a:p>
        </p:txBody>
      </p:sp>
      <p:sp>
        <p:nvSpPr>
          <p:cNvPr id="25603" name="Rectangle 2"/>
          <p:cNvSpPr>
            <a:spLocks noGrp="1" noRot="1" noChangeAspect="1" noChangeArrowheads="1" noTextEdit="1"/>
          </p:cNvSpPr>
          <p:nvPr>
            <p:ph type="sldImg"/>
          </p:nvPr>
        </p:nvSpPr>
        <p:spPr>
          <a:xfrm>
            <a:off x="1196975" y="693738"/>
            <a:ext cx="4618038" cy="3463925"/>
          </a:xfrm>
          <a:ln/>
        </p:spPr>
      </p:sp>
      <p:sp>
        <p:nvSpPr>
          <p:cNvPr id="25604" name="Rectangle 3"/>
          <p:cNvSpPr>
            <a:spLocks noGrp="1" noChangeArrowheads="1"/>
          </p:cNvSpPr>
          <p:nvPr>
            <p:ph type="body" idx="1"/>
          </p:nvPr>
        </p:nvSpPr>
        <p:spPr>
          <a:xfrm>
            <a:off x="932592" y="4388974"/>
            <a:ext cx="5145220" cy="4152266"/>
          </a:xfrm>
          <a:noFill/>
        </p:spPr>
        <p:txBody>
          <a:bodyPr/>
          <a:lstStyle/>
          <a:p>
            <a:r>
              <a:rPr lang="en-US" altLang="zh-TW" dirty="0" smtClean="0"/>
              <a:t>Speaker note: data for this chart comes from </a:t>
            </a:r>
            <a:r>
              <a:rPr lang="en-US" altLang="zh-TW" baseline="0" dirty="0" smtClean="0"/>
              <a:t>1981-2014 and the graph represents the average of any 20 year period within this time frame. </a:t>
            </a:r>
            <a:endParaRPr lang="zh-TW"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b="1" dirty="0" smtClean="0"/>
              <a:t>Notes for What Are Credit Ratings?</a:t>
            </a:r>
            <a:r>
              <a:rPr lang="en-US" dirty="0" smtClean="0"/>
              <a:t> </a:t>
            </a:r>
          </a:p>
          <a:p>
            <a:pPr hangingPunct="0"/>
            <a:r>
              <a:rPr lang="en-US" dirty="0" smtClean="0"/>
              <a:t>This section helps you tell a broader story. It sets the work of S&amp;P Global Ratings into the broader context of what credit ratings are, what role credit ratings play in the capital markets and what marketplace needs credit ratings can help meet. It also includes slides about our ratings categories, our ratings process, external regulations and a comparison of business models. </a:t>
            </a:r>
            <a:endParaRPr lang="en-US" dirty="0"/>
          </a:p>
        </p:txBody>
      </p:sp>
      <p:sp>
        <p:nvSpPr>
          <p:cNvPr id="4" name="Slide Number Placeholder 3"/>
          <p:cNvSpPr>
            <a:spLocks noGrp="1"/>
          </p:cNvSpPr>
          <p:nvPr>
            <p:ph type="sldNum" sz="quarter" idx="10"/>
          </p:nvPr>
        </p:nvSpPr>
        <p:spPr/>
        <p:txBody>
          <a:bodyPr/>
          <a:lstStyle/>
          <a:p>
            <a:fld id="{0D185690-BB87-43F6-BDB7-203127D631B5}" type="slidenum">
              <a:rPr lang="en-US" smtClean="0"/>
              <a:t>12</a:t>
            </a:fld>
            <a:endParaRPr lang="en-US" dirty="0"/>
          </a:p>
        </p:txBody>
      </p:sp>
    </p:spTree>
    <p:extLst>
      <p:ext uri="{BB962C8B-B14F-4D97-AF65-F5344CB8AC3E}">
        <p14:creationId xmlns:p14="http://schemas.microsoft.com/office/powerpoint/2010/main" val="347127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1552">
              <a:defRPr sz="2000">
                <a:solidFill>
                  <a:schemeClr val="tx1"/>
                </a:solidFill>
                <a:latin typeface="Times New Roman" pitchFamily="18" charset="0"/>
              </a:defRPr>
            </a:lvl1pPr>
            <a:lvl2pPr marL="745241" indent="-286631" defTabSz="931552">
              <a:defRPr sz="2000">
                <a:solidFill>
                  <a:schemeClr val="tx1"/>
                </a:solidFill>
                <a:latin typeface="Times New Roman" pitchFamily="18" charset="0"/>
              </a:defRPr>
            </a:lvl2pPr>
            <a:lvl3pPr marL="1146524" indent="-229304" defTabSz="931552">
              <a:defRPr sz="2000">
                <a:solidFill>
                  <a:schemeClr val="tx1"/>
                </a:solidFill>
                <a:latin typeface="Times New Roman" pitchFamily="18" charset="0"/>
              </a:defRPr>
            </a:lvl3pPr>
            <a:lvl4pPr marL="1605135" indent="-229304" defTabSz="931552">
              <a:defRPr sz="2000">
                <a:solidFill>
                  <a:schemeClr val="tx1"/>
                </a:solidFill>
                <a:latin typeface="Times New Roman" pitchFamily="18" charset="0"/>
              </a:defRPr>
            </a:lvl4pPr>
            <a:lvl5pPr marL="2063742" indent="-229304" defTabSz="931552">
              <a:defRPr sz="2000">
                <a:solidFill>
                  <a:schemeClr val="tx1"/>
                </a:solidFill>
                <a:latin typeface="Times New Roman" pitchFamily="18" charset="0"/>
              </a:defRPr>
            </a:lvl5pPr>
            <a:lvl6pPr marL="2522351" indent="-229304" algn="ctr" defTabSz="931552" eaLnBrk="0" fontAlgn="base" hangingPunct="0">
              <a:spcBef>
                <a:spcPct val="0"/>
              </a:spcBef>
              <a:spcAft>
                <a:spcPct val="0"/>
              </a:spcAft>
              <a:defRPr sz="2000">
                <a:solidFill>
                  <a:schemeClr val="tx1"/>
                </a:solidFill>
                <a:latin typeface="Times New Roman" pitchFamily="18" charset="0"/>
              </a:defRPr>
            </a:lvl6pPr>
            <a:lvl7pPr marL="2980959" indent="-229304" algn="ctr" defTabSz="931552" eaLnBrk="0" fontAlgn="base" hangingPunct="0">
              <a:spcBef>
                <a:spcPct val="0"/>
              </a:spcBef>
              <a:spcAft>
                <a:spcPct val="0"/>
              </a:spcAft>
              <a:defRPr sz="2000">
                <a:solidFill>
                  <a:schemeClr val="tx1"/>
                </a:solidFill>
                <a:latin typeface="Times New Roman" pitchFamily="18" charset="0"/>
              </a:defRPr>
            </a:lvl7pPr>
            <a:lvl8pPr marL="3439572" indent="-229304" algn="ctr" defTabSz="931552" eaLnBrk="0" fontAlgn="base" hangingPunct="0">
              <a:spcBef>
                <a:spcPct val="0"/>
              </a:spcBef>
              <a:spcAft>
                <a:spcPct val="0"/>
              </a:spcAft>
              <a:defRPr sz="2000">
                <a:solidFill>
                  <a:schemeClr val="tx1"/>
                </a:solidFill>
                <a:latin typeface="Times New Roman" pitchFamily="18" charset="0"/>
              </a:defRPr>
            </a:lvl8pPr>
            <a:lvl9pPr marL="3898178" indent="-229304" algn="ctr" defTabSz="931552" eaLnBrk="0" fontAlgn="base" hangingPunct="0">
              <a:spcBef>
                <a:spcPct val="0"/>
              </a:spcBef>
              <a:spcAft>
                <a:spcPct val="0"/>
              </a:spcAft>
              <a:defRPr sz="2000">
                <a:solidFill>
                  <a:schemeClr val="tx1"/>
                </a:solidFill>
                <a:latin typeface="Times New Roman" pitchFamily="18" charset="0"/>
              </a:defRPr>
            </a:lvl9pPr>
          </a:lstStyle>
          <a:p>
            <a:fld id="{1B5D4E40-37D1-4894-9576-46D8A118282E}" type="slidenum">
              <a:rPr lang="en-US" altLang="en-US" sz="1200">
                <a:latin typeface="Arial" pitchFamily="34" charset="0"/>
              </a:rPr>
              <a:pPr/>
              <a:t>13</a:t>
            </a:fld>
            <a:endParaRPr lang="en-US" altLang="en-US" sz="1200" dirty="0">
              <a:latin typeface="Arial" pitchFamily="34" charset="0"/>
            </a:endParaRPr>
          </a:p>
        </p:txBody>
      </p:sp>
      <p:sp>
        <p:nvSpPr>
          <p:cNvPr id="20483" name="Rectangle 2"/>
          <p:cNvSpPr>
            <a:spLocks noGrp="1" noRot="1" noChangeAspect="1" noChangeArrowheads="1" noTextEdit="1"/>
          </p:cNvSpPr>
          <p:nvPr>
            <p:ph type="sldImg"/>
          </p:nvPr>
        </p:nvSpPr>
        <p:spPr>
          <a:xfrm>
            <a:off x="1203325" y="692150"/>
            <a:ext cx="4619625" cy="3463925"/>
          </a:xfrm>
          <a:ln/>
        </p:spPr>
      </p:sp>
      <p:sp>
        <p:nvSpPr>
          <p:cNvPr id="20484" name="Rectangle 3"/>
          <p:cNvSpPr>
            <a:spLocks noGrp="1" noChangeArrowheads="1"/>
          </p:cNvSpPr>
          <p:nvPr>
            <p:ph type="body" idx="1"/>
          </p:nvPr>
        </p:nvSpPr>
        <p:spPr>
          <a:xfrm>
            <a:off x="701346" y="4385919"/>
            <a:ext cx="5607712" cy="4158372"/>
          </a:xfrm>
          <a:noFill/>
        </p:spPr>
        <p:txBody>
          <a:bodyPr/>
          <a:lstStyle/>
          <a:p>
            <a:r>
              <a:rPr lang="en-GB" dirty="0" smtClean="0"/>
              <a:t>Notes:</a:t>
            </a:r>
          </a:p>
          <a:p>
            <a:r>
              <a:rPr lang="en-GB" dirty="0" smtClean="0"/>
              <a:t>Please</a:t>
            </a:r>
            <a:r>
              <a:rPr lang="en-GB" baseline="0" dirty="0" smtClean="0"/>
              <a:t> note the Statutory Definition:</a:t>
            </a:r>
          </a:p>
          <a:p>
            <a:endParaRPr lang="en-GB" baseline="0" dirty="0" smtClean="0"/>
          </a:p>
          <a:p>
            <a:r>
              <a:rPr lang="en-GB" b="1" i="1" dirty="0" smtClean="0"/>
              <a:t>Statutory Definition</a:t>
            </a:r>
          </a:p>
          <a:p>
            <a:r>
              <a:rPr lang="en-US" dirty="0" smtClean="0"/>
              <a:t>an assessment of the creditworthiness of an obligor as an entity or with respect to specific securities or money market instruments".  [Section 3(a)(60) of the '34 Act]</a:t>
            </a:r>
            <a:endParaRPr lang="en-US" b="1" i="1" dirty="0" smtClean="0"/>
          </a:p>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85690-BB87-43F6-BDB7-203127D631B5}" type="slidenum">
              <a:rPr lang="en-US" smtClean="0"/>
              <a:t>17</a:t>
            </a:fld>
            <a:endParaRPr lang="en-US" dirty="0"/>
          </a:p>
        </p:txBody>
      </p:sp>
    </p:spTree>
    <p:extLst>
      <p:ext uri="{BB962C8B-B14F-4D97-AF65-F5344CB8AC3E}">
        <p14:creationId xmlns:p14="http://schemas.microsoft.com/office/powerpoint/2010/main" val="187632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Circa</a:t>
            </a:r>
            <a:r>
              <a:rPr lang="en-GB" baseline="0" dirty="0" smtClean="0"/>
              <a:t> </a:t>
            </a:r>
            <a:r>
              <a:rPr lang="en-GB" dirty="0" smtClean="0"/>
              <a:t>2500 research commentaries p.a.</a:t>
            </a:r>
          </a:p>
          <a:p>
            <a:r>
              <a:rPr lang="en-GB" baseline="0" dirty="0" smtClean="0"/>
              <a:t>research and commentaries includes Global Fixed Income Research</a:t>
            </a:r>
            <a:endParaRPr lang="en-US" dirty="0"/>
          </a:p>
        </p:txBody>
      </p:sp>
      <p:sp>
        <p:nvSpPr>
          <p:cNvPr id="4" name="Slide Number Placeholder 3"/>
          <p:cNvSpPr>
            <a:spLocks noGrp="1"/>
          </p:cNvSpPr>
          <p:nvPr>
            <p:ph type="sldNum" sz="quarter" idx="10"/>
          </p:nvPr>
        </p:nvSpPr>
        <p:spPr/>
        <p:txBody>
          <a:bodyPr/>
          <a:lstStyle/>
          <a:p>
            <a:fld id="{0D185690-BB87-43F6-BDB7-203127D631B5}" type="slidenum">
              <a:rPr lang="en-US" smtClean="0"/>
              <a:t>18</a:t>
            </a:fld>
            <a:endParaRPr lang="en-US" dirty="0"/>
          </a:p>
        </p:txBody>
      </p:sp>
    </p:spTree>
    <p:extLst>
      <p:ext uri="{BB962C8B-B14F-4D97-AF65-F5344CB8AC3E}">
        <p14:creationId xmlns:p14="http://schemas.microsoft.com/office/powerpoint/2010/main" val="345099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85690-BB87-43F6-BDB7-203127D631B5}" type="slidenum">
              <a:rPr lang="en-US" smtClean="0"/>
              <a:t>19</a:t>
            </a:fld>
            <a:endParaRPr lang="en-US" dirty="0"/>
          </a:p>
        </p:txBody>
      </p:sp>
    </p:spTree>
    <p:extLst>
      <p:ext uri="{BB962C8B-B14F-4D97-AF65-F5344CB8AC3E}">
        <p14:creationId xmlns:p14="http://schemas.microsoft.com/office/powerpoint/2010/main" val="1876329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B3186-0E53-3C40-A799-3142579BA172}" type="slidenum">
              <a:rPr lang="en-US" smtClean="0"/>
              <a:pPr/>
              <a:t>20</a:t>
            </a:fld>
            <a:endParaRPr lang="en-US" dirty="0"/>
          </a:p>
        </p:txBody>
      </p:sp>
    </p:spTree>
    <p:extLst>
      <p:ext uri="{BB962C8B-B14F-4D97-AF65-F5344CB8AC3E}">
        <p14:creationId xmlns:p14="http://schemas.microsoft.com/office/powerpoint/2010/main" val="18864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31707">
              <a:defRPr sz="2000">
                <a:solidFill>
                  <a:schemeClr val="tx1"/>
                </a:solidFill>
                <a:latin typeface="Times New Roman" pitchFamily="18" charset="0"/>
              </a:defRPr>
            </a:lvl1pPr>
            <a:lvl2pPr marL="745364" indent="-286679" defTabSz="931707">
              <a:defRPr sz="2000">
                <a:solidFill>
                  <a:schemeClr val="tx1"/>
                </a:solidFill>
                <a:latin typeface="Times New Roman" pitchFamily="18" charset="0"/>
              </a:defRPr>
            </a:lvl2pPr>
            <a:lvl3pPr marL="1146713" indent="-229343" defTabSz="931707">
              <a:defRPr sz="2000">
                <a:solidFill>
                  <a:schemeClr val="tx1"/>
                </a:solidFill>
                <a:latin typeface="Times New Roman" pitchFamily="18" charset="0"/>
              </a:defRPr>
            </a:lvl3pPr>
            <a:lvl4pPr marL="1605401" indent="-229343" defTabSz="931707">
              <a:defRPr sz="2000">
                <a:solidFill>
                  <a:schemeClr val="tx1"/>
                </a:solidFill>
                <a:latin typeface="Times New Roman" pitchFamily="18" charset="0"/>
              </a:defRPr>
            </a:lvl4pPr>
            <a:lvl5pPr marL="2064085" indent="-229343" defTabSz="931707">
              <a:defRPr sz="2000">
                <a:solidFill>
                  <a:schemeClr val="tx1"/>
                </a:solidFill>
                <a:latin typeface="Times New Roman" pitchFamily="18" charset="0"/>
              </a:defRPr>
            </a:lvl5pPr>
            <a:lvl6pPr marL="2522770" indent="-229343" algn="ctr" defTabSz="931707" eaLnBrk="0" fontAlgn="base" hangingPunct="0">
              <a:spcBef>
                <a:spcPct val="0"/>
              </a:spcBef>
              <a:spcAft>
                <a:spcPct val="0"/>
              </a:spcAft>
              <a:defRPr sz="2000">
                <a:solidFill>
                  <a:schemeClr val="tx1"/>
                </a:solidFill>
                <a:latin typeface="Times New Roman" pitchFamily="18" charset="0"/>
              </a:defRPr>
            </a:lvl6pPr>
            <a:lvl7pPr marL="2981457" indent="-229343" algn="ctr" defTabSz="931707" eaLnBrk="0" fontAlgn="base" hangingPunct="0">
              <a:spcBef>
                <a:spcPct val="0"/>
              </a:spcBef>
              <a:spcAft>
                <a:spcPct val="0"/>
              </a:spcAft>
              <a:defRPr sz="2000">
                <a:solidFill>
                  <a:schemeClr val="tx1"/>
                </a:solidFill>
                <a:latin typeface="Times New Roman" pitchFamily="18" charset="0"/>
              </a:defRPr>
            </a:lvl7pPr>
            <a:lvl8pPr marL="3440141" indent="-229343" algn="ctr" defTabSz="931707" eaLnBrk="0" fontAlgn="base" hangingPunct="0">
              <a:spcBef>
                <a:spcPct val="0"/>
              </a:spcBef>
              <a:spcAft>
                <a:spcPct val="0"/>
              </a:spcAft>
              <a:defRPr sz="2000">
                <a:solidFill>
                  <a:schemeClr val="tx1"/>
                </a:solidFill>
                <a:latin typeface="Times New Roman" pitchFamily="18" charset="0"/>
              </a:defRPr>
            </a:lvl8pPr>
            <a:lvl9pPr marL="3898827" indent="-229343" algn="ctr" defTabSz="931707" eaLnBrk="0" fontAlgn="base" hangingPunct="0">
              <a:spcBef>
                <a:spcPct val="0"/>
              </a:spcBef>
              <a:spcAft>
                <a:spcPct val="0"/>
              </a:spcAft>
              <a:defRPr sz="2000">
                <a:solidFill>
                  <a:schemeClr val="tx1"/>
                </a:solidFill>
                <a:latin typeface="Times New Roman" pitchFamily="18" charset="0"/>
              </a:defRPr>
            </a:lvl9pPr>
          </a:lstStyle>
          <a:p>
            <a:fld id="{5A202E68-E5FF-4A9F-B883-6C38EE7C8D3B}" type="slidenum">
              <a:rPr lang="en-US" altLang="en-US" sz="1200">
                <a:latin typeface="Arial" pitchFamily="34" charset="0"/>
              </a:rPr>
              <a:pPr/>
              <a:t>21</a:t>
            </a:fld>
            <a:endParaRPr lang="en-US" altLang="en-US" sz="1200" dirty="0">
              <a:latin typeface="Arial" pitchFamily="34" charset="0"/>
            </a:endParaRPr>
          </a:p>
        </p:txBody>
      </p:sp>
      <p:sp>
        <p:nvSpPr>
          <p:cNvPr id="26627" name="Rectangle 2"/>
          <p:cNvSpPr>
            <a:spLocks noGrp="1" noRot="1" noChangeAspect="1" noChangeArrowheads="1" noTextEdit="1"/>
          </p:cNvSpPr>
          <p:nvPr>
            <p:ph type="sldImg"/>
          </p:nvPr>
        </p:nvSpPr>
        <p:spPr>
          <a:xfrm>
            <a:off x="1196975" y="690563"/>
            <a:ext cx="4618038" cy="3463925"/>
          </a:xfrm>
          <a:ln/>
        </p:spPr>
      </p:sp>
      <p:sp>
        <p:nvSpPr>
          <p:cNvPr id="26628" name="Rectangle 3"/>
          <p:cNvSpPr>
            <a:spLocks noGrp="1" noChangeArrowheads="1"/>
          </p:cNvSpPr>
          <p:nvPr>
            <p:ph type="body" idx="1"/>
          </p:nvPr>
        </p:nvSpPr>
        <p:spPr>
          <a:xfrm>
            <a:off x="935635" y="4385919"/>
            <a:ext cx="5139134" cy="4158372"/>
          </a:xfrm>
          <a:noFill/>
        </p:spPr>
        <p:txBody>
          <a:bodyPr/>
          <a:lstStyle/>
          <a:p>
            <a:endParaRPr lang="ja-JP" altLang="en-US" b="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hite plai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17352" y="152199"/>
            <a:ext cx="5322469" cy="2481677"/>
          </a:xfrm>
        </p:spPr>
        <p:txBody>
          <a:bodyPr lIns="0" tIns="0" rIns="0" bIns="0">
            <a:normAutofit/>
          </a:bodyPr>
          <a:lstStyle>
            <a:lvl1pPr>
              <a:lnSpc>
                <a:spcPct val="95000"/>
              </a:lnSpc>
              <a:defRPr sz="5700" b="0" i="0">
                <a:solidFill>
                  <a:schemeClr val="tx1"/>
                </a:solidFill>
                <a:latin typeface="Arial" charset="0"/>
                <a:ea typeface="Arial" charset="0"/>
                <a:cs typeface="Arial" charset="0"/>
              </a:defRPr>
            </a:lvl1pPr>
          </a:lstStyle>
          <a:p>
            <a:r>
              <a:rPr lang="en-US" dirty="0" smtClean="0"/>
              <a:t>Presentation</a:t>
            </a:r>
            <a:br>
              <a:rPr lang="en-US" dirty="0" smtClean="0"/>
            </a:br>
            <a:r>
              <a:rPr lang="en-US" dirty="0" smtClean="0"/>
              <a:t>Title</a:t>
            </a:r>
            <a:endParaRPr lang="en-US" dirty="0"/>
          </a:p>
        </p:txBody>
      </p:sp>
      <p:sp>
        <p:nvSpPr>
          <p:cNvPr id="10" name="Text Placeholder 9"/>
          <p:cNvSpPr>
            <a:spLocks noGrp="1"/>
          </p:cNvSpPr>
          <p:nvPr>
            <p:ph type="body" sz="quarter" idx="12" hasCustomPrompt="1"/>
          </p:nvPr>
        </p:nvSpPr>
        <p:spPr>
          <a:xfrm>
            <a:off x="320675" y="2719817"/>
            <a:ext cx="3968750" cy="440834"/>
          </a:xfrm>
        </p:spPr>
        <p:txBody>
          <a:bodyPr lIns="0" tIns="0" rIns="0" bIns="0"/>
          <a:lstStyle>
            <a:lvl1pPr>
              <a:defRPr sz="1900">
                <a:solidFill>
                  <a:schemeClr val="tx1"/>
                </a:solidFill>
              </a:defRPr>
            </a:lvl1pPr>
          </a:lstStyle>
          <a:p>
            <a:pPr lvl="0"/>
            <a:r>
              <a:rPr lang="en-US" dirty="0" smtClean="0"/>
              <a:t>Subtitle</a:t>
            </a:r>
            <a:endParaRPr lang="en-US" dirty="0"/>
          </a:p>
        </p:txBody>
      </p:sp>
      <p:sp>
        <p:nvSpPr>
          <p:cNvPr id="11" name="Text Placeholder 9"/>
          <p:cNvSpPr>
            <a:spLocks noGrp="1"/>
          </p:cNvSpPr>
          <p:nvPr>
            <p:ph type="body" sz="quarter" idx="13" hasCustomPrompt="1"/>
          </p:nvPr>
        </p:nvSpPr>
        <p:spPr>
          <a:xfrm>
            <a:off x="6421438" y="284622"/>
            <a:ext cx="2381326" cy="440834"/>
          </a:xfrm>
        </p:spPr>
        <p:txBody>
          <a:bodyPr lIns="0" tIns="0" rIns="0" bIns="0"/>
          <a:lstStyle>
            <a:lvl1pPr>
              <a:spcBef>
                <a:spcPts val="0"/>
              </a:spcBef>
              <a:defRPr sz="1100">
                <a:solidFill>
                  <a:schemeClr val="tx1"/>
                </a:solidFill>
              </a:defRPr>
            </a:lvl1pPr>
          </a:lstStyle>
          <a:p>
            <a:pPr lvl="0"/>
            <a:r>
              <a:rPr lang="en-US" dirty="0" smtClean="0"/>
              <a:t>Presenter Name</a:t>
            </a:r>
            <a:endParaRPr lang="en-US" dirty="0"/>
          </a:p>
        </p:txBody>
      </p:sp>
      <p:sp>
        <p:nvSpPr>
          <p:cNvPr id="13" name="Text Placeholder 9"/>
          <p:cNvSpPr>
            <a:spLocks noGrp="1"/>
          </p:cNvSpPr>
          <p:nvPr>
            <p:ph type="body" sz="quarter" idx="15" hasCustomPrompt="1"/>
          </p:nvPr>
        </p:nvSpPr>
        <p:spPr>
          <a:xfrm>
            <a:off x="6421438" y="1598177"/>
            <a:ext cx="2381326" cy="828861"/>
          </a:xfrm>
        </p:spPr>
        <p:txBody>
          <a:bodyPr lIns="0" tIns="0" rIns="0" bIns="0"/>
          <a:lstStyle>
            <a:lvl1pPr>
              <a:defRPr sz="950" baseline="0">
                <a:solidFill>
                  <a:schemeClr val="bg1">
                    <a:lumMod val="50000"/>
                  </a:schemeClr>
                </a:solidFill>
                <a:latin typeface="Arial Narrow" charset="0"/>
                <a:ea typeface="Arial Narrow" charset="0"/>
                <a:cs typeface="Arial Narrow" charset="0"/>
              </a:defRPr>
            </a:lvl1pPr>
          </a:lstStyle>
          <a:p>
            <a:pPr lvl="0"/>
            <a:r>
              <a:rPr lang="en-US" dirty="0" smtClean="0"/>
              <a:t>Disclaimer paragraph</a:t>
            </a:r>
            <a:endParaRPr lang="en-US" dirty="0"/>
          </a:p>
        </p:txBody>
      </p:sp>
      <p:sp>
        <p:nvSpPr>
          <p:cNvPr id="4" name="Date Placeholder 3"/>
          <p:cNvSpPr>
            <a:spLocks noGrp="1"/>
          </p:cNvSpPr>
          <p:nvPr>
            <p:ph type="dt" sz="half" idx="18"/>
          </p:nvPr>
        </p:nvSpPr>
        <p:spPr>
          <a:xfrm>
            <a:off x="6421438" y="1098982"/>
            <a:ext cx="2381326" cy="223277"/>
          </a:xfrm>
        </p:spPr>
        <p:txBody>
          <a:bodyPr/>
          <a:lstStyle>
            <a:lvl1pPr algn="l">
              <a:defRPr b="0" i="0">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38641064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black plain">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solidFill>
                <a:schemeClr val="tx1"/>
              </a:solidFill>
            </a:endParaRPr>
          </a:p>
        </p:txBody>
      </p:sp>
      <p:sp>
        <p:nvSpPr>
          <p:cNvPr id="8" name="Title 7"/>
          <p:cNvSpPr>
            <a:spLocks noGrp="1"/>
          </p:cNvSpPr>
          <p:nvPr>
            <p:ph type="title" hasCustomPrompt="1"/>
          </p:nvPr>
        </p:nvSpPr>
        <p:spPr>
          <a:xfrm>
            <a:off x="320676" y="183512"/>
            <a:ext cx="7315200" cy="5170834"/>
          </a:xfrm>
        </p:spPr>
        <p:txBody>
          <a:bodyPr lIns="0" tIns="0" rIns="0" bIns="0"/>
          <a:lstStyle>
            <a:lvl1pPr>
              <a:lnSpc>
                <a:spcPct val="90000"/>
              </a:lnSpc>
              <a:defRPr sz="5700" b="0" i="0">
                <a:solidFill>
                  <a:schemeClr val="tx1"/>
                </a:solidFill>
                <a:latin typeface="Arial Regular" charset="0"/>
                <a:cs typeface="Arial Regular" charset="0"/>
              </a:defRPr>
            </a:lvl1pPr>
          </a:lstStyle>
          <a:p>
            <a:r>
              <a:rPr lang="en-US" dirty="0" smtClean="0"/>
              <a:t>Divider</a:t>
            </a:r>
            <a:br>
              <a:rPr lang="en-US" dirty="0" smtClean="0"/>
            </a:br>
            <a:r>
              <a:rPr lang="en-US" dirty="0" smtClean="0"/>
              <a:t>Page</a:t>
            </a:r>
            <a:endParaRPr lang="en-US" dirty="0"/>
          </a:p>
        </p:txBody>
      </p:sp>
      <p:sp>
        <p:nvSpPr>
          <p:cNvPr id="3" name="Footer Placeholder 2"/>
          <p:cNvSpPr>
            <a:spLocks noGrp="1"/>
          </p:cNvSpPr>
          <p:nvPr>
            <p:ph type="ftr" sz="quarter" idx="17"/>
          </p:nvPr>
        </p:nvSpPr>
        <p:spPr/>
        <p:txBody>
          <a:bodyPr/>
          <a:lstStyle>
            <a:lvl1pPr>
              <a:defRPr>
                <a:solidFill>
                  <a:srgbClr val="FFFFFF"/>
                </a:solidFill>
              </a:defRPr>
            </a:lvl1pPr>
          </a:lstStyle>
          <a:p>
            <a:r>
              <a:rPr lang="en-US" dirty="0" smtClean="0"/>
              <a:t>Private &amp; Confidential</a:t>
            </a:r>
            <a:endParaRPr lang="en-US" dirty="0"/>
          </a:p>
        </p:txBody>
      </p:sp>
      <p:sp>
        <p:nvSpPr>
          <p:cNvPr id="5" name="Slide Number Placeholder 4"/>
          <p:cNvSpPr>
            <a:spLocks noGrp="1"/>
          </p:cNvSpPr>
          <p:nvPr>
            <p:ph type="sldNum" sz="quarter" idx="18"/>
          </p:nvPr>
        </p:nvSpPr>
        <p:spPr/>
        <p:txBody>
          <a:bodyPr/>
          <a:lstStyle>
            <a:lvl1pPr>
              <a:defRPr>
                <a:solidFill>
                  <a:schemeClr val="tx1"/>
                </a:solidFill>
              </a:defRPr>
            </a:lvl1pPr>
          </a:lstStyle>
          <a:p>
            <a:fld id="{BDDC3DCF-E0A7-DA4A-BC2C-1EC3743A297B}"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36" y="5978718"/>
            <a:ext cx="1252728" cy="711008"/>
          </a:xfrm>
          <a:prstGeom prst="rect">
            <a:avLst/>
          </a:prstGeom>
        </p:spPr>
      </p:pic>
    </p:spTree>
    <p:extLst>
      <p:ext uri="{BB962C8B-B14F-4D97-AF65-F5344CB8AC3E}">
        <p14:creationId xmlns:p14="http://schemas.microsoft.com/office/powerpoint/2010/main" val="28916465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Image Big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223699"/>
            <a:ext cx="7315200" cy="1201846"/>
          </a:xfrm>
        </p:spPr>
        <p:txBody>
          <a:bodyPr lIns="0" tIns="0" rIns="0" bIns="0"/>
          <a:lstStyle>
            <a:lvl1pPr>
              <a:lnSpc>
                <a:spcPct val="90000"/>
              </a:lnSpc>
              <a:defRPr sz="3750" b="0" i="0">
                <a:solidFill>
                  <a:schemeClr val="tx1"/>
                </a:solidFill>
                <a:latin typeface="Arial Regular" charset="0"/>
                <a:cs typeface="Arial Regular" charset="0"/>
              </a:defRPr>
            </a:lvl1pPr>
          </a:lstStyle>
          <a:p>
            <a:r>
              <a:rPr lang="en-US" dirty="0" smtClean="0"/>
              <a:t>Divider</a:t>
            </a:r>
            <a:br>
              <a:rPr lang="en-US" dirty="0" smtClean="0"/>
            </a:br>
            <a:r>
              <a:rPr lang="en-US" dirty="0" smtClean="0"/>
              <a:t>Page</a:t>
            </a:r>
            <a:endParaRPr lang="en-US" dirty="0"/>
          </a:p>
        </p:txBody>
      </p:sp>
      <p:sp>
        <p:nvSpPr>
          <p:cNvPr id="3" name="Footer Placeholder 2"/>
          <p:cNvSpPr>
            <a:spLocks noGrp="1"/>
          </p:cNvSpPr>
          <p:nvPr>
            <p:ph type="ftr" sz="quarter" idx="17"/>
          </p:nvPr>
        </p:nvSpPr>
        <p:spPr/>
        <p:txBody>
          <a:bodyPr/>
          <a:lstStyle/>
          <a:p>
            <a:r>
              <a:rPr lang="en-US" dirty="0" smtClean="0"/>
              <a:t>Private &amp; Confidential</a:t>
            </a:r>
            <a:endParaRPr lang="en-US" dirty="0"/>
          </a:p>
        </p:txBody>
      </p:sp>
      <p:sp>
        <p:nvSpPr>
          <p:cNvPr id="5" name="Slide Number Placeholder 4"/>
          <p:cNvSpPr>
            <a:spLocks noGrp="1"/>
          </p:cNvSpPr>
          <p:nvPr>
            <p:ph type="sldNum" sz="quarter" idx="18"/>
          </p:nvPr>
        </p:nvSpPr>
        <p:spPr/>
        <p:txBody>
          <a:bodyPr/>
          <a:lstStyle/>
          <a:p>
            <a:fld id="{BDDC3DCF-E0A7-DA4A-BC2C-1EC3743A297B}" type="slidenum">
              <a:rPr lang="en-US" smtClean="0"/>
              <a:pPr/>
              <a:t>‹#›</a:t>
            </a:fld>
            <a:endParaRPr lang="en-US" dirty="0"/>
          </a:p>
        </p:txBody>
      </p:sp>
      <p:sp>
        <p:nvSpPr>
          <p:cNvPr id="6" name="Picture Placeholder 5"/>
          <p:cNvSpPr>
            <a:spLocks noGrp="1"/>
          </p:cNvSpPr>
          <p:nvPr>
            <p:ph type="pic" sz="quarter" idx="19"/>
          </p:nvPr>
        </p:nvSpPr>
        <p:spPr>
          <a:xfrm>
            <a:off x="320676" y="2219101"/>
            <a:ext cx="8499474" cy="3572099"/>
          </a:xfrm>
        </p:spPr>
        <p:txBody>
          <a:bodyPr anchor="ctr"/>
          <a:lstStyle>
            <a:lvl1pPr algn="ctr">
              <a:defRPr/>
            </a:lvl1pPr>
          </a:lstStyle>
          <a:p>
            <a:endParaRPr lang="en-US" dirty="0"/>
          </a:p>
        </p:txBody>
      </p:sp>
    </p:spTree>
    <p:extLst>
      <p:ext uri="{BB962C8B-B14F-4D97-AF65-F5344CB8AC3E}">
        <p14:creationId xmlns:p14="http://schemas.microsoft.com/office/powerpoint/2010/main" val="35627645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white Image Small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262227"/>
            <a:ext cx="7315200" cy="1046682"/>
          </a:xfrm>
        </p:spPr>
        <p:txBody>
          <a:bodyPr lIns="0" tIns="0" rIns="0" bIns="0"/>
          <a:lstStyle>
            <a:lvl1pPr>
              <a:lnSpc>
                <a:spcPct val="95000"/>
              </a:lnSpc>
              <a:defRPr sz="2000" b="0" i="0">
                <a:solidFill>
                  <a:schemeClr val="tx1"/>
                </a:solidFill>
                <a:latin typeface="Arial Regular" charset="0"/>
                <a:cs typeface="Arial Regular" charset="0"/>
              </a:defRPr>
            </a:lvl1pPr>
          </a:lstStyle>
          <a:p>
            <a:r>
              <a:rPr lang="en-US" dirty="0" smtClean="0"/>
              <a:t>Divider</a:t>
            </a:r>
            <a:br>
              <a:rPr lang="en-US" dirty="0" smtClean="0"/>
            </a:br>
            <a:r>
              <a:rPr lang="en-US" dirty="0" smtClean="0"/>
              <a:t>Page</a:t>
            </a:r>
            <a:endParaRPr lang="en-US" dirty="0"/>
          </a:p>
        </p:txBody>
      </p:sp>
      <p:sp>
        <p:nvSpPr>
          <p:cNvPr id="3" name="Footer Placeholder 2"/>
          <p:cNvSpPr>
            <a:spLocks noGrp="1"/>
          </p:cNvSpPr>
          <p:nvPr>
            <p:ph type="ftr" sz="quarter" idx="17"/>
          </p:nvPr>
        </p:nvSpPr>
        <p:spPr/>
        <p:txBody>
          <a:bodyPr/>
          <a:lstStyle/>
          <a:p>
            <a:r>
              <a:rPr lang="en-US" dirty="0" smtClean="0"/>
              <a:t>Private &amp; Confidential</a:t>
            </a:r>
            <a:endParaRPr lang="en-US" dirty="0"/>
          </a:p>
        </p:txBody>
      </p:sp>
      <p:sp>
        <p:nvSpPr>
          <p:cNvPr id="5" name="Slide Number Placeholder 4"/>
          <p:cNvSpPr>
            <a:spLocks noGrp="1"/>
          </p:cNvSpPr>
          <p:nvPr>
            <p:ph type="sldNum" sz="quarter" idx="18"/>
          </p:nvPr>
        </p:nvSpPr>
        <p:spPr/>
        <p:txBody>
          <a:bodyPr/>
          <a:lstStyle/>
          <a:p>
            <a:fld id="{BDDC3DCF-E0A7-DA4A-BC2C-1EC3743A297B}" type="slidenum">
              <a:rPr lang="en-US" smtClean="0"/>
              <a:pPr/>
              <a:t>‹#›</a:t>
            </a:fld>
            <a:endParaRPr lang="en-US" dirty="0"/>
          </a:p>
        </p:txBody>
      </p:sp>
      <p:sp>
        <p:nvSpPr>
          <p:cNvPr id="6" name="Picture Placeholder 5"/>
          <p:cNvSpPr>
            <a:spLocks noGrp="1"/>
          </p:cNvSpPr>
          <p:nvPr>
            <p:ph type="pic" sz="quarter" idx="19"/>
          </p:nvPr>
        </p:nvSpPr>
        <p:spPr>
          <a:xfrm>
            <a:off x="320676" y="2219101"/>
            <a:ext cx="8499474" cy="3572099"/>
          </a:xfrm>
        </p:spPr>
        <p:txBody>
          <a:bodyPr anchor="ctr"/>
          <a:lstStyle>
            <a:lvl1pPr algn="ctr">
              <a:defRPr/>
            </a:lvl1pPr>
          </a:lstStyle>
          <a:p>
            <a:endParaRPr lang="en-US" dirty="0"/>
          </a:p>
        </p:txBody>
      </p:sp>
    </p:spTree>
    <p:extLst>
      <p:ext uri="{BB962C8B-B14F-4D97-AF65-F5344CB8AC3E}">
        <p14:creationId xmlns:p14="http://schemas.microsoft.com/office/powerpoint/2010/main" val="12521724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black Image Small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262227"/>
            <a:ext cx="7315200" cy="1098520"/>
          </a:xfrm>
        </p:spPr>
        <p:txBody>
          <a:bodyPr lIns="0" tIns="0" rIns="0" bIns="0"/>
          <a:lstStyle>
            <a:lvl1pPr>
              <a:lnSpc>
                <a:spcPct val="90000"/>
              </a:lnSpc>
              <a:defRPr sz="2000" b="0" i="0">
                <a:solidFill>
                  <a:schemeClr val="tx1"/>
                </a:solidFill>
                <a:latin typeface="Arial Regular" charset="0"/>
                <a:cs typeface="Arial Regular" charset="0"/>
              </a:defRPr>
            </a:lvl1pPr>
          </a:lstStyle>
          <a:p>
            <a:r>
              <a:rPr lang="en-US" dirty="0" smtClean="0"/>
              <a:t>Divider</a:t>
            </a:r>
            <a:br>
              <a:rPr lang="en-US" dirty="0" smtClean="0"/>
            </a:br>
            <a:r>
              <a:rPr lang="en-US" dirty="0" smtClean="0"/>
              <a:t>Page</a:t>
            </a:r>
            <a:endParaRPr lang="en-US" dirty="0"/>
          </a:p>
        </p:txBody>
      </p:sp>
      <p:sp>
        <p:nvSpPr>
          <p:cNvPr id="3" name="Footer Placeholder 2"/>
          <p:cNvSpPr>
            <a:spLocks noGrp="1"/>
          </p:cNvSpPr>
          <p:nvPr>
            <p:ph type="ftr" sz="quarter" idx="17"/>
          </p:nvPr>
        </p:nvSpPr>
        <p:spPr/>
        <p:txBody>
          <a:bodyPr/>
          <a:lstStyle>
            <a:lvl1pPr>
              <a:defRPr>
                <a:solidFill>
                  <a:srgbClr val="FFFFFF"/>
                </a:solidFill>
              </a:defRPr>
            </a:lvl1pPr>
          </a:lstStyle>
          <a:p>
            <a:r>
              <a:rPr lang="en-US" dirty="0" smtClean="0"/>
              <a:t>Private &amp; Confidential</a:t>
            </a:r>
            <a:endParaRPr lang="en-US" dirty="0"/>
          </a:p>
        </p:txBody>
      </p:sp>
      <p:sp>
        <p:nvSpPr>
          <p:cNvPr id="5" name="Slide Number Placeholder 4"/>
          <p:cNvSpPr>
            <a:spLocks noGrp="1"/>
          </p:cNvSpPr>
          <p:nvPr>
            <p:ph type="sldNum" sz="quarter" idx="18"/>
          </p:nvPr>
        </p:nvSpPr>
        <p:spPr/>
        <p:txBody>
          <a:bodyPr/>
          <a:lstStyle>
            <a:lvl1pPr>
              <a:defRPr>
                <a:solidFill>
                  <a:srgbClr val="FFFFFF"/>
                </a:solidFill>
              </a:defRPr>
            </a:lvl1pPr>
          </a:lstStyle>
          <a:p>
            <a:fld id="{BDDC3DCF-E0A7-DA4A-BC2C-1EC3743A297B}" type="slidenum">
              <a:rPr lang="en-US" smtClean="0"/>
              <a:pPr/>
              <a:t>‹#›</a:t>
            </a:fld>
            <a:endParaRPr lang="en-US" dirty="0"/>
          </a:p>
        </p:txBody>
      </p:sp>
      <p:sp>
        <p:nvSpPr>
          <p:cNvPr id="6" name="Picture Placeholder 5"/>
          <p:cNvSpPr>
            <a:spLocks noGrp="1"/>
          </p:cNvSpPr>
          <p:nvPr>
            <p:ph type="pic" sz="quarter" idx="19"/>
          </p:nvPr>
        </p:nvSpPr>
        <p:spPr>
          <a:xfrm>
            <a:off x="320676" y="2219101"/>
            <a:ext cx="8499474" cy="3572099"/>
          </a:xfrm>
        </p:spPr>
        <p:txBody>
          <a:bodyPr anchor="ctr"/>
          <a:lstStyle>
            <a:lvl1pPr algn="ctr">
              <a:defRPr/>
            </a:lvl1pPr>
          </a:lstStyle>
          <a:p>
            <a:endParaRPr lang="en-US" dirty="0"/>
          </a:p>
        </p:txBody>
      </p:sp>
      <p:sp>
        <p:nvSpPr>
          <p:cNvPr id="9" name="Rectangle 8"/>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solidFill>
                <a:schemeClr val="tx1"/>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36" y="5978718"/>
            <a:ext cx="1252728" cy="711008"/>
          </a:xfrm>
          <a:prstGeom prst="rect">
            <a:avLst/>
          </a:prstGeom>
        </p:spPr>
      </p:pic>
    </p:spTree>
    <p:extLst>
      <p:ext uri="{BB962C8B-B14F-4D97-AF65-F5344CB8AC3E}">
        <p14:creationId xmlns:p14="http://schemas.microsoft.com/office/powerpoint/2010/main" val="15536176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dirty="0" smtClean="0"/>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33593"/>
            <a:ext cx="4011152" cy="4257607"/>
          </a:xfrm>
        </p:spPr>
        <p:txBody>
          <a:bodyPr/>
          <a:lstStyle>
            <a:lvl1pPr>
              <a:defRPr b="0" i="0">
                <a:latin typeface="Arial Regular" charset="0"/>
                <a:cs typeface="Arial Regular" charset="0"/>
              </a:defRPr>
            </a:lvl1pPr>
            <a:lvl2pPr>
              <a:defRPr b="0" i="0">
                <a:latin typeface="Arial Regular" charset="0"/>
                <a:cs typeface="Arial Regular" charset="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5"/>
          <p:cNvSpPr>
            <a:spLocks noGrp="1"/>
          </p:cNvSpPr>
          <p:nvPr>
            <p:ph sz="quarter" idx="13"/>
          </p:nvPr>
        </p:nvSpPr>
        <p:spPr>
          <a:xfrm>
            <a:off x="4796298" y="1533593"/>
            <a:ext cx="4011152" cy="4257607"/>
          </a:xfrm>
        </p:spPr>
        <p:txBody>
          <a:bodyPr/>
          <a:lstStyle>
            <a:lvl1pPr>
              <a:defRPr b="0" i="0">
                <a:latin typeface="Arial Regular" charset="0"/>
                <a:cs typeface="Arial Regular" charset="0"/>
              </a:defRPr>
            </a:lvl1pPr>
            <a:lvl2pPr>
              <a:defRPr b="0" i="0">
                <a:latin typeface="Arial Regular" charset="0"/>
                <a:cs typeface="Arial Regular" charset="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smtClean="0"/>
              <a:t>Subtitle</a:t>
            </a:r>
            <a:endParaRPr lang="en-US" dirty="0"/>
          </a:p>
        </p:txBody>
      </p:sp>
    </p:spTree>
    <p:extLst>
      <p:ext uri="{BB962C8B-B14F-4D97-AF65-F5344CB8AC3E}">
        <p14:creationId xmlns:p14="http://schemas.microsoft.com/office/powerpoint/2010/main" val="397922647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columns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dirty="0" smtClean="0"/>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0" y="1144741"/>
            <a:ext cx="8490099" cy="855797"/>
          </a:xfrm>
        </p:spPr>
        <p:txBody>
          <a:bodyPr/>
          <a:lstStyle>
            <a:lvl1pPr>
              <a:defRPr sz="1400" b="0" i="0">
                <a:solidFill>
                  <a:schemeClr val="tx1"/>
                </a:solidFill>
                <a:latin typeface="Arial Regular" charset="0"/>
                <a:cs typeface="Arial Regular" charset="0"/>
              </a:defRPr>
            </a:lvl1pPr>
            <a:lvl2pPr>
              <a:defRPr>
                <a:latin typeface="Akkurat Pro"/>
                <a:cs typeface="Akkurat Pro"/>
              </a:defRPr>
            </a:lvl2pPr>
          </a:lstStyle>
          <a:p>
            <a:pPr lvl="0"/>
            <a:r>
              <a:rPr lang="en-US" dirty="0" smtClean="0"/>
              <a:t>Click to edit Master text styles</a:t>
            </a:r>
            <a:endParaRPr lang="en-US" dirty="0"/>
          </a:p>
        </p:txBody>
      </p:sp>
      <p:sp>
        <p:nvSpPr>
          <p:cNvPr id="8" name="Picture Placeholder 7"/>
          <p:cNvSpPr>
            <a:spLocks noGrp="1"/>
          </p:cNvSpPr>
          <p:nvPr>
            <p:ph type="pic" sz="quarter" idx="14"/>
          </p:nvPr>
        </p:nvSpPr>
        <p:spPr>
          <a:xfrm>
            <a:off x="317500" y="2281526"/>
            <a:ext cx="4011613" cy="2935710"/>
          </a:xfrm>
        </p:spPr>
        <p:txBody>
          <a:bodyPr anchor="ctr"/>
          <a:lstStyle>
            <a:lvl1pPr algn="ctr">
              <a:defRPr/>
            </a:lvl1pPr>
          </a:lstStyle>
          <a:p>
            <a:endParaRPr lang="en-US" dirty="0"/>
          </a:p>
        </p:txBody>
      </p:sp>
      <p:sp>
        <p:nvSpPr>
          <p:cNvPr id="10" name="Text Placeholder 9"/>
          <p:cNvSpPr>
            <a:spLocks noGrp="1"/>
          </p:cNvSpPr>
          <p:nvPr>
            <p:ph type="body" sz="quarter" idx="15"/>
          </p:nvPr>
        </p:nvSpPr>
        <p:spPr>
          <a:xfrm>
            <a:off x="320675" y="2000538"/>
            <a:ext cx="4008438" cy="280988"/>
          </a:xfrm>
        </p:spPr>
        <p:txBody>
          <a:bodyPr/>
          <a:lstStyle>
            <a:lvl1pPr algn="ctr">
              <a:defRPr sz="1000">
                <a:solidFill>
                  <a:srgbClr val="000000"/>
                </a:solidFill>
              </a:defRPr>
            </a:lvl1pPr>
          </a:lstStyle>
          <a:p>
            <a:pPr lvl="0"/>
            <a:r>
              <a:rPr lang="en-US" dirty="0" smtClean="0"/>
              <a:t>Click to edit Master text styles</a:t>
            </a:r>
            <a:endParaRPr lang="en-US" dirty="0"/>
          </a:p>
        </p:txBody>
      </p:sp>
      <p:sp>
        <p:nvSpPr>
          <p:cNvPr id="11" name="Picture Placeholder 7"/>
          <p:cNvSpPr>
            <a:spLocks noGrp="1"/>
          </p:cNvSpPr>
          <p:nvPr>
            <p:ph type="pic" sz="quarter" idx="16"/>
          </p:nvPr>
        </p:nvSpPr>
        <p:spPr>
          <a:xfrm>
            <a:off x="4803725" y="2281526"/>
            <a:ext cx="4011613" cy="2935710"/>
          </a:xfrm>
        </p:spPr>
        <p:txBody>
          <a:bodyPr anchor="ctr"/>
          <a:lstStyle>
            <a:lvl1pPr algn="ctr">
              <a:defRPr/>
            </a:lvl1pPr>
          </a:lstStyle>
          <a:p>
            <a:endParaRPr lang="en-US" dirty="0"/>
          </a:p>
        </p:txBody>
      </p:sp>
      <p:sp>
        <p:nvSpPr>
          <p:cNvPr id="12" name="Text Placeholder 9"/>
          <p:cNvSpPr>
            <a:spLocks noGrp="1"/>
          </p:cNvSpPr>
          <p:nvPr>
            <p:ph type="body" sz="quarter" idx="17"/>
          </p:nvPr>
        </p:nvSpPr>
        <p:spPr>
          <a:xfrm>
            <a:off x="4806900" y="2000538"/>
            <a:ext cx="4008438" cy="280988"/>
          </a:xfrm>
        </p:spPr>
        <p:txBody>
          <a:bodyPr/>
          <a:lstStyle>
            <a:lvl1pPr algn="ctr">
              <a:defRPr sz="1000">
                <a:solidFill>
                  <a:srgbClr val="000000"/>
                </a:solidFill>
              </a:defRPr>
            </a:lvl1pPr>
          </a:lstStyle>
          <a:p>
            <a:pPr lvl="0"/>
            <a:r>
              <a:rPr lang="en-US" dirty="0" smtClean="0"/>
              <a:t>Click to edit Master text styles</a:t>
            </a:r>
            <a:endParaRPr lang="en-US" dirty="0"/>
          </a:p>
        </p:txBody>
      </p:sp>
      <p:sp>
        <p:nvSpPr>
          <p:cNvPr id="14" name="Text Placeholder 13"/>
          <p:cNvSpPr>
            <a:spLocks noGrp="1"/>
          </p:cNvSpPr>
          <p:nvPr>
            <p:ph type="body" sz="quarter" idx="18"/>
          </p:nvPr>
        </p:nvSpPr>
        <p:spPr>
          <a:xfrm>
            <a:off x="320675" y="5403972"/>
            <a:ext cx="8500220" cy="583922"/>
          </a:xfrm>
        </p:spPr>
        <p:txBody>
          <a:bodyPr anchor="b"/>
          <a:lstStyle>
            <a:lvl1pPr>
              <a:defRPr sz="950" b="0" i="0">
                <a:solidFill>
                  <a:schemeClr val="tx1"/>
                </a:solidFill>
                <a:latin typeface="Arial Narrow" charset="0"/>
                <a:ea typeface="Arial Narrow" charset="0"/>
                <a:cs typeface="Arial Narrow" charset="0"/>
              </a:defRPr>
            </a:lvl1pPr>
            <a:lvl2pPr>
              <a:defRPr sz="950" b="0" i="0">
                <a:solidFill>
                  <a:schemeClr val="tx1"/>
                </a:solidFill>
                <a:latin typeface="Arial Narrow" charset="0"/>
                <a:ea typeface="Arial Narrow" charset="0"/>
                <a:cs typeface="Arial Narrow" charset="0"/>
              </a:defRPr>
            </a:lvl2pPr>
            <a:lvl3pPr>
              <a:defRPr sz="950" b="0" i="0">
                <a:solidFill>
                  <a:schemeClr val="tx1"/>
                </a:solidFill>
                <a:latin typeface="Arial Narrow" charset="0"/>
                <a:ea typeface="Arial Narrow" charset="0"/>
                <a:cs typeface="Arial Narrow" charset="0"/>
              </a:defRPr>
            </a:lvl3pPr>
            <a:lvl4pPr>
              <a:defRPr sz="800">
                <a:solidFill>
                  <a:srgbClr val="7F7F7F"/>
                </a:solidFill>
              </a:defRPr>
            </a:lvl4pPr>
            <a:lvl5pPr>
              <a:defRPr sz="800">
                <a:solidFill>
                  <a:srgbClr val="7F7F7F"/>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26905883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063782"/>
            <a:ext cx="8503543" cy="4727418"/>
          </a:xfrm>
        </p:spPr>
        <p:txBody>
          <a:bodyPr/>
          <a:lstStyle>
            <a:lvl1pPr>
              <a:defRPr sz="950" b="0" i="0">
                <a:latin typeface="Arial Narrow"/>
                <a:cs typeface="Arial Narrow"/>
              </a:defRPr>
            </a:lvl1pPr>
            <a:lvl2pPr marL="0" marR="0" indent="0" algn="l" defTabSz="457200" rtl="0" eaLnBrk="1" fontAlgn="auto" latinLnBrk="0" hangingPunct="1">
              <a:lnSpc>
                <a:spcPct val="100000"/>
              </a:lnSpc>
              <a:spcBef>
                <a:spcPts val="500"/>
              </a:spcBef>
              <a:spcAft>
                <a:spcPts val="0"/>
              </a:spcAft>
              <a:buClrTx/>
              <a:buSzTx/>
              <a:buFont typeface="Arial"/>
              <a:buNone/>
              <a:tabLst/>
              <a:defRPr sz="950" b="0" i="0">
                <a:latin typeface="Arial Narrow"/>
                <a:cs typeface="Arial Narrow"/>
              </a:defRPr>
            </a:lvl2pPr>
            <a:lvl3pPr>
              <a:defRPr sz="950">
                <a:latin typeface="Arial Narrow"/>
                <a:cs typeface="Arial Narrow"/>
              </a:defRPr>
            </a:lvl3pPr>
            <a:lvl4pPr>
              <a:defRPr sz="950">
                <a:latin typeface="Arial Narrow"/>
                <a:cs typeface="Arial Narrow"/>
              </a:defRPr>
            </a:lvl4pPr>
            <a:lvl5pPr>
              <a:defRPr sz="950">
                <a:latin typeface="Arial Narrow"/>
                <a:cs typeface="Arial Narrow"/>
              </a:defRPr>
            </a:lvl5pPr>
          </a:lstStyle>
          <a:p>
            <a:pPr lvl="0"/>
            <a:r>
              <a:rPr lang="en-US" dirty="0" smtClean="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smtClean="0"/>
              <a:t>Second level. Level 2 Body text can be Regular or Bold. Level 2 Body text can be Regular or Bold. </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83619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dirty="0" smtClean="0"/>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Tree>
    <p:extLst>
      <p:ext uri="{BB962C8B-B14F-4D97-AF65-F5344CB8AC3E}">
        <p14:creationId xmlns:p14="http://schemas.microsoft.com/office/powerpoint/2010/main" val="21635106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uthor inf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5" name="Content Placeholder 5"/>
          <p:cNvSpPr>
            <a:spLocks noGrp="1"/>
          </p:cNvSpPr>
          <p:nvPr>
            <p:ph sz="quarter" idx="13" hasCustomPrompt="1"/>
          </p:nvPr>
        </p:nvSpPr>
        <p:spPr>
          <a:xfrm>
            <a:off x="320675" y="4076095"/>
            <a:ext cx="3482320" cy="1727812"/>
          </a:xfrm>
        </p:spPr>
        <p:txBody>
          <a:bodyPr/>
          <a:lstStyle>
            <a:lvl1pPr>
              <a:defRPr sz="2000" b="0" i="0" baseline="0">
                <a:latin typeface="Arial Regular" charset="0"/>
                <a:cs typeface="Arial Regular" charset="0"/>
              </a:defRPr>
            </a:lvl1pPr>
            <a:lvl2pPr marL="0" indent="0">
              <a:buFont typeface="Arial"/>
              <a:buNone/>
              <a:defRPr sz="2000"/>
            </a:lvl2pPr>
          </a:lstStyle>
          <a:p>
            <a:pPr lvl="0"/>
            <a:r>
              <a:rPr lang="en-US" dirty="0" smtClean="0"/>
              <a:t>Author’s Name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0789570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227012" y="1233487"/>
            <a:ext cx="8688387" cy="4686301"/>
          </a:xfrm>
          <a:ln cap="flat">
            <a:miter lim="800000"/>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Date Placeholder 1"/>
          <p:cNvSpPr>
            <a:spLocks noGrp="1"/>
          </p:cNvSpPr>
          <p:nvPr>
            <p:ph type="dt" sz="half" idx="14"/>
          </p:nvPr>
        </p:nvSpPr>
        <p:spPr/>
        <p:txBody>
          <a:bodyPr/>
          <a:lstStyle/>
          <a:p>
            <a:endParaRPr lang="en-US" dirty="0"/>
          </a:p>
        </p:txBody>
      </p:sp>
      <p:sp>
        <p:nvSpPr>
          <p:cNvPr id="7" name="Footer Placeholder 6"/>
          <p:cNvSpPr>
            <a:spLocks noGrp="1"/>
          </p:cNvSpPr>
          <p:nvPr>
            <p:ph type="ftr" sz="quarter" idx="15"/>
          </p:nvPr>
        </p:nvSpPr>
        <p:spPr/>
        <p:txBody>
          <a:bodyPr/>
          <a:lstStyle/>
          <a:p>
            <a:r>
              <a:rPr lang="en-US" dirty="0" smtClean="0"/>
              <a:t>Private &amp; Confidential</a:t>
            </a:r>
            <a:endParaRPr lang="en-US" dirty="0"/>
          </a:p>
        </p:txBody>
      </p:sp>
      <p:sp>
        <p:nvSpPr>
          <p:cNvPr id="8" name="Slide Number Placeholder 7"/>
          <p:cNvSpPr>
            <a:spLocks noGrp="1"/>
          </p:cNvSpPr>
          <p:nvPr>
            <p:ph type="sldNum" sz="quarter" idx="16"/>
          </p:nvPr>
        </p:nvSpPr>
        <p:spPr/>
        <p:txBody>
          <a:bodyPr/>
          <a:lstStyle/>
          <a:p>
            <a:fld id="{146682E1-A610-4FB0-BCC6-241ABE41C99B}" type="slidenum">
              <a:rPr lang="en-US" smtClean="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58794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lack plain">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sp>
        <p:nvSpPr>
          <p:cNvPr id="8" name="Title 7"/>
          <p:cNvSpPr>
            <a:spLocks noGrp="1"/>
          </p:cNvSpPr>
          <p:nvPr>
            <p:ph type="title" hasCustomPrompt="1"/>
          </p:nvPr>
        </p:nvSpPr>
        <p:spPr>
          <a:xfrm>
            <a:off x="317352" y="152199"/>
            <a:ext cx="5322469" cy="2481677"/>
          </a:xfrm>
        </p:spPr>
        <p:txBody>
          <a:bodyPr lIns="0" tIns="0" rIns="0" bIns="0">
            <a:normAutofit/>
          </a:bodyPr>
          <a:lstStyle>
            <a:lvl1pPr>
              <a:lnSpc>
                <a:spcPct val="95000"/>
              </a:lnSpc>
              <a:defRPr sz="5700" b="0" i="0">
                <a:solidFill>
                  <a:schemeClr val="tx1"/>
                </a:solidFill>
                <a:latin typeface="Arial Regular" charset="0"/>
                <a:cs typeface="Arial Regular" charset="0"/>
              </a:defRPr>
            </a:lvl1pPr>
          </a:lstStyle>
          <a:p>
            <a:r>
              <a:rPr lang="en-US" dirty="0" smtClean="0"/>
              <a:t>Presentation</a:t>
            </a:r>
            <a:br>
              <a:rPr lang="en-US" dirty="0" smtClean="0"/>
            </a:br>
            <a:r>
              <a:rPr lang="en-US" dirty="0" smtClean="0"/>
              <a:t>Title</a:t>
            </a:r>
            <a:endParaRPr lang="en-US" dirty="0"/>
          </a:p>
        </p:txBody>
      </p:sp>
      <p:sp>
        <p:nvSpPr>
          <p:cNvPr id="10" name="Text Placeholder 9"/>
          <p:cNvSpPr>
            <a:spLocks noGrp="1"/>
          </p:cNvSpPr>
          <p:nvPr>
            <p:ph type="body" sz="quarter" idx="12" hasCustomPrompt="1"/>
          </p:nvPr>
        </p:nvSpPr>
        <p:spPr>
          <a:xfrm>
            <a:off x="320675" y="2719817"/>
            <a:ext cx="3968750" cy="440834"/>
          </a:xfrm>
        </p:spPr>
        <p:txBody>
          <a:bodyPr lIns="0" tIns="0" rIns="0" bIns="0"/>
          <a:lstStyle>
            <a:lvl1pPr>
              <a:defRPr sz="1900">
                <a:solidFill>
                  <a:schemeClr val="tx1"/>
                </a:solidFill>
              </a:defRPr>
            </a:lvl1pPr>
          </a:lstStyle>
          <a:p>
            <a:pPr lvl="0"/>
            <a:r>
              <a:rPr lang="en-US" dirty="0" smtClean="0"/>
              <a:t>Subtitle</a:t>
            </a:r>
            <a:endParaRPr lang="en-US" dirty="0"/>
          </a:p>
        </p:txBody>
      </p:sp>
      <p:sp>
        <p:nvSpPr>
          <p:cNvPr id="11" name="Text Placeholder 9"/>
          <p:cNvSpPr>
            <a:spLocks noGrp="1"/>
          </p:cNvSpPr>
          <p:nvPr>
            <p:ph type="body" sz="quarter" idx="13" hasCustomPrompt="1"/>
          </p:nvPr>
        </p:nvSpPr>
        <p:spPr>
          <a:xfrm>
            <a:off x="6421439" y="284622"/>
            <a:ext cx="2378176" cy="440834"/>
          </a:xfrm>
        </p:spPr>
        <p:txBody>
          <a:bodyPr lIns="0" tIns="0" rIns="0" bIns="0"/>
          <a:lstStyle>
            <a:lvl1pPr>
              <a:spcBef>
                <a:spcPts val="0"/>
              </a:spcBef>
              <a:defRPr sz="1100">
                <a:solidFill>
                  <a:schemeClr val="tx1"/>
                </a:solidFill>
              </a:defRPr>
            </a:lvl1pPr>
          </a:lstStyle>
          <a:p>
            <a:pPr lvl="0"/>
            <a:r>
              <a:rPr lang="en-US" dirty="0" smtClean="0"/>
              <a:t>Presenter Name</a:t>
            </a:r>
            <a:endParaRPr lang="en-US" dirty="0"/>
          </a:p>
        </p:txBody>
      </p:sp>
      <p:sp>
        <p:nvSpPr>
          <p:cNvPr id="13" name="Text Placeholder 9"/>
          <p:cNvSpPr>
            <a:spLocks noGrp="1"/>
          </p:cNvSpPr>
          <p:nvPr>
            <p:ph type="body" sz="quarter" idx="15" hasCustomPrompt="1"/>
          </p:nvPr>
        </p:nvSpPr>
        <p:spPr>
          <a:xfrm>
            <a:off x="6421439" y="1602218"/>
            <a:ext cx="2378176" cy="828861"/>
          </a:xfrm>
        </p:spPr>
        <p:txBody>
          <a:bodyPr lIns="0" tIns="0" rIns="0" bIns="0"/>
          <a:lstStyle>
            <a:lvl1pPr>
              <a:defRPr sz="950" baseline="0">
                <a:solidFill>
                  <a:schemeClr val="tx1">
                    <a:lumMod val="65000"/>
                  </a:schemeClr>
                </a:solidFill>
                <a:latin typeface="Arial Narrow" charset="0"/>
                <a:ea typeface="Arial Narrow" charset="0"/>
                <a:cs typeface="Arial Narrow" charset="0"/>
              </a:defRPr>
            </a:lvl1pPr>
          </a:lstStyle>
          <a:p>
            <a:pPr lvl="0"/>
            <a:r>
              <a:rPr lang="en-US" dirty="0" smtClean="0"/>
              <a:t>Disclaimer paragraph</a:t>
            </a:r>
            <a:endParaRPr lang="en-US" dirty="0"/>
          </a:p>
        </p:txBody>
      </p:sp>
      <p:sp>
        <p:nvSpPr>
          <p:cNvPr id="2" name="Date Placeholder 1"/>
          <p:cNvSpPr>
            <a:spLocks noGrp="1"/>
          </p:cNvSpPr>
          <p:nvPr>
            <p:ph type="dt" sz="half" idx="16"/>
          </p:nvPr>
        </p:nvSpPr>
        <p:spPr>
          <a:xfrm>
            <a:off x="6420775" y="1100212"/>
            <a:ext cx="2386676" cy="223277"/>
          </a:xfrm>
        </p:spPr>
        <p:txBody>
          <a:bodyPr/>
          <a:lstStyle>
            <a:lvl1pPr algn="l">
              <a:defRPr>
                <a:solidFill>
                  <a:schemeClr val="tx1"/>
                </a:solidFill>
              </a:defRPr>
            </a:lvl1pPr>
          </a:lstStyle>
          <a:p>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36" y="5978718"/>
            <a:ext cx="1252728" cy="711008"/>
          </a:xfrm>
          <a:prstGeom prst="rect">
            <a:avLst/>
          </a:prstGeom>
        </p:spPr>
      </p:pic>
    </p:spTree>
    <p:extLst>
      <p:ext uri="{BB962C8B-B14F-4D97-AF65-F5344CB8AC3E}">
        <p14:creationId xmlns:p14="http://schemas.microsoft.com/office/powerpoint/2010/main" val="684129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w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29220"/>
            <a:ext cx="8503920" cy="4102570"/>
          </a:xfrm>
        </p:spPr>
        <p:txBody>
          <a:bodyPr/>
          <a:lstStyle>
            <a:lvl1pPr>
              <a:defRPr b="0" i="0">
                <a:latin typeface="Arial Regular" charset="0"/>
                <a:cs typeface="Arial Regular"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dirty="0" smtClean="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smtClean="0"/>
              <a:t>Second level. Level 2 Body text can be Regular or Bold. Level 2 Body text can be Regular or Bold. </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5"/>
          <p:cNvSpPr>
            <a:spLocks noGrp="1"/>
          </p:cNvSpPr>
          <p:nvPr>
            <p:ph sz="quarter" idx="13"/>
          </p:nvPr>
        </p:nvSpPr>
        <p:spPr>
          <a:xfrm>
            <a:off x="314324" y="5606722"/>
            <a:ext cx="8503920" cy="385298"/>
          </a:xfrm>
        </p:spPr>
        <p:txBody>
          <a:bodyPr vert="horz" lIns="0" tIns="0" rIns="0" bIns="0" rtlCol="0" anchor="b">
            <a:noAutofit/>
          </a:bodyPr>
          <a:lstStyle>
            <a:lvl1pPr>
              <a:defRPr lang="en-US" sz="950" b="0" i="0" dirty="0" smtClean="0">
                <a:solidFill>
                  <a:schemeClr val="tx1"/>
                </a:solidFill>
                <a:latin typeface="Arial Narrow" charset="0"/>
                <a:ea typeface="Arial Narrow" charset="0"/>
                <a:cs typeface="Arial Narrow" charset="0"/>
              </a:defRPr>
            </a:lvl1pPr>
            <a:lvl2pPr>
              <a:defRPr lang="en-US" sz="950" b="0" i="0" dirty="0" smtClean="0">
                <a:solidFill>
                  <a:schemeClr val="tx1"/>
                </a:solidFill>
                <a:latin typeface="Arial Narrow" charset="0"/>
                <a:ea typeface="Arial Narrow" charset="0"/>
                <a:cs typeface="Arial Narrow" charset="0"/>
              </a:defRPr>
            </a:lvl2pPr>
            <a:lvl3pPr>
              <a:defRPr lang="en-US" sz="950" b="0" i="0" dirty="0" smtClean="0">
                <a:solidFill>
                  <a:schemeClr val="tx1"/>
                </a:solidFill>
                <a:latin typeface="Arial Narrow" charset="0"/>
                <a:ea typeface="Arial Narrow" charset="0"/>
                <a:cs typeface="Arial Narrow" charset="0"/>
              </a:defRPr>
            </a:lvl3pPr>
            <a:lvl4pPr>
              <a:defRPr lang="en-US" sz="950" b="0" i="0" dirty="0" smtClean="0">
                <a:solidFill>
                  <a:schemeClr val="tx1"/>
                </a:solidFill>
                <a:latin typeface="Arial Narrow" charset="0"/>
                <a:ea typeface="Arial Narrow" charset="0"/>
                <a:cs typeface="Arial Narrow" charset="0"/>
              </a:defRPr>
            </a:lvl4pPr>
            <a:lvl5pPr>
              <a:defRPr lang="en-US" sz="950" b="0" i="0" dirty="0">
                <a:solidFill>
                  <a:schemeClr val="tx1"/>
                </a:solidFill>
                <a:latin typeface="Arial Narrow" charset="0"/>
                <a:ea typeface="Arial Narrow" charset="0"/>
                <a:cs typeface="Arial Narrow" charset="0"/>
              </a:defRPr>
            </a:lvl5pPr>
          </a:lstStyle>
          <a:p>
            <a:pPr lvl="0"/>
            <a:r>
              <a:rPr lang="en-US" dirty="0" smtClean="0"/>
              <a:t>Click to edit Master text styles</a:t>
            </a:r>
          </a:p>
          <a:p>
            <a:pPr lvl="1"/>
            <a:r>
              <a:rPr lang="en-US" dirty="0" smtClean="0"/>
              <a:t>Second level. Level 2 Body text can be Regular or Bold. Level 2 Body text can be Regular or Bold. </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smtClean="0"/>
              <a:t>Subtitle</a:t>
            </a:r>
            <a:endParaRPr lang="en-US" dirty="0"/>
          </a:p>
        </p:txBody>
      </p:sp>
    </p:spTree>
    <p:extLst>
      <p:ext uri="{BB962C8B-B14F-4D97-AF65-F5344CB8AC3E}">
        <p14:creationId xmlns:p14="http://schemas.microsoft.com/office/powerpoint/2010/main" val="4665257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wShort copy &amp; 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0" y="1144741"/>
            <a:ext cx="8490099" cy="565571"/>
          </a:xfrm>
        </p:spPr>
        <p:txBody>
          <a:bodyPr/>
          <a:lstStyle>
            <a:lvl1pPr>
              <a:defRPr sz="1400" b="0" i="0">
                <a:solidFill>
                  <a:srgbClr val="7F7F7F"/>
                </a:solidFill>
                <a:latin typeface="Arial Regular" charset="0"/>
                <a:cs typeface="Arial Regular" charset="0"/>
              </a:defRPr>
            </a:lvl1pPr>
            <a:lvl2pPr>
              <a:defRPr>
                <a:latin typeface="Akkurat Pro"/>
                <a:cs typeface="Akkurat Pro"/>
              </a:defRPr>
            </a:lvl2pPr>
          </a:lstStyle>
          <a:p>
            <a:pPr lvl="0"/>
            <a:r>
              <a:rPr lang="en-US" dirty="0" smtClean="0"/>
              <a:t>Click to edit Master text styles</a:t>
            </a:r>
            <a:endParaRPr lang="en-US" dirty="0"/>
          </a:p>
        </p:txBody>
      </p:sp>
      <p:sp>
        <p:nvSpPr>
          <p:cNvPr id="8" name="Picture Placeholder 7"/>
          <p:cNvSpPr>
            <a:spLocks noGrp="1"/>
          </p:cNvSpPr>
          <p:nvPr>
            <p:ph type="pic" sz="quarter" idx="14"/>
          </p:nvPr>
        </p:nvSpPr>
        <p:spPr>
          <a:xfrm>
            <a:off x="317500" y="1914528"/>
            <a:ext cx="8504238" cy="3822676"/>
          </a:xfrm>
        </p:spPr>
        <p:txBody>
          <a:bodyPr anchor="ctr"/>
          <a:lstStyle>
            <a:lvl1pPr algn="ctr">
              <a:defRPr/>
            </a:lvl1pPr>
          </a:lstStyle>
          <a:p>
            <a:endParaRPr lang="en-US" dirty="0"/>
          </a:p>
        </p:txBody>
      </p:sp>
      <p:sp>
        <p:nvSpPr>
          <p:cNvPr id="14" name="Text Placeholder 13"/>
          <p:cNvSpPr>
            <a:spLocks noGrp="1"/>
          </p:cNvSpPr>
          <p:nvPr>
            <p:ph type="body" sz="quarter" idx="18"/>
          </p:nvPr>
        </p:nvSpPr>
        <p:spPr>
          <a:xfrm>
            <a:off x="320675" y="5839310"/>
            <a:ext cx="8500220" cy="148584"/>
          </a:xfrm>
        </p:spPr>
        <p:txBody>
          <a:bodyPr anchor="b"/>
          <a:lstStyle>
            <a:lvl1pPr>
              <a:defRPr sz="800" b="0" i="0">
                <a:solidFill>
                  <a:schemeClr val="tx1"/>
                </a:solidFill>
                <a:latin typeface="Arial Narrow" charset="0"/>
                <a:ea typeface="Arial Narrow" charset="0"/>
                <a:cs typeface="Arial Narrow" charset="0"/>
              </a:defRPr>
            </a:lvl1pPr>
            <a:lvl2pPr>
              <a:defRPr sz="800" b="0" i="0">
                <a:solidFill>
                  <a:schemeClr val="tx1"/>
                </a:solidFill>
                <a:latin typeface="Arial Narrow" charset="0"/>
                <a:ea typeface="Arial Narrow" charset="0"/>
                <a:cs typeface="Arial Narrow" charset="0"/>
              </a:defRPr>
            </a:lvl2pPr>
            <a:lvl3pPr>
              <a:defRPr sz="800" b="0" i="0">
                <a:solidFill>
                  <a:schemeClr val="tx1"/>
                </a:solidFill>
                <a:latin typeface="Arial Narrow" charset="0"/>
                <a:ea typeface="Arial Narrow" charset="0"/>
                <a:cs typeface="Arial Narrow" charset="0"/>
              </a:defRPr>
            </a:lvl3pPr>
            <a:lvl4pPr>
              <a:defRPr sz="800">
                <a:solidFill>
                  <a:srgbClr val="7F7F7F"/>
                </a:solidFill>
              </a:defRPr>
            </a:lvl4pPr>
            <a:lvl5pPr>
              <a:defRPr sz="800">
                <a:solidFill>
                  <a:srgbClr val="7F7F7F"/>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13" name="Text Placeholder 9"/>
          <p:cNvSpPr>
            <a:spLocks noGrp="1"/>
          </p:cNvSpPr>
          <p:nvPr>
            <p:ph type="body" sz="quarter" idx="19"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smtClean="0"/>
              <a:t>Subtitle</a:t>
            </a:r>
            <a:endParaRPr lang="en-US" dirty="0"/>
          </a:p>
        </p:txBody>
      </p:sp>
    </p:spTree>
    <p:extLst>
      <p:ext uri="{BB962C8B-B14F-4D97-AF65-F5344CB8AC3E}">
        <p14:creationId xmlns:p14="http://schemas.microsoft.com/office/powerpoint/2010/main" val="31537392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27013" y="1433513"/>
            <a:ext cx="4206240" cy="354647"/>
          </a:xfrm>
          <a:ln cap="flat">
            <a:miter lim="800000"/>
          </a:ln>
        </p:spPr>
        <p:txBody>
          <a:bodyPr anchor="t" anchorCtr="0"/>
          <a:lstStyle>
            <a:lvl1pPr marL="0" indent="0" algn="l">
              <a:lnSpc>
                <a:spcPct val="80000"/>
              </a:lnSpc>
              <a:spcBef>
                <a:spcPts val="6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 styles</a:t>
            </a:r>
          </a:p>
        </p:txBody>
      </p:sp>
      <p:sp>
        <p:nvSpPr>
          <p:cNvPr id="4" name="Content Placeholder 3"/>
          <p:cNvSpPr>
            <a:spLocks noGrp="1"/>
          </p:cNvSpPr>
          <p:nvPr>
            <p:ph sz="half" idx="2" hasCustomPrompt="1"/>
          </p:nvPr>
        </p:nvSpPr>
        <p:spPr>
          <a:xfrm>
            <a:off x="227013" y="1859915"/>
            <a:ext cx="4206240" cy="4059874"/>
          </a:xfrm>
          <a:ln cap="flat">
            <a:miter lim="800000"/>
          </a:ln>
        </p:spPr>
        <p:txBody>
          <a:bodyPr/>
          <a:lstStyle>
            <a:lvl1pPr>
              <a:defRPr sz="2000"/>
            </a:lvl1pPr>
            <a:lvl2pPr>
              <a:defRPr sz="20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93920" y="1433513"/>
            <a:ext cx="4206240" cy="354647"/>
          </a:xfrm>
          <a:ln cap="flat">
            <a:miter lim="800000"/>
          </a:ln>
        </p:spPr>
        <p:txBody>
          <a:bodyPr anchor="t" anchorCtr="0"/>
          <a:lstStyle>
            <a:lvl1pPr marL="0" indent="0" algn="l">
              <a:lnSpc>
                <a:spcPct val="80000"/>
              </a:lnSpc>
              <a:spcBef>
                <a:spcPts val="6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 styles</a:t>
            </a:r>
          </a:p>
        </p:txBody>
      </p:sp>
      <p:sp>
        <p:nvSpPr>
          <p:cNvPr id="6" name="Content Placeholder 5"/>
          <p:cNvSpPr>
            <a:spLocks noGrp="1"/>
          </p:cNvSpPr>
          <p:nvPr>
            <p:ph sz="quarter" idx="4" hasCustomPrompt="1"/>
          </p:nvPr>
        </p:nvSpPr>
        <p:spPr>
          <a:xfrm>
            <a:off x="4693920" y="1859915"/>
            <a:ext cx="4206240" cy="4059874"/>
          </a:xfrm>
          <a:ln cap="flat">
            <a:miter lim="800000"/>
          </a:ln>
        </p:spPr>
        <p:txBody>
          <a:bodyPr/>
          <a:lstStyle>
            <a:lvl1pPr>
              <a:defRPr sz="2000"/>
            </a:lvl1pPr>
            <a:lvl2pPr>
              <a:defRPr sz="20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9522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5367410-18E5-4DAF-8AE7-37FDDC1D9380}" type="datetime1">
              <a:rPr lang="en-US" smtClean="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5082" y="6435042"/>
            <a:ext cx="205813" cy="254684"/>
          </a:xfrm>
          <a:prstGeom prst="rect">
            <a:avLst/>
          </a:prstGeom>
        </p:spPr>
        <p:txBody>
          <a:bodyPr/>
          <a:lstStyle/>
          <a:p>
            <a:fld id="{146682E1-A610-4FB0-BCC6-241ABE41C99B}" type="slidenum">
              <a:rPr lang="en-US" smtClean="0"/>
              <a:t>‹#›</a:t>
            </a:fld>
            <a:endParaRPr lang="en-US" dirty="0"/>
          </a:p>
        </p:txBody>
      </p:sp>
    </p:spTree>
    <p:extLst>
      <p:ext uri="{BB962C8B-B14F-4D97-AF65-F5344CB8AC3E}">
        <p14:creationId xmlns:p14="http://schemas.microsoft.com/office/powerpoint/2010/main" val="632923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__photobox layout 2">
    <p:spTree>
      <p:nvGrpSpPr>
        <p:cNvPr id="1" name=""/>
        <p:cNvGrpSpPr/>
        <p:nvPr/>
      </p:nvGrpSpPr>
      <p:grpSpPr>
        <a:xfrm>
          <a:off x="0" y="0"/>
          <a:ext cx="0" cy="0"/>
          <a:chOff x="0" y="0"/>
          <a:chExt cx="0" cy="0"/>
        </a:xfrm>
      </p:grpSpPr>
      <p:sp>
        <p:nvSpPr>
          <p:cNvPr id="12" name="Rectangle 11"/>
          <p:cNvSpPr/>
          <p:nvPr userDrawn="1"/>
        </p:nvSpPr>
        <p:spPr>
          <a:xfrm>
            <a:off x="4870048" y="1600200"/>
            <a:ext cx="3931920" cy="1380744"/>
          </a:xfrm>
          <a:prstGeom prst="rect">
            <a:avLst/>
          </a:prstGeom>
          <a:solidFill>
            <a:srgbClr val="DDD9D6"/>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548640" rtlCol="0" anchor="t"/>
          <a:lstStyle/>
          <a:p>
            <a:pPr>
              <a:lnSpc>
                <a:spcPct val="85000"/>
              </a:lnSpc>
            </a:pPr>
            <a:endParaRPr lang="en-US" sz="3300" b="1" dirty="0" smtClean="0">
              <a:solidFill>
                <a:srgbClr val="DBD9D6"/>
              </a:solidFill>
              <a:latin typeface="Akkurat Pro"/>
              <a:cs typeface="Akkurat Pro"/>
            </a:endParaRPr>
          </a:p>
        </p:txBody>
      </p:sp>
      <p:sp>
        <p:nvSpPr>
          <p:cNvPr id="19" name="Rectangle 18"/>
          <p:cNvSpPr/>
          <p:nvPr userDrawn="1"/>
        </p:nvSpPr>
        <p:spPr>
          <a:xfrm>
            <a:off x="4870048" y="3100578"/>
            <a:ext cx="3931920" cy="1380744"/>
          </a:xfrm>
          <a:prstGeom prst="rect">
            <a:avLst/>
          </a:prstGeom>
          <a:solidFill>
            <a:srgbClr val="A8A49C"/>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548640" rtlCol="0" anchor="t"/>
          <a:lstStyle/>
          <a:p>
            <a:pPr>
              <a:lnSpc>
                <a:spcPct val="85000"/>
              </a:lnSpc>
            </a:pPr>
            <a:endParaRPr lang="en-US" sz="3300" b="1" dirty="0" smtClean="0">
              <a:solidFill>
                <a:srgbClr val="DBD9D6"/>
              </a:solidFill>
              <a:latin typeface="Akkurat Pro"/>
              <a:cs typeface="Akkurat Pro"/>
            </a:endParaRPr>
          </a:p>
        </p:txBody>
      </p:sp>
      <p:sp>
        <p:nvSpPr>
          <p:cNvPr id="20" name="Rectangle 19"/>
          <p:cNvSpPr/>
          <p:nvPr userDrawn="1"/>
        </p:nvSpPr>
        <p:spPr>
          <a:xfrm>
            <a:off x="4870048" y="4600956"/>
            <a:ext cx="3931920" cy="1380744"/>
          </a:xfrm>
          <a:prstGeom prst="rect">
            <a:avLst/>
          </a:prstGeom>
          <a:solidFill>
            <a:srgbClr val="C8C4BF"/>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548640" rtlCol="0" anchor="t"/>
          <a:lstStyle/>
          <a:p>
            <a:pPr>
              <a:lnSpc>
                <a:spcPct val="85000"/>
              </a:lnSpc>
            </a:pPr>
            <a:endParaRPr lang="en-US" sz="3300" b="1" dirty="0" smtClean="0">
              <a:solidFill>
                <a:srgbClr val="DBD9D6"/>
              </a:solidFill>
              <a:latin typeface="Akkurat Pro"/>
              <a:cs typeface="Akkurat Pro"/>
            </a:endParaRPr>
          </a:p>
        </p:txBody>
      </p:sp>
      <p:sp>
        <p:nvSpPr>
          <p:cNvPr id="21" name="Picture Placeholder 4"/>
          <p:cNvSpPr>
            <a:spLocks noGrp="1"/>
          </p:cNvSpPr>
          <p:nvPr>
            <p:ph type="pic" sz="quarter" idx="20"/>
          </p:nvPr>
        </p:nvSpPr>
        <p:spPr>
          <a:xfrm>
            <a:off x="4870048" y="4600956"/>
            <a:ext cx="3931920" cy="1380744"/>
          </a:xfrm>
          <a:noFill/>
        </p:spPr>
        <p:txBody>
          <a:bodyPr vert="horz" lIns="0" tIns="0" rIns="0" bIns="0" rtlCol="0" anchor="ctr">
            <a:noAutofit/>
          </a:bodyPr>
          <a:lstStyle>
            <a:lvl1pPr>
              <a:defRPr lang="en-US" baseline="0">
                <a:solidFill>
                  <a:srgbClr val="646464"/>
                </a:solidFill>
              </a:defRPr>
            </a:lvl1pPr>
          </a:lstStyle>
          <a:p>
            <a:pPr marL="0" lvl="0" indent="0" algn="ctr">
              <a:spcBef>
                <a:spcPts val="752"/>
              </a:spcBef>
              <a:buFont typeface="Arial" pitchFamily="34" charset="0"/>
              <a:buNone/>
            </a:pPr>
            <a:endParaRPr lang="en-US" dirty="0"/>
          </a:p>
        </p:txBody>
      </p:sp>
      <p:sp>
        <p:nvSpPr>
          <p:cNvPr id="22" name="Picture Placeholder 4"/>
          <p:cNvSpPr>
            <a:spLocks noGrp="1"/>
          </p:cNvSpPr>
          <p:nvPr>
            <p:ph type="pic" sz="quarter" idx="21"/>
          </p:nvPr>
        </p:nvSpPr>
        <p:spPr>
          <a:xfrm>
            <a:off x="4870048" y="1600200"/>
            <a:ext cx="3931920" cy="1380744"/>
          </a:xfrm>
          <a:noFill/>
        </p:spPr>
        <p:txBody>
          <a:bodyPr vert="horz" lIns="0" tIns="0" rIns="0" bIns="0" rtlCol="0" anchor="ctr">
            <a:noAutofit/>
          </a:bodyPr>
          <a:lstStyle>
            <a:lvl1pPr>
              <a:defRPr lang="en-US" baseline="0">
                <a:solidFill>
                  <a:srgbClr val="646464"/>
                </a:solidFill>
              </a:defRPr>
            </a:lvl1pPr>
          </a:lstStyle>
          <a:p>
            <a:pPr marL="0" lvl="0" indent="0" algn="ctr">
              <a:spcBef>
                <a:spcPts val="752"/>
              </a:spcBef>
              <a:buFont typeface="Arial" pitchFamily="34" charset="0"/>
              <a:buNone/>
            </a:pPr>
            <a:endParaRPr lang="en-US" dirty="0"/>
          </a:p>
        </p:txBody>
      </p:sp>
      <p:sp>
        <p:nvSpPr>
          <p:cNvPr id="23" name="Picture Placeholder 4"/>
          <p:cNvSpPr>
            <a:spLocks noGrp="1"/>
          </p:cNvSpPr>
          <p:nvPr>
            <p:ph type="pic" sz="quarter" idx="22"/>
          </p:nvPr>
        </p:nvSpPr>
        <p:spPr>
          <a:xfrm>
            <a:off x="4870048" y="3100578"/>
            <a:ext cx="3931920" cy="1380744"/>
          </a:xfrm>
          <a:noFill/>
        </p:spPr>
        <p:txBody>
          <a:bodyPr vert="horz" lIns="0" tIns="0" rIns="0" bIns="0" rtlCol="0" anchor="ctr">
            <a:noAutofit/>
          </a:bodyPr>
          <a:lstStyle>
            <a:lvl1pPr>
              <a:defRPr lang="en-US" baseline="0">
                <a:solidFill>
                  <a:srgbClr val="646464"/>
                </a:solidFill>
              </a:defRPr>
            </a:lvl1pPr>
          </a:lstStyle>
          <a:p>
            <a:pPr marL="0" lvl="0" indent="0" algn="ctr">
              <a:spcBef>
                <a:spcPts val="752"/>
              </a:spcBef>
              <a:buFont typeface="Arial" pitchFamily="34" charset="0"/>
              <a:buNone/>
            </a:pPr>
            <a:endParaRPr lang="en-US" dirty="0"/>
          </a:p>
        </p:txBody>
      </p:sp>
      <p:sp>
        <p:nvSpPr>
          <p:cNvPr id="3" name="Footer Placeholder 2"/>
          <p:cNvSpPr>
            <a:spLocks noGrp="1"/>
          </p:cNvSpPr>
          <p:nvPr>
            <p:ph type="ftr" sz="quarter" idx="10"/>
          </p:nvPr>
        </p:nvSpPr>
        <p:spPr/>
        <p:txBody>
          <a:bodyPr/>
          <a:lstStyle/>
          <a:p>
            <a:r>
              <a:rPr lang="en-US" dirty="0" smtClean="0"/>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7" name="Text Placeholder 9"/>
          <p:cNvSpPr>
            <a:spLocks noGrp="1"/>
          </p:cNvSpPr>
          <p:nvPr>
            <p:ph type="body" sz="quarter" idx="13" hasCustomPrompt="1"/>
          </p:nvPr>
        </p:nvSpPr>
        <p:spPr>
          <a:xfrm>
            <a:off x="353739" y="771170"/>
            <a:ext cx="8122409" cy="324533"/>
          </a:xfrm>
        </p:spPr>
        <p:txBody>
          <a:bodyPr lIns="0" tIns="0" rIns="0" bIns="0"/>
          <a:lstStyle>
            <a:lvl1pPr>
              <a:defRPr sz="1900" b="0">
                <a:solidFill>
                  <a:schemeClr val="tx1"/>
                </a:solidFill>
              </a:defRPr>
            </a:lvl1pPr>
          </a:lstStyle>
          <a:p>
            <a:pPr lvl="0"/>
            <a:r>
              <a:rPr lang="en-US" dirty="0" smtClean="0"/>
              <a:t>Subtitle</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0" name="Rectangle 9"/>
          <p:cNvSpPr/>
          <p:nvPr userDrawn="1"/>
        </p:nvSpPr>
        <p:spPr>
          <a:xfrm>
            <a:off x="342900" y="1608165"/>
            <a:ext cx="4398264" cy="4379976"/>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548640" rtlCol="0" anchor="t"/>
          <a:lstStyle/>
          <a:p>
            <a:pPr>
              <a:lnSpc>
                <a:spcPct val="85000"/>
              </a:lnSpc>
            </a:pPr>
            <a:endParaRPr lang="en-US" sz="1300" b="1" dirty="0" smtClean="0">
              <a:latin typeface="Akkurat Pro"/>
              <a:cs typeface="Akkurat Pro"/>
            </a:endParaRPr>
          </a:p>
        </p:txBody>
      </p:sp>
      <p:sp>
        <p:nvSpPr>
          <p:cNvPr id="17" name="Picture Placeholder 4"/>
          <p:cNvSpPr>
            <a:spLocks noGrp="1"/>
          </p:cNvSpPr>
          <p:nvPr>
            <p:ph type="pic" sz="quarter" idx="18"/>
          </p:nvPr>
        </p:nvSpPr>
        <p:spPr>
          <a:xfrm>
            <a:off x="342900" y="1608165"/>
            <a:ext cx="4398264" cy="4379976"/>
          </a:xfrm>
          <a:solidFill>
            <a:schemeClr val="bg2"/>
          </a:solidFill>
        </p:spPr>
        <p:txBody>
          <a:bodyPr vert="horz" lIns="0" tIns="0" rIns="0" bIns="0" rtlCol="0" anchor="ctr">
            <a:noAutofit/>
          </a:bodyPr>
          <a:lstStyle>
            <a:lvl1pPr>
              <a:defRPr lang="en-US" baseline="0">
                <a:solidFill>
                  <a:srgbClr val="646464"/>
                </a:solidFill>
              </a:defRPr>
            </a:lvl1pPr>
          </a:lstStyle>
          <a:p>
            <a:pPr marL="0" lvl="0" indent="0" algn="ctr">
              <a:spcBef>
                <a:spcPts val="752"/>
              </a:spcBef>
              <a:buFont typeface="Arial" pitchFamily="34" charset="0"/>
              <a:buNone/>
            </a:pPr>
            <a:endParaRPr lang="en-US" dirty="0"/>
          </a:p>
        </p:txBody>
      </p:sp>
    </p:spTree>
    <p:extLst>
      <p:ext uri="{BB962C8B-B14F-4D97-AF65-F5344CB8AC3E}">
        <p14:creationId xmlns:p14="http://schemas.microsoft.com/office/powerpoint/2010/main" val="10526446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hite Big imag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20675" y="312738"/>
            <a:ext cx="8486775" cy="4645025"/>
          </a:xfrm>
          <a:ln>
            <a:noFill/>
          </a:ln>
        </p:spPr>
        <p:txBody>
          <a:bodyPr anchor="ctr"/>
          <a:lstStyle>
            <a:lvl1pPr algn="ctr">
              <a:defRPr>
                <a:solidFill>
                  <a:schemeClr val="tx1"/>
                </a:solidFill>
              </a:defRPr>
            </a:lvl1pPr>
          </a:lstStyle>
          <a:p>
            <a:r>
              <a:rPr lang="en-US" dirty="0" smtClean="0"/>
              <a:t>Cover image</a:t>
            </a:r>
            <a:endParaRPr lang="en-US" dirty="0"/>
          </a:p>
        </p:txBody>
      </p:sp>
      <p:sp>
        <p:nvSpPr>
          <p:cNvPr id="8" name="Title 7"/>
          <p:cNvSpPr>
            <a:spLocks noGrp="1"/>
          </p:cNvSpPr>
          <p:nvPr>
            <p:ph type="title" hasCustomPrompt="1"/>
          </p:nvPr>
        </p:nvSpPr>
        <p:spPr>
          <a:xfrm>
            <a:off x="627626" y="556302"/>
            <a:ext cx="4863464" cy="1072240"/>
          </a:xfrm>
        </p:spPr>
        <p:txBody>
          <a:bodyPr lIns="0" tIns="0" rIns="0" bIns="0">
            <a:normAutofit/>
          </a:bodyPr>
          <a:lstStyle>
            <a:lvl1pPr>
              <a:lnSpc>
                <a:spcPct val="90000"/>
              </a:lnSpc>
              <a:defRPr sz="3750" b="0" i="0">
                <a:solidFill>
                  <a:schemeClr val="tx1"/>
                </a:solidFill>
                <a:latin typeface="Arial Regular" charset="0"/>
                <a:cs typeface="Arial Regular" charset="0"/>
              </a:defRPr>
            </a:lvl1pPr>
          </a:lstStyle>
          <a:p>
            <a:r>
              <a:rPr lang="en-US" dirty="0" smtClean="0"/>
              <a:t>Presentation</a:t>
            </a:r>
            <a:br>
              <a:rPr lang="en-US" dirty="0" smtClean="0"/>
            </a:br>
            <a:r>
              <a:rPr lang="en-US" dirty="0" smtClean="0"/>
              <a:t>Title</a:t>
            </a:r>
            <a:endParaRPr lang="en-US" dirty="0"/>
          </a:p>
        </p:txBody>
      </p:sp>
      <p:sp>
        <p:nvSpPr>
          <p:cNvPr id="10" name="Text Placeholder 9"/>
          <p:cNvSpPr>
            <a:spLocks noGrp="1"/>
          </p:cNvSpPr>
          <p:nvPr>
            <p:ph type="body" sz="quarter" idx="12" hasCustomPrompt="1"/>
          </p:nvPr>
        </p:nvSpPr>
        <p:spPr>
          <a:xfrm>
            <a:off x="627625" y="1606241"/>
            <a:ext cx="4863464" cy="440834"/>
          </a:xfrm>
        </p:spPr>
        <p:txBody>
          <a:bodyPr lIns="0" tIns="0" rIns="0" bIns="0"/>
          <a:lstStyle>
            <a:lvl1pPr>
              <a:defRPr sz="1000">
                <a:solidFill>
                  <a:schemeClr val="tx1"/>
                </a:solidFill>
              </a:defRPr>
            </a:lvl1pPr>
          </a:lstStyle>
          <a:p>
            <a:pPr lvl="0"/>
            <a:r>
              <a:rPr lang="en-US" dirty="0" smtClean="0"/>
              <a:t>Subtitle</a:t>
            </a:r>
            <a:endParaRPr lang="en-US" dirty="0"/>
          </a:p>
        </p:txBody>
      </p:sp>
      <p:sp>
        <p:nvSpPr>
          <p:cNvPr id="11" name="Text Placeholder 9"/>
          <p:cNvSpPr>
            <a:spLocks noGrp="1"/>
          </p:cNvSpPr>
          <p:nvPr>
            <p:ph type="body" sz="quarter" idx="13" hasCustomPrompt="1"/>
          </p:nvPr>
        </p:nvSpPr>
        <p:spPr>
          <a:xfrm>
            <a:off x="6421439" y="613908"/>
            <a:ext cx="2208150" cy="440834"/>
          </a:xfrm>
        </p:spPr>
        <p:txBody>
          <a:bodyPr lIns="0" tIns="0" rIns="0" bIns="0"/>
          <a:lstStyle>
            <a:lvl1pPr>
              <a:spcBef>
                <a:spcPts val="0"/>
              </a:spcBef>
              <a:defRPr sz="950">
                <a:solidFill>
                  <a:schemeClr val="tx1"/>
                </a:solidFill>
              </a:defRPr>
            </a:lvl1pPr>
          </a:lstStyle>
          <a:p>
            <a:pPr lvl="0"/>
            <a:r>
              <a:rPr lang="en-US" dirty="0" smtClean="0"/>
              <a:t>Presenter Name</a:t>
            </a:r>
            <a:endParaRPr lang="en-US" dirty="0"/>
          </a:p>
        </p:txBody>
      </p:sp>
      <p:sp>
        <p:nvSpPr>
          <p:cNvPr id="13" name="Text Placeholder 9"/>
          <p:cNvSpPr>
            <a:spLocks noGrp="1"/>
          </p:cNvSpPr>
          <p:nvPr>
            <p:ph type="body" sz="quarter" idx="15" hasCustomPrompt="1"/>
          </p:nvPr>
        </p:nvSpPr>
        <p:spPr>
          <a:xfrm>
            <a:off x="6421439" y="1934679"/>
            <a:ext cx="2208150" cy="828861"/>
          </a:xfrm>
        </p:spPr>
        <p:txBody>
          <a:bodyPr lIns="0" tIns="0" rIns="0" bIns="0"/>
          <a:lstStyle>
            <a:lvl1pPr>
              <a:defRPr sz="950" baseline="0">
                <a:solidFill>
                  <a:schemeClr val="bg1">
                    <a:lumMod val="50000"/>
                  </a:schemeClr>
                </a:solidFill>
                <a:latin typeface="Arial Narrow" charset="0"/>
                <a:ea typeface="Arial Narrow" charset="0"/>
                <a:cs typeface="Arial Narrow" charset="0"/>
              </a:defRPr>
            </a:lvl1pPr>
          </a:lstStyle>
          <a:p>
            <a:pPr lvl="0"/>
            <a:r>
              <a:rPr lang="en-US" dirty="0" smtClean="0"/>
              <a:t>Disclaimer paragraph</a:t>
            </a:r>
            <a:endParaRPr lang="en-US" dirty="0"/>
          </a:p>
        </p:txBody>
      </p:sp>
      <p:sp>
        <p:nvSpPr>
          <p:cNvPr id="2" name="Date Placeholder 1"/>
          <p:cNvSpPr>
            <a:spLocks noGrp="1"/>
          </p:cNvSpPr>
          <p:nvPr>
            <p:ph type="dt" sz="half" idx="17"/>
          </p:nvPr>
        </p:nvSpPr>
        <p:spPr>
          <a:xfrm>
            <a:off x="6420783" y="1291089"/>
            <a:ext cx="2216042" cy="223277"/>
          </a:xfrm>
        </p:spPr>
        <p:txBody>
          <a:bodyPr/>
          <a:lstStyle/>
          <a:p>
            <a:endParaRPr lang="en-US" dirty="0"/>
          </a:p>
        </p:txBody>
      </p:sp>
    </p:spTree>
    <p:extLst>
      <p:ext uri="{BB962C8B-B14F-4D97-AF65-F5344CB8AC3E}">
        <p14:creationId xmlns:p14="http://schemas.microsoft.com/office/powerpoint/2010/main" val="16464093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black Slim image">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018226"/>
            <a:ext cx="2381156" cy="839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solidFill>
                <a:schemeClr val="tx1"/>
              </a:solidFill>
            </a:endParaRPr>
          </a:p>
        </p:txBody>
      </p:sp>
      <p:sp>
        <p:nvSpPr>
          <p:cNvPr id="4" name="Picture Placeholder 3"/>
          <p:cNvSpPr>
            <a:spLocks noGrp="1"/>
          </p:cNvSpPr>
          <p:nvPr>
            <p:ph type="pic" sz="quarter" idx="16" hasCustomPrompt="1"/>
          </p:nvPr>
        </p:nvSpPr>
        <p:spPr>
          <a:xfrm>
            <a:off x="320675" y="2419839"/>
            <a:ext cx="8486775" cy="2537621"/>
          </a:xfrm>
          <a:ln>
            <a:noFill/>
          </a:ln>
        </p:spPr>
        <p:txBody>
          <a:bodyPr anchor="ctr"/>
          <a:lstStyle>
            <a:lvl1pPr algn="ctr">
              <a:defRPr>
                <a:solidFill>
                  <a:schemeClr val="tx1"/>
                </a:solidFill>
              </a:defRPr>
            </a:lvl1pPr>
          </a:lstStyle>
          <a:p>
            <a:r>
              <a:rPr lang="en-US" dirty="0" smtClean="0"/>
              <a:t>Cover image</a:t>
            </a:r>
            <a:endParaRPr lang="en-US" dirty="0"/>
          </a:p>
        </p:txBody>
      </p:sp>
      <p:sp>
        <p:nvSpPr>
          <p:cNvPr id="8" name="Title 7"/>
          <p:cNvSpPr>
            <a:spLocks noGrp="1"/>
          </p:cNvSpPr>
          <p:nvPr>
            <p:ph type="title" hasCustomPrompt="1"/>
          </p:nvPr>
        </p:nvSpPr>
        <p:spPr>
          <a:xfrm>
            <a:off x="320676" y="241240"/>
            <a:ext cx="5163199" cy="1072240"/>
          </a:xfrm>
        </p:spPr>
        <p:txBody>
          <a:bodyPr lIns="0" tIns="0" rIns="0" bIns="0">
            <a:normAutofit/>
          </a:bodyPr>
          <a:lstStyle>
            <a:lvl1pPr>
              <a:lnSpc>
                <a:spcPct val="90000"/>
              </a:lnSpc>
              <a:defRPr sz="3750" b="0" i="0">
                <a:solidFill>
                  <a:schemeClr val="tx1"/>
                </a:solidFill>
                <a:latin typeface="Arial Regular" charset="0"/>
                <a:cs typeface="Arial Regular" charset="0"/>
              </a:defRPr>
            </a:lvl1pPr>
          </a:lstStyle>
          <a:p>
            <a:r>
              <a:rPr lang="en-US" dirty="0" smtClean="0"/>
              <a:t>Presentation</a:t>
            </a:r>
            <a:br>
              <a:rPr lang="en-US" dirty="0" smtClean="0"/>
            </a:br>
            <a:r>
              <a:rPr lang="en-US" dirty="0" smtClean="0"/>
              <a:t>Title</a:t>
            </a:r>
            <a:endParaRPr lang="en-US" dirty="0"/>
          </a:p>
        </p:txBody>
      </p:sp>
      <p:sp>
        <p:nvSpPr>
          <p:cNvPr id="10" name="Text Placeholder 9"/>
          <p:cNvSpPr>
            <a:spLocks noGrp="1"/>
          </p:cNvSpPr>
          <p:nvPr>
            <p:ph type="body" sz="quarter" idx="12" hasCustomPrompt="1"/>
          </p:nvPr>
        </p:nvSpPr>
        <p:spPr>
          <a:xfrm>
            <a:off x="320675" y="1291179"/>
            <a:ext cx="5163199" cy="440834"/>
          </a:xfrm>
        </p:spPr>
        <p:txBody>
          <a:bodyPr lIns="0" tIns="0" rIns="0" bIns="0"/>
          <a:lstStyle>
            <a:lvl1pPr>
              <a:defRPr sz="1000">
                <a:solidFill>
                  <a:schemeClr val="tx1"/>
                </a:solidFill>
              </a:defRPr>
            </a:lvl1pPr>
          </a:lstStyle>
          <a:p>
            <a:pPr lvl="0"/>
            <a:r>
              <a:rPr lang="en-US" dirty="0" smtClean="0"/>
              <a:t>Subtitle</a:t>
            </a:r>
            <a:endParaRPr lang="en-US" dirty="0"/>
          </a:p>
        </p:txBody>
      </p:sp>
      <p:sp>
        <p:nvSpPr>
          <p:cNvPr id="11" name="Text Placeholder 9"/>
          <p:cNvSpPr>
            <a:spLocks noGrp="1"/>
          </p:cNvSpPr>
          <p:nvPr>
            <p:ph type="body" sz="quarter" idx="13" hasCustomPrompt="1"/>
          </p:nvPr>
        </p:nvSpPr>
        <p:spPr>
          <a:xfrm>
            <a:off x="6421438" y="298846"/>
            <a:ext cx="2378173" cy="440834"/>
          </a:xfrm>
        </p:spPr>
        <p:txBody>
          <a:bodyPr lIns="0" tIns="0" rIns="0" bIns="0"/>
          <a:lstStyle>
            <a:lvl1pPr>
              <a:spcBef>
                <a:spcPts val="0"/>
              </a:spcBef>
              <a:defRPr sz="950">
                <a:solidFill>
                  <a:schemeClr val="tx1"/>
                </a:solidFill>
              </a:defRPr>
            </a:lvl1pPr>
          </a:lstStyle>
          <a:p>
            <a:pPr lvl="0"/>
            <a:r>
              <a:rPr lang="en-US" dirty="0" smtClean="0"/>
              <a:t>Presenter Name</a:t>
            </a:r>
            <a:endParaRPr lang="en-US" dirty="0"/>
          </a:p>
        </p:txBody>
      </p:sp>
      <p:sp>
        <p:nvSpPr>
          <p:cNvPr id="13" name="Text Placeholder 9"/>
          <p:cNvSpPr>
            <a:spLocks noGrp="1"/>
          </p:cNvSpPr>
          <p:nvPr>
            <p:ph type="body" sz="quarter" idx="15" hasCustomPrompt="1"/>
          </p:nvPr>
        </p:nvSpPr>
        <p:spPr>
          <a:xfrm>
            <a:off x="6421438" y="1598362"/>
            <a:ext cx="2378173" cy="828861"/>
          </a:xfrm>
        </p:spPr>
        <p:txBody>
          <a:bodyPr lIns="0" tIns="0" rIns="0" bIns="0"/>
          <a:lstStyle>
            <a:lvl1pPr>
              <a:defRPr sz="950" baseline="0">
                <a:solidFill>
                  <a:schemeClr val="tx1">
                    <a:lumMod val="65000"/>
                  </a:schemeClr>
                </a:solidFill>
                <a:latin typeface="Arial Narrow" charset="0"/>
                <a:ea typeface="Arial Narrow" charset="0"/>
                <a:cs typeface="Arial Narrow" charset="0"/>
              </a:defRPr>
            </a:lvl1pPr>
          </a:lstStyle>
          <a:p>
            <a:pPr lvl="0"/>
            <a:r>
              <a:rPr lang="en-US" dirty="0" smtClean="0"/>
              <a:t>Disclaimer paragraph</a:t>
            </a:r>
            <a:endParaRPr lang="en-US" dirty="0"/>
          </a:p>
        </p:txBody>
      </p:sp>
      <p:sp>
        <p:nvSpPr>
          <p:cNvPr id="2" name="Date Placeholder 1"/>
          <p:cNvSpPr>
            <a:spLocks noGrp="1"/>
          </p:cNvSpPr>
          <p:nvPr>
            <p:ph type="dt" sz="half" idx="17"/>
          </p:nvPr>
        </p:nvSpPr>
        <p:spPr>
          <a:xfrm>
            <a:off x="6420776" y="1100212"/>
            <a:ext cx="2386674" cy="223277"/>
          </a:xfrm>
        </p:spPr>
        <p:txBody>
          <a:bodyPr/>
          <a:lstStyle>
            <a:lvl1pPr>
              <a:defRPr>
                <a:solidFill>
                  <a:srgbClr val="FFFFFF"/>
                </a:solidFill>
              </a:defRPr>
            </a:lvl1pPr>
          </a:lstStyle>
          <a:p>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36" y="5978718"/>
            <a:ext cx="1252728" cy="711008"/>
          </a:xfrm>
          <a:prstGeom prst="rect">
            <a:avLst/>
          </a:prstGeom>
        </p:spPr>
      </p:pic>
    </p:spTree>
    <p:extLst>
      <p:ext uri="{BB962C8B-B14F-4D97-AF65-F5344CB8AC3E}">
        <p14:creationId xmlns:p14="http://schemas.microsoft.com/office/powerpoint/2010/main" val="27447659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white Slim image">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20675" y="2419839"/>
            <a:ext cx="8486775" cy="2537621"/>
          </a:xfrm>
          <a:ln>
            <a:noFill/>
          </a:ln>
        </p:spPr>
        <p:txBody>
          <a:bodyPr anchor="ctr"/>
          <a:lstStyle>
            <a:lvl1pPr algn="ctr">
              <a:defRPr>
                <a:solidFill>
                  <a:schemeClr val="tx1"/>
                </a:solidFill>
              </a:defRPr>
            </a:lvl1pPr>
          </a:lstStyle>
          <a:p>
            <a:r>
              <a:rPr lang="en-US" dirty="0" smtClean="0"/>
              <a:t>Cover image</a:t>
            </a:r>
            <a:endParaRPr lang="en-US" dirty="0"/>
          </a:p>
        </p:txBody>
      </p:sp>
      <p:sp>
        <p:nvSpPr>
          <p:cNvPr id="8" name="Title 7"/>
          <p:cNvSpPr>
            <a:spLocks noGrp="1"/>
          </p:cNvSpPr>
          <p:nvPr>
            <p:ph type="title" hasCustomPrompt="1"/>
          </p:nvPr>
        </p:nvSpPr>
        <p:spPr>
          <a:xfrm>
            <a:off x="320676" y="241240"/>
            <a:ext cx="4257351" cy="1072240"/>
          </a:xfrm>
        </p:spPr>
        <p:txBody>
          <a:bodyPr lIns="0" tIns="0" rIns="0" bIns="0">
            <a:normAutofit/>
          </a:bodyPr>
          <a:lstStyle>
            <a:lvl1pPr>
              <a:lnSpc>
                <a:spcPct val="90000"/>
              </a:lnSpc>
              <a:defRPr sz="3750" b="0" i="0">
                <a:solidFill>
                  <a:schemeClr val="tx1"/>
                </a:solidFill>
                <a:latin typeface="Arial Regular" charset="0"/>
                <a:cs typeface="Arial Regular" charset="0"/>
              </a:defRPr>
            </a:lvl1pPr>
          </a:lstStyle>
          <a:p>
            <a:r>
              <a:rPr lang="en-US" dirty="0" smtClean="0"/>
              <a:t>Presentation</a:t>
            </a:r>
            <a:br>
              <a:rPr lang="en-US" dirty="0" smtClean="0"/>
            </a:br>
            <a:r>
              <a:rPr lang="en-US" dirty="0" smtClean="0"/>
              <a:t>Title</a:t>
            </a:r>
            <a:endParaRPr lang="en-US" dirty="0"/>
          </a:p>
        </p:txBody>
      </p:sp>
      <p:sp>
        <p:nvSpPr>
          <p:cNvPr id="10" name="Text Placeholder 9"/>
          <p:cNvSpPr>
            <a:spLocks noGrp="1"/>
          </p:cNvSpPr>
          <p:nvPr>
            <p:ph type="body" sz="quarter" idx="12" hasCustomPrompt="1"/>
          </p:nvPr>
        </p:nvSpPr>
        <p:spPr>
          <a:xfrm>
            <a:off x="320675" y="1291179"/>
            <a:ext cx="4257351" cy="440834"/>
          </a:xfrm>
        </p:spPr>
        <p:txBody>
          <a:bodyPr lIns="0" tIns="0" rIns="0" bIns="0"/>
          <a:lstStyle>
            <a:lvl1pPr>
              <a:defRPr sz="1000">
                <a:solidFill>
                  <a:schemeClr val="tx1"/>
                </a:solidFill>
              </a:defRPr>
            </a:lvl1pPr>
          </a:lstStyle>
          <a:p>
            <a:pPr lvl="0"/>
            <a:r>
              <a:rPr lang="en-US" dirty="0" smtClean="0"/>
              <a:t>Subtitle</a:t>
            </a:r>
            <a:endParaRPr lang="en-US" dirty="0"/>
          </a:p>
        </p:txBody>
      </p:sp>
      <p:sp>
        <p:nvSpPr>
          <p:cNvPr id="11" name="Text Placeholder 9"/>
          <p:cNvSpPr>
            <a:spLocks noGrp="1"/>
          </p:cNvSpPr>
          <p:nvPr>
            <p:ph type="body" sz="quarter" idx="13" hasCustomPrompt="1"/>
          </p:nvPr>
        </p:nvSpPr>
        <p:spPr>
          <a:xfrm>
            <a:off x="6422098" y="298846"/>
            <a:ext cx="2377514" cy="440834"/>
          </a:xfrm>
        </p:spPr>
        <p:txBody>
          <a:bodyPr lIns="0" tIns="0" rIns="0" bIns="0"/>
          <a:lstStyle>
            <a:lvl1pPr>
              <a:spcBef>
                <a:spcPts val="0"/>
              </a:spcBef>
              <a:defRPr sz="950">
                <a:solidFill>
                  <a:schemeClr val="tx1"/>
                </a:solidFill>
              </a:defRPr>
            </a:lvl1pPr>
          </a:lstStyle>
          <a:p>
            <a:pPr lvl="0"/>
            <a:r>
              <a:rPr lang="en-US" dirty="0" smtClean="0"/>
              <a:t>Presenter Name</a:t>
            </a:r>
            <a:endParaRPr lang="en-US" dirty="0"/>
          </a:p>
        </p:txBody>
      </p:sp>
      <p:sp>
        <p:nvSpPr>
          <p:cNvPr id="13" name="Text Placeholder 9"/>
          <p:cNvSpPr>
            <a:spLocks noGrp="1"/>
          </p:cNvSpPr>
          <p:nvPr>
            <p:ph type="body" sz="quarter" idx="15" hasCustomPrompt="1"/>
          </p:nvPr>
        </p:nvSpPr>
        <p:spPr>
          <a:xfrm>
            <a:off x="6422098" y="1601707"/>
            <a:ext cx="2377514" cy="828861"/>
          </a:xfrm>
        </p:spPr>
        <p:txBody>
          <a:bodyPr lIns="0" tIns="0" rIns="0" bIns="0"/>
          <a:lstStyle>
            <a:lvl1pPr>
              <a:defRPr sz="950" baseline="0">
                <a:solidFill>
                  <a:schemeClr val="bg1">
                    <a:lumMod val="50000"/>
                  </a:schemeClr>
                </a:solidFill>
                <a:latin typeface="Arial Narrow" charset="0"/>
                <a:ea typeface="Arial Narrow" charset="0"/>
                <a:cs typeface="Arial Narrow" charset="0"/>
              </a:defRPr>
            </a:lvl1pPr>
          </a:lstStyle>
          <a:p>
            <a:pPr lvl="0"/>
            <a:r>
              <a:rPr lang="en-US" dirty="0" smtClean="0"/>
              <a:t>Disclaimer paragraph</a:t>
            </a:r>
            <a:endParaRPr lang="en-US" dirty="0"/>
          </a:p>
        </p:txBody>
      </p:sp>
      <p:sp>
        <p:nvSpPr>
          <p:cNvPr id="2" name="Date Placeholder 1"/>
          <p:cNvSpPr>
            <a:spLocks noGrp="1"/>
          </p:cNvSpPr>
          <p:nvPr>
            <p:ph type="dt" sz="half" idx="17"/>
          </p:nvPr>
        </p:nvSpPr>
        <p:spPr>
          <a:xfrm>
            <a:off x="6421438" y="1100212"/>
            <a:ext cx="2386012" cy="223277"/>
          </a:xfrm>
        </p:spPr>
        <p:txBody>
          <a:bodyPr/>
          <a:lstStyle/>
          <a:p>
            <a:endParaRPr lang="en-US" dirty="0"/>
          </a:p>
        </p:txBody>
      </p:sp>
    </p:spTree>
    <p:extLst>
      <p:ext uri="{BB962C8B-B14F-4D97-AF65-F5344CB8AC3E}">
        <p14:creationId xmlns:p14="http://schemas.microsoft.com/office/powerpoint/2010/main" val="28884061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85000"/>
              </a:lnSpc>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dirty="0" smtClean="0"/>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29220"/>
            <a:ext cx="8503543" cy="4279005"/>
          </a:xfrm>
        </p:spPr>
        <p:txBody>
          <a:bodyPr/>
          <a:lstStyle>
            <a:lvl1pPr>
              <a:defRPr b="0" i="0">
                <a:latin typeface="Arial Regular" charset="0"/>
                <a:cs typeface="Arial Regular"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dirty="0" smtClean="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smtClean="0"/>
              <a:t>Second level. Level 2 Body text can be Regular or Bold. Level 2 Body text can be Regular or Bold. </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3"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smtClean="0"/>
              <a:t>Subtitle</a:t>
            </a:r>
            <a:endParaRPr lang="en-US" dirty="0"/>
          </a:p>
        </p:txBody>
      </p:sp>
    </p:spTree>
    <p:extLst>
      <p:ext uri="{BB962C8B-B14F-4D97-AF65-F5344CB8AC3E}">
        <p14:creationId xmlns:p14="http://schemas.microsoft.com/office/powerpoint/2010/main" val="36610028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dirty="0" smtClean="0"/>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p:nvPr>
        </p:nvSpPr>
        <p:spPr>
          <a:xfrm>
            <a:off x="317351" y="1529220"/>
            <a:ext cx="8503920" cy="2990117"/>
          </a:xfrm>
        </p:spPr>
        <p:txBody>
          <a:bodyPr/>
          <a:lstStyle>
            <a:lvl1pPr>
              <a:defRPr b="0" i="0">
                <a:latin typeface="Arial Regular" charset="0"/>
                <a:cs typeface="Arial Regular"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dirty="0" smtClean="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smtClean="0"/>
              <a:t>Second level. Level 2 Body text can be Regular or Bold. Level 2 Body text can be Regular or Bold. </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5"/>
          <p:cNvSpPr>
            <a:spLocks noGrp="1"/>
          </p:cNvSpPr>
          <p:nvPr>
            <p:ph sz="quarter" idx="13"/>
          </p:nvPr>
        </p:nvSpPr>
        <p:spPr>
          <a:xfrm>
            <a:off x="314324" y="4921041"/>
            <a:ext cx="8503920" cy="1096047"/>
          </a:xfrm>
        </p:spPr>
        <p:txBody>
          <a:bodyPr anchor="b"/>
          <a:lstStyle>
            <a:lvl1pPr>
              <a:defRPr sz="950" b="0" i="0">
                <a:latin typeface="Arial Narrow" charset="0"/>
                <a:ea typeface="Arial Narrow" charset="0"/>
                <a:cs typeface="Arial Narrow"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sz="950" b="0" i="0">
                <a:latin typeface="Arial Narrow" charset="0"/>
                <a:ea typeface="Arial Narrow" charset="0"/>
                <a:cs typeface="Arial Narrow" charset="0"/>
              </a:defRPr>
            </a:lvl2pPr>
            <a:lvl3pPr>
              <a:defRPr sz="950">
                <a:latin typeface="Arial Narrow" charset="0"/>
                <a:ea typeface="Arial Narrow" charset="0"/>
                <a:cs typeface="Arial Narrow" charset="0"/>
              </a:defRPr>
            </a:lvl3pPr>
            <a:lvl4pPr>
              <a:defRPr sz="950">
                <a:latin typeface="Arial Narrow" charset="0"/>
                <a:ea typeface="Arial Narrow" charset="0"/>
                <a:cs typeface="Arial Narrow" charset="0"/>
              </a:defRPr>
            </a:lvl4pPr>
            <a:lvl5pPr>
              <a:defRPr sz="950">
                <a:latin typeface="Arial Narrow" charset="0"/>
                <a:ea typeface="Arial Narrow" charset="0"/>
                <a:cs typeface="Arial Narrow" charset="0"/>
              </a:defRPr>
            </a:lvl5pPr>
          </a:lstStyle>
          <a:p>
            <a:pPr lvl="0"/>
            <a:r>
              <a:rPr lang="en-US" dirty="0" smtClean="0"/>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smtClean="0"/>
              <a:t>Second level. Level 2 Body text can be Regular or Bold. Level 2 Body text can be Regular or Bold. </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smtClean="0"/>
              <a:t>Subtitle</a:t>
            </a:r>
            <a:endParaRPr lang="en-US" dirty="0"/>
          </a:p>
        </p:txBody>
      </p:sp>
    </p:spTree>
    <p:extLst>
      <p:ext uri="{BB962C8B-B14F-4D97-AF65-F5344CB8AC3E}">
        <p14:creationId xmlns:p14="http://schemas.microsoft.com/office/powerpoint/2010/main" val="37674243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ig poi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dirty="0" smtClean="0"/>
              <a:t>Private &amp; Confidential</a:t>
            </a:r>
            <a:endParaRPr lang="en-US" dirty="0"/>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dirty="0"/>
          </a:p>
        </p:txBody>
      </p:sp>
      <p:sp>
        <p:nvSpPr>
          <p:cNvPr id="6" name="Content Placeholder 5"/>
          <p:cNvSpPr>
            <a:spLocks noGrp="1"/>
          </p:cNvSpPr>
          <p:nvPr>
            <p:ph sz="quarter" idx="12" hasCustomPrompt="1"/>
          </p:nvPr>
        </p:nvSpPr>
        <p:spPr>
          <a:xfrm>
            <a:off x="317350" y="1464423"/>
            <a:ext cx="4553195" cy="4339737"/>
          </a:xfrm>
        </p:spPr>
        <p:txBody>
          <a:bodyPr/>
          <a:lstStyle>
            <a:lvl1pPr>
              <a:defRPr sz="3750" b="0" i="0">
                <a:latin typeface="Arial Regular" charset="0"/>
                <a:cs typeface="Arial Regular" charset="0"/>
              </a:defRPr>
            </a:lvl1pPr>
          </a:lstStyle>
          <a:p>
            <a:pPr lvl="0"/>
            <a:r>
              <a:rPr lang="en-US" dirty="0" smtClean="0"/>
              <a:t>This is a quote or a call-out message.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5"/>
          <p:cNvSpPr>
            <a:spLocks noGrp="1"/>
          </p:cNvSpPr>
          <p:nvPr>
            <p:ph sz="quarter" idx="13" hasCustomPrompt="1"/>
          </p:nvPr>
        </p:nvSpPr>
        <p:spPr>
          <a:xfrm>
            <a:off x="5325131" y="1464423"/>
            <a:ext cx="3482320" cy="4339484"/>
          </a:xfrm>
        </p:spPr>
        <p:txBody>
          <a:bodyPr/>
          <a:lstStyle>
            <a:lvl1pPr>
              <a:defRPr sz="2000" b="0" i="0" baseline="0">
                <a:latin typeface="Arial Regular" charset="0"/>
                <a:cs typeface="Arial Regular" charset="0"/>
              </a:defRPr>
            </a:lvl1pPr>
            <a:lvl2pPr marL="171450" indent="-171450">
              <a:buFont typeface="Arial"/>
              <a:buChar char="•"/>
              <a:defRPr sz="1000"/>
            </a:lvl2pPr>
          </a:lstStyle>
          <a:p>
            <a:pPr lvl="0"/>
            <a:r>
              <a:rPr lang="en-US" dirty="0" smtClean="0"/>
              <a:t>Play with your available ratios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9"/>
          <p:cNvSpPr>
            <a:spLocks noGrp="1"/>
          </p:cNvSpPr>
          <p:nvPr>
            <p:ph type="body" sz="quarter" idx="14" hasCustomPrompt="1"/>
          </p:nvPr>
        </p:nvSpPr>
        <p:spPr>
          <a:xfrm>
            <a:off x="314324" y="747521"/>
            <a:ext cx="8122409" cy="440834"/>
          </a:xfrm>
        </p:spPr>
        <p:txBody>
          <a:bodyPr lIns="0" tIns="0" rIns="0" bIns="0"/>
          <a:lstStyle>
            <a:lvl1pPr>
              <a:defRPr sz="1900" b="0">
                <a:solidFill>
                  <a:schemeClr val="tx1"/>
                </a:solidFill>
              </a:defRPr>
            </a:lvl1pPr>
          </a:lstStyle>
          <a:p>
            <a:pPr lvl="0"/>
            <a:r>
              <a:rPr lang="en-US" dirty="0" smtClean="0"/>
              <a:t>Subtitle</a:t>
            </a:r>
            <a:endParaRPr lang="en-US" dirty="0"/>
          </a:p>
        </p:txBody>
      </p:sp>
    </p:spTree>
    <p:extLst>
      <p:ext uri="{BB962C8B-B14F-4D97-AF65-F5344CB8AC3E}">
        <p14:creationId xmlns:p14="http://schemas.microsoft.com/office/powerpoint/2010/main" val="25295205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white plain">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20676" y="183512"/>
            <a:ext cx="7315200" cy="5170834"/>
          </a:xfrm>
        </p:spPr>
        <p:txBody>
          <a:bodyPr lIns="0" tIns="0" rIns="0" bIns="0"/>
          <a:lstStyle>
            <a:lvl1pPr>
              <a:lnSpc>
                <a:spcPct val="90000"/>
              </a:lnSpc>
              <a:defRPr sz="5700" b="0" i="0">
                <a:solidFill>
                  <a:schemeClr val="tx1"/>
                </a:solidFill>
                <a:latin typeface="Arial Regular" charset="0"/>
                <a:cs typeface="Arial Regular" charset="0"/>
              </a:defRPr>
            </a:lvl1pPr>
          </a:lstStyle>
          <a:p>
            <a:r>
              <a:rPr lang="en-US" dirty="0" smtClean="0"/>
              <a:t>Divider</a:t>
            </a:r>
            <a:br>
              <a:rPr lang="en-US" dirty="0" smtClean="0"/>
            </a:br>
            <a:r>
              <a:rPr lang="en-US" dirty="0" smtClean="0"/>
              <a:t>Page</a:t>
            </a:r>
            <a:endParaRPr lang="en-US" dirty="0"/>
          </a:p>
        </p:txBody>
      </p:sp>
      <p:sp>
        <p:nvSpPr>
          <p:cNvPr id="3" name="Footer Placeholder 2"/>
          <p:cNvSpPr>
            <a:spLocks noGrp="1"/>
          </p:cNvSpPr>
          <p:nvPr>
            <p:ph type="ftr" sz="quarter" idx="17"/>
          </p:nvPr>
        </p:nvSpPr>
        <p:spPr/>
        <p:txBody>
          <a:bodyPr/>
          <a:lstStyle/>
          <a:p>
            <a:r>
              <a:rPr lang="en-US" dirty="0" smtClean="0"/>
              <a:t>Private &amp; Confidential</a:t>
            </a:r>
            <a:endParaRPr lang="en-US" dirty="0"/>
          </a:p>
        </p:txBody>
      </p:sp>
      <p:sp>
        <p:nvSpPr>
          <p:cNvPr id="5" name="Slide Number Placeholder 4"/>
          <p:cNvSpPr>
            <a:spLocks noGrp="1"/>
          </p:cNvSpPr>
          <p:nvPr>
            <p:ph type="sldNum" sz="quarter" idx="18"/>
          </p:nvPr>
        </p:nvSpPr>
        <p:spPr/>
        <p:txBody>
          <a:bodyPr/>
          <a:lstStyle/>
          <a:p>
            <a:fld id="{BDDC3DCF-E0A7-DA4A-BC2C-1EC3743A297B}" type="slidenum">
              <a:rPr lang="en-US" smtClean="0"/>
              <a:pPr/>
              <a:t>‹#›</a:t>
            </a:fld>
            <a:endParaRPr lang="en-US" dirty="0"/>
          </a:p>
        </p:txBody>
      </p:sp>
    </p:spTree>
    <p:extLst>
      <p:ext uri="{BB962C8B-B14F-4D97-AF65-F5344CB8AC3E}">
        <p14:creationId xmlns:p14="http://schemas.microsoft.com/office/powerpoint/2010/main" val="26694300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352" y="217143"/>
            <a:ext cx="8119382" cy="792575"/>
          </a:xfrm>
          <a:prstGeom prst="rect">
            <a:avLst/>
          </a:prstGeom>
        </p:spPr>
        <p:txBody>
          <a:bodyPr vert="horz" lIns="0" tIns="0" rIns="0" bIns="0" rtlCol="0" anchor="t">
            <a:noAutofit/>
          </a:bodyPr>
          <a:lstStyle/>
          <a:p>
            <a:r>
              <a:rPr lang="en-US" dirty="0" smtClean="0"/>
              <a:t>Title (sentence case), 28 point Arial</a:t>
            </a:r>
            <a:endParaRPr lang="en-US" dirty="0"/>
          </a:p>
        </p:txBody>
      </p:sp>
      <p:sp>
        <p:nvSpPr>
          <p:cNvPr id="3" name="Text Placeholder 2"/>
          <p:cNvSpPr>
            <a:spLocks noGrp="1"/>
          </p:cNvSpPr>
          <p:nvPr>
            <p:ph type="body" idx="1"/>
          </p:nvPr>
        </p:nvSpPr>
        <p:spPr>
          <a:xfrm>
            <a:off x="317352" y="1818458"/>
            <a:ext cx="8503543" cy="3297454"/>
          </a:xfrm>
          <a:prstGeom prst="rect">
            <a:avLst/>
          </a:prstGeom>
        </p:spPr>
        <p:txBody>
          <a:bodyPr vert="horz" lIns="0" tIns="0" rIns="0" bIns="0" rtlCol="0">
            <a:noAutofit/>
          </a:bodyPr>
          <a:lstStyle/>
          <a:p>
            <a:pPr lvl="0"/>
            <a:r>
              <a:rPr lang="en-US" dirty="0" smtClean="0"/>
              <a:t>Level 1, normal body text is set at 20pt Arial Bold</a:t>
            </a:r>
          </a:p>
          <a:p>
            <a:pPr marL="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dirty="0" smtClean="0"/>
              <a:t>Level 2 Body text can be Regular or Bold. </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5430085" y="6441391"/>
            <a:ext cx="2926181" cy="223277"/>
          </a:xfrm>
          <a:prstGeom prst="rect">
            <a:avLst/>
          </a:prstGeom>
        </p:spPr>
        <p:txBody>
          <a:bodyPr vert="horz" lIns="0" tIns="0" rIns="0" bIns="0" rtlCol="0" anchor="t"/>
          <a:lstStyle>
            <a:lvl1pPr algn="r">
              <a:defRPr sz="950" b="0" i="0">
                <a:solidFill>
                  <a:schemeClr val="bg1">
                    <a:lumMod val="50000"/>
                  </a:schemeClr>
                </a:solidFill>
                <a:latin typeface="Arial Regular" charset="0"/>
                <a:cs typeface="Arial Regular" charset="0"/>
              </a:defRPr>
            </a:lvl1pPr>
          </a:lstStyle>
          <a:p>
            <a:r>
              <a:rPr lang="en-US" dirty="0" smtClean="0"/>
              <a:t>Private &amp; Confidential</a:t>
            </a:r>
            <a:endParaRPr lang="en-US" dirty="0"/>
          </a:p>
        </p:txBody>
      </p:sp>
      <p:sp>
        <p:nvSpPr>
          <p:cNvPr id="6" name="Slide Number Placeholder 5"/>
          <p:cNvSpPr>
            <a:spLocks noGrp="1"/>
          </p:cNvSpPr>
          <p:nvPr>
            <p:ph type="sldNum" sz="quarter" idx="4"/>
          </p:nvPr>
        </p:nvSpPr>
        <p:spPr>
          <a:xfrm>
            <a:off x="8615082" y="6435042"/>
            <a:ext cx="205813" cy="254684"/>
          </a:xfrm>
          <a:prstGeom prst="rect">
            <a:avLst/>
          </a:prstGeom>
        </p:spPr>
        <p:txBody>
          <a:bodyPr vert="horz" lIns="0" tIns="0" rIns="0" bIns="0" rtlCol="0" anchor="t"/>
          <a:lstStyle>
            <a:lvl1pPr algn="r">
              <a:defRPr sz="1000" b="0" i="0">
                <a:solidFill>
                  <a:srgbClr val="000000"/>
                </a:solidFill>
                <a:latin typeface="Arial Regular" charset="0"/>
                <a:cs typeface="Arial Regular" charset="0"/>
              </a:defRPr>
            </a:lvl1pPr>
          </a:lstStyle>
          <a:p>
            <a:fld id="{BDDC3DCF-E0A7-DA4A-BC2C-1EC3743A297B}" type="slidenum">
              <a:rPr lang="en-US" smtClean="0"/>
              <a:pPr/>
              <a:t>‹#›</a:t>
            </a:fld>
            <a:endParaRPr lang="en-US" dirty="0"/>
          </a:p>
        </p:txBody>
      </p:sp>
      <p:cxnSp>
        <p:nvCxnSpPr>
          <p:cNvPr id="7" name="Straight Connector 6"/>
          <p:cNvCxnSpPr/>
          <p:nvPr userDrawn="1"/>
        </p:nvCxnSpPr>
        <p:spPr>
          <a:xfrm flipH="1">
            <a:off x="-1160034" y="5995120"/>
            <a:ext cx="1100194" cy="0"/>
          </a:xfrm>
          <a:prstGeom prst="line">
            <a:avLst/>
          </a:prstGeom>
          <a:ln w="3175"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1160034" y="5855951"/>
            <a:ext cx="1100193" cy="142555"/>
          </a:xfrm>
          <a:prstGeom prst="rect">
            <a:avLst/>
          </a:prstGeom>
          <a:noFill/>
        </p:spPr>
        <p:txBody>
          <a:bodyPr wrap="square" lIns="0" tIns="0" rIns="0" bIns="0" rtlCol="0">
            <a:noAutofit/>
          </a:bodyPr>
          <a:lstStyle/>
          <a:p>
            <a:pPr algn="r"/>
            <a:r>
              <a:rPr lang="en-US" sz="800" dirty="0" smtClean="0">
                <a:solidFill>
                  <a:schemeClr val="bg2">
                    <a:lumMod val="50000"/>
                  </a:schemeClr>
                </a:solidFill>
              </a:rPr>
              <a:t>No content below the line</a:t>
            </a:r>
            <a:endParaRPr lang="en-US" sz="800" dirty="0">
              <a:solidFill>
                <a:schemeClr val="bg2">
                  <a:lumMod val="50000"/>
                </a:schemeClr>
              </a:solidFill>
            </a:endParaRPr>
          </a:p>
        </p:txBody>
      </p:sp>
      <p:cxnSp>
        <p:nvCxnSpPr>
          <p:cNvPr id="11" name="Straight Connector 10"/>
          <p:cNvCxnSpPr/>
          <p:nvPr userDrawn="1"/>
        </p:nvCxnSpPr>
        <p:spPr>
          <a:xfrm flipH="1">
            <a:off x="9215269" y="5993538"/>
            <a:ext cx="1100194" cy="0"/>
          </a:xfrm>
          <a:prstGeom prst="line">
            <a:avLst/>
          </a:prstGeom>
          <a:ln w="3175"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9215269" y="5854369"/>
            <a:ext cx="1100193" cy="142555"/>
          </a:xfrm>
          <a:prstGeom prst="rect">
            <a:avLst/>
          </a:prstGeom>
          <a:noFill/>
        </p:spPr>
        <p:txBody>
          <a:bodyPr wrap="square" lIns="0" tIns="0" rIns="0" bIns="0" rtlCol="0">
            <a:noAutofit/>
          </a:bodyPr>
          <a:lstStyle/>
          <a:p>
            <a:pPr algn="l"/>
            <a:r>
              <a:rPr lang="en-US" sz="800" dirty="0" smtClean="0">
                <a:solidFill>
                  <a:schemeClr val="bg2">
                    <a:lumMod val="50000"/>
                  </a:schemeClr>
                </a:solidFill>
              </a:rPr>
              <a:t>No content below the line</a:t>
            </a:r>
            <a:endParaRPr lang="en-US" sz="800" dirty="0">
              <a:solidFill>
                <a:schemeClr val="bg2">
                  <a:lumMod val="50000"/>
                </a:schemeClr>
              </a:solidFill>
            </a:endParaRPr>
          </a:p>
        </p:txBody>
      </p:sp>
      <p:sp>
        <p:nvSpPr>
          <p:cNvPr id="15" name="Date Placeholder 14"/>
          <p:cNvSpPr>
            <a:spLocks noGrp="1"/>
          </p:cNvSpPr>
          <p:nvPr>
            <p:ph type="dt" sz="half" idx="2"/>
          </p:nvPr>
        </p:nvSpPr>
        <p:spPr>
          <a:xfrm>
            <a:off x="6421439" y="1100212"/>
            <a:ext cx="2386012" cy="223277"/>
          </a:xfrm>
          <a:prstGeom prst="rect">
            <a:avLst/>
          </a:prstGeom>
        </p:spPr>
        <p:txBody>
          <a:bodyPr vert="horz" lIns="0" tIns="0" rIns="0" bIns="0" rtlCol="0" anchor="t"/>
          <a:lstStyle>
            <a:lvl1pPr algn="l">
              <a:defRPr lang="en-US" sz="1000" b="0" i="0" smtClean="0">
                <a:solidFill>
                  <a:srgbClr val="000000"/>
                </a:solidFill>
                <a:latin typeface="Arial Regular" charset="0"/>
                <a:cs typeface="Arial Regular" charset="0"/>
              </a:defRPr>
            </a:lvl1pPr>
          </a:lstStyle>
          <a:p>
            <a:endParaRPr lang="en-US" dirty="0"/>
          </a:p>
        </p:txBody>
      </p:sp>
      <p:sp>
        <p:nvSpPr>
          <p:cNvPr id="13" name="Rectangle 12"/>
          <p:cNvSpPr/>
          <p:nvPr userDrawn="1"/>
        </p:nvSpPr>
        <p:spPr>
          <a:xfrm>
            <a:off x="171061" y="6013061"/>
            <a:ext cx="2068286" cy="710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317352" y="6117205"/>
            <a:ext cx="963930" cy="461010"/>
          </a:xfrm>
          <a:prstGeom prst="rect">
            <a:avLst/>
          </a:prstGeom>
        </p:spPr>
      </p:pic>
    </p:spTree>
    <p:extLst>
      <p:ext uri="{BB962C8B-B14F-4D97-AF65-F5344CB8AC3E}">
        <p14:creationId xmlns:p14="http://schemas.microsoft.com/office/powerpoint/2010/main" val="2965970304"/>
      </p:ext>
    </p:extLst>
  </p:cSld>
  <p:clrMap bg1="lt1" tx1="dk1" bg2="lt2" tx2="dk2" accent1="accent1" accent2="accent2" accent3="accent3" accent4="accent4" accent5="accent5" accent6="accent6" hlink="hlink" folHlink="folHlink"/>
  <p:sldLayoutIdLst>
    <p:sldLayoutId id="2147484144" r:id="rId1"/>
    <p:sldLayoutId id="2147484146" r:id="rId2"/>
    <p:sldLayoutId id="2147484147" r:id="rId3"/>
    <p:sldLayoutId id="2147484148" r:id="rId4"/>
    <p:sldLayoutId id="2147484149" r:id="rId5"/>
    <p:sldLayoutId id="2147484143" r:id="rId6"/>
    <p:sldLayoutId id="2147484159" r:id="rId7"/>
    <p:sldLayoutId id="2147484150" r:id="rId8"/>
    <p:sldLayoutId id="2147484151" r:id="rId9"/>
    <p:sldLayoutId id="2147484152" r:id="rId10"/>
    <p:sldLayoutId id="2147484154" r:id="rId11"/>
    <p:sldLayoutId id="2147484155" r:id="rId12"/>
    <p:sldLayoutId id="2147484156" r:id="rId13"/>
    <p:sldLayoutId id="2147484157" r:id="rId14"/>
    <p:sldLayoutId id="2147484158" r:id="rId15"/>
    <p:sldLayoutId id="2147484160" r:id="rId16"/>
    <p:sldLayoutId id="2147484145" r:id="rId17"/>
    <p:sldLayoutId id="2147484161" r:id="rId18"/>
    <p:sldLayoutId id="2147484163" r:id="rId19"/>
    <p:sldLayoutId id="2147484164" r:id="rId20"/>
    <p:sldLayoutId id="2147484165" r:id="rId21"/>
    <p:sldLayoutId id="2147484166" r:id="rId22"/>
    <p:sldLayoutId id="2147484167" r:id="rId23"/>
    <p:sldLayoutId id="2147484168" r:id="rId24"/>
  </p:sldLayoutIdLst>
  <p:timing>
    <p:tnLst>
      <p:par>
        <p:cTn id="1" dur="indefinite" restart="never" nodeType="tmRoot"/>
      </p:par>
    </p:tnLst>
  </p:timing>
  <p:hf hdr="0" dt="0"/>
  <p:txStyles>
    <p:titleStyle>
      <a:lvl1pPr algn="l" defTabSz="457200" rtl="0" eaLnBrk="1" latinLnBrk="0" hangingPunct="1">
        <a:spcBef>
          <a:spcPct val="0"/>
        </a:spcBef>
        <a:buNone/>
        <a:defRPr sz="2800" b="1" i="0" kern="1200" baseline="0">
          <a:solidFill>
            <a:schemeClr val="tx1"/>
          </a:solidFill>
          <a:latin typeface="Arial" charset="0"/>
          <a:ea typeface="Arial" charset="0"/>
          <a:cs typeface="Arial" charset="0"/>
        </a:defRPr>
      </a:lvl1pPr>
    </p:titleStyle>
    <p:bodyStyle>
      <a:lvl1pPr marL="0" indent="0" algn="l" defTabSz="457200" rtl="0" eaLnBrk="1" latinLnBrk="0" hangingPunct="1">
        <a:spcBef>
          <a:spcPts val="500"/>
        </a:spcBef>
        <a:buFont typeface="Arial"/>
        <a:buNone/>
        <a:defRPr sz="2000" b="1" i="0" kern="1200" baseline="0">
          <a:solidFill>
            <a:schemeClr val="tx1"/>
          </a:solidFill>
          <a:latin typeface="Arial" charset="0"/>
          <a:ea typeface="Arial" charset="0"/>
          <a:cs typeface="Arial" charset="0"/>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1" i="0" kern="1200">
          <a:solidFill>
            <a:schemeClr val="tx1"/>
          </a:solidFill>
          <a:latin typeface="Arial" charset="0"/>
          <a:ea typeface="Arial" charset="0"/>
          <a:cs typeface="Arial" charset="0"/>
        </a:defRPr>
      </a:lvl2pPr>
      <a:lvl3pPr marL="393192" indent="-182880" algn="l" defTabSz="457200" rtl="0" eaLnBrk="1" latinLnBrk="0" hangingPunct="1">
        <a:spcBef>
          <a:spcPts val="600"/>
        </a:spcBef>
        <a:buFont typeface=".AppleSystemUIFont" charset="-120"/>
        <a:buChar char="-"/>
        <a:defRPr sz="1350" b="1" i="0" kern="1200">
          <a:solidFill>
            <a:schemeClr val="tx1"/>
          </a:solidFill>
          <a:latin typeface="Arial" charset="0"/>
          <a:ea typeface="Arial" charset="0"/>
          <a:cs typeface="Arial" charset="0"/>
        </a:defRPr>
      </a:lvl3pPr>
      <a:lvl4pPr marL="603504" indent="-182880" algn="l" defTabSz="457200" rtl="0" eaLnBrk="1" latinLnBrk="0" hangingPunct="1">
        <a:spcBef>
          <a:spcPts val="500"/>
        </a:spcBef>
        <a:buSzPct val="100000"/>
        <a:buFont typeface=".AppleSystemUIFont" charset="-120"/>
        <a:buChar char="-"/>
        <a:defRPr sz="1350" b="1" i="0" kern="1200">
          <a:solidFill>
            <a:schemeClr val="tx1"/>
          </a:solidFill>
          <a:latin typeface="Arial" charset="0"/>
          <a:ea typeface="Arial" charset="0"/>
          <a:cs typeface="Arial" charset="0"/>
        </a:defRPr>
      </a:lvl4pPr>
      <a:lvl5pPr marL="822960" indent="-182880" algn="l" defTabSz="457200" rtl="0" eaLnBrk="1" latinLnBrk="0" hangingPunct="1">
        <a:spcBef>
          <a:spcPts val="500"/>
        </a:spcBef>
        <a:buFont typeface=".AppleSystemUIFont" charset="-120"/>
        <a:buChar char="-"/>
        <a:defRPr sz="1350" b="1"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S&amp;P Global Ratings:</a:t>
            </a:r>
            <a:br>
              <a:rPr lang="en-US" dirty="0" smtClean="0"/>
            </a:br>
            <a:r>
              <a:rPr lang="en-US" dirty="0" smtClean="0"/>
              <a:t>An Introduction</a:t>
            </a:r>
            <a:endParaRPr lang="en-US" dirty="0"/>
          </a:p>
        </p:txBody>
      </p:sp>
      <p:sp>
        <p:nvSpPr>
          <p:cNvPr id="3" name="Text Placeholder 2"/>
          <p:cNvSpPr>
            <a:spLocks noGrp="1"/>
          </p:cNvSpPr>
          <p:nvPr>
            <p:ph type="body" sz="quarter" idx="12"/>
          </p:nvPr>
        </p:nvSpPr>
        <p:spPr>
          <a:xfrm>
            <a:off x="311150" y="2938892"/>
            <a:ext cx="3968750" cy="440834"/>
          </a:xfrm>
        </p:spPr>
        <p:txBody>
          <a:bodyPr/>
          <a:lstStyle/>
          <a:p>
            <a:r>
              <a:rPr lang="en-US" dirty="0" smtClean="0"/>
              <a:t>May 4, 2017</a:t>
            </a:r>
          </a:p>
          <a:p>
            <a:r>
              <a:rPr lang="en-US" dirty="0" smtClean="0"/>
              <a:t>Philadelphia PA</a:t>
            </a:r>
            <a:endParaRPr lang="en-US" dirty="0" smtClean="0"/>
          </a:p>
          <a:p>
            <a:endParaRPr lang="en-US" dirty="0"/>
          </a:p>
        </p:txBody>
      </p:sp>
      <p:sp>
        <p:nvSpPr>
          <p:cNvPr id="4" name="Text Placeholder 3"/>
          <p:cNvSpPr>
            <a:spLocks noGrp="1"/>
          </p:cNvSpPr>
          <p:nvPr>
            <p:ph type="body" sz="quarter" idx="13"/>
          </p:nvPr>
        </p:nvSpPr>
        <p:spPr/>
        <p:txBody>
          <a:bodyPr/>
          <a:lstStyle/>
          <a:p>
            <a:r>
              <a:rPr lang="en-US" sz="1100" dirty="0" smtClean="0"/>
              <a:t>Tara Ashmore</a:t>
            </a:r>
            <a:endParaRPr lang="en-US" sz="1100" dirty="0" smtClean="0"/>
          </a:p>
          <a:p>
            <a:r>
              <a:rPr lang="en-US" sz="1100" dirty="0" smtClean="0"/>
              <a:t>Director</a:t>
            </a:r>
            <a:endParaRPr lang="en-US" sz="1100" dirty="0" smtClean="0"/>
          </a:p>
        </p:txBody>
      </p:sp>
      <p:sp>
        <p:nvSpPr>
          <p:cNvPr id="7" name="TextBox 6"/>
          <p:cNvSpPr txBox="1"/>
          <p:nvPr/>
        </p:nvSpPr>
        <p:spPr>
          <a:xfrm>
            <a:off x="5029201" y="5970315"/>
            <a:ext cx="3857624" cy="369332"/>
          </a:xfrm>
          <a:prstGeom prst="rect">
            <a:avLst/>
          </a:prstGeom>
          <a:noFill/>
          <a:ln cap="flat">
            <a:noFill/>
            <a:miter lim="800000"/>
          </a:ln>
        </p:spPr>
        <p:txBody>
          <a:bodyPr wrap="square" lIns="0" tIns="0" rIns="45720" bIns="0" rtlCol="0" anchor="b" anchorCtr="0">
            <a:spAutoFit/>
          </a:bodyPr>
          <a:lstStyle/>
          <a:p>
            <a:r>
              <a:rPr lang="en-US" sz="800" dirty="0" smtClean="0">
                <a:solidFill>
                  <a:srgbClr val="141414"/>
                </a:solidFill>
                <a:latin typeface="Arial" panose="020B0604020202020204" pitchFamily="34" charset="0"/>
                <a:cs typeface="Arial" panose="020B0604020202020204" pitchFamily="34" charset="0"/>
              </a:rPr>
              <a:t>Permission to reprint or distribute any content from this presentation requires the prior written approval of S&amp;P Global Ratings. </a:t>
            </a:r>
          </a:p>
          <a:p>
            <a:r>
              <a:rPr lang="en-US" sz="800" dirty="0" smtClean="0">
                <a:solidFill>
                  <a:srgbClr val="141414"/>
                </a:solidFill>
                <a:latin typeface="Arial" panose="020B0604020202020204" pitchFamily="34" charset="0"/>
                <a:cs typeface="Arial" panose="020B0604020202020204" pitchFamily="34" charset="0"/>
              </a:rPr>
              <a:t>Copyright © 2017 by Standard &amp; Poor’s Financial Services LLC. All rights reserved.</a:t>
            </a:r>
            <a:endParaRPr lang="en-US" sz="800" dirty="0">
              <a:solidFill>
                <a:srgbClr val="14141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157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15100" b="14066"/>
          <a:stretch/>
        </p:blipFill>
        <p:spPr>
          <a:xfrm>
            <a:off x="352327" y="1621806"/>
            <a:ext cx="3931920" cy="2083324"/>
          </a:xfrm>
          <a:prstGeom prst="rect">
            <a:avLst/>
          </a:prstGeom>
        </p:spPr>
      </p:pic>
      <p:sp>
        <p:nvSpPr>
          <p:cNvPr id="16" name="Rectangle 15"/>
          <p:cNvSpPr/>
          <p:nvPr/>
        </p:nvSpPr>
        <p:spPr>
          <a:xfrm>
            <a:off x="4424346" y="1618228"/>
            <a:ext cx="3931920" cy="2084831"/>
          </a:xfrm>
          <a:prstGeom prst="rect">
            <a:avLst/>
          </a:prstGeom>
          <a:solidFill>
            <a:srgbClr val="C8C4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52327" y="3829799"/>
            <a:ext cx="3931920" cy="2084831"/>
          </a:xfrm>
          <a:prstGeom prst="rect">
            <a:avLst/>
          </a:prstGeom>
          <a:solidFill>
            <a:srgbClr val="8B8B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3">
            <a:grayscl/>
            <a:extLst>
              <a:ext uri="{28A0092B-C50C-407E-A947-70E740481C1C}">
                <a14:useLocalDpi xmlns:a14="http://schemas.microsoft.com/office/drawing/2010/main" val="0"/>
              </a:ext>
            </a:extLst>
          </a:blip>
          <a:srcRect b="18752"/>
          <a:stretch/>
        </p:blipFill>
        <p:spPr>
          <a:xfrm>
            <a:off x="4423412" y="3827006"/>
            <a:ext cx="3932854" cy="2087624"/>
          </a:xfrm>
          <a:prstGeom prst="rect">
            <a:avLst/>
          </a:prstGeom>
        </p:spPr>
      </p:pic>
      <p:sp>
        <p:nvSpPr>
          <p:cNvPr id="3" name="Footer Placeholder 2"/>
          <p:cNvSpPr>
            <a:spLocks noGrp="1"/>
          </p:cNvSpPr>
          <p:nvPr>
            <p:ph type="ftr" sz="quarter" idx="10"/>
          </p:nvPr>
        </p:nvSpPr>
        <p:spPr/>
        <p:txBody>
          <a:bodyPr/>
          <a:lstStyle/>
          <a:p>
            <a:r>
              <a:rPr lang="en-US" smtClean="0">
                <a:solidFill>
                  <a:srgbClr val="FFFFFF">
                    <a:lumMod val="50000"/>
                  </a:srgbClr>
                </a:solidFill>
              </a:rPr>
              <a:t>Private &amp; Confidential</a:t>
            </a:r>
            <a:endParaRPr lang="en-US" dirty="0">
              <a:solidFill>
                <a:srgbClr val="FFFFFF">
                  <a:lumMod val="50000"/>
                </a:srgbClr>
              </a:solidFill>
            </a:endParaRPr>
          </a:p>
        </p:txBody>
      </p:sp>
      <p:sp>
        <p:nvSpPr>
          <p:cNvPr id="4" name="Slide Number Placeholder 3"/>
          <p:cNvSpPr>
            <a:spLocks noGrp="1"/>
          </p:cNvSpPr>
          <p:nvPr>
            <p:ph type="sldNum" sz="quarter" idx="11"/>
          </p:nvPr>
        </p:nvSpPr>
        <p:spPr/>
        <p:txBody>
          <a:bodyPr/>
          <a:lstStyle/>
          <a:p>
            <a:fld id="{BDDC3DCF-E0A7-DA4A-BC2C-1EC3743A297B}" type="slidenum">
              <a:rPr lang="en-US" smtClean="0"/>
              <a:pPr/>
              <a:t>10</a:t>
            </a:fld>
            <a:endParaRPr lang="en-US" dirty="0"/>
          </a:p>
        </p:txBody>
      </p:sp>
      <p:sp>
        <p:nvSpPr>
          <p:cNvPr id="5" name="Title 4"/>
          <p:cNvSpPr>
            <a:spLocks noGrp="1"/>
          </p:cNvSpPr>
          <p:nvPr>
            <p:ph type="title"/>
          </p:nvPr>
        </p:nvSpPr>
        <p:spPr/>
        <p:txBody>
          <a:bodyPr/>
          <a:lstStyle/>
          <a:p>
            <a:r>
              <a:rPr lang="en-US" b="1" smtClean="0"/>
              <a:t>We drive value for our customers </a:t>
            </a:r>
            <a:br>
              <a:rPr lang="en-US" b="1" smtClean="0"/>
            </a:br>
            <a:r>
              <a:rPr lang="en-US" b="1" smtClean="0"/>
              <a:t>with our scale and expertise.</a:t>
            </a:r>
            <a:endParaRPr lang="en-US" b="1" dirty="0"/>
          </a:p>
        </p:txBody>
      </p:sp>
      <p:grpSp>
        <p:nvGrpSpPr>
          <p:cNvPr id="19" name="Group 18"/>
          <p:cNvGrpSpPr/>
          <p:nvPr/>
        </p:nvGrpSpPr>
        <p:grpSpPr>
          <a:xfrm>
            <a:off x="4572518" y="1722988"/>
            <a:ext cx="2718806" cy="886452"/>
            <a:chOff x="5947170" y="1855414"/>
            <a:chExt cx="2718806" cy="886452"/>
          </a:xfrm>
        </p:grpSpPr>
        <p:sp>
          <p:nvSpPr>
            <p:cNvPr id="20" name="TextBox 19"/>
            <p:cNvSpPr txBox="1"/>
            <p:nvPr/>
          </p:nvSpPr>
          <p:spPr>
            <a:xfrm>
              <a:off x="5947170" y="1855414"/>
              <a:ext cx="2316053" cy="627864"/>
            </a:xfrm>
            <a:prstGeom prst="rect">
              <a:avLst/>
            </a:prstGeom>
            <a:noFill/>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pPr>
                <a:lnSpc>
                  <a:spcPct val="85000"/>
                </a:lnSpc>
              </a:pPr>
              <a:r>
                <a:rPr lang="en-US" sz="4800" dirty="0">
                  <a:solidFill>
                    <a:srgbClr val="000000"/>
                  </a:solidFill>
                  <a:latin typeface="Akkurat Pro"/>
                  <a:cs typeface="Akkurat Pro"/>
                </a:rPr>
                <a:t>$46.3T</a:t>
              </a:r>
            </a:p>
          </p:txBody>
        </p:sp>
        <p:sp>
          <p:nvSpPr>
            <p:cNvPr id="21" name="Content Placeholder 5"/>
            <p:cNvSpPr txBox="1">
              <a:spLocks/>
            </p:cNvSpPr>
            <p:nvPr/>
          </p:nvSpPr>
          <p:spPr>
            <a:xfrm>
              <a:off x="5979470" y="2558739"/>
              <a:ext cx="2686506" cy="183127"/>
            </a:xfrm>
            <a:prstGeom prst="rect">
              <a:avLst/>
            </a:prstGeom>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5000"/>
                </a:lnSpc>
              </a:pPr>
              <a:r>
                <a:rPr lang="en-US" sz="1400" b="1" dirty="0">
                  <a:solidFill>
                    <a:srgbClr val="000000">
                      <a:lumMod val="75000"/>
                      <a:lumOff val="25000"/>
                    </a:srgbClr>
                  </a:solidFill>
                </a:rPr>
                <a:t>par value </a:t>
              </a:r>
              <a:r>
                <a:rPr lang="en-US" sz="1400" b="1" dirty="0" smtClean="0">
                  <a:solidFill>
                    <a:srgbClr val="000000">
                      <a:lumMod val="75000"/>
                      <a:lumOff val="25000"/>
                    </a:srgbClr>
                  </a:solidFill>
                </a:rPr>
                <a:t>of outstanding </a:t>
              </a:r>
              <a:r>
                <a:rPr lang="en-US" sz="1400" b="1" dirty="0">
                  <a:solidFill>
                    <a:srgbClr val="000000">
                      <a:lumMod val="75000"/>
                      <a:lumOff val="25000"/>
                    </a:srgbClr>
                  </a:solidFill>
                </a:rPr>
                <a:t>ratings</a:t>
              </a:r>
            </a:p>
          </p:txBody>
        </p:sp>
      </p:grpSp>
      <p:sp>
        <p:nvSpPr>
          <p:cNvPr id="24" name="TextBox 23"/>
          <p:cNvSpPr txBox="1"/>
          <p:nvPr/>
        </p:nvSpPr>
        <p:spPr>
          <a:xfrm>
            <a:off x="419727" y="3920576"/>
            <a:ext cx="2316053" cy="627864"/>
          </a:xfrm>
          <a:prstGeom prst="rect">
            <a:avLst/>
          </a:prstGeom>
          <a:noFill/>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pPr>
              <a:lnSpc>
                <a:spcPct val="85000"/>
              </a:lnSpc>
            </a:pPr>
            <a:r>
              <a:rPr lang="en-US" sz="4800" dirty="0" smtClean="0">
                <a:solidFill>
                  <a:srgbClr val="000000"/>
                </a:solidFill>
                <a:latin typeface="Akkurat Pro"/>
                <a:cs typeface="Akkurat Pro"/>
              </a:rPr>
              <a:t>135B</a:t>
            </a:r>
            <a:endParaRPr lang="en-US" sz="4800" dirty="0">
              <a:solidFill>
                <a:srgbClr val="000000"/>
              </a:solidFill>
              <a:latin typeface="Akkurat Pro"/>
              <a:cs typeface="Akkurat Pro"/>
            </a:endParaRPr>
          </a:p>
        </p:txBody>
      </p:sp>
      <p:sp>
        <p:nvSpPr>
          <p:cNvPr id="25" name="Content Placeholder 5"/>
          <p:cNvSpPr txBox="1">
            <a:spLocks/>
          </p:cNvSpPr>
          <p:nvPr/>
        </p:nvSpPr>
        <p:spPr>
          <a:xfrm>
            <a:off x="485157" y="4524511"/>
            <a:ext cx="2686506" cy="183127"/>
          </a:xfrm>
          <a:prstGeom prst="rect">
            <a:avLst/>
          </a:prstGeom>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5000"/>
              </a:lnSpc>
            </a:pPr>
            <a:r>
              <a:rPr lang="en-US" sz="1400" b="1" dirty="0">
                <a:solidFill>
                  <a:srgbClr val="000000"/>
                </a:solidFill>
              </a:rPr>
              <a:t>data points harnessed a year</a:t>
            </a:r>
          </a:p>
        </p:txBody>
      </p:sp>
      <p:grpSp>
        <p:nvGrpSpPr>
          <p:cNvPr id="26" name="Group 25"/>
          <p:cNvGrpSpPr/>
          <p:nvPr/>
        </p:nvGrpSpPr>
        <p:grpSpPr>
          <a:xfrm>
            <a:off x="4572103" y="3920576"/>
            <a:ext cx="3069668" cy="1379532"/>
            <a:chOff x="1820582" y="4930820"/>
            <a:chExt cx="3069668" cy="1379532"/>
          </a:xfrm>
        </p:grpSpPr>
        <p:sp>
          <p:nvSpPr>
            <p:cNvPr id="27" name="TextBox 26"/>
            <p:cNvSpPr txBox="1"/>
            <p:nvPr/>
          </p:nvSpPr>
          <p:spPr>
            <a:xfrm>
              <a:off x="1820582" y="4930820"/>
              <a:ext cx="2316053" cy="627864"/>
            </a:xfrm>
            <a:prstGeom prst="rect">
              <a:avLst/>
            </a:prstGeom>
            <a:noFill/>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pPr>
                <a:lnSpc>
                  <a:spcPct val="85000"/>
                </a:lnSpc>
              </a:pPr>
              <a:r>
                <a:rPr lang="en-US" sz="4800" dirty="0" smtClean="0">
                  <a:solidFill>
                    <a:srgbClr val="FFFFFF"/>
                  </a:solidFill>
                  <a:latin typeface="Akkurat Pro"/>
                  <a:cs typeface="Akkurat Pro"/>
                </a:rPr>
                <a:t>#1</a:t>
              </a:r>
              <a:endParaRPr lang="en-US" sz="4800" dirty="0">
                <a:solidFill>
                  <a:srgbClr val="FFFFFF"/>
                </a:solidFill>
                <a:latin typeface="Akkurat Pro"/>
                <a:cs typeface="Akkurat Pro"/>
              </a:endParaRPr>
            </a:p>
          </p:txBody>
        </p:sp>
        <p:sp>
          <p:nvSpPr>
            <p:cNvPr id="28" name="Content Placeholder 5"/>
            <p:cNvSpPr txBox="1">
              <a:spLocks/>
            </p:cNvSpPr>
            <p:nvPr/>
          </p:nvSpPr>
          <p:spPr>
            <a:xfrm>
              <a:off x="1886012" y="5534755"/>
              <a:ext cx="3004238" cy="775597"/>
            </a:xfrm>
            <a:prstGeom prst="rect">
              <a:avLst/>
            </a:prstGeom>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1400" b="1" dirty="0">
                  <a:solidFill>
                    <a:srgbClr val="FFFFFF"/>
                  </a:solidFill>
                </a:rPr>
                <a:t>index provider based on </a:t>
              </a:r>
              <a:r>
                <a:rPr lang="en-US" sz="1400" b="1" dirty="0" smtClean="0">
                  <a:solidFill>
                    <a:srgbClr val="FFFFFF"/>
                  </a:solidFill>
                </a:rPr>
                <a:t/>
              </a:r>
              <a:br>
                <a:rPr lang="en-US" sz="1400" b="1" dirty="0" smtClean="0">
                  <a:solidFill>
                    <a:srgbClr val="FFFFFF"/>
                  </a:solidFill>
                </a:rPr>
              </a:br>
              <a:r>
                <a:rPr lang="en-US" sz="1400" b="1" dirty="0" smtClean="0">
                  <a:solidFill>
                    <a:srgbClr val="FFFFFF"/>
                  </a:solidFill>
                </a:rPr>
                <a:t>the number </a:t>
              </a:r>
              <a:r>
                <a:rPr lang="en-US" sz="1400" b="1" dirty="0">
                  <a:solidFill>
                    <a:srgbClr val="FFFFFF"/>
                  </a:solidFill>
                </a:rPr>
                <a:t>of ETFs linked </a:t>
              </a:r>
              <a:r>
                <a:rPr lang="en-US" sz="1400" b="1" dirty="0" smtClean="0">
                  <a:solidFill>
                    <a:srgbClr val="FFFFFF"/>
                  </a:solidFill>
                </a:rPr>
                <a:t/>
              </a:r>
              <a:br>
                <a:rPr lang="en-US" sz="1400" b="1" dirty="0" smtClean="0">
                  <a:solidFill>
                    <a:srgbClr val="FFFFFF"/>
                  </a:solidFill>
                </a:rPr>
              </a:br>
              <a:r>
                <a:rPr lang="en-US" sz="1400" b="1" dirty="0" smtClean="0">
                  <a:solidFill>
                    <a:srgbClr val="FFFFFF"/>
                  </a:solidFill>
                </a:rPr>
                <a:t>to </a:t>
              </a:r>
              <a:r>
                <a:rPr lang="en-US" sz="1400" b="1" dirty="0">
                  <a:solidFill>
                    <a:srgbClr val="FFFFFF"/>
                  </a:solidFill>
                </a:rPr>
                <a:t>our indices </a:t>
              </a:r>
              <a:r>
                <a:rPr lang="en-US" sz="1400" b="1" dirty="0" smtClean="0">
                  <a:solidFill>
                    <a:srgbClr val="FFFFFF"/>
                  </a:solidFill>
                </a:rPr>
                <a:t>and </a:t>
              </a:r>
              <a:r>
                <a:rPr lang="en-US" sz="1400" b="1" dirty="0">
                  <a:solidFill>
                    <a:srgbClr val="FFFFFF"/>
                  </a:solidFill>
                </a:rPr>
                <a:t>assets </a:t>
              </a:r>
              <a:r>
                <a:rPr lang="en-US" sz="1400" b="1" dirty="0" smtClean="0">
                  <a:solidFill>
                    <a:srgbClr val="FFFFFF"/>
                  </a:solidFill>
                </a:rPr>
                <a:t/>
              </a:r>
              <a:br>
                <a:rPr lang="en-US" sz="1400" b="1" dirty="0" smtClean="0">
                  <a:solidFill>
                    <a:srgbClr val="FFFFFF"/>
                  </a:solidFill>
                </a:rPr>
              </a:br>
              <a:r>
                <a:rPr lang="en-US" sz="1400" b="1" dirty="0" smtClean="0">
                  <a:solidFill>
                    <a:srgbClr val="FFFFFF"/>
                  </a:solidFill>
                </a:rPr>
                <a:t>in </a:t>
              </a:r>
              <a:r>
                <a:rPr lang="en-US" sz="1400" b="1" dirty="0">
                  <a:solidFill>
                    <a:srgbClr val="FFFFFF"/>
                  </a:solidFill>
                </a:rPr>
                <a:t>these products</a:t>
              </a:r>
            </a:p>
          </p:txBody>
        </p:sp>
      </p:grpSp>
      <p:sp>
        <p:nvSpPr>
          <p:cNvPr id="33" name="Rectangle 32"/>
          <p:cNvSpPr/>
          <p:nvPr/>
        </p:nvSpPr>
        <p:spPr>
          <a:xfrm>
            <a:off x="352327" y="1626320"/>
            <a:ext cx="3931920" cy="2084831"/>
          </a:xfrm>
          <a:prstGeom prst="rect">
            <a:avLst/>
          </a:prstGeom>
          <a:solidFill>
            <a:schemeClr val="tx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ontent Placeholder 5"/>
          <p:cNvSpPr txBox="1">
            <a:spLocks/>
          </p:cNvSpPr>
          <p:nvPr/>
        </p:nvSpPr>
        <p:spPr>
          <a:xfrm>
            <a:off x="485157" y="2329475"/>
            <a:ext cx="2686506" cy="775597"/>
          </a:xfrm>
          <a:prstGeom prst="rect">
            <a:avLst/>
          </a:prstGeom>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1400" b="1" dirty="0" smtClean="0">
                <a:solidFill>
                  <a:srgbClr val="FFFFFF"/>
                </a:solidFill>
              </a:rPr>
              <a:t>public and private sector organizations in over 150 countries depend on our commodities pricing</a:t>
            </a:r>
            <a:endParaRPr lang="en-US" sz="1400" b="1" dirty="0">
              <a:solidFill>
                <a:srgbClr val="FFFFFF"/>
              </a:solidFill>
            </a:endParaRPr>
          </a:p>
        </p:txBody>
      </p:sp>
      <p:sp>
        <p:nvSpPr>
          <p:cNvPr id="22" name="TextBox 21"/>
          <p:cNvSpPr txBox="1"/>
          <p:nvPr/>
        </p:nvSpPr>
        <p:spPr>
          <a:xfrm>
            <a:off x="419727" y="1725540"/>
            <a:ext cx="2316053" cy="627864"/>
          </a:xfrm>
          <a:prstGeom prst="rect">
            <a:avLst/>
          </a:prstGeom>
          <a:noFill/>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pPr>
              <a:lnSpc>
                <a:spcPct val="85000"/>
              </a:lnSpc>
            </a:pPr>
            <a:r>
              <a:rPr lang="en-US" sz="4800" dirty="0" smtClean="0">
                <a:solidFill>
                  <a:srgbClr val="FFFFFF"/>
                </a:solidFill>
                <a:latin typeface="Akkurat Pro"/>
                <a:cs typeface="Akkurat Pro"/>
              </a:rPr>
              <a:t>1000</a:t>
            </a:r>
            <a:endParaRPr lang="en-US" sz="4800" dirty="0">
              <a:solidFill>
                <a:srgbClr val="FFFFFF"/>
              </a:solidFill>
              <a:latin typeface="Akkurat Pro"/>
              <a:cs typeface="Akkurat Pro"/>
            </a:endParaRPr>
          </a:p>
        </p:txBody>
      </p:sp>
    </p:spTree>
    <p:extLst>
      <p:ext uri="{BB962C8B-B14F-4D97-AF65-F5344CB8AC3E}">
        <p14:creationId xmlns:p14="http://schemas.microsoft.com/office/powerpoint/2010/main" val="168106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2738" y="223696"/>
            <a:ext cx="8688387" cy="859633"/>
          </a:xfrm>
        </p:spPr>
        <p:txBody>
          <a:bodyPr/>
          <a:lstStyle/>
          <a:p>
            <a:r>
              <a:rPr lang="en-US" sz="2800" dirty="0" smtClean="0"/>
              <a:t>Our Analytic Coverage</a:t>
            </a:r>
            <a:br>
              <a:rPr lang="en-US" sz="2800" dirty="0" smtClean="0"/>
            </a:br>
            <a:endParaRPr lang="en-US" sz="2800" dirty="0">
              <a:solidFill>
                <a:schemeClr val="tx2"/>
              </a:solidFill>
            </a:endParaRPr>
          </a:p>
        </p:txBody>
      </p:sp>
      <p:sp>
        <p:nvSpPr>
          <p:cNvPr id="26"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11</a:t>
            </a:fld>
            <a:endParaRPr lang="en-US" sz="1000" dirty="0">
              <a:latin typeface="Arial" panose="020B0604020202020204" pitchFamily="34" charset="0"/>
              <a:cs typeface="Arial" panose="020B0604020202020204" pitchFamily="34" charset="0"/>
            </a:endParaRPr>
          </a:p>
        </p:txBody>
      </p:sp>
      <p:sp>
        <p:nvSpPr>
          <p:cNvPr id="35" name="Content Placeholder 1"/>
          <p:cNvSpPr txBox="1">
            <a:spLocks/>
          </p:cNvSpPr>
          <p:nvPr/>
        </p:nvSpPr>
        <p:spPr>
          <a:xfrm>
            <a:off x="218804" y="947737"/>
            <a:ext cx="8688387" cy="2947988"/>
          </a:xfrm>
          <a:prstGeom prst="rect">
            <a:avLst/>
          </a:prstGeom>
        </p:spPr>
        <p:txBody>
          <a:bodyPr/>
          <a:lstStyle>
            <a:lvl1pPr marL="0" indent="0" algn="l" defTabSz="457200" rtl="0" eaLnBrk="1" latinLnBrk="0" hangingPunct="1">
              <a:spcBef>
                <a:spcPts val="500"/>
              </a:spcBef>
              <a:buFont typeface="Arial"/>
              <a:buNone/>
              <a:defRPr sz="2000" b="1" i="0" kern="1200" baseline="0">
                <a:solidFill>
                  <a:schemeClr val="tx1"/>
                </a:solidFill>
                <a:latin typeface="Arial" charset="0"/>
                <a:ea typeface="Arial" charset="0"/>
                <a:cs typeface="Arial" charset="0"/>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1" i="0" kern="1200">
                <a:solidFill>
                  <a:schemeClr val="tx1"/>
                </a:solidFill>
                <a:latin typeface="Arial" charset="0"/>
                <a:ea typeface="Arial" charset="0"/>
                <a:cs typeface="Arial" charset="0"/>
              </a:defRPr>
            </a:lvl2pPr>
            <a:lvl3pPr marL="393192" indent="-182880" algn="l" defTabSz="457200" rtl="0" eaLnBrk="1" latinLnBrk="0" hangingPunct="1">
              <a:spcBef>
                <a:spcPts val="600"/>
              </a:spcBef>
              <a:buFont typeface=".AppleSystemUIFont" charset="-120"/>
              <a:buChar char="-"/>
              <a:defRPr sz="1350" b="1" i="0" kern="1200">
                <a:solidFill>
                  <a:schemeClr val="tx1"/>
                </a:solidFill>
                <a:latin typeface="Arial" charset="0"/>
                <a:ea typeface="Arial" charset="0"/>
                <a:cs typeface="Arial" charset="0"/>
              </a:defRPr>
            </a:lvl3pPr>
            <a:lvl4pPr marL="603504" indent="-182880" algn="l" defTabSz="457200" rtl="0" eaLnBrk="1" latinLnBrk="0" hangingPunct="1">
              <a:spcBef>
                <a:spcPts val="500"/>
              </a:spcBef>
              <a:buSzPct val="100000"/>
              <a:buFont typeface=".AppleSystemUIFont" charset="-120"/>
              <a:buChar char="-"/>
              <a:defRPr sz="1350" b="1" i="0" kern="1200">
                <a:solidFill>
                  <a:schemeClr val="tx1"/>
                </a:solidFill>
                <a:latin typeface="Arial" charset="0"/>
                <a:ea typeface="Arial" charset="0"/>
                <a:cs typeface="Arial" charset="0"/>
              </a:defRPr>
            </a:lvl4pPr>
            <a:lvl5pPr marL="822960" indent="-182880" algn="l" defTabSz="457200" rtl="0" eaLnBrk="1" latinLnBrk="0" hangingPunct="1">
              <a:spcBef>
                <a:spcPts val="500"/>
              </a:spcBef>
              <a:buFont typeface=".AppleSystemUIFont" charset="-120"/>
              <a:buChar char="-"/>
              <a:defRPr sz="1350" b="1"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smtClean="0"/>
              <a:t>We cover these broad sectors:</a:t>
            </a:r>
          </a:p>
          <a:p>
            <a:pPr marL="342900" indent="-342900" fontAlgn="auto">
              <a:spcAft>
                <a:spcPts val="0"/>
              </a:spcAft>
              <a:buFont typeface="Arial" panose="020B0604020202020204" pitchFamily="34" charset="0"/>
              <a:buChar char="•"/>
            </a:pPr>
            <a:r>
              <a:rPr lang="en-US" b="0" dirty="0" smtClean="0"/>
              <a:t>Corporates</a:t>
            </a:r>
          </a:p>
          <a:p>
            <a:pPr marL="342900" indent="-342900" fontAlgn="auto">
              <a:spcAft>
                <a:spcPts val="0"/>
              </a:spcAft>
              <a:buFont typeface="Arial" panose="020B0604020202020204" pitchFamily="34" charset="0"/>
              <a:buChar char="•"/>
            </a:pPr>
            <a:r>
              <a:rPr lang="en-US" b="0" dirty="0" smtClean="0"/>
              <a:t>Financial institutions</a:t>
            </a:r>
          </a:p>
          <a:p>
            <a:pPr marL="342900" indent="-342900" fontAlgn="auto">
              <a:spcAft>
                <a:spcPts val="0"/>
              </a:spcAft>
              <a:buFont typeface="Arial" panose="020B0604020202020204" pitchFamily="34" charset="0"/>
              <a:buChar char="•"/>
            </a:pPr>
            <a:r>
              <a:rPr lang="en-US" b="0" dirty="0" smtClean="0"/>
              <a:t>Infrastructure</a:t>
            </a:r>
          </a:p>
          <a:p>
            <a:pPr marL="342900" indent="-342900" fontAlgn="auto">
              <a:spcAft>
                <a:spcPts val="0"/>
              </a:spcAft>
              <a:buFont typeface="Arial" panose="020B0604020202020204" pitchFamily="34" charset="0"/>
              <a:buChar char="•"/>
            </a:pPr>
            <a:r>
              <a:rPr lang="en-US" b="0" dirty="0" smtClean="0"/>
              <a:t>Sovereigns/international public finance</a:t>
            </a:r>
          </a:p>
          <a:p>
            <a:pPr marL="342900" indent="-342900" fontAlgn="auto">
              <a:spcAft>
                <a:spcPts val="0"/>
              </a:spcAft>
              <a:buFont typeface="Arial" panose="020B0604020202020204" pitchFamily="34" charset="0"/>
              <a:buChar char="•"/>
            </a:pPr>
            <a:r>
              <a:rPr lang="en-US" b="0" dirty="0" smtClean="0"/>
              <a:t>Structured finance</a:t>
            </a:r>
          </a:p>
          <a:p>
            <a:pPr marL="342900" indent="-342900" fontAlgn="auto">
              <a:spcAft>
                <a:spcPts val="0"/>
              </a:spcAft>
              <a:buFont typeface="Arial" panose="020B0604020202020204" pitchFamily="34" charset="0"/>
              <a:buChar char="•"/>
            </a:pPr>
            <a:r>
              <a:rPr lang="en-US" b="0" dirty="0" smtClean="0"/>
              <a:t>U.S. public finance</a:t>
            </a:r>
          </a:p>
          <a:p>
            <a:pPr marL="342900" indent="-342900" fontAlgn="auto">
              <a:spcAft>
                <a:spcPts val="0"/>
              </a:spcAft>
              <a:buFont typeface="Arial" panose="020B0604020202020204" pitchFamily="34" charset="0"/>
              <a:buChar char="•"/>
            </a:pPr>
            <a:r>
              <a:rPr lang="en-US" b="0" dirty="0" smtClean="0"/>
              <a:t>Insurance companies</a:t>
            </a:r>
          </a:p>
          <a:p>
            <a:pPr fontAlgn="auto">
              <a:spcAft>
                <a:spcPts val="0"/>
              </a:spcAft>
            </a:pPr>
            <a:endParaRPr lang="en-US" dirty="0" smtClean="0"/>
          </a:p>
          <a:p>
            <a:pPr fontAlgn="auto">
              <a:spcAft>
                <a:spcPts val="0"/>
              </a:spcAft>
            </a:pPr>
            <a:r>
              <a:rPr lang="en-US" sz="1600" b="0" dirty="0">
                <a:solidFill>
                  <a:schemeClr val="tx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67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14325" y="203518"/>
            <a:ext cx="5486400" cy="1371600"/>
          </a:xfrm>
          <a:prstGeom prst="rect">
            <a:avLst/>
          </a:prstGeom>
          <a:ln>
            <a:noFill/>
            <a:miter lim="800000"/>
          </a:ln>
        </p:spPr>
        <p:txBody>
          <a:bodyPr vert="horz" wrap="square" lIns="0" tIns="0" rIns="0" bIns="0" rtlCol="0" anchor="t" anchorCtr="0">
            <a:noAutofit/>
          </a:bodyPr>
          <a:lstStyle>
            <a:lvl1pPr algn="l" defTabSz="457200" rtl="0" eaLnBrk="1" latinLnBrk="0" hangingPunct="1">
              <a:lnSpc>
                <a:spcPct val="90000"/>
              </a:lnSpc>
              <a:spcBef>
                <a:spcPct val="0"/>
              </a:spcBef>
              <a:buNone/>
              <a:defRPr lang="en-US" sz="5700" b="0" i="0" kern="1200">
                <a:solidFill>
                  <a:schemeClr val="tx1"/>
                </a:solidFill>
                <a:latin typeface="Arial Regular" charset="0"/>
                <a:ea typeface="+mj-ea"/>
                <a:cs typeface="Arial Regular" charset="0"/>
              </a:defRPr>
            </a:lvl1pPr>
          </a:lstStyle>
          <a:p>
            <a:r>
              <a:rPr lang="en-US" dirty="0" smtClean="0"/>
              <a:t>What Are </a:t>
            </a:r>
            <a:br>
              <a:rPr lang="en-US" dirty="0" smtClean="0"/>
            </a:br>
            <a:r>
              <a:rPr lang="en-US" dirty="0" smtClean="0"/>
              <a:t>Credit Ratings?</a:t>
            </a:r>
            <a:endParaRPr lang="en-US" dirty="0"/>
          </a:p>
        </p:txBody>
      </p:sp>
    </p:spTree>
    <p:extLst>
      <p:ext uri="{BB962C8B-B14F-4D97-AF65-F5344CB8AC3E}">
        <p14:creationId xmlns:p14="http://schemas.microsoft.com/office/powerpoint/2010/main" val="393352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312215" y="1027650"/>
            <a:ext cx="4206240" cy="354647"/>
          </a:xfrm>
          <a:ln cap="flat">
            <a:noFill/>
            <a:miter lim="800000"/>
          </a:ln>
        </p:spPr>
        <p:txBody>
          <a:bodyPr/>
          <a:lstStyle/>
          <a:p>
            <a:r>
              <a:rPr lang="en-US" dirty="0" smtClean="0">
                <a:solidFill>
                  <a:schemeClr val="tx2"/>
                </a:solidFill>
              </a:rPr>
              <a:t>What It </a:t>
            </a:r>
            <a:r>
              <a:rPr lang="en-US" i="1" dirty="0" smtClean="0">
                <a:solidFill>
                  <a:schemeClr val="tx2"/>
                </a:solidFill>
              </a:rPr>
              <a:t>Is</a:t>
            </a:r>
            <a:endParaRPr lang="en-US" i="1" dirty="0">
              <a:solidFill>
                <a:schemeClr val="tx2"/>
              </a:solidFill>
            </a:endParaRPr>
          </a:p>
        </p:txBody>
      </p:sp>
      <p:sp>
        <p:nvSpPr>
          <p:cNvPr id="10" name="Content Placeholder 9"/>
          <p:cNvSpPr>
            <a:spLocks noGrp="1"/>
          </p:cNvSpPr>
          <p:nvPr>
            <p:ph sz="half" idx="2"/>
          </p:nvPr>
        </p:nvSpPr>
        <p:spPr>
          <a:xfrm>
            <a:off x="311691" y="1402714"/>
            <a:ext cx="4206240" cy="4502786"/>
          </a:xfrm>
          <a:ln cap="flat">
            <a:noFill/>
            <a:miter lim="800000"/>
          </a:ln>
        </p:spPr>
        <p:txBody>
          <a:bodyPr/>
          <a:lstStyle/>
          <a:p>
            <a:pPr lvl="1"/>
            <a:r>
              <a:rPr lang="en-US" sz="1650" b="0" dirty="0" smtClean="0">
                <a:latin typeface="Arial" panose="020B0604020202020204" pitchFamily="34" charset="0"/>
                <a:cs typeface="Arial" panose="020B0604020202020204" pitchFamily="34" charset="0"/>
              </a:rPr>
              <a:t>A forward-looking </a:t>
            </a:r>
            <a:r>
              <a:rPr lang="en-US" sz="1650" b="0" i="1" dirty="0" smtClean="0">
                <a:latin typeface="Arial" panose="020B0604020202020204" pitchFamily="34" charset="0"/>
                <a:cs typeface="Arial" panose="020B0604020202020204" pitchFamily="34" charset="0"/>
              </a:rPr>
              <a:t>opinion</a:t>
            </a:r>
            <a:r>
              <a:rPr lang="en-US" sz="1650" b="0" dirty="0" smtClean="0">
                <a:latin typeface="Arial" panose="020B0604020202020204" pitchFamily="34" charset="0"/>
                <a:cs typeface="Arial" panose="020B0604020202020204" pitchFamily="34" charset="0"/>
              </a:rPr>
              <a:t> about the ability and willingness of an issuer, such as a corporation or government, to meet its financial obligations in full and on time (i.e. creditworthiness)</a:t>
            </a:r>
          </a:p>
          <a:p>
            <a:pPr lvl="1"/>
            <a:r>
              <a:rPr lang="en-US" sz="1650" b="0" dirty="0" smtClean="0">
                <a:latin typeface="Arial" panose="020B0604020202020204" pitchFamily="34" charset="0"/>
                <a:cs typeface="Arial" panose="020B0604020202020204" pitchFamily="34" charset="0"/>
              </a:rPr>
              <a:t>Strives to be globally comparable </a:t>
            </a:r>
            <a:br>
              <a:rPr lang="en-US" sz="1650" b="0" dirty="0" smtClean="0">
                <a:latin typeface="Arial" panose="020B0604020202020204" pitchFamily="34" charset="0"/>
                <a:cs typeface="Arial" panose="020B0604020202020204" pitchFamily="34" charset="0"/>
              </a:rPr>
            </a:br>
            <a:r>
              <a:rPr lang="en-US" sz="1650" b="0" dirty="0" smtClean="0">
                <a:latin typeface="Arial" panose="020B0604020202020204" pitchFamily="34" charset="0"/>
                <a:cs typeface="Arial" panose="020B0604020202020204" pitchFamily="34" charset="0"/>
              </a:rPr>
              <a:t>across sectors</a:t>
            </a:r>
          </a:p>
          <a:p>
            <a:pPr lvl="1"/>
            <a:r>
              <a:rPr lang="en-US" sz="1650" b="0" dirty="0" smtClean="0">
                <a:latin typeface="Arial" panose="020B0604020202020204" pitchFamily="34" charset="0"/>
                <a:cs typeface="Arial" panose="020B0604020202020204" pitchFamily="34" charset="0"/>
              </a:rPr>
              <a:t>Incorporates views on the relative likelihood of default that</a:t>
            </a:r>
            <a:r>
              <a:rPr lang="en-US" sz="1650" b="0" dirty="0">
                <a:latin typeface="Arial" panose="020B0604020202020204" pitchFamily="34" charset="0"/>
                <a:cs typeface="Arial" panose="020B0604020202020204" pitchFamily="34" charset="0"/>
              </a:rPr>
              <a:t> a</a:t>
            </a:r>
            <a:r>
              <a:rPr lang="en-US" sz="1650" b="0" dirty="0" smtClean="0">
                <a:latin typeface="Arial" panose="020B0604020202020204" pitchFamily="34" charset="0"/>
                <a:cs typeface="Arial" panose="020B0604020202020204" pitchFamily="34" charset="0"/>
              </a:rPr>
              <a:t>re applied to entities (issuers) and securities (issues)</a:t>
            </a:r>
          </a:p>
          <a:p>
            <a:pPr lvl="1"/>
            <a:r>
              <a:rPr lang="en-US" sz="1650" b="0" dirty="0" smtClean="0">
                <a:latin typeface="Arial" panose="020B0604020202020204" pitchFamily="34" charset="0"/>
                <a:cs typeface="Arial" panose="020B0604020202020204" pitchFamily="34" charset="0"/>
              </a:rPr>
              <a:t>One of many inputs available to investors as part of their decision-making process</a:t>
            </a:r>
          </a:p>
          <a:p>
            <a:pPr marL="457200" lvl="2" indent="0">
              <a:buNone/>
            </a:pPr>
            <a:endParaRPr lang="en-US" dirty="0" smtClean="0"/>
          </a:p>
          <a:p>
            <a:pPr lvl="2"/>
            <a:endParaRPr lang="en-US" dirty="0" smtClean="0"/>
          </a:p>
        </p:txBody>
      </p:sp>
      <p:sp>
        <p:nvSpPr>
          <p:cNvPr id="11" name="Text Placeholder 10"/>
          <p:cNvSpPr>
            <a:spLocks noGrp="1"/>
          </p:cNvSpPr>
          <p:nvPr>
            <p:ph type="body" sz="quarter" idx="3"/>
          </p:nvPr>
        </p:nvSpPr>
        <p:spPr>
          <a:xfrm>
            <a:off x="4866365" y="1028997"/>
            <a:ext cx="4206240" cy="354647"/>
          </a:xfrm>
          <a:ln cap="flat">
            <a:noFill/>
            <a:miter lim="800000"/>
          </a:ln>
        </p:spPr>
        <p:txBody>
          <a:bodyPr/>
          <a:lstStyle/>
          <a:p>
            <a:r>
              <a:rPr lang="en-US" dirty="0" smtClean="0">
                <a:solidFill>
                  <a:schemeClr val="tx2"/>
                </a:solidFill>
              </a:rPr>
              <a:t>And What It Is </a:t>
            </a:r>
            <a:r>
              <a:rPr lang="en-US" i="1" dirty="0" smtClean="0">
                <a:solidFill>
                  <a:schemeClr val="tx2"/>
                </a:solidFill>
              </a:rPr>
              <a:t>Not</a:t>
            </a:r>
            <a:endParaRPr lang="en-US" i="1" dirty="0">
              <a:solidFill>
                <a:schemeClr val="tx2"/>
              </a:solidFill>
            </a:endParaRPr>
          </a:p>
        </p:txBody>
      </p:sp>
      <p:sp>
        <p:nvSpPr>
          <p:cNvPr id="12" name="Content Placeholder 11"/>
          <p:cNvSpPr>
            <a:spLocks noGrp="1"/>
          </p:cNvSpPr>
          <p:nvPr>
            <p:ph sz="quarter" idx="4"/>
          </p:nvPr>
        </p:nvSpPr>
        <p:spPr>
          <a:xfrm>
            <a:off x="4865369" y="1397953"/>
            <a:ext cx="4206240" cy="4059874"/>
          </a:xfrm>
          <a:ln cap="flat">
            <a:noFill/>
            <a:miter lim="800000"/>
          </a:ln>
        </p:spPr>
        <p:txBody>
          <a:bodyPr/>
          <a:lstStyle/>
          <a:p>
            <a:pPr lvl="1"/>
            <a:r>
              <a:rPr lang="en-US" sz="1650" b="0" dirty="0" smtClean="0"/>
              <a:t>A </a:t>
            </a:r>
            <a:r>
              <a:rPr lang="en-US" sz="1650" b="0" dirty="0"/>
              <a:t>g</a:t>
            </a:r>
            <a:r>
              <a:rPr lang="en-US" sz="1650" b="0" dirty="0" smtClean="0"/>
              <a:t>uarantee of credit quality or default probability</a:t>
            </a:r>
          </a:p>
          <a:p>
            <a:pPr lvl="1"/>
            <a:r>
              <a:rPr lang="en-US" sz="1650" b="0" dirty="0" smtClean="0"/>
              <a:t>Investment advice or recommendation (buy, sell or hold)</a:t>
            </a:r>
          </a:p>
          <a:p>
            <a:pPr lvl="1"/>
            <a:r>
              <a:rPr lang="en-US" sz="1650" b="0" dirty="0" smtClean="0"/>
              <a:t>A measure of liquidity or price</a:t>
            </a:r>
          </a:p>
          <a:p>
            <a:pPr lvl="1"/>
            <a:r>
              <a:rPr lang="en-US" sz="1650" b="0" dirty="0" smtClean="0"/>
              <a:t>A way of defining “good” or “bad” companies</a:t>
            </a:r>
          </a:p>
          <a:p>
            <a:pPr lvl="1"/>
            <a:r>
              <a:rPr lang="en-US" sz="1650" b="0" dirty="0" smtClean="0"/>
              <a:t>An audit of the company </a:t>
            </a:r>
          </a:p>
        </p:txBody>
      </p:sp>
      <p:sp>
        <p:nvSpPr>
          <p:cNvPr id="3074" name="Rectangle 2"/>
          <p:cNvSpPr>
            <a:spLocks noGrp="1" noChangeArrowheads="1"/>
          </p:cNvSpPr>
          <p:nvPr>
            <p:ph type="title"/>
          </p:nvPr>
        </p:nvSpPr>
        <p:spPr>
          <a:xfrm>
            <a:off x="312738" y="214171"/>
            <a:ext cx="8688387" cy="547829"/>
          </a:xfrm>
        </p:spPr>
        <p:txBody>
          <a:bodyPr/>
          <a:lstStyle/>
          <a:p>
            <a:r>
              <a:rPr lang="en-US" sz="2800" dirty="0" smtClean="0">
                <a:latin typeface="Arial" panose="020B0604020202020204" pitchFamily="34" charset="0"/>
                <a:cs typeface="Arial" panose="020B0604020202020204" pitchFamily="34" charset="0"/>
              </a:rPr>
              <a:t>What Is A Credit Rating? </a:t>
            </a:r>
          </a:p>
        </p:txBody>
      </p:sp>
      <p:sp>
        <p:nvSpPr>
          <p:cNvPr id="7" name="Slide Number Placeholder 2"/>
          <p:cNvSpPr txBox="1">
            <a:spLocks/>
          </p:cNvSpPr>
          <p:nvPr/>
        </p:nvSpPr>
        <p:spPr>
          <a:xfrm>
            <a:off x="8615082" y="6435042"/>
            <a:ext cx="205813" cy="254684"/>
          </a:xfrm>
          <a:prstGeom prst="rect">
            <a:avLst/>
          </a:prstGeom>
        </p:spPr>
        <p:txBody>
          <a:bodyPr vert="horz" lIns="0" tIns="0" rIns="0" bIns="0" rtlCol="0" anchor="t"/>
          <a:lstStyle>
            <a:defPPr>
              <a:defRPr lang="en-US"/>
            </a:defPPr>
            <a:lvl1pPr algn="r" defTabSz="457200" rtl="0" fontAlgn="base">
              <a:spcBef>
                <a:spcPct val="0"/>
              </a:spcBef>
              <a:spcAft>
                <a:spcPct val="0"/>
              </a:spcAft>
              <a:defRPr sz="1000" b="0" i="0" kern="1200">
                <a:solidFill>
                  <a:srgbClr val="000000"/>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fld id="{BDDC3DCF-E0A7-DA4A-BC2C-1EC3743A297B}" type="slidenum">
              <a:rPr lang="en-US" smtClean="0">
                <a:latin typeface="Arial" panose="020B0604020202020204" pitchFamily="34" charset="0"/>
                <a:cs typeface="Arial" panose="020B0604020202020204" pitchFamily="34" charset="0"/>
              </a:rPr>
              <a:pPr/>
              <a:t>13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848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14325" y="885824"/>
            <a:ext cx="8688387" cy="5133935"/>
          </a:xfrm>
          <a:solidFill>
            <a:schemeClr val="bg1"/>
          </a:solidFill>
          <a:ln>
            <a:noFill/>
          </a:ln>
        </p:spPr>
        <p:txBody>
          <a:bodyPr/>
          <a:lstStyle/>
          <a:p>
            <a:r>
              <a:rPr lang="en-US" dirty="0" smtClean="0">
                <a:latin typeface="Arial" panose="020B0604020202020204" pitchFamily="34" charset="0"/>
                <a:cs typeface="Arial" panose="020B0604020202020204" pitchFamily="34" charset="0"/>
              </a:rPr>
              <a:t>They foster the development and smooth functioning of capital markets by providing transparent information and insight to market participants.</a:t>
            </a:r>
          </a:p>
          <a:p>
            <a:r>
              <a:rPr lang="en-US" dirty="0" smtClean="0">
                <a:latin typeface="Arial" panose="020B0604020202020204" pitchFamily="34" charset="0"/>
                <a:cs typeface="Arial" panose="020B0604020202020204" pitchFamily="34" charset="0"/>
              </a:rPr>
              <a:t>Smooth functioning of the capital markets</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enables:</a:t>
            </a:r>
          </a:p>
          <a:p>
            <a:endParaRPr lang="en-US" sz="1600" dirty="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Additionally, credit ratings provide investors with</a:t>
            </a:r>
            <a:r>
              <a:rPr lang="en-US" sz="1600" dirty="0" smtClean="0">
                <a:latin typeface="Arial" panose="020B0604020202020204" pitchFamily="34" charset="0"/>
                <a:cs typeface="Arial" panose="020B0604020202020204" pitchFamily="34" charset="0"/>
              </a:rPr>
              <a:t>:</a:t>
            </a:r>
          </a:p>
          <a:p>
            <a:endParaRPr lang="en-US" sz="1600" dirty="0" smtClean="0">
              <a:latin typeface="Arial" panose="020B0604020202020204" pitchFamily="34" charset="0"/>
              <a:cs typeface="Arial" panose="020B0604020202020204" pitchFamily="34" charset="0"/>
            </a:endParaRPr>
          </a:p>
          <a:p>
            <a:pPr marL="0" lvl="1" indent="0">
              <a:buNone/>
            </a:pPr>
            <a:endParaRPr lang="en-US" sz="1600" dirty="0" smtClean="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312738" y="214171"/>
            <a:ext cx="8688387" cy="859633"/>
          </a:xfrm>
        </p:spPr>
        <p:txBody>
          <a:bodyPr/>
          <a:lstStyle/>
          <a:p>
            <a:r>
              <a:rPr lang="en-US" dirty="0" smtClean="0">
                <a:latin typeface="Arial" panose="020B0604020202020204" pitchFamily="34" charset="0"/>
                <a:cs typeface="Arial" panose="020B0604020202020204" pitchFamily="34" charset="0"/>
              </a:rPr>
              <a:t>What Credit Ratings Do </a:t>
            </a:r>
            <a:endParaRPr lang="en-US" dirty="0">
              <a:solidFill>
                <a:schemeClr val="tx2"/>
              </a:solidFill>
              <a:latin typeface="Arial" panose="020B0604020202020204" pitchFamily="34" charset="0"/>
              <a:cs typeface="Arial" panose="020B0604020202020204" pitchFamily="34" charset="0"/>
            </a:endParaRPr>
          </a:p>
        </p:txBody>
      </p:sp>
      <p:sp>
        <p:nvSpPr>
          <p:cNvPr id="11" name="TextBox 10"/>
          <p:cNvSpPr txBox="1"/>
          <p:nvPr/>
        </p:nvSpPr>
        <p:spPr bwMode="gray">
          <a:xfrm>
            <a:off x="2075392" y="4223902"/>
            <a:ext cx="4989763" cy="1611442"/>
          </a:xfrm>
          <a:prstGeom prst="rect">
            <a:avLst/>
          </a:prstGeom>
          <a:solidFill>
            <a:schemeClr val="bg1"/>
          </a:solidFill>
          <a:ln w="101600">
            <a:solidFill>
              <a:srgbClr val="7B1E29"/>
            </a:solidFill>
            <a:miter lim="800000"/>
          </a:ln>
        </p:spPr>
        <p:txBody>
          <a:bodyPr wrap="square" lIns="182880" tIns="137160" rIns="91440" bIns="137160" rtlCol="0" anchor="b"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marL="228600" indent="-228600">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Common terminology to describe different levels of creditworthiness (e.g., AAA)</a:t>
            </a:r>
            <a:endParaRPr lang="en-US" dirty="0">
              <a:solidFill>
                <a:schemeClr val="tx1"/>
              </a:solidFill>
              <a:latin typeface="Arial" panose="020B0604020202020204" pitchFamily="34" charset="0"/>
              <a:cs typeface="Arial" panose="020B0604020202020204" pitchFamily="34" charset="0"/>
            </a:endParaRPr>
          </a:p>
          <a:p>
            <a:pPr marL="228600" indent="-228600">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Third-party opinions</a:t>
            </a:r>
            <a:endParaRPr lang="en-US" dirty="0">
              <a:solidFill>
                <a:schemeClr val="tx1"/>
              </a:solidFill>
              <a:latin typeface="Arial" panose="020B0604020202020204" pitchFamily="34" charset="0"/>
              <a:cs typeface="Arial" panose="020B0604020202020204" pitchFamily="34" charset="0"/>
            </a:endParaRPr>
          </a:p>
          <a:p>
            <a:pPr marL="228600" indent="-228600">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Information to help make more informed decisions</a:t>
            </a:r>
            <a:endParaRPr lang="en-US" dirty="0">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bwMode="auto">
          <a:xfrm>
            <a:off x="2066766" y="2019383"/>
            <a:ext cx="4989762" cy="1587756"/>
          </a:xfrm>
          <a:prstGeom prst="rect">
            <a:avLst/>
          </a:prstGeom>
          <a:noFill/>
          <a:ln w="101600">
            <a:solidFill>
              <a:srgbClr val="D61E2A"/>
            </a:solidFill>
            <a:miter lim="800000"/>
          </a:ln>
        </p:spPr>
        <p:txBody>
          <a:bodyPr wrap="square" lIns="182880" tIns="13716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marL="228600" indent="-228600">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People to start and grow businesses</a:t>
            </a:r>
          </a:p>
          <a:p>
            <a:pPr marL="228600" indent="-228600">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Governments to improve infrastructure</a:t>
            </a:r>
          </a:p>
          <a:p>
            <a:pPr marL="228600" indent="-228600">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Manufacturers to build factories and </a:t>
            </a:r>
            <a:br>
              <a:rPr lang="en-US" dirty="0" smtClean="0">
                <a:solidFill>
                  <a:schemeClr val="tx1"/>
                </a:solidFill>
                <a:latin typeface="Arial" panose="020B0604020202020204" pitchFamily="34" charset="0"/>
                <a:cs typeface="Arial" panose="020B0604020202020204" pitchFamily="34" charset="0"/>
              </a:rPr>
            </a:br>
            <a:r>
              <a:rPr lang="en-US" dirty="0" smtClean="0">
                <a:solidFill>
                  <a:schemeClr val="tx1"/>
                </a:solidFill>
                <a:latin typeface="Arial" panose="020B0604020202020204" pitchFamily="34" charset="0"/>
                <a:cs typeface="Arial" panose="020B0604020202020204" pitchFamily="34" charset="0"/>
              </a:rPr>
              <a:t>create jobs</a:t>
            </a:r>
            <a:endParaRPr lang="en-US" dirty="0">
              <a:solidFill>
                <a:schemeClr val="tx1"/>
              </a:solidFill>
              <a:latin typeface="Arial" panose="020B0604020202020204" pitchFamily="34" charset="0"/>
              <a:cs typeface="Arial" panose="020B0604020202020204" pitchFamily="34" charset="0"/>
            </a:endParaRPr>
          </a:p>
        </p:txBody>
      </p:sp>
      <p:sp>
        <p:nvSpPr>
          <p:cNvPr id="6"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14</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633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a:spLocks noChangeAspect="1"/>
          </p:cNvSpPr>
          <p:nvPr/>
        </p:nvSpPr>
        <p:spPr bwMode="ltGray">
          <a:xfrm>
            <a:off x="3326883" y="2144455"/>
            <a:ext cx="2466753" cy="2468880"/>
          </a:xfrm>
          <a:prstGeom prst="ellipse">
            <a:avLst/>
          </a:prstGeom>
          <a:noFill/>
          <a:ln w="254000">
            <a:solidFill>
              <a:srgbClr val="BEB7A9">
                <a:alpha val="80000"/>
              </a:srgb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2000" b="1" dirty="0" smtClean="0">
                <a:solidFill>
                  <a:srgbClr val="000000"/>
                </a:solidFill>
                <a:latin typeface="Arial" panose="020B0604020202020204" pitchFamily="34" charset="0"/>
                <a:cs typeface="Arial" panose="020B0604020202020204" pitchFamily="34" charset="0"/>
              </a:rPr>
              <a:t>Intermediaries</a:t>
            </a:r>
            <a:endParaRPr lang="en-US" sz="2000" b="1" dirty="0">
              <a:solidFill>
                <a:srgbClr val="000000"/>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12738" y="214171"/>
            <a:ext cx="8688387" cy="859633"/>
          </a:xfrm>
        </p:spPr>
        <p:txBody>
          <a:bodyPr/>
          <a:lstStyle/>
          <a:p>
            <a:r>
              <a:rPr lang="en-US" sz="2800" dirty="0" smtClean="0">
                <a:latin typeface="Arial" panose="020B0604020202020204" pitchFamily="34" charset="0"/>
                <a:cs typeface="Arial" panose="020B0604020202020204" pitchFamily="34" charset="0"/>
              </a:rPr>
              <a:t>Raising </a:t>
            </a:r>
            <a:r>
              <a:rPr lang="en-US" sz="2800" dirty="0">
                <a:latin typeface="Arial" panose="020B0604020202020204" pitchFamily="34" charset="0"/>
                <a:cs typeface="Arial" panose="020B0604020202020204" pitchFamily="34" charset="0"/>
              </a:rPr>
              <a:t>Capital Through Rated Securities </a:t>
            </a:r>
          </a:p>
        </p:txBody>
      </p:sp>
      <p:sp>
        <p:nvSpPr>
          <p:cNvPr id="17" name="Oval 16"/>
          <p:cNvSpPr>
            <a:spLocks noChangeAspect="1"/>
          </p:cNvSpPr>
          <p:nvPr/>
        </p:nvSpPr>
        <p:spPr bwMode="ltGray">
          <a:xfrm>
            <a:off x="5793637" y="2144455"/>
            <a:ext cx="2466753" cy="2468880"/>
          </a:xfrm>
          <a:prstGeom prst="ellipse">
            <a:avLst/>
          </a:prstGeom>
          <a:noFill/>
          <a:ln w="254000">
            <a:solidFill>
              <a:srgbClr val="7B1E29">
                <a:alpha val="80000"/>
              </a:srgb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b="1" dirty="0">
                <a:solidFill>
                  <a:srgbClr val="000000"/>
                </a:solidFill>
                <a:latin typeface="Arial" panose="020B0604020202020204" pitchFamily="34" charset="0"/>
                <a:cs typeface="Arial" panose="020B0604020202020204" pitchFamily="34" charset="0"/>
              </a:rPr>
              <a:t>Investors</a:t>
            </a:r>
          </a:p>
        </p:txBody>
      </p:sp>
      <p:sp>
        <p:nvSpPr>
          <p:cNvPr id="15" name="Oval 14"/>
          <p:cNvSpPr>
            <a:spLocks noChangeAspect="1"/>
          </p:cNvSpPr>
          <p:nvPr/>
        </p:nvSpPr>
        <p:spPr bwMode="gray">
          <a:xfrm>
            <a:off x="850604" y="2144455"/>
            <a:ext cx="2466753" cy="2468880"/>
          </a:xfrm>
          <a:prstGeom prst="ellipse">
            <a:avLst/>
          </a:prstGeom>
          <a:solidFill>
            <a:schemeClr val="bg1"/>
          </a:solidFill>
          <a:ln w="254000">
            <a:solidFill>
              <a:srgbClr val="D53814"/>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b="1" dirty="0" smtClean="0">
                <a:solidFill>
                  <a:srgbClr val="000000"/>
                </a:solidFill>
                <a:latin typeface="Arial" panose="020B0604020202020204" pitchFamily="34" charset="0"/>
                <a:cs typeface="Arial" panose="020B0604020202020204" pitchFamily="34" charset="0"/>
              </a:rPr>
              <a:t>   Issuers</a:t>
            </a:r>
            <a:endParaRPr lang="en-US" sz="2000" b="1" dirty="0">
              <a:solidFill>
                <a:srgbClr val="000000"/>
              </a:solidFill>
              <a:latin typeface="Arial" panose="020B0604020202020204" pitchFamily="34" charset="0"/>
              <a:cs typeface="Arial" panose="020B0604020202020204" pitchFamily="34" charset="0"/>
            </a:endParaRPr>
          </a:p>
        </p:txBody>
      </p:sp>
      <p:cxnSp>
        <p:nvCxnSpPr>
          <p:cNvPr id="7" name="Straight Connector 6"/>
          <p:cNvCxnSpPr/>
          <p:nvPr/>
        </p:nvCxnSpPr>
        <p:spPr bwMode="gray">
          <a:xfrm>
            <a:off x="2107235" y="1293628"/>
            <a:ext cx="0" cy="762000"/>
          </a:xfrm>
          <a:prstGeom prst="line">
            <a:avLst/>
          </a:prstGeom>
          <a:ln w="127000">
            <a:solidFill>
              <a:srgbClr val="3C3C3B"/>
            </a:solidFill>
            <a:miter lim="800000"/>
          </a:ln>
          <a:effectLst/>
        </p:spPr>
        <p:style>
          <a:lnRef idx="2">
            <a:schemeClr val="accent1"/>
          </a:lnRef>
          <a:fillRef idx="0">
            <a:schemeClr val="accent1"/>
          </a:fillRef>
          <a:effectRef idx="1">
            <a:schemeClr val="accent1"/>
          </a:effectRef>
          <a:fontRef idx="minor">
            <a:schemeClr val="tx1"/>
          </a:fontRef>
        </p:style>
      </p:cxnSp>
      <p:sp>
        <p:nvSpPr>
          <p:cNvPr id="14" name="Right Arrow 13"/>
          <p:cNvSpPr>
            <a:spLocks noChangeAspect="1"/>
          </p:cNvSpPr>
          <p:nvPr/>
        </p:nvSpPr>
        <p:spPr bwMode="ltGray">
          <a:xfrm rot="5400000" flipV="1">
            <a:off x="6652070" y="1741773"/>
            <a:ext cx="736544" cy="259331"/>
          </a:xfrm>
          <a:prstGeom prst="rightArrow">
            <a:avLst/>
          </a:prstGeom>
          <a:solidFill>
            <a:srgbClr val="3C3C3B"/>
          </a:solidFill>
          <a:ln cap="flat">
            <a:solidFill>
              <a:srgbClr val="3C3C3B"/>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17"/>
          <p:cNvSpPr/>
          <p:nvPr/>
        </p:nvSpPr>
        <p:spPr bwMode="gray">
          <a:xfrm>
            <a:off x="2095500" y="1308524"/>
            <a:ext cx="4943475" cy="274320"/>
          </a:xfrm>
          <a:prstGeom prst="rect">
            <a:avLst/>
          </a:prstGeom>
          <a:solidFill>
            <a:srgbClr val="3C3C3B"/>
          </a:solidFill>
          <a:ln w="101600">
            <a:solidFill>
              <a:srgbClr val="3C3C3B"/>
            </a:solidFill>
            <a:miter lim="800000"/>
          </a:ln>
          <a:effectLst/>
        </p:spPr>
        <p:style>
          <a:lnRef idx="1">
            <a:schemeClr val="accent1"/>
          </a:lnRef>
          <a:fillRef idx="3">
            <a:schemeClr val="accent1"/>
          </a:fillRef>
          <a:effectRef idx="2">
            <a:schemeClr val="accent1"/>
          </a:effectRef>
          <a:fontRef idx="minor">
            <a:schemeClr val="lt1"/>
          </a:fontRef>
        </p:style>
        <p:txBody>
          <a:bodyPr lIns="182880" tIns="0" bIns="0" rtlCol="0" anchor="ctr" anchorCtr="0"/>
          <a:lstStyle/>
          <a:p>
            <a:pPr algn="ctr">
              <a:lnSpc>
                <a:spcPct val="110000"/>
              </a:lnSpc>
              <a:spcBef>
                <a:spcPts val="300"/>
              </a:spcBef>
            </a:pPr>
            <a:r>
              <a:rPr lang="en-US" sz="1600" b="1" dirty="0" smtClean="0">
                <a:latin typeface="Arial" panose="020B0604020202020204" pitchFamily="34" charset="0"/>
                <a:cs typeface="Arial" panose="020B0604020202020204" pitchFamily="34" charset="0"/>
              </a:rPr>
              <a:t>Issuers issue rated securities to raise capital</a:t>
            </a:r>
            <a:endParaRPr lang="en-US" sz="1600" b="1" dirty="0">
              <a:latin typeface="Arial" panose="020B0604020202020204" pitchFamily="34" charset="0"/>
              <a:cs typeface="Arial" panose="020B0604020202020204" pitchFamily="34" charset="0"/>
            </a:endParaRPr>
          </a:p>
        </p:txBody>
      </p:sp>
      <p:sp>
        <p:nvSpPr>
          <p:cNvPr id="20" name="Rectangle 19"/>
          <p:cNvSpPr/>
          <p:nvPr/>
        </p:nvSpPr>
        <p:spPr bwMode="gray">
          <a:xfrm>
            <a:off x="2095500" y="5186098"/>
            <a:ext cx="4943475" cy="274320"/>
          </a:xfrm>
          <a:prstGeom prst="rect">
            <a:avLst/>
          </a:prstGeom>
          <a:solidFill>
            <a:srgbClr val="3C3C3B"/>
          </a:solidFill>
          <a:ln w="101600">
            <a:solidFill>
              <a:srgbClr val="3C3C3B"/>
            </a:solidFill>
            <a:miter lim="800000"/>
          </a:ln>
          <a:effectLst/>
        </p:spPr>
        <p:style>
          <a:lnRef idx="1">
            <a:schemeClr val="accent1"/>
          </a:lnRef>
          <a:fillRef idx="3">
            <a:schemeClr val="accent1"/>
          </a:fillRef>
          <a:effectRef idx="2">
            <a:schemeClr val="accent1"/>
          </a:effectRef>
          <a:fontRef idx="minor">
            <a:schemeClr val="lt1"/>
          </a:fontRef>
        </p:style>
        <p:txBody>
          <a:bodyPr lIns="182880" tIns="0" bIns="0" rtlCol="0" anchor="ctr" anchorCtr="0"/>
          <a:lstStyle/>
          <a:p>
            <a:pPr algn="ctr">
              <a:lnSpc>
                <a:spcPct val="110000"/>
              </a:lnSpc>
              <a:spcBef>
                <a:spcPts val="300"/>
              </a:spcBef>
            </a:pPr>
            <a:r>
              <a:rPr lang="en-US" sz="1600" b="1" dirty="0" smtClean="0">
                <a:latin typeface="Arial" panose="020B0604020202020204" pitchFamily="34" charset="0"/>
                <a:cs typeface="Arial" panose="020B0604020202020204" pitchFamily="34" charset="0"/>
              </a:rPr>
              <a:t>Investors purchase rated securities</a:t>
            </a:r>
            <a:endParaRPr lang="en-US" sz="1600" b="1" dirty="0">
              <a:latin typeface="Arial" panose="020B0604020202020204" pitchFamily="34" charset="0"/>
              <a:cs typeface="Arial" panose="020B0604020202020204" pitchFamily="34" charset="0"/>
            </a:endParaRPr>
          </a:p>
        </p:txBody>
      </p:sp>
      <p:sp>
        <p:nvSpPr>
          <p:cNvPr id="21" name="Right Arrow 20"/>
          <p:cNvSpPr>
            <a:spLocks noChangeAspect="1"/>
          </p:cNvSpPr>
          <p:nvPr/>
        </p:nvSpPr>
        <p:spPr bwMode="ltGray">
          <a:xfrm rot="16200000" flipV="1">
            <a:off x="1654483" y="4853289"/>
            <a:ext cx="920130" cy="259331"/>
          </a:xfrm>
          <a:prstGeom prst="rightArrow">
            <a:avLst/>
          </a:prstGeom>
          <a:solidFill>
            <a:srgbClr val="3C3C3B"/>
          </a:solidFill>
          <a:ln cap="flat">
            <a:solidFill>
              <a:srgbClr val="3C3C3B"/>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15</a:t>
            </a:fld>
            <a:endParaRPr lang="en-US" sz="1000" dirty="0">
              <a:latin typeface="Arial" panose="020B0604020202020204" pitchFamily="34" charset="0"/>
              <a:cs typeface="Arial" panose="020B0604020202020204" pitchFamily="34" charset="0"/>
            </a:endParaRPr>
          </a:p>
        </p:txBody>
      </p:sp>
      <p:cxnSp>
        <p:nvCxnSpPr>
          <p:cNvPr id="13" name="Straight Connector 12"/>
          <p:cNvCxnSpPr/>
          <p:nvPr/>
        </p:nvCxnSpPr>
        <p:spPr bwMode="gray">
          <a:xfrm>
            <a:off x="7029867" y="4681020"/>
            <a:ext cx="0" cy="762000"/>
          </a:xfrm>
          <a:prstGeom prst="line">
            <a:avLst/>
          </a:prstGeom>
          <a:ln w="127000">
            <a:solidFill>
              <a:srgbClr val="3C3C3B"/>
            </a:solidFill>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453442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41312" y="1143000"/>
            <a:ext cx="8516938" cy="4900613"/>
          </a:xfrm>
        </p:spPr>
        <p:txBody>
          <a:bodyPr/>
          <a:lstStyle/>
          <a:p>
            <a:endParaRPr lang="en-US" sz="1400" dirty="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							</a:t>
            </a:r>
          </a:p>
          <a:p>
            <a:r>
              <a:rPr lang="en-US" sz="140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312738" y="214171"/>
            <a:ext cx="8831262" cy="859633"/>
          </a:xfrm>
        </p:spPr>
        <p:txBody>
          <a:bodyPr/>
          <a:lstStyle/>
          <a:p>
            <a:r>
              <a:rPr lang="en-US" sz="2800" dirty="0" smtClean="0">
                <a:latin typeface="Arial" panose="020B0604020202020204" pitchFamily="34" charset="0"/>
                <a:cs typeface="Arial" panose="020B0604020202020204" pitchFamily="34" charset="0"/>
              </a:rPr>
              <a:t>Ratings: Filling A Gap Between Issuers And Investors </a:t>
            </a:r>
            <a:endParaRPr lang="en-US" sz="2800" dirty="0">
              <a:solidFill>
                <a:schemeClr val="tx2"/>
              </a:solidFill>
              <a:latin typeface="Arial" panose="020B0604020202020204" pitchFamily="34" charset="0"/>
              <a:cs typeface="Arial" panose="020B0604020202020204" pitchFamily="34" charset="0"/>
            </a:endParaRPr>
          </a:p>
        </p:txBody>
      </p:sp>
      <p:sp>
        <p:nvSpPr>
          <p:cNvPr id="4" name="TextBox 3"/>
          <p:cNvSpPr txBox="1"/>
          <p:nvPr/>
        </p:nvSpPr>
        <p:spPr bwMode="auto">
          <a:xfrm>
            <a:off x="364538" y="1246376"/>
            <a:ext cx="3693111" cy="2562311"/>
          </a:xfrm>
          <a:prstGeom prst="rect">
            <a:avLst/>
          </a:prstGeom>
          <a:noFill/>
          <a:ln w="101600">
            <a:solidFill>
              <a:srgbClr val="D6002A"/>
            </a:solidFill>
            <a:miter lim="800000"/>
          </a:ln>
        </p:spPr>
        <p:txBody>
          <a:bodyPr wrap="square" lIns="182880" tIns="13716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spcBef>
                <a:spcPts val="300"/>
              </a:spcBef>
            </a:pPr>
            <a:r>
              <a:rPr lang="en-US" sz="1800" dirty="0" smtClean="0">
                <a:solidFill>
                  <a:schemeClr val="tx1"/>
                </a:solidFill>
                <a:latin typeface="Arial" panose="020B0604020202020204" pitchFamily="34" charset="0"/>
                <a:cs typeface="Arial" panose="020B0604020202020204" pitchFamily="34" charset="0"/>
              </a:rPr>
              <a:t>If borrowers/issuers seek to:</a:t>
            </a:r>
            <a:endParaRPr lang="en-US" sz="1800" dirty="0">
              <a:solidFill>
                <a:schemeClr val="tx1"/>
              </a:solidFill>
              <a:latin typeface="Arial" panose="020B0604020202020204" pitchFamily="34" charset="0"/>
              <a:cs typeface="Arial" panose="020B0604020202020204" pitchFamily="34" charset="0"/>
            </a:endParaRPr>
          </a:p>
          <a:p>
            <a:pPr marL="230188" indent="-230188">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Optimize the cost </a:t>
            </a:r>
            <a:r>
              <a:rPr lang="en-US" dirty="0">
                <a:solidFill>
                  <a:schemeClr val="tx1"/>
                </a:solidFill>
                <a:latin typeface="Arial" panose="020B0604020202020204" pitchFamily="34" charset="0"/>
                <a:cs typeface="Arial" panose="020B0604020202020204" pitchFamily="34" charset="0"/>
              </a:rPr>
              <a:t>of funding</a:t>
            </a:r>
          </a:p>
          <a:p>
            <a:pPr marL="230188" indent="-230188">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Expand the pool of investors and available capital</a:t>
            </a:r>
            <a:endParaRPr lang="en-US" dirty="0">
              <a:solidFill>
                <a:schemeClr val="tx1"/>
              </a:solidFill>
              <a:latin typeface="Arial" panose="020B0604020202020204" pitchFamily="34" charset="0"/>
              <a:cs typeface="Arial" panose="020B0604020202020204" pitchFamily="34" charset="0"/>
            </a:endParaRPr>
          </a:p>
          <a:p>
            <a:pPr marL="230188" indent="-230188">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Lengthen the terms of financing</a:t>
            </a:r>
          </a:p>
          <a:p>
            <a:pPr marL="230188" indent="-230188">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Diversify funding sources</a:t>
            </a:r>
            <a:endParaRPr lang="en-US" dirty="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bwMode="gray">
          <a:xfrm>
            <a:off x="5071849" y="1251371"/>
            <a:ext cx="3671886" cy="2562311"/>
          </a:xfrm>
          <a:prstGeom prst="rect">
            <a:avLst/>
          </a:prstGeom>
          <a:noFill/>
          <a:ln w="101600">
            <a:solidFill>
              <a:srgbClr val="95B3CC"/>
            </a:solidFill>
            <a:miter lim="800000"/>
          </a:ln>
        </p:spPr>
        <p:txBody>
          <a:bodyPr wrap="square" lIns="182880" tIns="137160" rIns="91440" bIns="137160" rtlCol="0" anchor="b"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spcBef>
                <a:spcPts val="300"/>
              </a:spcBef>
            </a:pPr>
            <a:r>
              <a:rPr lang="en-US" sz="1800" dirty="0" smtClean="0">
                <a:solidFill>
                  <a:schemeClr val="tx1"/>
                </a:solidFill>
                <a:latin typeface="Arial" panose="020B0604020202020204" pitchFamily="34" charset="0"/>
                <a:cs typeface="Arial" panose="020B0604020202020204" pitchFamily="34" charset="0"/>
              </a:rPr>
              <a:t>If investors seek: </a:t>
            </a:r>
          </a:p>
          <a:p>
            <a:pPr marL="230188" indent="-230188">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A third-party opinion of credit quality</a:t>
            </a:r>
          </a:p>
          <a:p>
            <a:pPr marL="230188" indent="-230188">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A basis for comparison across asset classes, geographies </a:t>
            </a:r>
            <a:br>
              <a:rPr lang="en-US" dirty="0" smtClean="0">
                <a:solidFill>
                  <a:schemeClr val="tx1"/>
                </a:solidFill>
                <a:latin typeface="Arial" panose="020B0604020202020204" pitchFamily="34" charset="0"/>
                <a:cs typeface="Arial" panose="020B0604020202020204" pitchFamily="34" charset="0"/>
              </a:rPr>
            </a:br>
            <a:r>
              <a:rPr lang="en-US" dirty="0" smtClean="0">
                <a:solidFill>
                  <a:schemeClr val="tx1"/>
                </a:solidFill>
                <a:latin typeface="Arial" panose="020B0604020202020204" pitchFamily="34" charset="0"/>
                <a:cs typeface="Arial" panose="020B0604020202020204" pitchFamily="34" charset="0"/>
              </a:rPr>
              <a:t>and peers </a:t>
            </a:r>
          </a:p>
          <a:p>
            <a:pPr marL="230188" indent="-230188">
              <a:spcBef>
                <a:spcPts val="300"/>
              </a:spcBef>
              <a:buFont typeface="Arial" pitchFamily="34" charset="0"/>
              <a:buChar char="•"/>
            </a:pPr>
            <a:r>
              <a:rPr lang="en-US" dirty="0" smtClean="0">
                <a:solidFill>
                  <a:schemeClr val="tx1"/>
                </a:solidFill>
                <a:latin typeface="Arial" panose="020B0604020202020204" pitchFamily="34" charset="0"/>
                <a:cs typeface="Arial" panose="020B0604020202020204" pitchFamily="34" charset="0"/>
              </a:rPr>
              <a:t>Information </a:t>
            </a:r>
            <a:r>
              <a:rPr lang="en-US" dirty="0">
                <a:solidFill>
                  <a:schemeClr val="tx1"/>
                </a:solidFill>
                <a:latin typeface="Arial" panose="020B0604020202020204" pitchFamily="34" charset="0"/>
                <a:cs typeface="Arial" panose="020B0604020202020204" pitchFamily="34" charset="0"/>
              </a:rPr>
              <a:t>and </a:t>
            </a:r>
            <a:r>
              <a:rPr lang="en-US" dirty="0" smtClean="0">
                <a:solidFill>
                  <a:schemeClr val="tx1"/>
                </a:solidFill>
                <a:latin typeface="Arial" panose="020B0604020202020204" pitchFamily="34" charset="0"/>
                <a:cs typeface="Arial" panose="020B0604020202020204" pitchFamily="34" charset="0"/>
              </a:rPr>
              <a:t>metrics </a:t>
            </a:r>
            <a:r>
              <a:rPr lang="en-US" dirty="0">
                <a:solidFill>
                  <a:schemeClr val="tx1"/>
                </a:solidFill>
                <a:latin typeface="Arial" panose="020B0604020202020204" pitchFamily="34" charset="0"/>
                <a:cs typeface="Arial" panose="020B0604020202020204" pitchFamily="34" charset="0"/>
              </a:rPr>
              <a:t>to make informed decisions</a:t>
            </a:r>
          </a:p>
        </p:txBody>
      </p:sp>
      <p:sp>
        <p:nvSpPr>
          <p:cNvPr id="8" name="TextBox 7"/>
          <p:cNvSpPr txBox="1"/>
          <p:nvPr/>
        </p:nvSpPr>
        <p:spPr bwMode="gray">
          <a:xfrm>
            <a:off x="2757008" y="4762111"/>
            <a:ext cx="3600449" cy="1262150"/>
          </a:xfrm>
          <a:prstGeom prst="rect">
            <a:avLst/>
          </a:prstGeom>
          <a:noFill/>
          <a:ln w="101600">
            <a:solidFill>
              <a:srgbClr val="3C3C3B"/>
            </a:solidFill>
            <a:miter lim="800000"/>
          </a:ln>
        </p:spPr>
        <p:txBody>
          <a:bodyPr wrap="square" lIns="182880" tIns="13716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marL="230188" indent="-230188">
              <a:spcBef>
                <a:spcPts val="300"/>
              </a:spcBef>
              <a:buFont typeface="Arial" pitchFamily="34" charset="0"/>
              <a:buChar char="•"/>
            </a:pPr>
            <a:r>
              <a:rPr lang="en-US" sz="1800" dirty="0">
                <a:solidFill>
                  <a:schemeClr val="tx1"/>
                </a:solidFill>
                <a:latin typeface="Arial" panose="020B0604020202020204" pitchFamily="34" charset="0"/>
                <a:cs typeface="Arial" panose="020B0604020202020204" pitchFamily="34" charset="0"/>
              </a:rPr>
              <a:t>T</a:t>
            </a:r>
            <a:r>
              <a:rPr lang="en-US" sz="1800" dirty="0" smtClean="0">
                <a:solidFill>
                  <a:schemeClr val="tx1"/>
                </a:solidFill>
                <a:latin typeface="Arial" panose="020B0604020202020204" pitchFamily="34" charset="0"/>
                <a:cs typeface="Arial" panose="020B0604020202020204" pitchFamily="34" charset="0"/>
              </a:rPr>
              <a:t>hird-party perspective</a:t>
            </a:r>
            <a:endParaRPr lang="en-US" sz="1800" dirty="0">
              <a:solidFill>
                <a:schemeClr val="tx1"/>
              </a:solidFill>
              <a:latin typeface="Arial" panose="020B0604020202020204" pitchFamily="34" charset="0"/>
              <a:cs typeface="Arial" panose="020B0604020202020204" pitchFamily="34" charset="0"/>
            </a:endParaRPr>
          </a:p>
          <a:p>
            <a:pPr marL="230188" indent="-230188">
              <a:spcBef>
                <a:spcPts val="300"/>
              </a:spcBef>
              <a:buFont typeface="Arial" pitchFamily="34" charset="0"/>
              <a:buChar char="•"/>
            </a:pPr>
            <a:r>
              <a:rPr lang="en-US" sz="1800" dirty="0" smtClean="0">
                <a:solidFill>
                  <a:schemeClr val="tx1"/>
                </a:solidFill>
                <a:latin typeface="Arial" panose="020B0604020202020204" pitchFamily="34" charset="0"/>
                <a:cs typeface="Arial" panose="020B0604020202020204" pitchFamily="34" charset="0"/>
              </a:rPr>
              <a:t>Comparable</a:t>
            </a:r>
            <a:endParaRPr lang="en-US" sz="1800" dirty="0">
              <a:solidFill>
                <a:schemeClr val="tx1"/>
              </a:solidFill>
              <a:latin typeface="Arial" panose="020B0604020202020204" pitchFamily="34" charset="0"/>
              <a:cs typeface="Arial" panose="020B0604020202020204" pitchFamily="34" charset="0"/>
            </a:endParaRPr>
          </a:p>
          <a:p>
            <a:pPr marL="230188" indent="-230188">
              <a:spcBef>
                <a:spcPts val="300"/>
              </a:spcBef>
              <a:buFont typeface="Arial" pitchFamily="34" charset="0"/>
              <a:buChar char="•"/>
            </a:pPr>
            <a:r>
              <a:rPr lang="en-US" sz="1800" dirty="0" smtClean="0">
                <a:solidFill>
                  <a:schemeClr val="tx1"/>
                </a:solidFill>
                <a:latin typeface="Arial" panose="020B0604020202020204" pitchFamily="34" charset="0"/>
                <a:cs typeface="Arial" panose="020B0604020202020204" pitchFamily="34" charset="0"/>
              </a:rPr>
              <a:t>Forward-looking</a:t>
            </a:r>
            <a:endParaRPr lang="en-US" sz="1800"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2647585" y="4346729"/>
            <a:ext cx="3828275" cy="369332"/>
          </a:xfrm>
          <a:prstGeom prst="rect">
            <a:avLst/>
          </a:prstGeom>
        </p:spPr>
        <p:txBody>
          <a:bodyPr wrap="square">
            <a:spAutoFit/>
          </a:bodyPr>
          <a:lstStyle/>
          <a:p>
            <a:pPr algn="ctr"/>
            <a:r>
              <a:rPr lang="en-US" b="1" dirty="0" smtClean="0">
                <a:latin typeface="Arial" panose="020B0604020202020204" pitchFamily="34" charset="0"/>
                <a:cs typeface="Arial" panose="020B0604020202020204" pitchFamily="34" charset="0"/>
              </a:rPr>
              <a:t>Then consider credit ratings</a:t>
            </a:r>
            <a:endParaRPr lang="en-US" b="1" dirty="0">
              <a:latin typeface="Arial" panose="020B0604020202020204" pitchFamily="34" charset="0"/>
              <a:cs typeface="Arial" panose="020B0604020202020204" pitchFamily="34" charset="0"/>
            </a:endParaRPr>
          </a:p>
        </p:txBody>
      </p:sp>
      <p:sp>
        <p:nvSpPr>
          <p:cNvPr id="10" name="TextBox 9"/>
          <p:cNvSpPr txBox="1"/>
          <p:nvPr/>
        </p:nvSpPr>
        <p:spPr>
          <a:xfrm>
            <a:off x="4114800" y="3726131"/>
            <a:ext cx="2743200" cy="633115"/>
          </a:xfrm>
          <a:prstGeom prst="rect">
            <a:avLst/>
          </a:prstGeom>
          <a:ln cap="flat">
            <a:noFill/>
            <a:miter lim="800000"/>
          </a:ln>
        </p:spPr>
        <p:txBody>
          <a:bodyPr vert="horz" wrap="square" lIns="91440" tIns="45720" rIns="91440" bIns="457200" rtlCol="0">
            <a:noAutofit/>
          </a:bodyPr>
          <a:lstStyle/>
          <a:p>
            <a:endParaRPr lang="en-US" sz="2000" b="1" dirty="0" smtClean="0">
              <a:latin typeface="Arial" panose="020B0604020202020204" pitchFamily="34" charset="0"/>
              <a:cs typeface="Arial" panose="020B0604020202020204" pitchFamily="34" charset="0"/>
            </a:endParaRPr>
          </a:p>
        </p:txBody>
      </p:sp>
      <p:sp>
        <p:nvSpPr>
          <p:cNvPr id="14" name="Right Arrow 13"/>
          <p:cNvSpPr>
            <a:spLocks noChangeAspect="1"/>
          </p:cNvSpPr>
          <p:nvPr/>
        </p:nvSpPr>
        <p:spPr bwMode="ltGray">
          <a:xfrm>
            <a:off x="4417711" y="2225592"/>
            <a:ext cx="494182" cy="497691"/>
          </a:xfrm>
          <a:prstGeom prst="rightArrow">
            <a:avLst>
              <a:gd name="adj1" fmla="val 54757"/>
              <a:gd name="adj2" fmla="val 38627"/>
            </a:avLst>
          </a:prstGeom>
          <a:solidFill>
            <a:srgbClr val="3C3C3B"/>
          </a:solidFill>
          <a:ln cap="flat">
            <a:solidFill>
              <a:srgbClr val="3C3C3B"/>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latin typeface="Arial" panose="020B0604020202020204" pitchFamily="34" charset="0"/>
              <a:cs typeface="Arial" panose="020B0604020202020204" pitchFamily="34" charset="0"/>
            </a:endParaRPr>
          </a:p>
        </p:txBody>
      </p:sp>
      <p:sp>
        <p:nvSpPr>
          <p:cNvPr id="15" name="Right Arrow 14"/>
          <p:cNvSpPr>
            <a:spLocks noChangeAspect="1"/>
          </p:cNvSpPr>
          <p:nvPr/>
        </p:nvSpPr>
        <p:spPr bwMode="ltGray">
          <a:xfrm rot="10800000">
            <a:off x="4196080" y="2225591"/>
            <a:ext cx="494182" cy="497691"/>
          </a:xfrm>
          <a:prstGeom prst="rightArrow">
            <a:avLst>
              <a:gd name="adj1" fmla="val 54757"/>
              <a:gd name="adj2" fmla="val 38627"/>
            </a:avLst>
          </a:prstGeom>
          <a:solidFill>
            <a:srgbClr val="3C3C3B"/>
          </a:solidFill>
          <a:ln cap="flat">
            <a:solidFill>
              <a:srgbClr val="3C3C3B"/>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latin typeface="Arial" panose="020B0604020202020204" pitchFamily="34" charset="0"/>
              <a:cs typeface="Arial" panose="020B0604020202020204" pitchFamily="34" charset="0"/>
            </a:endParaRPr>
          </a:p>
        </p:txBody>
      </p:sp>
      <p:sp>
        <p:nvSpPr>
          <p:cNvPr id="16" name="Right Arrow 15"/>
          <p:cNvSpPr>
            <a:spLocks noChangeAspect="1"/>
          </p:cNvSpPr>
          <p:nvPr/>
        </p:nvSpPr>
        <p:spPr bwMode="ltGray">
          <a:xfrm rot="5400000" flipV="1">
            <a:off x="3069111" y="3916749"/>
            <a:ext cx="494182" cy="497691"/>
          </a:xfrm>
          <a:prstGeom prst="rightArrow">
            <a:avLst>
              <a:gd name="adj1" fmla="val 54757"/>
              <a:gd name="adj2" fmla="val 38627"/>
            </a:avLst>
          </a:prstGeom>
          <a:solidFill>
            <a:srgbClr val="3C3C3B"/>
          </a:solidFill>
          <a:ln cap="flat">
            <a:solidFill>
              <a:srgbClr val="3C3C3B"/>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latin typeface="Arial" panose="020B0604020202020204" pitchFamily="34" charset="0"/>
              <a:cs typeface="Arial" panose="020B0604020202020204" pitchFamily="34" charset="0"/>
            </a:endParaRPr>
          </a:p>
        </p:txBody>
      </p:sp>
      <p:sp>
        <p:nvSpPr>
          <p:cNvPr id="19" name="Right Arrow 18"/>
          <p:cNvSpPr>
            <a:spLocks noChangeAspect="1"/>
          </p:cNvSpPr>
          <p:nvPr/>
        </p:nvSpPr>
        <p:spPr bwMode="ltGray">
          <a:xfrm rot="5400000" flipV="1">
            <a:off x="5567359" y="3916749"/>
            <a:ext cx="494182" cy="497691"/>
          </a:xfrm>
          <a:prstGeom prst="rightArrow">
            <a:avLst>
              <a:gd name="adj1" fmla="val 54757"/>
              <a:gd name="adj2" fmla="val 38627"/>
            </a:avLst>
          </a:prstGeom>
          <a:solidFill>
            <a:srgbClr val="3C3C3B"/>
          </a:solidFill>
          <a:ln cap="flat">
            <a:solidFill>
              <a:srgbClr val="3C3C3B"/>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latin typeface="Arial" panose="020B0604020202020204" pitchFamily="34" charset="0"/>
              <a:cs typeface="Arial" panose="020B0604020202020204" pitchFamily="34" charset="0"/>
            </a:endParaRPr>
          </a:p>
        </p:txBody>
      </p:sp>
      <p:sp>
        <p:nvSpPr>
          <p:cNvPr id="13"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16</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24887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2738" y="214171"/>
            <a:ext cx="8688387" cy="859633"/>
          </a:xfrm>
          <a:noFill/>
        </p:spPr>
        <p:txBody>
          <a:bodyPr/>
          <a:lstStyle/>
          <a:p>
            <a:r>
              <a:rPr lang="en-US" sz="2800" dirty="0" smtClean="0">
                <a:latin typeface="Arial" panose="020B0604020202020204" pitchFamily="34" charset="0"/>
                <a:cs typeface="Arial" panose="020B0604020202020204" pitchFamily="34" charset="0"/>
              </a:rPr>
              <a:t>S&amp;P Global Ratings: Meeting Issuer Needs</a:t>
            </a:r>
            <a:endParaRPr lang="en-US" sz="2800" dirty="0">
              <a:latin typeface="Arial" panose="020B0604020202020204" pitchFamily="34" charset="0"/>
              <a:cs typeface="Arial" panose="020B0604020202020204" pitchFamily="34" charset="0"/>
            </a:endParaRPr>
          </a:p>
        </p:txBody>
      </p:sp>
      <p:sp>
        <p:nvSpPr>
          <p:cNvPr id="4" name="Rectangle 3"/>
          <p:cNvSpPr/>
          <p:nvPr/>
        </p:nvSpPr>
        <p:spPr>
          <a:xfrm>
            <a:off x="668008" y="1187450"/>
            <a:ext cx="2039020" cy="276999"/>
          </a:xfrm>
          <a:prstGeom prst="rect">
            <a:avLst/>
          </a:prstGeom>
        </p:spPr>
        <p:txBody>
          <a:bodyPr wrap="none" lIns="0" tIns="0" rIns="0" bIns="0">
            <a:spAutoFit/>
          </a:bodyPr>
          <a:lstStyle/>
          <a:p>
            <a:r>
              <a:rPr lang="en-US" b="1" dirty="0" smtClean="0">
                <a:latin typeface="Arial" panose="020B0604020202020204" pitchFamily="34" charset="0"/>
                <a:cs typeface="Arial" panose="020B0604020202020204" pitchFamily="34" charset="0"/>
              </a:rPr>
              <a:t>When </a:t>
            </a:r>
            <a:r>
              <a:rPr lang="en-US" b="1" dirty="0">
                <a:latin typeface="Arial" panose="020B0604020202020204" pitchFamily="34" charset="0"/>
                <a:cs typeface="Arial" panose="020B0604020202020204" pitchFamily="34" charset="0"/>
              </a:rPr>
              <a:t>y</a:t>
            </a:r>
            <a:r>
              <a:rPr lang="en-US" b="1" dirty="0" smtClean="0">
                <a:latin typeface="Arial" panose="020B0604020202020204" pitchFamily="34" charset="0"/>
                <a:cs typeface="Arial" panose="020B0604020202020204" pitchFamily="34" charset="0"/>
              </a:rPr>
              <a:t>ou want to</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5" name="Rectangle 14"/>
          <p:cNvSpPr/>
          <p:nvPr/>
        </p:nvSpPr>
        <p:spPr>
          <a:xfrm>
            <a:off x="4224087" y="1188948"/>
            <a:ext cx="3085120" cy="276999"/>
          </a:xfrm>
          <a:prstGeom prst="rect">
            <a:avLst/>
          </a:prstGeom>
        </p:spPr>
        <p:txBody>
          <a:bodyPr wrap="square" lIns="0" tIns="0" rIns="0" bIns="0">
            <a:spAutoFit/>
          </a:bodyPr>
          <a:lstStyle/>
          <a:p>
            <a:r>
              <a:rPr lang="en-US" b="1" dirty="0" smtClean="0">
                <a:latin typeface="Arial" panose="020B0604020202020204" pitchFamily="34" charset="0"/>
                <a:cs typeface="Arial" panose="020B0604020202020204" pitchFamily="34" charset="0"/>
              </a:rPr>
              <a:t>Consider our:</a:t>
            </a:r>
            <a:endParaRPr lang="en-US" b="1" dirty="0">
              <a:latin typeface="Arial" panose="020B0604020202020204" pitchFamily="34" charset="0"/>
              <a:cs typeface="Arial" panose="020B0604020202020204" pitchFamily="34" charset="0"/>
            </a:endParaRPr>
          </a:p>
        </p:txBody>
      </p:sp>
      <p:sp>
        <p:nvSpPr>
          <p:cNvPr id="27" name="TextBox 26"/>
          <p:cNvSpPr txBox="1"/>
          <p:nvPr/>
        </p:nvSpPr>
        <p:spPr bwMode="gray">
          <a:xfrm>
            <a:off x="503880" y="4799729"/>
            <a:ext cx="3264752" cy="914400"/>
          </a:xfrm>
          <a:prstGeom prst="rect">
            <a:avLst/>
          </a:prstGeom>
          <a:solidFill>
            <a:srgbClr val="8AAD9C"/>
          </a:solidFill>
          <a:ln w="63500">
            <a:solidFill>
              <a:schemeClr val="bg1"/>
            </a:solidFill>
            <a:miter lim="800000"/>
          </a:ln>
        </p:spPr>
        <p:txBody>
          <a:bodyPr wrap="square" lIns="182880" tIns="137160" rIns="45720" bIns="137160" rtlCol="0" anchor="ctr" anchorCtr="0">
            <a:noAutofit/>
          </a:bodyPr>
          <a:lstStyle>
            <a:defPPr>
              <a:defRPr lang="en-US"/>
            </a:defPPr>
            <a:lvl1pPr indent="0">
              <a:lnSpc>
                <a:spcPct val="100000"/>
              </a:lnSpc>
              <a:spcBef>
                <a:spcPts val="600"/>
              </a:spcBef>
              <a:spcAft>
                <a:spcPts val="200"/>
              </a:spcAft>
              <a:buFont typeface="Arial" pitchFamily="34" charset="0"/>
              <a:buNone/>
              <a:defRPr sz="14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sz="1500" dirty="0">
                <a:solidFill>
                  <a:schemeClr val="tx1"/>
                </a:solidFill>
                <a:latin typeface="Arial" panose="020B0604020202020204" pitchFamily="34" charset="0"/>
                <a:cs typeface="Arial" panose="020B0604020202020204" pitchFamily="34" charset="0"/>
              </a:rPr>
              <a:t>Improve your bargaining </a:t>
            </a:r>
            <a:br>
              <a:rPr lang="en-US" sz="1500" dirty="0">
                <a:solidFill>
                  <a:schemeClr val="tx1"/>
                </a:solidFill>
                <a:latin typeface="Arial" panose="020B0604020202020204" pitchFamily="34" charset="0"/>
                <a:cs typeface="Arial" panose="020B0604020202020204" pitchFamily="34" charset="0"/>
              </a:rPr>
            </a:br>
            <a:r>
              <a:rPr lang="en-US" sz="1500" dirty="0">
                <a:solidFill>
                  <a:schemeClr val="tx1"/>
                </a:solidFill>
                <a:latin typeface="Arial" panose="020B0604020202020204" pitchFamily="34" charset="0"/>
                <a:cs typeface="Arial" panose="020B0604020202020204" pitchFamily="34" charset="0"/>
              </a:rPr>
              <a:t>power with suppliers/other </a:t>
            </a:r>
            <a:br>
              <a:rPr lang="en-US" sz="1500" dirty="0">
                <a:solidFill>
                  <a:schemeClr val="tx1"/>
                </a:solidFill>
                <a:latin typeface="Arial" panose="020B0604020202020204" pitchFamily="34" charset="0"/>
                <a:cs typeface="Arial" panose="020B0604020202020204" pitchFamily="34" charset="0"/>
              </a:rPr>
            </a:br>
            <a:r>
              <a:rPr lang="en-US" sz="1500" dirty="0">
                <a:solidFill>
                  <a:schemeClr val="tx1"/>
                </a:solidFill>
                <a:latin typeface="Arial" panose="020B0604020202020204" pitchFamily="34" charset="0"/>
                <a:cs typeface="Arial" panose="020B0604020202020204" pitchFamily="34" charset="0"/>
              </a:rPr>
              <a:t>non-financial counterparties</a:t>
            </a:r>
          </a:p>
        </p:txBody>
      </p:sp>
      <p:sp>
        <p:nvSpPr>
          <p:cNvPr id="29" name="TextBox 28"/>
          <p:cNvSpPr txBox="1"/>
          <p:nvPr/>
        </p:nvSpPr>
        <p:spPr bwMode="gray">
          <a:xfrm>
            <a:off x="4037321" y="4860398"/>
            <a:ext cx="4632047" cy="781924"/>
          </a:xfrm>
          <a:prstGeom prst="rect">
            <a:avLst/>
          </a:prstGeom>
          <a:solidFill>
            <a:schemeClr val="bg1"/>
          </a:solidFill>
          <a:ln w="63500">
            <a:solidFill>
              <a:srgbClr val="8AAD9C"/>
            </a:solidFill>
            <a:miter lim="800000"/>
          </a:ln>
        </p:spPr>
        <p:txBody>
          <a:bodyPr wrap="square" lIns="182880" tIns="137160" rIns="91440" bIns="13716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marL="233363" indent="-233363">
              <a:lnSpc>
                <a:spcPct val="100000"/>
              </a:lnSpc>
              <a:buFont typeface="Arial" pitchFamily="34" charset="0"/>
              <a:buChar char="•"/>
            </a:pPr>
            <a:r>
              <a:rPr lang="en-US" sz="1500" dirty="0">
                <a:solidFill>
                  <a:schemeClr val="tx1"/>
                </a:solidFill>
                <a:latin typeface="Arial" panose="020B0604020202020204" pitchFamily="34" charset="0"/>
                <a:cs typeface="Arial" panose="020B0604020202020204" pitchFamily="34" charset="0"/>
              </a:rPr>
              <a:t>Corporate credit ratings</a:t>
            </a:r>
            <a:br>
              <a:rPr lang="en-US" sz="1500" dirty="0">
                <a:solidFill>
                  <a:schemeClr val="tx1"/>
                </a:solidFill>
                <a:latin typeface="Arial" panose="020B0604020202020204" pitchFamily="34" charset="0"/>
                <a:cs typeface="Arial" panose="020B0604020202020204" pitchFamily="34" charset="0"/>
              </a:rPr>
            </a:br>
            <a:r>
              <a:rPr lang="en-US" sz="1500" b="0" dirty="0">
                <a:solidFill>
                  <a:schemeClr val="tx1"/>
                </a:solidFill>
                <a:latin typeface="Arial" panose="020B0604020202020204" pitchFamily="34" charset="0"/>
                <a:cs typeface="Arial" panose="020B0604020202020204" pitchFamily="34" charset="0"/>
              </a:rPr>
              <a:t>Describe your credit strength, a credit credential</a:t>
            </a:r>
          </a:p>
        </p:txBody>
      </p:sp>
      <p:sp>
        <p:nvSpPr>
          <p:cNvPr id="14" name="TextBox 13"/>
          <p:cNvSpPr txBox="1"/>
          <p:nvPr/>
        </p:nvSpPr>
        <p:spPr bwMode="gray">
          <a:xfrm>
            <a:off x="503880" y="1595381"/>
            <a:ext cx="3264752" cy="914400"/>
          </a:xfrm>
          <a:prstGeom prst="rect">
            <a:avLst/>
          </a:prstGeom>
          <a:solidFill>
            <a:srgbClr val="D6002A"/>
          </a:solidFill>
          <a:ln w="63500">
            <a:solidFill>
              <a:schemeClr val="bg1"/>
            </a:solidFill>
            <a:miter lim="800000"/>
          </a:ln>
        </p:spPr>
        <p:txBody>
          <a:bodyPr wrap="square" lIns="182880" tIns="137160" rIns="45720" bIns="137160" rtlCol="0" anchor="ctr" anchorCtr="0">
            <a:noAutofit/>
          </a:bodyPr>
          <a:lstStyle>
            <a:defPPr>
              <a:defRPr lang="en-US"/>
            </a:defPPr>
            <a:lvl1pPr indent="0">
              <a:lnSpc>
                <a:spcPct val="100000"/>
              </a:lnSpc>
              <a:spcBef>
                <a:spcPts val="600"/>
              </a:spcBef>
              <a:spcAft>
                <a:spcPts val="200"/>
              </a:spcAft>
              <a:buFont typeface="Arial" pitchFamily="34" charset="0"/>
              <a:buNone/>
              <a:defRPr sz="14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sz="1500" dirty="0" smtClean="0">
                <a:solidFill>
                  <a:schemeClr val="bg1"/>
                </a:solidFill>
                <a:latin typeface="Arial" panose="020B0604020202020204" pitchFamily="34" charset="0"/>
                <a:cs typeface="Arial" panose="020B0604020202020204" pitchFamily="34" charset="0"/>
              </a:rPr>
              <a:t>Access the debt capital markets</a:t>
            </a:r>
            <a:endParaRPr lang="en-US" sz="15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bwMode="gray">
          <a:xfrm>
            <a:off x="507086" y="2670807"/>
            <a:ext cx="3264752" cy="914400"/>
          </a:xfrm>
          <a:prstGeom prst="rect">
            <a:avLst/>
          </a:prstGeom>
          <a:solidFill>
            <a:srgbClr val="95B3CC"/>
          </a:solidFill>
          <a:ln w="63500">
            <a:solidFill>
              <a:schemeClr val="bg1"/>
            </a:solidFill>
            <a:miter lim="800000"/>
          </a:ln>
        </p:spPr>
        <p:txBody>
          <a:bodyPr wrap="square" lIns="182880" tIns="137160" rIns="45720" bIns="137160" rtlCol="0" anchor="ctr" anchorCtr="0">
            <a:noAutofit/>
          </a:bodyPr>
          <a:lstStyle>
            <a:defPPr>
              <a:defRPr lang="en-US"/>
            </a:defPPr>
            <a:lvl1pPr indent="0">
              <a:lnSpc>
                <a:spcPct val="100000"/>
              </a:lnSpc>
              <a:spcBef>
                <a:spcPts val="600"/>
              </a:spcBef>
              <a:spcAft>
                <a:spcPts val="200"/>
              </a:spcAft>
              <a:buFont typeface="Arial" pitchFamily="34" charset="0"/>
              <a:buNone/>
              <a:defRPr sz="14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sz="1500" dirty="0" smtClean="0">
                <a:solidFill>
                  <a:schemeClr val="tx1"/>
                </a:solidFill>
                <a:latin typeface="Arial" panose="020B0604020202020204" pitchFamily="34" charset="0"/>
                <a:cs typeface="Arial" panose="020B0604020202020204" pitchFamily="34" charset="0"/>
              </a:rPr>
              <a:t>Find a tool to help negotiate</a:t>
            </a:r>
            <a:br>
              <a:rPr lang="en-US" sz="1500" dirty="0" smtClean="0">
                <a:solidFill>
                  <a:schemeClr val="tx1"/>
                </a:solidFill>
                <a:latin typeface="Arial" panose="020B0604020202020204" pitchFamily="34" charset="0"/>
                <a:cs typeface="Arial" panose="020B0604020202020204" pitchFamily="34" charset="0"/>
              </a:rPr>
            </a:br>
            <a:r>
              <a:rPr lang="en-US" sz="1500" dirty="0" smtClean="0">
                <a:solidFill>
                  <a:schemeClr val="tx1"/>
                </a:solidFill>
                <a:latin typeface="Arial" panose="020B0604020202020204" pitchFamily="34" charset="0"/>
                <a:cs typeface="Arial" panose="020B0604020202020204" pitchFamily="34" charset="0"/>
              </a:rPr>
              <a:t>credit conditions with banks and other financial counterparties</a:t>
            </a:r>
            <a:endParaRPr lang="en-US" sz="1500" dirty="0">
              <a:solidFill>
                <a:schemeClr val="tx1"/>
              </a:solidFill>
              <a:latin typeface="Arial" panose="020B0604020202020204" pitchFamily="34" charset="0"/>
              <a:cs typeface="Arial" panose="020B0604020202020204" pitchFamily="34" charset="0"/>
            </a:endParaRPr>
          </a:p>
        </p:txBody>
      </p:sp>
      <p:sp>
        <p:nvSpPr>
          <p:cNvPr id="19" name="TextBox 18"/>
          <p:cNvSpPr txBox="1"/>
          <p:nvPr/>
        </p:nvSpPr>
        <p:spPr bwMode="gray">
          <a:xfrm>
            <a:off x="506275" y="3722101"/>
            <a:ext cx="3264752" cy="914400"/>
          </a:xfrm>
          <a:prstGeom prst="rect">
            <a:avLst/>
          </a:prstGeom>
          <a:solidFill>
            <a:srgbClr val="3C3C3B"/>
          </a:solidFill>
          <a:ln w="63500">
            <a:solidFill>
              <a:schemeClr val="bg1"/>
            </a:solidFill>
            <a:miter lim="800000"/>
          </a:ln>
        </p:spPr>
        <p:txBody>
          <a:bodyPr wrap="square" lIns="182880" tIns="137160" rIns="45720" bIns="137160" rtlCol="0" anchor="ctr" anchorCtr="0">
            <a:noAutofit/>
          </a:bodyPr>
          <a:lstStyle>
            <a:defPPr>
              <a:defRPr lang="en-US"/>
            </a:defPPr>
            <a:lvl1pPr indent="0">
              <a:lnSpc>
                <a:spcPct val="100000"/>
              </a:lnSpc>
              <a:spcBef>
                <a:spcPts val="600"/>
              </a:spcBef>
              <a:spcAft>
                <a:spcPts val="200"/>
              </a:spcAft>
              <a:buFont typeface="Arial" pitchFamily="34" charset="0"/>
              <a:buNone/>
              <a:defRPr sz="14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sz="1500" dirty="0" smtClean="0">
                <a:solidFill>
                  <a:schemeClr val="bg1"/>
                </a:solidFill>
                <a:latin typeface="Arial" panose="020B0604020202020204" pitchFamily="34" charset="0"/>
                <a:cs typeface="Arial" panose="020B0604020202020204" pitchFamily="34" charset="0"/>
              </a:rPr>
              <a:t>Reduce your cost of funding</a:t>
            </a:r>
            <a:endParaRPr lang="en-US" sz="15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bwMode="gray">
          <a:xfrm>
            <a:off x="4035228" y="3803718"/>
            <a:ext cx="4634139" cy="781924"/>
          </a:xfrm>
          <a:prstGeom prst="rect">
            <a:avLst/>
          </a:prstGeom>
          <a:solidFill>
            <a:schemeClr val="bg1"/>
          </a:solidFill>
          <a:ln w="63500">
            <a:solidFill>
              <a:srgbClr val="3C3C3B"/>
            </a:solidFill>
            <a:miter lim="800000"/>
          </a:ln>
        </p:spPr>
        <p:txBody>
          <a:bodyPr wrap="square" lIns="182880" tIns="137160" rIns="91440" bIns="13716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marL="228600" indent="-228600">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Issue ratings for bonds or bank loans</a:t>
            </a:r>
            <a:br>
              <a:rPr lang="en-US" sz="1500" dirty="0">
                <a:solidFill>
                  <a:schemeClr val="tx1"/>
                </a:solidFill>
                <a:latin typeface="Arial" panose="020B0604020202020204" pitchFamily="34" charset="0"/>
                <a:cs typeface="Arial" panose="020B0604020202020204" pitchFamily="34" charset="0"/>
              </a:rPr>
            </a:br>
            <a:r>
              <a:rPr lang="en-US" sz="1500" b="0" dirty="0">
                <a:solidFill>
                  <a:schemeClr val="tx1"/>
                </a:solidFill>
                <a:latin typeface="Arial" panose="020B0604020202020204" pitchFamily="34" charset="0"/>
                <a:cs typeface="Arial" panose="020B0604020202020204" pitchFamily="34" charset="0"/>
              </a:rPr>
              <a:t>Assist in pricing discovery and market liquidity</a:t>
            </a:r>
          </a:p>
        </p:txBody>
      </p:sp>
      <p:sp>
        <p:nvSpPr>
          <p:cNvPr id="21" name="TextBox 20"/>
          <p:cNvSpPr txBox="1"/>
          <p:nvPr/>
        </p:nvSpPr>
        <p:spPr bwMode="gray">
          <a:xfrm>
            <a:off x="4034407" y="2743474"/>
            <a:ext cx="4634961" cy="781924"/>
          </a:xfrm>
          <a:prstGeom prst="rect">
            <a:avLst/>
          </a:prstGeom>
          <a:solidFill>
            <a:schemeClr val="bg1"/>
          </a:solidFill>
          <a:ln w="63500">
            <a:solidFill>
              <a:srgbClr val="95B3CC"/>
            </a:solidFill>
            <a:miter lim="800000"/>
          </a:ln>
        </p:spPr>
        <p:txBody>
          <a:bodyPr wrap="square" lIns="182880" tIns="137160" rIns="91440" bIns="13716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marL="228600" indent="-228600">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Bank loan ratings</a:t>
            </a:r>
            <a:br>
              <a:rPr lang="en-US" sz="1500" dirty="0">
                <a:solidFill>
                  <a:schemeClr val="tx1"/>
                </a:solidFill>
                <a:latin typeface="Arial" panose="020B0604020202020204" pitchFamily="34" charset="0"/>
                <a:cs typeface="Arial" panose="020B0604020202020204" pitchFamily="34" charset="0"/>
              </a:rPr>
            </a:br>
            <a:r>
              <a:rPr lang="en-US" sz="1500" b="0" dirty="0">
                <a:solidFill>
                  <a:schemeClr val="tx1"/>
                </a:solidFill>
                <a:latin typeface="Arial" panose="020B0604020202020204" pitchFamily="34" charset="0"/>
                <a:cs typeface="Arial" panose="020B0604020202020204" pitchFamily="34" charset="0"/>
              </a:rPr>
              <a:t>Assist in pricing discovery and market liquidity</a:t>
            </a:r>
          </a:p>
        </p:txBody>
      </p:sp>
      <p:sp>
        <p:nvSpPr>
          <p:cNvPr id="16" name="TextBox 15"/>
          <p:cNvSpPr txBox="1"/>
          <p:nvPr/>
        </p:nvSpPr>
        <p:spPr bwMode="gray">
          <a:xfrm>
            <a:off x="4034406" y="1661619"/>
            <a:ext cx="4634961" cy="781924"/>
          </a:xfrm>
          <a:prstGeom prst="rect">
            <a:avLst/>
          </a:prstGeom>
          <a:solidFill>
            <a:schemeClr val="bg1"/>
          </a:solidFill>
          <a:ln w="63500">
            <a:solidFill>
              <a:srgbClr val="D6002A"/>
            </a:solidFill>
            <a:miter lim="800000"/>
          </a:ln>
        </p:spPr>
        <p:txBody>
          <a:bodyPr wrap="square" lIns="182880" tIns="137160" rIns="91440" bIns="13716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marL="228600" indent="-228600">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Issue ratings for bonds or bank loans</a:t>
            </a:r>
            <a:br>
              <a:rPr lang="en-US" sz="1500" dirty="0">
                <a:solidFill>
                  <a:schemeClr val="tx1"/>
                </a:solidFill>
                <a:latin typeface="Arial" panose="020B0604020202020204" pitchFamily="34" charset="0"/>
                <a:cs typeface="Arial" panose="020B0604020202020204" pitchFamily="34" charset="0"/>
              </a:rPr>
            </a:br>
            <a:r>
              <a:rPr lang="en-US" sz="1500" b="0" dirty="0">
                <a:solidFill>
                  <a:schemeClr val="tx1"/>
                </a:solidFill>
                <a:latin typeface="Arial" panose="020B0604020202020204" pitchFamily="34" charset="0"/>
                <a:cs typeface="Arial" panose="020B0604020202020204" pitchFamily="34" charset="0"/>
              </a:rPr>
              <a:t>Assist in pricing discovery and market liquidity</a:t>
            </a:r>
          </a:p>
        </p:txBody>
      </p:sp>
      <p:sp>
        <p:nvSpPr>
          <p:cNvPr id="13"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17</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36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50095" y="4160237"/>
            <a:ext cx="2364629" cy="457329"/>
          </a:xfrm>
          <a:prstGeom prst="rect">
            <a:avLst/>
          </a:prstGeom>
          <a:noFill/>
          <a:ln cap="flat">
            <a:noFill/>
            <a:miter lim="800000"/>
          </a:ln>
        </p:spPr>
        <p:txBody>
          <a:bodyPr vert="horz" wrap="square" lIns="91440" tIns="45720" rIns="91440" bIns="457200" rtlCol="0">
            <a:noAutofit/>
          </a:bodyPr>
          <a:lstStyle/>
          <a:p>
            <a:pPr algn="ctr"/>
            <a:r>
              <a:rPr lang="en-US" sz="1200" b="1" dirty="0" smtClean="0">
                <a:latin typeface="Arial" panose="020B0604020202020204" pitchFamily="34" charset="0"/>
                <a:cs typeface="Arial" panose="020B0604020202020204" pitchFamily="34" charset="0"/>
              </a:rPr>
              <a:t>Macroeconomic forecasts </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and research</a:t>
            </a:r>
          </a:p>
        </p:txBody>
      </p:sp>
      <p:sp>
        <p:nvSpPr>
          <p:cNvPr id="9" name="TextBox 8"/>
          <p:cNvSpPr txBox="1"/>
          <p:nvPr/>
        </p:nvSpPr>
        <p:spPr>
          <a:xfrm>
            <a:off x="4943475" y="4141806"/>
            <a:ext cx="3819525" cy="579242"/>
          </a:xfrm>
          <a:prstGeom prst="rect">
            <a:avLst/>
          </a:prstGeom>
          <a:noFill/>
          <a:ln cap="flat">
            <a:noFill/>
            <a:miter lim="800000"/>
          </a:ln>
        </p:spPr>
        <p:txBody>
          <a:bodyPr vert="horz" wrap="square" lIns="91440" tIns="45720" rIns="91440" bIns="457200" rtlCol="0">
            <a:noAutofit/>
          </a:bodyPr>
          <a:lstStyle/>
          <a:p>
            <a:pPr algn="ctr"/>
            <a:r>
              <a:rPr lang="en-US" sz="1200" b="1" dirty="0" smtClean="0">
                <a:latin typeface="Arial" panose="020B0604020202020204" pitchFamily="34" charset="0"/>
                <a:cs typeface="Arial" panose="020B0604020202020204" pitchFamily="34" charset="0"/>
              </a:rPr>
              <a:t>Research that looks across the </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universe of rated  securities </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and entities</a:t>
            </a:r>
          </a:p>
        </p:txBody>
      </p:sp>
      <p:sp>
        <p:nvSpPr>
          <p:cNvPr id="26" name="Title 1"/>
          <p:cNvSpPr>
            <a:spLocks noGrp="1"/>
          </p:cNvSpPr>
          <p:nvPr>
            <p:ph type="title"/>
          </p:nvPr>
        </p:nvSpPr>
        <p:spPr>
          <a:xfrm>
            <a:off x="318486" y="221982"/>
            <a:ext cx="8688387" cy="859633"/>
          </a:xfrm>
          <a:noFill/>
        </p:spPr>
        <p:txBody>
          <a:bodyPr/>
          <a:lstStyle/>
          <a:p>
            <a:r>
              <a:rPr lang="en-US" sz="2800" dirty="0"/>
              <a:t>Our Global Economics and Research </a:t>
            </a:r>
            <a:r>
              <a:rPr lang="en-US" sz="2800" dirty="0" smtClean="0"/>
              <a:t>Groups</a:t>
            </a:r>
            <a:r>
              <a:rPr lang="en-US" sz="2800" dirty="0">
                <a:solidFill>
                  <a:schemeClr val="tx2"/>
                </a:solidFill>
              </a:rPr>
              <a:t/>
            </a:r>
            <a:br>
              <a:rPr lang="en-US" sz="2800" dirty="0">
                <a:solidFill>
                  <a:schemeClr val="tx2"/>
                </a:solidFill>
              </a:rPr>
            </a:br>
            <a:endParaRPr lang="en-US" sz="2800" dirty="0">
              <a:solidFill>
                <a:schemeClr val="tx2"/>
              </a:solidFill>
            </a:endParaRPr>
          </a:p>
        </p:txBody>
      </p:sp>
      <p:sp>
        <p:nvSpPr>
          <p:cNvPr id="25" name="Oval 24"/>
          <p:cNvSpPr>
            <a:spLocks noChangeAspect="1"/>
          </p:cNvSpPr>
          <p:nvPr/>
        </p:nvSpPr>
        <p:spPr bwMode="gray">
          <a:xfrm>
            <a:off x="5791200" y="2191959"/>
            <a:ext cx="2009775" cy="1940321"/>
          </a:xfrm>
          <a:prstGeom prst="ellipse">
            <a:avLst/>
          </a:prstGeom>
          <a:solidFill>
            <a:schemeClr val="bg1"/>
          </a:solidFill>
          <a:ln w="190500">
            <a:solidFill>
              <a:srgbClr val="95B3CC"/>
            </a:solidFill>
            <a:miter lim="800000"/>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b="1" dirty="0" smtClean="0">
                <a:solidFill>
                  <a:schemeClr val="tx1"/>
                </a:solidFill>
                <a:latin typeface="Arial" panose="020B0604020202020204" pitchFamily="34" charset="0"/>
                <a:cs typeface="Arial" panose="020B0604020202020204" pitchFamily="34" charset="0"/>
              </a:rPr>
              <a:t>Research and </a:t>
            </a:r>
            <a:r>
              <a:rPr lang="en-US" sz="1550" b="1" dirty="0" smtClean="0">
                <a:solidFill>
                  <a:schemeClr val="tx1"/>
                </a:solidFill>
                <a:latin typeface="Arial" panose="020B0604020202020204" pitchFamily="34" charset="0"/>
                <a:cs typeface="Arial" panose="020B0604020202020204" pitchFamily="34" charset="0"/>
              </a:rPr>
              <a:t>Commentaries</a:t>
            </a:r>
            <a:endParaRPr lang="en-US" sz="1550" b="1" dirty="0">
              <a:solidFill>
                <a:schemeClr val="tx1"/>
              </a:solidFill>
              <a:latin typeface="Arial" panose="020B0604020202020204" pitchFamily="34" charset="0"/>
              <a:cs typeface="Arial" panose="020B0604020202020204" pitchFamily="34" charset="0"/>
            </a:endParaRPr>
          </a:p>
        </p:txBody>
      </p:sp>
      <p:sp>
        <p:nvSpPr>
          <p:cNvPr id="28" name="Oval 27"/>
          <p:cNvSpPr>
            <a:spLocks noChangeAspect="1"/>
          </p:cNvSpPr>
          <p:nvPr/>
        </p:nvSpPr>
        <p:spPr bwMode="gray">
          <a:xfrm>
            <a:off x="1411187" y="2201783"/>
            <a:ext cx="1838884" cy="1838884"/>
          </a:xfrm>
          <a:prstGeom prst="ellipse">
            <a:avLst/>
          </a:prstGeom>
          <a:solidFill>
            <a:schemeClr val="bg1"/>
          </a:solidFill>
          <a:ln w="190500">
            <a:solidFill>
              <a:srgbClr val="D6002A"/>
            </a:solidFill>
            <a:miter lim="800000"/>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b="1" dirty="0" smtClean="0">
                <a:solidFill>
                  <a:schemeClr val="tx1"/>
                </a:solidFill>
                <a:latin typeface="Arial" panose="020B0604020202020204" pitchFamily="34" charset="0"/>
                <a:cs typeface="Arial" panose="020B0604020202020204" pitchFamily="34" charset="0"/>
              </a:rPr>
              <a:t>Global Economics</a:t>
            </a:r>
            <a:endParaRPr lang="en-US" sz="1600" b="1" dirty="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950997" y="813676"/>
            <a:ext cx="7229668" cy="838479"/>
          </a:xfrm>
          <a:prstGeom prst="rect">
            <a:avLst/>
          </a:prstGeom>
          <a:solidFill>
            <a:srgbClr val="DBD9D6"/>
          </a:solidFill>
          <a:ln cap="flat">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Ratings Analyst Community</a:t>
            </a:r>
          </a:p>
        </p:txBody>
      </p:sp>
      <p:sp>
        <p:nvSpPr>
          <p:cNvPr id="39" name="Right Arrow 38"/>
          <p:cNvSpPr>
            <a:spLocks noChangeAspect="1"/>
          </p:cNvSpPr>
          <p:nvPr/>
        </p:nvSpPr>
        <p:spPr bwMode="ltGray">
          <a:xfrm rot="5400000">
            <a:off x="2130229" y="4750705"/>
            <a:ext cx="411674" cy="414597"/>
          </a:xfrm>
          <a:prstGeom prst="rightArrow">
            <a:avLst>
              <a:gd name="adj1" fmla="val 54757"/>
              <a:gd name="adj2" fmla="val 38627"/>
            </a:avLst>
          </a:prstGeom>
          <a:solidFill>
            <a:srgbClr val="3C3C3B"/>
          </a:solidFill>
          <a:ln cap="flat">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latin typeface="+mj-lt"/>
            </a:endParaRPr>
          </a:p>
        </p:txBody>
      </p:sp>
      <p:sp>
        <p:nvSpPr>
          <p:cNvPr id="43" name="Right Arrow 42"/>
          <p:cNvSpPr>
            <a:spLocks noChangeAspect="1"/>
          </p:cNvSpPr>
          <p:nvPr/>
        </p:nvSpPr>
        <p:spPr bwMode="ltGray">
          <a:xfrm rot="5400000">
            <a:off x="6603128" y="4751001"/>
            <a:ext cx="411674" cy="414597"/>
          </a:xfrm>
          <a:prstGeom prst="rightArrow">
            <a:avLst>
              <a:gd name="adj1" fmla="val 54757"/>
              <a:gd name="adj2" fmla="val 38627"/>
            </a:avLst>
          </a:prstGeom>
          <a:solidFill>
            <a:srgbClr val="3C3C3B"/>
          </a:solidFill>
          <a:ln cap="flat">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latin typeface="+mj-lt"/>
            </a:endParaRPr>
          </a:p>
        </p:txBody>
      </p:sp>
      <p:sp>
        <p:nvSpPr>
          <p:cNvPr id="44" name="Right Arrow 43"/>
          <p:cNvSpPr>
            <a:spLocks noChangeAspect="1"/>
          </p:cNvSpPr>
          <p:nvPr/>
        </p:nvSpPr>
        <p:spPr bwMode="ltGray">
          <a:xfrm rot="16200000">
            <a:off x="2122730" y="1652305"/>
            <a:ext cx="411674" cy="414597"/>
          </a:xfrm>
          <a:prstGeom prst="rightArrow">
            <a:avLst>
              <a:gd name="adj1" fmla="val 54757"/>
              <a:gd name="adj2" fmla="val 38627"/>
            </a:avLst>
          </a:prstGeom>
          <a:solidFill>
            <a:srgbClr val="3C3C3B"/>
          </a:solidFill>
          <a:ln cap="flat">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latin typeface="+mj-lt"/>
            </a:endParaRPr>
          </a:p>
        </p:txBody>
      </p:sp>
      <p:sp>
        <p:nvSpPr>
          <p:cNvPr id="46" name="Right Arrow 45"/>
          <p:cNvSpPr>
            <a:spLocks noChangeAspect="1"/>
          </p:cNvSpPr>
          <p:nvPr/>
        </p:nvSpPr>
        <p:spPr bwMode="ltGray">
          <a:xfrm rot="16200000">
            <a:off x="6594503" y="1661830"/>
            <a:ext cx="411674" cy="414597"/>
          </a:xfrm>
          <a:prstGeom prst="rightArrow">
            <a:avLst>
              <a:gd name="adj1" fmla="val 54757"/>
              <a:gd name="adj2" fmla="val 38627"/>
            </a:avLst>
          </a:prstGeom>
          <a:solidFill>
            <a:srgbClr val="3C3C3B"/>
          </a:solidFill>
          <a:ln cap="flat">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latin typeface="+mj-lt"/>
            </a:endParaRPr>
          </a:p>
        </p:txBody>
      </p:sp>
      <p:sp>
        <p:nvSpPr>
          <p:cNvPr id="23" name="Rectangle 22"/>
          <p:cNvSpPr/>
          <p:nvPr/>
        </p:nvSpPr>
        <p:spPr>
          <a:xfrm>
            <a:off x="957155" y="5200076"/>
            <a:ext cx="7229668" cy="838479"/>
          </a:xfrm>
          <a:prstGeom prst="rect">
            <a:avLst/>
          </a:prstGeom>
          <a:solidFill>
            <a:srgbClr val="DBD9D6"/>
          </a:solidFill>
          <a:ln cap="flat">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Issuers</a:t>
            </a:r>
          </a:p>
          <a:p>
            <a:pPr algn="ctr"/>
            <a:r>
              <a:rPr lang="en-US" b="1" dirty="0">
                <a:solidFill>
                  <a:schemeClr val="tx1"/>
                </a:solidFill>
                <a:latin typeface="Arial" panose="020B0604020202020204" pitchFamily="34" charset="0"/>
                <a:cs typeface="Arial" panose="020B0604020202020204" pitchFamily="34" charset="0"/>
              </a:rPr>
              <a:t>Investors</a:t>
            </a:r>
          </a:p>
          <a:p>
            <a:pPr algn="ctr"/>
            <a:r>
              <a:rPr lang="en-US" b="1" dirty="0">
                <a:solidFill>
                  <a:schemeClr val="tx1"/>
                </a:solidFill>
                <a:latin typeface="Arial" panose="020B0604020202020204" pitchFamily="34" charset="0"/>
                <a:cs typeface="Arial" panose="020B0604020202020204" pitchFamily="34" charset="0"/>
              </a:rPr>
              <a:t>Other Market Participants</a:t>
            </a:r>
          </a:p>
        </p:txBody>
      </p:sp>
      <p:sp>
        <p:nvSpPr>
          <p:cNvPr id="33" name="Right Arrow 32"/>
          <p:cNvSpPr>
            <a:spLocks noChangeAspect="1"/>
          </p:cNvSpPr>
          <p:nvPr/>
        </p:nvSpPr>
        <p:spPr bwMode="ltGray">
          <a:xfrm>
            <a:off x="3496094" y="3478417"/>
            <a:ext cx="2139158" cy="361759"/>
          </a:xfrm>
          <a:prstGeom prst="rightArrow">
            <a:avLst>
              <a:gd name="adj1" fmla="val 54757"/>
              <a:gd name="adj2" fmla="val 38627"/>
            </a:avLst>
          </a:prstGeom>
          <a:solidFill>
            <a:srgbClr val="3C3C3B"/>
          </a:solidFill>
          <a:ln cap="flat">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latin typeface="+mj-lt"/>
            </a:endParaRPr>
          </a:p>
        </p:txBody>
      </p:sp>
      <p:sp>
        <p:nvSpPr>
          <p:cNvPr id="34" name="Right Arrow 33"/>
          <p:cNvSpPr>
            <a:spLocks noChangeAspect="1"/>
          </p:cNvSpPr>
          <p:nvPr/>
        </p:nvSpPr>
        <p:spPr bwMode="ltGray">
          <a:xfrm rot="10800000">
            <a:off x="3474242" y="2830397"/>
            <a:ext cx="2139158" cy="361759"/>
          </a:xfrm>
          <a:prstGeom prst="rightArrow">
            <a:avLst>
              <a:gd name="adj1" fmla="val 54757"/>
              <a:gd name="adj2" fmla="val 38627"/>
            </a:avLst>
          </a:prstGeom>
          <a:solidFill>
            <a:srgbClr val="3C3C3B"/>
          </a:solidFill>
          <a:ln cap="flat">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latin typeface="+mj-lt"/>
            </a:endParaRPr>
          </a:p>
        </p:txBody>
      </p:sp>
      <p:sp>
        <p:nvSpPr>
          <p:cNvPr id="15"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18</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193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9778" y="1235075"/>
            <a:ext cx="8066418" cy="276999"/>
          </a:xfrm>
          <a:prstGeom prst="rect">
            <a:avLst/>
          </a:prstGeom>
        </p:spPr>
        <p:txBody>
          <a:bodyPr wrap="square" lIns="0" tIns="0" rIns="0" bIns="0">
            <a:spAutoFit/>
          </a:bodyPr>
          <a:lstStyle/>
          <a:p>
            <a:pPr algn="ctr"/>
            <a:r>
              <a:rPr lang="en-US" b="1" dirty="0" smtClean="0">
                <a:latin typeface="Arial" panose="020B0604020202020204" pitchFamily="34" charset="0"/>
                <a:cs typeface="Arial" panose="020B0604020202020204" pitchFamily="34" charset="0"/>
              </a:rPr>
              <a:t>Consider our broad range of products and services when you want to:</a:t>
            </a:r>
            <a:endParaRPr lang="en-US" dirty="0">
              <a:latin typeface="Arial" panose="020B0604020202020204" pitchFamily="34" charset="0"/>
              <a:cs typeface="Arial" panose="020B0604020202020204" pitchFamily="34" charset="0"/>
            </a:endParaRPr>
          </a:p>
        </p:txBody>
      </p:sp>
      <p:sp>
        <p:nvSpPr>
          <p:cNvPr id="27" name="TextBox 26"/>
          <p:cNvSpPr txBox="1"/>
          <p:nvPr/>
        </p:nvSpPr>
        <p:spPr bwMode="gray">
          <a:xfrm>
            <a:off x="2099136" y="4847354"/>
            <a:ext cx="4939618" cy="914400"/>
          </a:xfrm>
          <a:prstGeom prst="rect">
            <a:avLst/>
          </a:prstGeom>
          <a:solidFill>
            <a:srgbClr val="8AAD9C"/>
          </a:solidFill>
          <a:ln w="63500">
            <a:solidFill>
              <a:schemeClr val="bg1"/>
            </a:solidFill>
            <a:miter lim="800000"/>
          </a:ln>
        </p:spPr>
        <p:txBody>
          <a:bodyPr wrap="square" lIns="182880" tIns="137160" rIns="45720" bIns="137160" rtlCol="0" anchor="ctr" anchorCtr="0">
            <a:noAutofit/>
          </a:bodyPr>
          <a:lstStyle>
            <a:defPPr>
              <a:defRPr lang="en-US"/>
            </a:defPPr>
            <a:lvl1pPr indent="0">
              <a:lnSpc>
                <a:spcPct val="100000"/>
              </a:lnSpc>
              <a:spcBef>
                <a:spcPts val="600"/>
              </a:spcBef>
              <a:spcAft>
                <a:spcPts val="200"/>
              </a:spcAft>
              <a:buFont typeface="Arial" pitchFamily="34" charset="0"/>
              <a:buNone/>
              <a:defRPr sz="14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lgn="ctr"/>
            <a:r>
              <a:rPr lang="en-US" sz="1600" dirty="0">
                <a:solidFill>
                  <a:srgbClr val="000000"/>
                </a:solidFill>
                <a:latin typeface="Arial" panose="020B0604020202020204" pitchFamily="34" charset="0"/>
                <a:cs typeface="Arial" panose="020B0604020202020204" pitchFamily="34" charset="0"/>
              </a:rPr>
              <a:t>Establish thresholds for credit risk;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establish investment guidelines</a:t>
            </a:r>
          </a:p>
        </p:txBody>
      </p:sp>
      <p:sp>
        <p:nvSpPr>
          <p:cNvPr id="14" name="TextBox 13"/>
          <p:cNvSpPr txBox="1"/>
          <p:nvPr/>
        </p:nvSpPr>
        <p:spPr bwMode="gray">
          <a:xfrm>
            <a:off x="2082886" y="1643006"/>
            <a:ext cx="4955868" cy="914400"/>
          </a:xfrm>
          <a:prstGeom prst="rect">
            <a:avLst/>
          </a:prstGeom>
          <a:solidFill>
            <a:srgbClr val="D6002A"/>
          </a:solidFill>
          <a:ln w="63500">
            <a:solidFill>
              <a:schemeClr val="bg1"/>
            </a:solidFill>
            <a:miter lim="800000"/>
          </a:ln>
        </p:spPr>
        <p:txBody>
          <a:bodyPr wrap="square" lIns="182880" tIns="137160" rIns="45720" bIns="137160" rtlCol="0" anchor="ctr" anchorCtr="0">
            <a:noAutofit/>
          </a:bodyPr>
          <a:lstStyle>
            <a:defPPr>
              <a:defRPr lang="en-US"/>
            </a:defPPr>
            <a:lvl1pPr indent="0">
              <a:lnSpc>
                <a:spcPct val="100000"/>
              </a:lnSpc>
              <a:spcBef>
                <a:spcPts val="600"/>
              </a:spcBef>
              <a:spcAft>
                <a:spcPts val="200"/>
              </a:spcAft>
              <a:buFont typeface="Arial" pitchFamily="34" charset="0"/>
              <a:buNone/>
              <a:defRPr sz="14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lgn="ctr"/>
            <a:r>
              <a:rPr lang="en-US" sz="1600" dirty="0" smtClean="0">
                <a:solidFill>
                  <a:schemeClr val="bg1"/>
                </a:solidFill>
                <a:latin typeface="Arial" panose="020B0604020202020204" pitchFamily="34" charset="0"/>
                <a:cs typeface="Arial" panose="020B0604020202020204" pitchFamily="34" charset="0"/>
              </a:rPr>
              <a:t>Assess credit risk</a:t>
            </a:r>
            <a:endParaRPr lang="en-US" sz="16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bwMode="gray">
          <a:xfrm>
            <a:off x="2090918" y="2718432"/>
            <a:ext cx="4947836" cy="914400"/>
          </a:xfrm>
          <a:prstGeom prst="rect">
            <a:avLst/>
          </a:prstGeom>
          <a:solidFill>
            <a:srgbClr val="95B3CC"/>
          </a:solidFill>
          <a:ln w="63500">
            <a:solidFill>
              <a:schemeClr val="bg1"/>
            </a:solidFill>
            <a:miter lim="800000"/>
          </a:ln>
        </p:spPr>
        <p:txBody>
          <a:bodyPr wrap="square" lIns="182880" tIns="137160" rIns="45720" bIns="137160" rtlCol="0" anchor="ctr" anchorCtr="0">
            <a:noAutofit/>
          </a:bodyPr>
          <a:lstStyle>
            <a:defPPr>
              <a:defRPr lang="en-US"/>
            </a:defPPr>
            <a:lvl1pPr indent="0">
              <a:lnSpc>
                <a:spcPct val="100000"/>
              </a:lnSpc>
              <a:spcBef>
                <a:spcPts val="600"/>
              </a:spcBef>
              <a:spcAft>
                <a:spcPts val="200"/>
              </a:spcAft>
              <a:buFont typeface="Arial" pitchFamily="34" charset="0"/>
              <a:buNone/>
              <a:defRPr sz="14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lgn="ctr"/>
            <a:r>
              <a:rPr lang="en-US" sz="1600" dirty="0" smtClean="0">
                <a:solidFill>
                  <a:srgbClr val="000000"/>
                </a:solidFill>
                <a:latin typeface="Arial" panose="020B0604020202020204" pitchFamily="34" charset="0"/>
                <a:cs typeface="Arial" panose="020B0604020202020204" pitchFamily="34" charset="0"/>
              </a:rPr>
              <a:t>Compare different issuers </a:t>
            </a:r>
            <a:br>
              <a:rPr lang="en-US" sz="1600" dirty="0" smtClean="0">
                <a:solidFill>
                  <a:srgbClr val="000000"/>
                </a:solidFill>
                <a:latin typeface="Arial" panose="020B0604020202020204" pitchFamily="34" charset="0"/>
                <a:cs typeface="Arial" panose="020B0604020202020204" pitchFamily="34" charset="0"/>
              </a:rPr>
            </a:br>
            <a:r>
              <a:rPr lang="en-US" sz="1600" dirty="0" smtClean="0">
                <a:solidFill>
                  <a:srgbClr val="000000"/>
                </a:solidFill>
                <a:latin typeface="Arial" panose="020B0604020202020204" pitchFamily="34" charset="0"/>
                <a:cs typeface="Arial" panose="020B0604020202020204" pitchFamily="34" charset="0"/>
              </a:rPr>
              <a:t>and/or debt issues</a:t>
            </a:r>
            <a:endParaRPr lang="en-US" sz="1600" dirty="0">
              <a:solidFill>
                <a:srgbClr val="000000"/>
              </a:solidFill>
              <a:latin typeface="Arial" panose="020B0604020202020204" pitchFamily="34" charset="0"/>
              <a:cs typeface="Arial" panose="020B0604020202020204" pitchFamily="34" charset="0"/>
            </a:endParaRPr>
          </a:p>
        </p:txBody>
      </p:sp>
      <p:sp>
        <p:nvSpPr>
          <p:cNvPr id="19" name="TextBox 18"/>
          <p:cNvSpPr txBox="1"/>
          <p:nvPr/>
        </p:nvSpPr>
        <p:spPr bwMode="gray">
          <a:xfrm>
            <a:off x="2089296" y="3769726"/>
            <a:ext cx="4949458" cy="914400"/>
          </a:xfrm>
          <a:prstGeom prst="rect">
            <a:avLst/>
          </a:prstGeom>
          <a:solidFill>
            <a:srgbClr val="3C3C3B"/>
          </a:solidFill>
          <a:ln w="63500">
            <a:solidFill>
              <a:schemeClr val="bg1"/>
            </a:solidFill>
            <a:miter lim="800000"/>
          </a:ln>
        </p:spPr>
        <p:txBody>
          <a:bodyPr wrap="square" lIns="182880" tIns="137160" rIns="45720" bIns="137160" rtlCol="0" anchor="ctr" anchorCtr="0">
            <a:noAutofit/>
          </a:bodyPr>
          <a:lstStyle>
            <a:defPPr>
              <a:defRPr lang="en-US"/>
            </a:defPPr>
            <a:lvl1pPr indent="0">
              <a:lnSpc>
                <a:spcPct val="100000"/>
              </a:lnSpc>
              <a:spcBef>
                <a:spcPts val="600"/>
              </a:spcBef>
              <a:spcAft>
                <a:spcPts val="200"/>
              </a:spcAft>
              <a:buFont typeface="Arial" pitchFamily="34" charset="0"/>
              <a:buNone/>
              <a:defRPr sz="14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lgn="ctr"/>
            <a:r>
              <a:rPr lang="en-US" sz="1600" dirty="0" smtClean="0">
                <a:solidFill>
                  <a:schemeClr val="bg1"/>
                </a:solidFill>
                <a:latin typeface="Arial" panose="020B0604020202020204" pitchFamily="34" charset="0"/>
                <a:cs typeface="Arial" panose="020B0604020202020204" pitchFamily="34" charset="0"/>
              </a:rPr>
              <a:t>Supplement internal credit analysis</a:t>
            </a:r>
            <a:endParaRPr lang="en-US" sz="1600" dirty="0">
              <a:solidFill>
                <a:schemeClr val="bg1"/>
              </a:solidFill>
              <a:latin typeface="Arial" panose="020B0604020202020204" pitchFamily="34" charset="0"/>
              <a:cs typeface="Arial" panose="020B0604020202020204" pitchFamily="34" charset="0"/>
            </a:endParaRPr>
          </a:p>
        </p:txBody>
      </p:sp>
      <p:sp>
        <p:nvSpPr>
          <p:cNvPr id="10" name="Title 5"/>
          <p:cNvSpPr>
            <a:spLocks noGrp="1"/>
          </p:cNvSpPr>
          <p:nvPr>
            <p:ph type="title"/>
          </p:nvPr>
        </p:nvSpPr>
        <p:spPr>
          <a:xfrm>
            <a:off x="312738" y="214171"/>
            <a:ext cx="8688387" cy="859633"/>
          </a:xfrm>
          <a:noFill/>
        </p:spPr>
        <p:txBody>
          <a:bodyPr/>
          <a:lstStyle/>
          <a:p>
            <a:r>
              <a:rPr lang="en-US" sz="2800" dirty="0" smtClean="0">
                <a:latin typeface="Arial" panose="020B0604020202020204" pitchFamily="34" charset="0"/>
                <a:cs typeface="Arial" panose="020B0604020202020204" pitchFamily="34" charset="0"/>
              </a:rPr>
              <a:t>S&amp;P Global Ratings: Meeting Investor Needs</a:t>
            </a:r>
            <a:endParaRPr lang="en-US" sz="2800" dirty="0">
              <a:latin typeface="Arial" panose="020B0604020202020204" pitchFamily="34" charset="0"/>
              <a:cs typeface="Arial" panose="020B0604020202020204" pitchFamily="34" charset="0"/>
            </a:endParaRPr>
          </a:p>
        </p:txBody>
      </p:sp>
      <p:sp>
        <p:nvSpPr>
          <p:cNvPr id="8"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19</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84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266" y="204136"/>
            <a:ext cx="7315200" cy="5170834"/>
          </a:xfrm>
        </p:spPr>
        <p:txBody>
          <a:bodyPr/>
          <a:lstStyle/>
          <a:p>
            <a:r>
              <a:rPr lang="en-US" dirty="0" smtClean="0"/>
              <a:t>S&amp;P Global Inc.</a:t>
            </a:r>
            <a:endParaRPr lang="en-US" sz="2000" dirty="0"/>
          </a:p>
        </p:txBody>
      </p:sp>
    </p:spTree>
    <p:extLst>
      <p:ext uri="{BB962C8B-B14F-4D97-AF65-F5344CB8AC3E}">
        <p14:creationId xmlns:p14="http://schemas.microsoft.com/office/powerpoint/2010/main" val="40156109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738" y="214171"/>
            <a:ext cx="8688387" cy="859633"/>
          </a:xfrm>
        </p:spPr>
        <p:txBody>
          <a:bodyPr/>
          <a:lstStyle/>
          <a:p>
            <a:r>
              <a:rPr lang="en-US" sz="2800" dirty="0" smtClean="0"/>
              <a:t>Our Ratings Categories </a:t>
            </a:r>
            <a:endParaRPr lang="en-US" sz="2800" dirty="0">
              <a:solidFill>
                <a:schemeClr val="tx2"/>
              </a:solidFill>
            </a:endParaRPr>
          </a:p>
        </p:txBody>
      </p:sp>
      <p:grpSp>
        <p:nvGrpSpPr>
          <p:cNvPr id="36" name="Group 111"/>
          <p:cNvGrpSpPr>
            <a:grpSpLocks noChangeAspect="1"/>
          </p:cNvGrpSpPr>
          <p:nvPr/>
        </p:nvGrpSpPr>
        <p:grpSpPr>
          <a:xfrm flipH="1">
            <a:off x="1453112" y="684153"/>
            <a:ext cx="430366" cy="1991239"/>
            <a:chOff x="4045590" y="2099234"/>
            <a:chExt cx="489057" cy="2587303"/>
          </a:xfrm>
        </p:grpSpPr>
        <p:sp>
          <p:nvSpPr>
            <p:cNvPr id="37" name="Rectangle 9"/>
            <p:cNvSpPr/>
            <p:nvPr/>
          </p:nvSpPr>
          <p:spPr bwMode="ltGray">
            <a:xfrm>
              <a:off x="4045590" y="2099234"/>
              <a:ext cx="396955" cy="2587303"/>
            </a:xfrm>
            <a:custGeom>
              <a:avLst/>
              <a:gdLst>
                <a:gd name="connsiteX0" fmla="*/ 0 w 1128836"/>
                <a:gd name="connsiteY0" fmla="*/ 0 h 1128836"/>
                <a:gd name="connsiteX1" fmla="*/ 1128836 w 1128836"/>
                <a:gd name="connsiteY1" fmla="*/ 0 h 1128836"/>
                <a:gd name="connsiteX2" fmla="*/ 1128836 w 1128836"/>
                <a:gd name="connsiteY2" fmla="*/ 1128836 h 1128836"/>
                <a:gd name="connsiteX3" fmla="*/ 0 w 1128836"/>
                <a:gd name="connsiteY3" fmla="*/ 1128836 h 1128836"/>
                <a:gd name="connsiteX4" fmla="*/ 0 w 1128836"/>
                <a:gd name="connsiteY4" fmla="*/ 0 h 1128836"/>
                <a:gd name="connsiteX0" fmla="*/ 12829 w 1141665"/>
                <a:gd name="connsiteY0" fmla="*/ 0 h 1128836"/>
                <a:gd name="connsiteX1" fmla="*/ 1141665 w 1141665"/>
                <a:gd name="connsiteY1" fmla="*/ 0 h 1128836"/>
                <a:gd name="connsiteX2" fmla="*/ 1141665 w 1141665"/>
                <a:gd name="connsiteY2" fmla="*/ 1128836 h 1128836"/>
                <a:gd name="connsiteX3" fmla="*/ 12829 w 1141665"/>
                <a:gd name="connsiteY3" fmla="*/ 1128836 h 1128836"/>
                <a:gd name="connsiteX4" fmla="*/ 0 w 1141665"/>
                <a:gd name="connsiteY4" fmla="*/ 500279 h 1128836"/>
                <a:gd name="connsiteX5" fmla="*/ 12829 w 1141665"/>
                <a:gd name="connsiteY5" fmla="*/ 0 h 1128836"/>
                <a:gd name="connsiteX0" fmla="*/ 0 w 1128836"/>
                <a:gd name="connsiteY0" fmla="*/ 0 h 1128836"/>
                <a:gd name="connsiteX1" fmla="*/ 1128836 w 1128836"/>
                <a:gd name="connsiteY1" fmla="*/ 0 h 1128836"/>
                <a:gd name="connsiteX2" fmla="*/ 1128836 w 1128836"/>
                <a:gd name="connsiteY2" fmla="*/ 1128836 h 1128836"/>
                <a:gd name="connsiteX3" fmla="*/ 0 w 1128836"/>
                <a:gd name="connsiteY3" fmla="*/ 1128836 h 1128836"/>
                <a:gd name="connsiteX4" fmla="*/ 0 w 1128836"/>
                <a:gd name="connsiteY4" fmla="*/ 0 h 1128836"/>
                <a:gd name="connsiteX0" fmla="*/ 0 w 1128836"/>
                <a:gd name="connsiteY0" fmla="*/ 0 h 1128836"/>
                <a:gd name="connsiteX1" fmla="*/ 1128836 w 1128836"/>
                <a:gd name="connsiteY1" fmla="*/ 0 h 1128836"/>
                <a:gd name="connsiteX2" fmla="*/ 1128836 w 1128836"/>
                <a:gd name="connsiteY2" fmla="*/ 1128836 h 1128836"/>
                <a:gd name="connsiteX3" fmla="*/ 0 w 1128836"/>
                <a:gd name="connsiteY3" fmla="*/ 1128836 h 1128836"/>
                <a:gd name="connsiteX4" fmla="*/ 0 w 1128836"/>
                <a:gd name="connsiteY4" fmla="*/ 590073 h 1128836"/>
                <a:gd name="connsiteX5" fmla="*/ 0 w 1128836"/>
                <a:gd name="connsiteY5" fmla="*/ 0 h 1128836"/>
                <a:gd name="connsiteX0" fmla="*/ 0 w 1128836"/>
                <a:gd name="connsiteY0" fmla="*/ 590073 h 1128836"/>
                <a:gd name="connsiteX1" fmla="*/ 0 w 1128836"/>
                <a:gd name="connsiteY1" fmla="*/ 0 h 1128836"/>
                <a:gd name="connsiteX2" fmla="*/ 1128836 w 1128836"/>
                <a:gd name="connsiteY2" fmla="*/ 0 h 1128836"/>
                <a:gd name="connsiteX3" fmla="*/ 1128836 w 1128836"/>
                <a:gd name="connsiteY3" fmla="*/ 1128836 h 1128836"/>
                <a:gd name="connsiteX4" fmla="*/ 0 w 1128836"/>
                <a:gd name="connsiteY4" fmla="*/ 1128836 h 1128836"/>
                <a:gd name="connsiteX5" fmla="*/ 91440 w 1128836"/>
                <a:gd name="connsiteY5" fmla="*/ 681513 h 1128836"/>
                <a:gd name="connsiteX0" fmla="*/ 0 w 1128836"/>
                <a:gd name="connsiteY0" fmla="*/ 590073 h 1128836"/>
                <a:gd name="connsiteX1" fmla="*/ 0 w 1128836"/>
                <a:gd name="connsiteY1" fmla="*/ 0 h 1128836"/>
                <a:gd name="connsiteX2" fmla="*/ 1128836 w 1128836"/>
                <a:gd name="connsiteY2" fmla="*/ 0 h 1128836"/>
                <a:gd name="connsiteX3" fmla="*/ 1128836 w 1128836"/>
                <a:gd name="connsiteY3" fmla="*/ 1128836 h 1128836"/>
                <a:gd name="connsiteX4" fmla="*/ 0 w 1128836"/>
                <a:gd name="connsiteY4" fmla="*/ 1128836 h 1128836"/>
                <a:gd name="connsiteX0" fmla="*/ 0 w 1128836"/>
                <a:gd name="connsiteY0" fmla="*/ 0 h 1128836"/>
                <a:gd name="connsiteX1" fmla="*/ 1128836 w 1128836"/>
                <a:gd name="connsiteY1" fmla="*/ 0 h 1128836"/>
                <a:gd name="connsiteX2" fmla="*/ 1128836 w 1128836"/>
                <a:gd name="connsiteY2" fmla="*/ 1128836 h 1128836"/>
                <a:gd name="connsiteX3" fmla="*/ 0 w 1128836"/>
                <a:gd name="connsiteY3" fmla="*/ 1128836 h 1128836"/>
              </a:gdLst>
              <a:ahLst/>
              <a:cxnLst>
                <a:cxn ang="0">
                  <a:pos x="connsiteX0" y="connsiteY0"/>
                </a:cxn>
                <a:cxn ang="0">
                  <a:pos x="connsiteX1" y="connsiteY1"/>
                </a:cxn>
                <a:cxn ang="0">
                  <a:pos x="connsiteX2" y="connsiteY2"/>
                </a:cxn>
                <a:cxn ang="0">
                  <a:pos x="connsiteX3" y="connsiteY3"/>
                </a:cxn>
              </a:cxnLst>
              <a:rect l="l" t="t" r="r" b="b"/>
              <a:pathLst>
                <a:path w="1128836" h="1128836">
                  <a:moveTo>
                    <a:pt x="0" y="0"/>
                  </a:moveTo>
                  <a:lnTo>
                    <a:pt x="1128836" y="0"/>
                  </a:lnTo>
                  <a:lnTo>
                    <a:pt x="1128836" y="1128836"/>
                  </a:lnTo>
                  <a:lnTo>
                    <a:pt x="0" y="1128836"/>
                  </a:lnTo>
                </a:path>
              </a:pathLst>
            </a:custGeom>
            <a:noFill/>
            <a:ln w="60325">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nvGrpSpPr>
            <p:cNvPr id="38" name="Group 16"/>
            <p:cNvGrpSpPr/>
            <p:nvPr/>
          </p:nvGrpSpPr>
          <p:grpSpPr>
            <a:xfrm>
              <a:off x="4391291" y="3248077"/>
              <a:ext cx="143356" cy="217852"/>
              <a:chOff x="4391291" y="3248077"/>
              <a:chExt cx="143356" cy="217852"/>
            </a:xfrm>
          </p:grpSpPr>
          <p:sp>
            <p:nvSpPr>
              <p:cNvPr id="39" name="Diamond 11"/>
              <p:cNvSpPr/>
              <p:nvPr/>
            </p:nvSpPr>
            <p:spPr bwMode="ltGray">
              <a:xfrm>
                <a:off x="4426480" y="3248593"/>
                <a:ext cx="108167" cy="216338"/>
              </a:xfrm>
              <a:custGeom>
                <a:avLst/>
                <a:gdLst>
                  <a:gd name="connsiteX0" fmla="*/ 0 w 497100"/>
                  <a:gd name="connsiteY0" fmla="*/ 248550 h 497100"/>
                  <a:gd name="connsiteX1" fmla="*/ 248550 w 497100"/>
                  <a:gd name="connsiteY1" fmla="*/ 0 h 497100"/>
                  <a:gd name="connsiteX2" fmla="*/ 497100 w 497100"/>
                  <a:gd name="connsiteY2" fmla="*/ 248550 h 497100"/>
                  <a:gd name="connsiteX3" fmla="*/ 248550 w 497100"/>
                  <a:gd name="connsiteY3" fmla="*/ 497100 h 497100"/>
                  <a:gd name="connsiteX4" fmla="*/ 0 w 497100"/>
                  <a:gd name="connsiteY4" fmla="*/ 248550 h 497100"/>
                  <a:gd name="connsiteX0" fmla="*/ 0 w 497100"/>
                  <a:gd name="connsiteY0" fmla="*/ 248550 h 497100"/>
                  <a:gd name="connsiteX1" fmla="*/ 217907 w 497100"/>
                  <a:gd name="connsiteY1" fmla="*/ 23833 h 497100"/>
                  <a:gd name="connsiteX2" fmla="*/ 248550 w 497100"/>
                  <a:gd name="connsiteY2" fmla="*/ 0 h 497100"/>
                  <a:gd name="connsiteX3" fmla="*/ 497100 w 497100"/>
                  <a:gd name="connsiteY3" fmla="*/ 248550 h 497100"/>
                  <a:gd name="connsiteX4" fmla="*/ 248550 w 497100"/>
                  <a:gd name="connsiteY4" fmla="*/ 497100 h 497100"/>
                  <a:gd name="connsiteX5" fmla="*/ 0 w 497100"/>
                  <a:gd name="connsiteY5" fmla="*/ 248550 h 497100"/>
                  <a:gd name="connsiteX0" fmla="*/ 0 w 497100"/>
                  <a:gd name="connsiteY0" fmla="*/ 248550 h 497100"/>
                  <a:gd name="connsiteX1" fmla="*/ 217907 w 497100"/>
                  <a:gd name="connsiteY1" fmla="*/ 23833 h 497100"/>
                  <a:gd name="connsiteX2" fmla="*/ 248550 w 497100"/>
                  <a:gd name="connsiteY2" fmla="*/ 0 h 497100"/>
                  <a:gd name="connsiteX3" fmla="*/ 497100 w 497100"/>
                  <a:gd name="connsiteY3" fmla="*/ 248550 h 497100"/>
                  <a:gd name="connsiteX4" fmla="*/ 248550 w 497100"/>
                  <a:gd name="connsiteY4" fmla="*/ 497100 h 497100"/>
                  <a:gd name="connsiteX5" fmla="*/ 214502 w 497100"/>
                  <a:gd name="connsiteY5" fmla="*/ 456235 h 497100"/>
                  <a:gd name="connsiteX6" fmla="*/ 0 w 497100"/>
                  <a:gd name="connsiteY6" fmla="*/ 248550 h 497100"/>
                  <a:gd name="connsiteX0" fmla="*/ 0 w 282598"/>
                  <a:gd name="connsiteY0" fmla="*/ 456235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0" fmla="*/ 0 w 282598"/>
                  <a:gd name="connsiteY0" fmla="*/ 456235 h 497100"/>
                  <a:gd name="connsiteX1" fmla="*/ 0 w 282598"/>
                  <a:gd name="connsiteY1" fmla="*/ 153213 h 497100"/>
                  <a:gd name="connsiteX2" fmla="*/ 3405 w 282598"/>
                  <a:gd name="connsiteY2" fmla="*/ 23833 h 497100"/>
                  <a:gd name="connsiteX3" fmla="*/ 34048 w 282598"/>
                  <a:gd name="connsiteY3" fmla="*/ 0 h 497100"/>
                  <a:gd name="connsiteX4" fmla="*/ 282598 w 282598"/>
                  <a:gd name="connsiteY4" fmla="*/ 248550 h 497100"/>
                  <a:gd name="connsiteX5" fmla="*/ 34048 w 282598"/>
                  <a:gd name="connsiteY5" fmla="*/ 497100 h 497100"/>
                  <a:gd name="connsiteX6" fmla="*/ 0 w 282598"/>
                  <a:gd name="connsiteY6" fmla="*/ 456235 h 497100"/>
                  <a:gd name="connsiteX0" fmla="*/ 0 w 282598"/>
                  <a:gd name="connsiteY0" fmla="*/ 153213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6" fmla="*/ 91440 w 282598"/>
                  <a:gd name="connsiteY6" fmla="*/ 244653 h 497100"/>
                  <a:gd name="connsiteX0" fmla="*/ 0 w 282598"/>
                  <a:gd name="connsiteY0" fmla="*/ 153213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0" fmla="*/ 3405 w 282598"/>
                  <a:gd name="connsiteY0" fmla="*/ 23833 h 497100"/>
                  <a:gd name="connsiteX1" fmla="*/ 34048 w 282598"/>
                  <a:gd name="connsiteY1" fmla="*/ 0 h 497100"/>
                  <a:gd name="connsiteX2" fmla="*/ 282598 w 282598"/>
                  <a:gd name="connsiteY2" fmla="*/ 248550 h 497100"/>
                  <a:gd name="connsiteX3" fmla="*/ 34048 w 282598"/>
                  <a:gd name="connsiteY3" fmla="*/ 497100 h 497100"/>
                  <a:gd name="connsiteX4" fmla="*/ 0 w 282598"/>
                  <a:gd name="connsiteY4" fmla="*/ 456235 h 497100"/>
                  <a:gd name="connsiteX0" fmla="*/ 21443 w 282598"/>
                  <a:gd name="connsiteY0" fmla="*/ 985 h 497100"/>
                  <a:gd name="connsiteX1" fmla="*/ 34048 w 282598"/>
                  <a:gd name="connsiteY1" fmla="*/ 0 h 497100"/>
                  <a:gd name="connsiteX2" fmla="*/ 282598 w 282598"/>
                  <a:gd name="connsiteY2" fmla="*/ 248550 h 497100"/>
                  <a:gd name="connsiteX3" fmla="*/ 34048 w 282598"/>
                  <a:gd name="connsiteY3" fmla="*/ 497100 h 497100"/>
                  <a:gd name="connsiteX4" fmla="*/ 0 w 282598"/>
                  <a:gd name="connsiteY4" fmla="*/ 456235 h 497100"/>
                  <a:gd name="connsiteX0" fmla="*/ 8215 w 269370"/>
                  <a:gd name="connsiteY0" fmla="*/ 985 h 498323"/>
                  <a:gd name="connsiteX1" fmla="*/ 20820 w 269370"/>
                  <a:gd name="connsiteY1" fmla="*/ 0 h 498323"/>
                  <a:gd name="connsiteX2" fmla="*/ 269370 w 269370"/>
                  <a:gd name="connsiteY2" fmla="*/ 248550 h 498323"/>
                  <a:gd name="connsiteX3" fmla="*/ 20820 w 269370"/>
                  <a:gd name="connsiteY3" fmla="*/ 497100 h 498323"/>
                  <a:gd name="connsiteX4" fmla="*/ 0 w 269370"/>
                  <a:gd name="connsiteY4" fmla="*/ 498323 h 498323"/>
                  <a:gd name="connsiteX0" fmla="*/ 20820 w 269370"/>
                  <a:gd name="connsiteY0" fmla="*/ 0 h 498323"/>
                  <a:gd name="connsiteX1" fmla="*/ 269370 w 269370"/>
                  <a:gd name="connsiteY1" fmla="*/ 248550 h 498323"/>
                  <a:gd name="connsiteX2" fmla="*/ 20820 w 269370"/>
                  <a:gd name="connsiteY2" fmla="*/ 497100 h 498323"/>
                  <a:gd name="connsiteX3" fmla="*/ 0 w 269370"/>
                  <a:gd name="connsiteY3" fmla="*/ 498323 h 498323"/>
                  <a:gd name="connsiteX0" fmla="*/ 0 w 248550"/>
                  <a:gd name="connsiteY0" fmla="*/ 0 h 497100"/>
                  <a:gd name="connsiteX1" fmla="*/ 248550 w 248550"/>
                  <a:gd name="connsiteY1" fmla="*/ 248550 h 497100"/>
                  <a:gd name="connsiteX2" fmla="*/ 0 w 248550"/>
                  <a:gd name="connsiteY2" fmla="*/ 497100 h 497100"/>
                </a:gdLst>
                <a:ahLst/>
                <a:cxnLst>
                  <a:cxn ang="0">
                    <a:pos x="connsiteX0" y="connsiteY0"/>
                  </a:cxn>
                  <a:cxn ang="0">
                    <a:pos x="connsiteX1" y="connsiteY1"/>
                  </a:cxn>
                  <a:cxn ang="0">
                    <a:pos x="connsiteX2" y="connsiteY2"/>
                  </a:cxn>
                </a:cxnLst>
                <a:rect l="l" t="t" r="r" b="b"/>
                <a:pathLst>
                  <a:path w="248550" h="497100">
                    <a:moveTo>
                      <a:pt x="0" y="0"/>
                    </a:moveTo>
                    <a:lnTo>
                      <a:pt x="248550" y="248550"/>
                    </a:lnTo>
                    <a:lnTo>
                      <a:pt x="0" y="497100"/>
                    </a:lnTo>
                  </a:path>
                </a:pathLst>
              </a:custGeom>
              <a:solidFill>
                <a:srgbClr val="FFFFFF"/>
              </a:solidFill>
              <a:ln w="63500">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40" name="Diamond 11"/>
              <p:cNvSpPr/>
              <p:nvPr/>
            </p:nvSpPr>
            <p:spPr bwMode="ltGray">
              <a:xfrm>
                <a:off x="4391291" y="3248077"/>
                <a:ext cx="108167" cy="217852"/>
              </a:xfrm>
              <a:custGeom>
                <a:avLst/>
                <a:gdLst>
                  <a:gd name="connsiteX0" fmla="*/ 0 w 497100"/>
                  <a:gd name="connsiteY0" fmla="*/ 248550 h 497100"/>
                  <a:gd name="connsiteX1" fmla="*/ 248550 w 497100"/>
                  <a:gd name="connsiteY1" fmla="*/ 0 h 497100"/>
                  <a:gd name="connsiteX2" fmla="*/ 497100 w 497100"/>
                  <a:gd name="connsiteY2" fmla="*/ 248550 h 497100"/>
                  <a:gd name="connsiteX3" fmla="*/ 248550 w 497100"/>
                  <a:gd name="connsiteY3" fmla="*/ 497100 h 497100"/>
                  <a:gd name="connsiteX4" fmla="*/ 0 w 497100"/>
                  <a:gd name="connsiteY4" fmla="*/ 248550 h 497100"/>
                  <a:gd name="connsiteX0" fmla="*/ 0 w 497100"/>
                  <a:gd name="connsiteY0" fmla="*/ 248550 h 497100"/>
                  <a:gd name="connsiteX1" fmla="*/ 217907 w 497100"/>
                  <a:gd name="connsiteY1" fmla="*/ 23833 h 497100"/>
                  <a:gd name="connsiteX2" fmla="*/ 248550 w 497100"/>
                  <a:gd name="connsiteY2" fmla="*/ 0 h 497100"/>
                  <a:gd name="connsiteX3" fmla="*/ 497100 w 497100"/>
                  <a:gd name="connsiteY3" fmla="*/ 248550 h 497100"/>
                  <a:gd name="connsiteX4" fmla="*/ 248550 w 497100"/>
                  <a:gd name="connsiteY4" fmla="*/ 497100 h 497100"/>
                  <a:gd name="connsiteX5" fmla="*/ 0 w 497100"/>
                  <a:gd name="connsiteY5" fmla="*/ 248550 h 497100"/>
                  <a:gd name="connsiteX0" fmla="*/ 0 w 497100"/>
                  <a:gd name="connsiteY0" fmla="*/ 248550 h 497100"/>
                  <a:gd name="connsiteX1" fmla="*/ 217907 w 497100"/>
                  <a:gd name="connsiteY1" fmla="*/ 23833 h 497100"/>
                  <a:gd name="connsiteX2" fmla="*/ 248550 w 497100"/>
                  <a:gd name="connsiteY2" fmla="*/ 0 h 497100"/>
                  <a:gd name="connsiteX3" fmla="*/ 497100 w 497100"/>
                  <a:gd name="connsiteY3" fmla="*/ 248550 h 497100"/>
                  <a:gd name="connsiteX4" fmla="*/ 248550 w 497100"/>
                  <a:gd name="connsiteY4" fmla="*/ 497100 h 497100"/>
                  <a:gd name="connsiteX5" fmla="*/ 214502 w 497100"/>
                  <a:gd name="connsiteY5" fmla="*/ 456235 h 497100"/>
                  <a:gd name="connsiteX6" fmla="*/ 0 w 497100"/>
                  <a:gd name="connsiteY6" fmla="*/ 248550 h 497100"/>
                  <a:gd name="connsiteX0" fmla="*/ 0 w 282598"/>
                  <a:gd name="connsiteY0" fmla="*/ 456235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0" fmla="*/ 0 w 282598"/>
                  <a:gd name="connsiteY0" fmla="*/ 456235 h 497100"/>
                  <a:gd name="connsiteX1" fmla="*/ 0 w 282598"/>
                  <a:gd name="connsiteY1" fmla="*/ 153213 h 497100"/>
                  <a:gd name="connsiteX2" fmla="*/ 3405 w 282598"/>
                  <a:gd name="connsiteY2" fmla="*/ 23833 h 497100"/>
                  <a:gd name="connsiteX3" fmla="*/ 34048 w 282598"/>
                  <a:gd name="connsiteY3" fmla="*/ 0 h 497100"/>
                  <a:gd name="connsiteX4" fmla="*/ 282598 w 282598"/>
                  <a:gd name="connsiteY4" fmla="*/ 248550 h 497100"/>
                  <a:gd name="connsiteX5" fmla="*/ 34048 w 282598"/>
                  <a:gd name="connsiteY5" fmla="*/ 497100 h 497100"/>
                  <a:gd name="connsiteX6" fmla="*/ 0 w 282598"/>
                  <a:gd name="connsiteY6" fmla="*/ 456235 h 497100"/>
                  <a:gd name="connsiteX0" fmla="*/ 0 w 282598"/>
                  <a:gd name="connsiteY0" fmla="*/ 153213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6" fmla="*/ 91440 w 282598"/>
                  <a:gd name="connsiteY6" fmla="*/ 244653 h 497100"/>
                  <a:gd name="connsiteX0" fmla="*/ 0 w 282598"/>
                  <a:gd name="connsiteY0" fmla="*/ 153213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0" fmla="*/ 3405 w 282598"/>
                  <a:gd name="connsiteY0" fmla="*/ 23833 h 497100"/>
                  <a:gd name="connsiteX1" fmla="*/ 34048 w 282598"/>
                  <a:gd name="connsiteY1" fmla="*/ 0 h 497100"/>
                  <a:gd name="connsiteX2" fmla="*/ 282598 w 282598"/>
                  <a:gd name="connsiteY2" fmla="*/ 248550 h 497100"/>
                  <a:gd name="connsiteX3" fmla="*/ 34048 w 282598"/>
                  <a:gd name="connsiteY3" fmla="*/ 497100 h 497100"/>
                  <a:gd name="connsiteX4" fmla="*/ 0 w 282598"/>
                  <a:gd name="connsiteY4" fmla="*/ 456235 h 497100"/>
                  <a:gd name="connsiteX0" fmla="*/ 21443 w 282598"/>
                  <a:gd name="connsiteY0" fmla="*/ 985 h 497100"/>
                  <a:gd name="connsiteX1" fmla="*/ 34048 w 282598"/>
                  <a:gd name="connsiteY1" fmla="*/ 0 h 497100"/>
                  <a:gd name="connsiteX2" fmla="*/ 282598 w 282598"/>
                  <a:gd name="connsiteY2" fmla="*/ 248550 h 497100"/>
                  <a:gd name="connsiteX3" fmla="*/ 34048 w 282598"/>
                  <a:gd name="connsiteY3" fmla="*/ 497100 h 497100"/>
                  <a:gd name="connsiteX4" fmla="*/ 0 w 282598"/>
                  <a:gd name="connsiteY4" fmla="*/ 456235 h 497100"/>
                  <a:gd name="connsiteX0" fmla="*/ 8215 w 269370"/>
                  <a:gd name="connsiteY0" fmla="*/ 985 h 498323"/>
                  <a:gd name="connsiteX1" fmla="*/ 20820 w 269370"/>
                  <a:gd name="connsiteY1" fmla="*/ 0 h 498323"/>
                  <a:gd name="connsiteX2" fmla="*/ 269370 w 269370"/>
                  <a:gd name="connsiteY2" fmla="*/ 248550 h 498323"/>
                  <a:gd name="connsiteX3" fmla="*/ 20820 w 269370"/>
                  <a:gd name="connsiteY3" fmla="*/ 497100 h 498323"/>
                  <a:gd name="connsiteX4" fmla="*/ 0 w 269370"/>
                  <a:gd name="connsiteY4" fmla="*/ 498323 h 498323"/>
                  <a:gd name="connsiteX0" fmla="*/ 20820 w 269370"/>
                  <a:gd name="connsiteY0" fmla="*/ 0 h 498323"/>
                  <a:gd name="connsiteX1" fmla="*/ 269370 w 269370"/>
                  <a:gd name="connsiteY1" fmla="*/ 248550 h 498323"/>
                  <a:gd name="connsiteX2" fmla="*/ 20820 w 269370"/>
                  <a:gd name="connsiteY2" fmla="*/ 497100 h 498323"/>
                  <a:gd name="connsiteX3" fmla="*/ 0 w 269370"/>
                  <a:gd name="connsiteY3" fmla="*/ 498323 h 498323"/>
                  <a:gd name="connsiteX0" fmla="*/ 0 w 248550"/>
                  <a:gd name="connsiteY0" fmla="*/ 0 h 497100"/>
                  <a:gd name="connsiteX1" fmla="*/ 248550 w 248550"/>
                  <a:gd name="connsiteY1" fmla="*/ 248550 h 497100"/>
                  <a:gd name="connsiteX2" fmla="*/ 0 w 248550"/>
                  <a:gd name="connsiteY2" fmla="*/ 497100 h 497100"/>
                </a:gdLst>
                <a:ahLst/>
                <a:cxnLst>
                  <a:cxn ang="0">
                    <a:pos x="connsiteX0" y="connsiteY0"/>
                  </a:cxn>
                  <a:cxn ang="0">
                    <a:pos x="connsiteX1" y="connsiteY1"/>
                  </a:cxn>
                  <a:cxn ang="0">
                    <a:pos x="connsiteX2" y="connsiteY2"/>
                  </a:cxn>
                </a:cxnLst>
                <a:rect l="l" t="t" r="r" b="b"/>
                <a:pathLst>
                  <a:path w="248550" h="497100">
                    <a:moveTo>
                      <a:pt x="0" y="0"/>
                    </a:moveTo>
                    <a:lnTo>
                      <a:pt x="248550" y="248550"/>
                    </a:lnTo>
                    <a:lnTo>
                      <a:pt x="0" y="497100"/>
                    </a:lnTo>
                  </a:path>
                </a:pathLst>
              </a:custGeom>
              <a:solidFill>
                <a:srgbClr val="FFFFFF"/>
              </a:solidFill>
              <a:ln w="63500">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grpSp>
      <p:grpSp>
        <p:nvGrpSpPr>
          <p:cNvPr id="41" name="Group 40"/>
          <p:cNvGrpSpPr/>
          <p:nvPr/>
        </p:nvGrpSpPr>
        <p:grpSpPr>
          <a:xfrm>
            <a:off x="1453113" y="2777138"/>
            <a:ext cx="430365" cy="2657502"/>
            <a:chOff x="1434062" y="2948623"/>
            <a:chExt cx="430365" cy="2916936"/>
          </a:xfrm>
        </p:grpSpPr>
        <p:sp>
          <p:nvSpPr>
            <p:cNvPr id="42" name="Rectangle 9"/>
            <p:cNvSpPr/>
            <p:nvPr/>
          </p:nvSpPr>
          <p:spPr bwMode="ltGray">
            <a:xfrm flipH="1">
              <a:off x="1515110" y="2948623"/>
              <a:ext cx="349317" cy="2916936"/>
            </a:xfrm>
            <a:custGeom>
              <a:avLst/>
              <a:gdLst>
                <a:gd name="connsiteX0" fmla="*/ 0 w 1128836"/>
                <a:gd name="connsiteY0" fmla="*/ 0 h 1128836"/>
                <a:gd name="connsiteX1" fmla="*/ 1128836 w 1128836"/>
                <a:gd name="connsiteY1" fmla="*/ 0 h 1128836"/>
                <a:gd name="connsiteX2" fmla="*/ 1128836 w 1128836"/>
                <a:gd name="connsiteY2" fmla="*/ 1128836 h 1128836"/>
                <a:gd name="connsiteX3" fmla="*/ 0 w 1128836"/>
                <a:gd name="connsiteY3" fmla="*/ 1128836 h 1128836"/>
                <a:gd name="connsiteX4" fmla="*/ 0 w 1128836"/>
                <a:gd name="connsiteY4" fmla="*/ 0 h 1128836"/>
                <a:gd name="connsiteX0" fmla="*/ 12829 w 1141665"/>
                <a:gd name="connsiteY0" fmla="*/ 0 h 1128836"/>
                <a:gd name="connsiteX1" fmla="*/ 1141665 w 1141665"/>
                <a:gd name="connsiteY1" fmla="*/ 0 h 1128836"/>
                <a:gd name="connsiteX2" fmla="*/ 1141665 w 1141665"/>
                <a:gd name="connsiteY2" fmla="*/ 1128836 h 1128836"/>
                <a:gd name="connsiteX3" fmla="*/ 12829 w 1141665"/>
                <a:gd name="connsiteY3" fmla="*/ 1128836 h 1128836"/>
                <a:gd name="connsiteX4" fmla="*/ 0 w 1141665"/>
                <a:gd name="connsiteY4" fmla="*/ 500279 h 1128836"/>
                <a:gd name="connsiteX5" fmla="*/ 12829 w 1141665"/>
                <a:gd name="connsiteY5" fmla="*/ 0 h 1128836"/>
                <a:gd name="connsiteX0" fmla="*/ 0 w 1128836"/>
                <a:gd name="connsiteY0" fmla="*/ 0 h 1128836"/>
                <a:gd name="connsiteX1" fmla="*/ 1128836 w 1128836"/>
                <a:gd name="connsiteY1" fmla="*/ 0 h 1128836"/>
                <a:gd name="connsiteX2" fmla="*/ 1128836 w 1128836"/>
                <a:gd name="connsiteY2" fmla="*/ 1128836 h 1128836"/>
                <a:gd name="connsiteX3" fmla="*/ 0 w 1128836"/>
                <a:gd name="connsiteY3" fmla="*/ 1128836 h 1128836"/>
                <a:gd name="connsiteX4" fmla="*/ 0 w 1128836"/>
                <a:gd name="connsiteY4" fmla="*/ 0 h 1128836"/>
                <a:gd name="connsiteX0" fmla="*/ 0 w 1128836"/>
                <a:gd name="connsiteY0" fmla="*/ 0 h 1128836"/>
                <a:gd name="connsiteX1" fmla="*/ 1128836 w 1128836"/>
                <a:gd name="connsiteY1" fmla="*/ 0 h 1128836"/>
                <a:gd name="connsiteX2" fmla="*/ 1128836 w 1128836"/>
                <a:gd name="connsiteY2" fmla="*/ 1128836 h 1128836"/>
                <a:gd name="connsiteX3" fmla="*/ 0 w 1128836"/>
                <a:gd name="connsiteY3" fmla="*/ 1128836 h 1128836"/>
                <a:gd name="connsiteX4" fmla="*/ 0 w 1128836"/>
                <a:gd name="connsiteY4" fmla="*/ 590073 h 1128836"/>
                <a:gd name="connsiteX5" fmla="*/ 0 w 1128836"/>
                <a:gd name="connsiteY5" fmla="*/ 0 h 1128836"/>
                <a:gd name="connsiteX0" fmla="*/ 0 w 1128836"/>
                <a:gd name="connsiteY0" fmla="*/ 590073 h 1128836"/>
                <a:gd name="connsiteX1" fmla="*/ 0 w 1128836"/>
                <a:gd name="connsiteY1" fmla="*/ 0 h 1128836"/>
                <a:gd name="connsiteX2" fmla="*/ 1128836 w 1128836"/>
                <a:gd name="connsiteY2" fmla="*/ 0 h 1128836"/>
                <a:gd name="connsiteX3" fmla="*/ 1128836 w 1128836"/>
                <a:gd name="connsiteY3" fmla="*/ 1128836 h 1128836"/>
                <a:gd name="connsiteX4" fmla="*/ 0 w 1128836"/>
                <a:gd name="connsiteY4" fmla="*/ 1128836 h 1128836"/>
                <a:gd name="connsiteX5" fmla="*/ 91440 w 1128836"/>
                <a:gd name="connsiteY5" fmla="*/ 681513 h 1128836"/>
                <a:gd name="connsiteX0" fmla="*/ 0 w 1128836"/>
                <a:gd name="connsiteY0" fmla="*/ 590073 h 1128836"/>
                <a:gd name="connsiteX1" fmla="*/ 0 w 1128836"/>
                <a:gd name="connsiteY1" fmla="*/ 0 h 1128836"/>
                <a:gd name="connsiteX2" fmla="*/ 1128836 w 1128836"/>
                <a:gd name="connsiteY2" fmla="*/ 0 h 1128836"/>
                <a:gd name="connsiteX3" fmla="*/ 1128836 w 1128836"/>
                <a:gd name="connsiteY3" fmla="*/ 1128836 h 1128836"/>
                <a:gd name="connsiteX4" fmla="*/ 0 w 1128836"/>
                <a:gd name="connsiteY4" fmla="*/ 1128836 h 1128836"/>
                <a:gd name="connsiteX0" fmla="*/ 0 w 1128836"/>
                <a:gd name="connsiteY0" fmla="*/ 0 h 1128836"/>
                <a:gd name="connsiteX1" fmla="*/ 1128836 w 1128836"/>
                <a:gd name="connsiteY1" fmla="*/ 0 h 1128836"/>
                <a:gd name="connsiteX2" fmla="*/ 1128836 w 1128836"/>
                <a:gd name="connsiteY2" fmla="*/ 1128836 h 1128836"/>
                <a:gd name="connsiteX3" fmla="*/ 0 w 1128836"/>
                <a:gd name="connsiteY3" fmla="*/ 1128836 h 1128836"/>
              </a:gdLst>
              <a:ahLst/>
              <a:cxnLst>
                <a:cxn ang="0">
                  <a:pos x="connsiteX0" y="connsiteY0"/>
                </a:cxn>
                <a:cxn ang="0">
                  <a:pos x="connsiteX1" y="connsiteY1"/>
                </a:cxn>
                <a:cxn ang="0">
                  <a:pos x="connsiteX2" y="connsiteY2"/>
                </a:cxn>
                <a:cxn ang="0">
                  <a:pos x="connsiteX3" y="connsiteY3"/>
                </a:cxn>
              </a:cxnLst>
              <a:rect l="l" t="t" r="r" b="b"/>
              <a:pathLst>
                <a:path w="1128836" h="1128836">
                  <a:moveTo>
                    <a:pt x="0" y="0"/>
                  </a:moveTo>
                  <a:lnTo>
                    <a:pt x="1128836" y="0"/>
                  </a:lnTo>
                  <a:lnTo>
                    <a:pt x="1128836" y="1128836"/>
                  </a:lnTo>
                  <a:lnTo>
                    <a:pt x="0" y="1128836"/>
                  </a:lnTo>
                </a:path>
              </a:pathLst>
            </a:custGeom>
            <a:noFill/>
            <a:ln w="60325">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nvGrpSpPr>
            <p:cNvPr id="43" name="Group 16"/>
            <p:cNvGrpSpPr/>
            <p:nvPr/>
          </p:nvGrpSpPr>
          <p:grpSpPr>
            <a:xfrm flipH="1">
              <a:off x="1434062" y="4276001"/>
              <a:ext cx="126152" cy="193639"/>
              <a:chOff x="4391291" y="3607646"/>
              <a:chExt cx="143356" cy="220046"/>
            </a:xfrm>
          </p:grpSpPr>
          <p:sp>
            <p:nvSpPr>
              <p:cNvPr id="44" name="Diamond 11"/>
              <p:cNvSpPr/>
              <p:nvPr/>
            </p:nvSpPr>
            <p:spPr bwMode="ltGray">
              <a:xfrm>
                <a:off x="4426480" y="3607646"/>
                <a:ext cx="108167" cy="216337"/>
              </a:xfrm>
              <a:custGeom>
                <a:avLst/>
                <a:gdLst>
                  <a:gd name="connsiteX0" fmla="*/ 0 w 497100"/>
                  <a:gd name="connsiteY0" fmla="*/ 248550 h 497100"/>
                  <a:gd name="connsiteX1" fmla="*/ 248550 w 497100"/>
                  <a:gd name="connsiteY1" fmla="*/ 0 h 497100"/>
                  <a:gd name="connsiteX2" fmla="*/ 497100 w 497100"/>
                  <a:gd name="connsiteY2" fmla="*/ 248550 h 497100"/>
                  <a:gd name="connsiteX3" fmla="*/ 248550 w 497100"/>
                  <a:gd name="connsiteY3" fmla="*/ 497100 h 497100"/>
                  <a:gd name="connsiteX4" fmla="*/ 0 w 497100"/>
                  <a:gd name="connsiteY4" fmla="*/ 248550 h 497100"/>
                  <a:gd name="connsiteX0" fmla="*/ 0 w 497100"/>
                  <a:gd name="connsiteY0" fmla="*/ 248550 h 497100"/>
                  <a:gd name="connsiteX1" fmla="*/ 217907 w 497100"/>
                  <a:gd name="connsiteY1" fmla="*/ 23833 h 497100"/>
                  <a:gd name="connsiteX2" fmla="*/ 248550 w 497100"/>
                  <a:gd name="connsiteY2" fmla="*/ 0 h 497100"/>
                  <a:gd name="connsiteX3" fmla="*/ 497100 w 497100"/>
                  <a:gd name="connsiteY3" fmla="*/ 248550 h 497100"/>
                  <a:gd name="connsiteX4" fmla="*/ 248550 w 497100"/>
                  <a:gd name="connsiteY4" fmla="*/ 497100 h 497100"/>
                  <a:gd name="connsiteX5" fmla="*/ 0 w 497100"/>
                  <a:gd name="connsiteY5" fmla="*/ 248550 h 497100"/>
                  <a:gd name="connsiteX0" fmla="*/ 0 w 497100"/>
                  <a:gd name="connsiteY0" fmla="*/ 248550 h 497100"/>
                  <a:gd name="connsiteX1" fmla="*/ 217907 w 497100"/>
                  <a:gd name="connsiteY1" fmla="*/ 23833 h 497100"/>
                  <a:gd name="connsiteX2" fmla="*/ 248550 w 497100"/>
                  <a:gd name="connsiteY2" fmla="*/ 0 h 497100"/>
                  <a:gd name="connsiteX3" fmla="*/ 497100 w 497100"/>
                  <a:gd name="connsiteY3" fmla="*/ 248550 h 497100"/>
                  <a:gd name="connsiteX4" fmla="*/ 248550 w 497100"/>
                  <a:gd name="connsiteY4" fmla="*/ 497100 h 497100"/>
                  <a:gd name="connsiteX5" fmla="*/ 214502 w 497100"/>
                  <a:gd name="connsiteY5" fmla="*/ 456235 h 497100"/>
                  <a:gd name="connsiteX6" fmla="*/ 0 w 497100"/>
                  <a:gd name="connsiteY6" fmla="*/ 248550 h 497100"/>
                  <a:gd name="connsiteX0" fmla="*/ 0 w 282598"/>
                  <a:gd name="connsiteY0" fmla="*/ 456235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0" fmla="*/ 0 w 282598"/>
                  <a:gd name="connsiteY0" fmla="*/ 456235 h 497100"/>
                  <a:gd name="connsiteX1" fmla="*/ 0 w 282598"/>
                  <a:gd name="connsiteY1" fmla="*/ 153213 h 497100"/>
                  <a:gd name="connsiteX2" fmla="*/ 3405 w 282598"/>
                  <a:gd name="connsiteY2" fmla="*/ 23833 h 497100"/>
                  <a:gd name="connsiteX3" fmla="*/ 34048 w 282598"/>
                  <a:gd name="connsiteY3" fmla="*/ 0 h 497100"/>
                  <a:gd name="connsiteX4" fmla="*/ 282598 w 282598"/>
                  <a:gd name="connsiteY4" fmla="*/ 248550 h 497100"/>
                  <a:gd name="connsiteX5" fmla="*/ 34048 w 282598"/>
                  <a:gd name="connsiteY5" fmla="*/ 497100 h 497100"/>
                  <a:gd name="connsiteX6" fmla="*/ 0 w 282598"/>
                  <a:gd name="connsiteY6" fmla="*/ 456235 h 497100"/>
                  <a:gd name="connsiteX0" fmla="*/ 0 w 282598"/>
                  <a:gd name="connsiteY0" fmla="*/ 153213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6" fmla="*/ 91440 w 282598"/>
                  <a:gd name="connsiteY6" fmla="*/ 244653 h 497100"/>
                  <a:gd name="connsiteX0" fmla="*/ 0 w 282598"/>
                  <a:gd name="connsiteY0" fmla="*/ 153213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0" fmla="*/ 3405 w 282598"/>
                  <a:gd name="connsiteY0" fmla="*/ 23833 h 497100"/>
                  <a:gd name="connsiteX1" fmla="*/ 34048 w 282598"/>
                  <a:gd name="connsiteY1" fmla="*/ 0 h 497100"/>
                  <a:gd name="connsiteX2" fmla="*/ 282598 w 282598"/>
                  <a:gd name="connsiteY2" fmla="*/ 248550 h 497100"/>
                  <a:gd name="connsiteX3" fmla="*/ 34048 w 282598"/>
                  <a:gd name="connsiteY3" fmla="*/ 497100 h 497100"/>
                  <a:gd name="connsiteX4" fmla="*/ 0 w 282598"/>
                  <a:gd name="connsiteY4" fmla="*/ 456235 h 497100"/>
                  <a:gd name="connsiteX0" fmla="*/ 21443 w 282598"/>
                  <a:gd name="connsiteY0" fmla="*/ 985 h 497100"/>
                  <a:gd name="connsiteX1" fmla="*/ 34048 w 282598"/>
                  <a:gd name="connsiteY1" fmla="*/ 0 h 497100"/>
                  <a:gd name="connsiteX2" fmla="*/ 282598 w 282598"/>
                  <a:gd name="connsiteY2" fmla="*/ 248550 h 497100"/>
                  <a:gd name="connsiteX3" fmla="*/ 34048 w 282598"/>
                  <a:gd name="connsiteY3" fmla="*/ 497100 h 497100"/>
                  <a:gd name="connsiteX4" fmla="*/ 0 w 282598"/>
                  <a:gd name="connsiteY4" fmla="*/ 456235 h 497100"/>
                  <a:gd name="connsiteX0" fmla="*/ 8215 w 269370"/>
                  <a:gd name="connsiteY0" fmla="*/ 985 h 498323"/>
                  <a:gd name="connsiteX1" fmla="*/ 20820 w 269370"/>
                  <a:gd name="connsiteY1" fmla="*/ 0 h 498323"/>
                  <a:gd name="connsiteX2" fmla="*/ 269370 w 269370"/>
                  <a:gd name="connsiteY2" fmla="*/ 248550 h 498323"/>
                  <a:gd name="connsiteX3" fmla="*/ 20820 w 269370"/>
                  <a:gd name="connsiteY3" fmla="*/ 497100 h 498323"/>
                  <a:gd name="connsiteX4" fmla="*/ 0 w 269370"/>
                  <a:gd name="connsiteY4" fmla="*/ 498323 h 498323"/>
                  <a:gd name="connsiteX0" fmla="*/ 20820 w 269370"/>
                  <a:gd name="connsiteY0" fmla="*/ 0 h 498323"/>
                  <a:gd name="connsiteX1" fmla="*/ 269370 w 269370"/>
                  <a:gd name="connsiteY1" fmla="*/ 248550 h 498323"/>
                  <a:gd name="connsiteX2" fmla="*/ 20820 w 269370"/>
                  <a:gd name="connsiteY2" fmla="*/ 497100 h 498323"/>
                  <a:gd name="connsiteX3" fmla="*/ 0 w 269370"/>
                  <a:gd name="connsiteY3" fmla="*/ 498323 h 498323"/>
                  <a:gd name="connsiteX0" fmla="*/ 0 w 248550"/>
                  <a:gd name="connsiteY0" fmla="*/ 0 h 497100"/>
                  <a:gd name="connsiteX1" fmla="*/ 248550 w 248550"/>
                  <a:gd name="connsiteY1" fmla="*/ 248550 h 497100"/>
                  <a:gd name="connsiteX2" fmla="*/ 0 w 248550"/>
                  <a:gd name="connsiteY2" fmla="*/ 497100 h 497100"/>
                </a:gdLst>
                <a:ahLst/>
                <a:cxnLst>
                  <a:cxn ang="0">
                    <a:pos x="connsiteX0" y="connsiteY0"/>
                  </a:cxn>
                  <a:cxn ang="0">
                    <a:pos x="connsiteX1" y="connsiteY1"/>
                  </a:cxn>
                  <a:cxn ang="0">
                    <a:pos x="connsiteX2" y="connsiteY2"/>
                  </a:cxn>
                </a:cxnLst>
                <a:rect l="l" t="t" r="r" b="b"/>
                <a:pathLst>
                  <a:path w="248550" h="497100">
                    <a:moveTo>
                      <a:pt x="0" y="0"/>
                    </a:moveTo>
                    <a:lnTo>
                      <a:pt x="248550" y="248550"/>
                    </a:lnTo>
                    <a:lnTo>
                      <a:pt x="0" y="497100"/>
                    </a:lnTo>
                  </a:path>
                </a:pathLst>
              </a:custGeom>
              <a:solidFill>
                <a:srgbClr val="FFFFFF"/>
              </a:solidFill>
              <a:ln w="63500">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45" name="Diamond 11"/>
              <p:cNvSpPr/>
              <p:nvPr/>
            </p:nvSpPr>
            <p:spPr bwMode="ltGray">
              <a:xfrm>
                <a:off x="4391291" y="3609848"/>
                <a:ext cx="108167" cy="217844"/>
              </a:xfrm>
              <a:custGeom>
                <a:avLst/>
                <a:gdLst>
                  <a:gd name="connsiteX0" fmla="*/ 0 w 497100"/>
                  <a:gd name="connsiteY0" fmla="*/ 248550 h 497100"/>
                  <a:gd name="connsiteX1" fmla="*/ 248550 w 497100"/>
                  <a:gd name="connsiteY1" fmla="*/ 0 h 497100"/>
                  <a:gd name="connsiteX2" fmla="*/ 497100 w 497100"/>
                  <a:gd name="connsiteY2" fmla="*/ 248550 h 497100"/>
                  <a:gd name="connsiteX3" fmla="*/ 248550 w 497100"/>
                  <a:gd name="connsiteY3" fmla="*/ 497100 h 497100"/>
                  <a:gd name="connsiteX4" fmla="*/ 0 w 497100"/>
                  <a:gd name="connsiteY4" fmla="*/ 248550 h 497100"/>
                  <a:gd name="connsiteX0" fmla="*/ 0 w 497100"/>
                  <a:gd name="connsiteY0" fmla="*/ 248550 h 497100"/>
                  <a:gd name="connsiteX1" fmla="*/ 217907 w 497100"/>
                  <a:gd name="connsiteY1" fmla="*/ 23833 h 497100"/>
                  <a:gd name="connsiteX2" fmla="*/ 248550 w 497100"/>
                  <a:gd name="connsiteY2" fmla="*/ 0 h 497100"/>
                  <a:gd name="connsiteX3" fmla="*/ 497100 w 497100"/>
                  <a:gd name="connsiteY3" fmla="*/ 248550 h 497100"/>
                  <a:gd name="connsiteX4" fmla="*/ 248550 w 497100"/>
                  <a:gd name="connsiteY4" fmla="*/ 497100 h 497100"/>
                  <a:gd name="connsiteX5" fmla="*/ 0 w 497100"/>
                  <a:gd name="connsiteY5" fmla="*/ 248550 h 497100"/>
                  <a:gd name="connsiteX0" fmla="*/ 0 w 497100"/>
                  <a:gd name="connsiteY0" fmla="*/ 248550 h 497100"/>
                  <a:gd name="connsiteX1" fmla="*/ 217907 w 497100"/>
                  <a:gd name="connsiteY1" fmla="*/ 23833 h 497100"/>
                  <a:gd name="connsiteX2" fmla="*/ 248550 w 497100"/>
                  <a:gd name="connsiteY2" fmla="*/ 0 h 497100"/>
                  <a:gd name="connsiteX3" fmla="*/ 497100 w 497100"/>
                  <a:gd name="connsiteY3" fmla="*/ 248550 h 497100"/>
                  <a:gd name="connsiteX4" fmla="*/ 248550 w 497100"/>
                  <a:gd name="connsiteY4" fmla="*/ 497100 h 497100"/>
                  <a:gd name="connsiteX5" fmla="*/ 214502 w 497100"/>
                  <a:gd name="connsiteY5" fmla="*/ 456235 h 497100"/>
                  <a:gd name="connsiteX6" fmla="*/ 0 w 497100"/>
                  <a:gd name="connsiteY6" fmla="*/ 248550 h 497100"/>
                  <a:gd name="connsiteX0" fmla="*/ 0 w 282598"/>
                  <a:gd name="connsiteY0" fmla="*/ 456235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0" fmla="*/ 0 w 282598"/>
                  <a:gd name="connsiteY0" fmla="*/ 456235 h 497100"/>
                  <a:gd name="connsiteX1" fmla="*/ 0 w 282598"/>
                  <a:gd name="connsiteY1" fmla="*/ 153213 h 497100"/>
                  <a:gd name="connsiteX2" fmla="*/ 3405 w 282598"/>
                  <a:gd name="connsiteY2" fmla="*/ 23833 h 497100"/>
                  <a:gd name="connsiteX3" fmla="*/ 34048 w 282598"/>
                  <a:gd name="connsiteY3" fmla="*/ 0 h 497100"/>
                  <a:gd name="connsiteX4" fmla="*/ 282598 w 282598"/>
                  <a:gd name="connsiteY4" fmla="*/ 248550 h 497100"/>
                  <a:gd name="connsiteX5" fmla="*/ 34048 w 282598"/>
                  <a:gd name="connsiteY5" fmla="*/ 497100 h 497100"/>
                  <a:gd name="connsiteX6" fmla="*/ 0 w 282598"/>
                  <a:gd name="connsiteY6" fmla="*/ 456235 h 497100"/>
                  <a:gd name="connsiteX0" fmla="*/ 0 w 282598"/>
                  <a:gd name="connsiteY0" fmla="*/ 153213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6" fmla="*/ 91440 w 282598"/>
                  <a:gd name="connsiteY6" fmla="*/ 244653 h 497100"/>
                  <a:gd name="connsiteX0" fmla="*/ 0 w 282598"/>
                  <a:gd name="connsiteY0" fmla="*/ 153213 h 497100"/>
                  <a:gd name="connsiteX1" fmla="*/ 3405 w 282598"/>
                  <a:gd name="connsiteY1" fmla="*/ 23833 h 497100"/>
                  <a:gd name="connsiteX2" fmla="*/ 34048 w 282598"/>
                  <a:gd name="connsiteY2" fmla="*/ 0 h 497100"/>
                  <a:gd name="connsiteX3" fmla="*/ 282598 w 282598"/>
                  <a:gd name="connsiteY3" fmla="*/ 248550 h 497100"/>
                  <a:gd name="connsiteX4" fmla="*/ 34048 w 282598"/>
                  <a:gd name="connsiteY4" fmla="*/ 497100 h 497100"/>
                  <a:gd name="connsiteX5" fmla="*/ 0 w 282598"/>
                  <a:gd name="connsiteY5" fmla="*/ 456235 h 497100"/>
                  <a:gd name="connsiteX0" fmla="*/ 3405 w 282598"/>
                  <a:gd name="connsiteY0" fmla="*/ 23833 h 497100"/>
                  <a:gd name="connsiteX1" fmla="*/ 34048 w 282598"/>
                  <a:gd name="connsiteY1" fmla="*/ 0 h 497100"/>
                  <a:gd name="connsiteX2" fmla="*/ 282598 w 282598"/>
                  <a:gd name="connsiteY2" fmla="*/ 248550 h 497100"/>
                  <a:gd name="connsiteX3" fmla="*/ 34048 w 282598"/>
                  <a:gd name="connsiteY3" fmla="*/ 497100 h 497100"/>
                  <a:gd name="connsiteX4" fmla="*/ 0 w 282598"/>
                  <a:gd name="connsiteY4" fmla="*/ 456235 h 497100"/>
                  <a:gd name="connsiteX0" fmla="*/ 21443 w 282598"/>
                  <a:gd name="connsiteY0" fmla="*/ 985 h 497100"/>
                  <a:gd name="connsiteX1" fmla="*/ 34048 w 282598"/>
                  <a:gd name="connsiteY1" fmla="*/ 0 h 497100"/>
                  <a:gd name="connsiteX2" fmla="*/ 282598 w 282598"/>
                  <a:gd name="connsiteY2" fmla="*/ 248550 h 497100"/>
                  <a:gd name="connsiteX3" fmla="*/ 34048 w 282598"/>
                  <a:gd name="connsiteY3" fmla="*/ 497100 h 497100"/>
                  <a:gd name="connsiteX4" fmla="*/ 0 w 282598"/>
                  <a:gd name="connsiteY4" fmla="*/ 456235 h 497100"/>
                  <a:gd name="connsiteX0" fmla="*/ 8215 w 269370"/>
                  <a:gd name="connsiteY0" fmla="*/ 985 h 498323"/>
                  <a:gd name="connsiteX1" fmla="*/ 20820 w 269370"/>
                  <a:gd name="connsiteY1" fmla="*/ 0 h 498323"/>
                  <a:gd name="connsiteX2" fmla="*/ 269370 w 269370"/>
                  <a:gd name="connsiteY2" fmla="*/ 248550 h 498323"/>
                  <a:gd name="connsiteX3" fmla="*/ 20820 w 269370"/>
                  <a:gd name="connsiteY3" fmla="*/ 497100 h 498323"/>
                  <a:gd name="connsiteX4" fmla="*/ 0 w 269370"/>
                  <a:gd name="connsiteY4" fmla="*/ 498323 h 498323"/>
                  <a:gd name="connsiteX0" fmla="*/ 20820 w 269370"/>
                  <a:gd name="connsiteY0" fmla="*/ 0 h 498323"/>
                  <a:gd name="connsiteX1" fmla="*/ 269370 w 269370"/>
                  <a:gd name="connsiteY1" fmla="*/ 248550 h 498323"/>
                  <a:gd name="connsiteX2" fmla="*/ 20820 w 269370"/>
                  <a:gd name="connsiteY2" fmla="*/ 497100 h 498323"/>
                  <a:gd name="connsiteX3" fmla="*/ 0 w 269370"/>
                  <a:gd name="connsiteY3" fmla="*/ 498323 h 498323"/>
                  <a:gd name="connsiteX0" fmla="*/ 0 w 248550"/>
                  <a:gd name="connsiteY0" fmla="*/ 0 h 497100"/>
                  <a:gd name="connsiteX1" fmla="*/ 248550 w 248550"/>
                  <a:gd name="connsiteY1" fmla="*/ 248550 h 497100"/>
                  <a:gd name="connsiteX2" fmla="*/ 0 w 248550"/>
                  <a:gd name="connsiteY2" fmla="*/ 497100 h 497100"/>
                </a:gdLst>
                <a:ahLst/>
                <a:cxnLst>
                  <a:cxn ang="0">
                    <a:pos x="connsiteX0" y="connsiteY0"/>
                  </a:cxn>
                  <a:cxn ang="0">
                    <a:pos x="connsiteX1" y="connsiteY1"/>
                  </a:cxn>
                  <a:cxn ang="0">
                    <a:pos x="connsiteX2" y="connsiteY2"/>
                  </a:cxn>
                </a:cxnLst>
                <a:rect l="l" t="t" r="r" b="b"/>
                <a:pathLst>
                  <a:path w="248550" h="497100">
                    <a:moveTo>
                      <a:pt x="0" y="0"/>
                    </a:moveTo>
                    <a:lnTo>
                      <a:pt x="248550" y="248550"/>
                    </a:lnTo>
                    <a:lnTo>
                      <a:pt x="0" y="497100"/>
                    </a:lnTo>
                  </a:path>
                </a:pathLst>
              </a:custGeom>
              <a:solidFill>
                <a:srgbClr val="FFFFFF"/>
              </a:solidFill>
              <a:ln w="63500">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grpSp>
      <p:sp>
        <p:nvSpPr>
          <p:cNvPr id="47" name="TextBox 46"/>
          <p:cNvSpPr txBox="1"/>
          <p:nvPr/>
        </p:nvSpPr>
        <p:spPr>
          <a:xfrm>
            <a:off x="228872" y="1429545"/>
            <a:ext cx="1205172" cy="461665"/>
          </a:xfrm>
          <a:prstGeom prst="rect">
            <a:avLst/>
          </a:prstGeom>
          <a:noFill/>
          <a:ln cap="flat">
            <a:noFill/>
            <a:miter lim="800000"/>
          </a:ln>
        </p:spPr>
        <p:txBody>
          <a:bodyPr wrap="square" rtlCol="0">
            <a:spAutoFit/>
          </a:bodyPr>
          <a:lstStyle/>
          <a:p>
            <a:r>
              <a:rPr lang="en-US" sz="1200" b="1" dirty="0" smtClean="0">
                <a:latin typeface="Arial" panose="020B0604020202020204" pitchFamily="34" charset="0"/>
                <a:cs typeface="Arial" panose="020B0604020202020204" pitchFamily="34" charset="0"/>
              </a:rPr>
              <a:t>Investment Grade</a:t>
            </a:r>
            <a:endParaRPr lang="en-US" sz="1200" b="1" dirty="0">
              <a:latin typeface="Arial" panose="020B0604020202020204" pitchFamily="34" charset="0"/>
              <a:cs typeface="Arial" panose="020B0604020202020204" pitchFamily="34" charset="0"/>
            </a:endParaRPr>
          </a:p>
        </p:txBody>
      </p:sp>
      <p:sp>
        <p:nvSpPr>
          <p:cNvPr id="48" name="TextBox 47"/>
          <p:cNvSpPr txBox="1"/>
          <p:nvPr/>
        </p:nvSpPr>
        <p:spPr>
          <a:xfrm>
            <a:off x="225276" y="3857614"/>
            <a:ext cx="1235288" cy="461665"/>
          </a:xfrm>
          <a:prstGeom prst="rect">
            <a:avLst/>
          </a:prstGeom>
          <a:noFill/>
          <a:ln cap="flat">
            <a:noFill/>
            <a:miter lim="800000"/>
          </a:ln>
        </p:spPr>
        <p:txBody>
          <a:bodyPr wrap="square" rtlCol="0">
            <a:spAutoFit/>
          </a:bodyPr>
          <a:lstStyle/>
          <a:p>
            <a:r>
              <a:rPr lang="en-US" sz="1200" b="1" dirty="0" smtClean="0">
                <a:latin typeface="Arial" panose="020B0604020202020204" pitchFamily="34" charset="0"/>
                <a:cs typeface="Arial" panose="020B0604020202020204" pitchFamily="34" charset="0"/>
              </a:rPr>
              <a:t>Speculative</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Grade</a:t>
            </a:r>
            <a:endParaRPr lang="en-US" sz="1200" b="1" dirty="0">
              <a:latin typeface="Arial" panose="020B0604020202020204" pitchFamily="34" charset="0"/>
              <a:cs typeface="Arial" panose="020B0604020202020204" pitchFamily="34" charset="0"/>
            </a:endParaRPr>
          </a:p>
        </p:txBody>
      </p:sp>
      <p:graphicFrame>
        <p:nvGraphicFramePr>
          <p:cNvPr id="49" name="Content Placeholder 10"/>
          <p:cNvGraphicFramePr>
            <a:graphicFrameLocks/>
          </p:cNvGraphicFramePr>
          <p:nvPr>
            <p:extLst>
              <p:ext uri="{D42A27DB-BD31-4B8C-83A1-F6EECF244321}">
                <p14:modId xmlns:p14="http://schemas.microsoft.com/office/powerpoint/2010/main" val="3137094276"/>
              </p:ext>
            </p:extLst>
          </p:nvPr>
        </p:nvGraphicFramePr>
        <p:xfrm>
          <a:off x="2017984" y="649350"/>
          <a:ext cx="6884276" cy="5294421"/>
        </p:xfrm>
        <a:graphic>
          <a:graphicData uri="http://schemas.openxmlformats.org/drawingml/2006/table">
            <a:tbl>
              <a:tblPr firstRow="1" bandRow="1">
                <a:effectLst/>
                <a:tableStyleId>{00A15C55-8517-42AA-B614-E9B94910E393}</a:tableStyleId>
              </a:tblPr>
              <a:tblGrid>
                <a:gridCol w="737916"/>
                <a:gridCol w="6146360"/>
              </a:tblGrid>
              <a:tr h="303674">
                <a:tc>
                  <a:txBody>
                    <a:bodyPr/>
                    <a:lstStyle/>
                    <a:p>
                      <a:pPr algn="l"/>
                      <a:r>
                        <a:rPr lang="en-US" sz="1100" b="1" dirty="0" smtClean="0">
                          <a:solidFill>
                            <a:schemeClr val="tx1"/>
                          </a:solidFill>
                          <a:latin typeface="Arial" panose="020B0604020202020204" pitchFamily="34" charset="0"/>
                          <a:cs typeface="Arial" panose="020B0604020202020204" pitchFamily="34" charset="0"/>
                        </a:rPr>
                        <a:t>AAA</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Extremely strong capacity </a:t>
                      </a:r>
                      <a:r>
                        <a:rPr lang="en-US" sz="1100" b="0" dirty="0" smtClean="0">
                          <a:solidFill>
                            <a:schemeClr val="tx1"/>
                          </a:solidFill>
                          <a:latin typeface="Arial" panose="020B0604020202020204" pitchFamily="34" charset="0"/>
                          <a:cs typeface="Arial" panose="020B0604020202020204" pitchFamily="34" charset="0"/>
                        </a:rPr>
                        <a:t>to meet financial commitments. Highest rating.</a:t>
                      </a:r>
                      <a:endParaRPr lang="en-US" sz="1100" b="0"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r>
              <a:tr h="303674">
                <a:tc>
                  <a:txBody>
                    <a:bodyPr/>
                    <a:lstStyle/>
                    <a:p>
                      <a:pPr algn="l"/>
                      <a:r>
                        <a:rPr lang="en-US" sz="1100" b="1" dirty="0" smtClean="0">
                          <a:solidFill>
                            <a:schemeClr val="tx1"/>
                          </a:solidFill>
                          <a:latin typeface="Arial" panose="020B0604020202020204" pitchFamily="34" charset="0"/>
                          <a:cs typeface="Arial" panose="020B0604020202020204" pitchFamily="34" charset="0"/>
                        </a:rPr>
                        <a:t>AA</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Very strong capacity </a:t>
                      </a:r>
                      <a:r>
                        <a:rPr lang="en-US" sz="1100" dirty="0" smtClean="0">
                          <a:solidFill>
                            <a:schemeClr val="tx1"/>
                          </a:solidFill>
                          <a:latin typeface="Arial" panose="020B0604020202020204" pitchFamily="34" charset="0"/>
                          <a:cs typeface="Arial" panose="020B0604020202020204" pitchFamily="34" charset="0"/>
                        </a:rPr>
                        <a:t>to meet financial commitments.</a:t>
                      </a:r>
                      <a:endParaRPr lang="en-US" sz="1100"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448909">
                <a:tc>
                  <a:txBody>
                    <a:bodyPr/>
                    <a:lstStyle/>
                    <a:p>
                      <a:pPr algn="l"/>
                      <a:r>
                        <a:rPr lang="en-US" sz="1100" b="1" dirty="0" smtClean="0">
                          <a:solidFill>
                            <a:schemeClr val="tx1"/>
                          </a:solidFill>
                          <a:latin typeface="Arial" panose="020B0604020202020204" pitchFamily="34" charset="0"/>
                          <a:cs typeface="Arial" panose="020B0604020202020204" pitchFamily="34" charset="0"/>
                        </a:rPr>
                        <a:t>A</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Strong capacity </a:t>
                      </a:r>
                      <a:r>
                        <a:rPr lang="en-US" sz="1100" dirty="0" smtClean="0">
                          <a:solidFill>
                            <a:schemeClr val="tx1"/>
                          </a:solidFill>
                          <a:latin typeface="Arial" panose="020B0604020202020204" pitchFamily="34" charset="0"/>
                          <a:cs typeface="Arial" panose="020B0604020202020204" pitchFamily="34" charset="0"/>
                        </a:rPr>
                        <a:t>to meet financial commitments, </a:t>
                      </a:r>
                    </a:p>
                    <a:p>
                      <a:pPr algn="l"/>
                      <a:r>
                        <a:rPr lang="en-US" sz="1100" dirty="0" smtClean="0">
                          <a:solidFill>
                            <a:schemeClr val="tx1"/>
                          </a:solidFill>
                          <a:latin typeface="Arial" panose="020B0604020202020204" pitchFamily="34" charset="0"/>
                          <a:cs typeface="Arial" panose="020B0604020202020204" pitchFamily="34" charset="0"/>
                        </a:rPr>
                        <a:t>but somewhat susceptible</a:t>
                      </a:r>
                      <a:r>
                        <a:rPr lang="en-US" sz="1100" baseline="0"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to adverse economic conditions and changes in circumstances.</a:t>
                      </a:r>
                      <a:endParaRPr lang="en-US" sz="1100"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r>
              <a:tr h="448909">
                <a:tc>
                  <a:txBody>
                    <a:bodyPr/>
                    <a:lstStyle/>
                    <a:p>
                      <a:pPr algn="l"/>
                      <a:r>
                        <a:rPr lang="en-US" sz="1100" b="1" dirty="0" smtClean="0">
                          <a:solidFill>
                            <a:schemeClr val="tx1"/>
                          </a:solidFill>
                          <a:latin typeface="Arial" panose="020B0604020202020204" pitchFamily="34" charset="0"/>
                          <a:cs typeface="Arial" panose="020B0604020202020204" pitchFamily="34" charset="0"/>
                        </a:rPr>
                        <a:t>BBB</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Adequate capacity </a:t>
                      </a:r>
                      <a:r>
                        <a:rPr lang="en-US" sz="1100" dirty="0" smtClean="0">
                          <a:solidFill>
                            <a:schemeClr val="tx1"/>
                          </a:solidFill>
                          <a:latin typeface="Arial" panose="020B0604020202020204" pitchFamily="34" charset="0"/>
                          <a:cs typeface="Arial" panose="020B0604020202020204" pitchFamily="34" charset="0"/>
                        </a:rPr>
                        <a:t>to meet financial commitments,</a:t>
                      </a:r>
                      <a:r>
                        <a:rPr lang="en-US" sz="1100" baseline="0" dirty="0" smtClean="0">
                          <a:solidFill>
                            <a:schemeClr val="tx1"/>
                          </a:solidFill>
                          <a:latin typeface="Arial" panose="020B0604020202020204" pitchFamily="34" charset="0"/>
                          <a:cs typeface="Arial" panose="020B0604020202020204" pitchFamily="34" charset="0"/>
                        </a:rPr>
                        <a:t> </a:t>
                      </a:r>
                      <a:br>
                        <a:rPr lang="en-US" sz="1100" baseline="0" dirty="0" smtClean="0">
                          <a:solidFill>
                            <a:schemeClr val="tx1"/>
                          </a:solidFill>
                          <a:latin typeface="Arial" panose="020B0604020202020204" pitchFamily="34" charset="0"/>
                          <a:cs typeface="Arial" panose="020B0604020202020204" pitchFamily="34" charset="0"/>
                        </a:rPr>
                      </a:br>
                      <a:r>
                        <a:rPr lang="en-US" sz="1100" dirty="0" smtClean="0">
                          <a:solidFill>
                            <a:schemeClr val="tx1"/>
                          </a:solidFill>
                          <a:latin typeface="Arial" panose="020B0604020202020204" pitchFamily="34" charset="0"/>
                          <a:cs typeface="Arial" panose="020B0604020202020204" pitchFamily="34" charset="0"/>
                        </a:rPr>
                        <a:t>but more subject to</a:t>
                      </a:r>
                      <a:r>
                        <a:rPr lang="en-US" sz="1100" baseline="0"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adverse economic conditions.</a:t>
                      </a:r>
                      <a:endParaRPr lang="en-US" sz="1100"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365805">
                <a:tc>
                  <a:txBody>
                    <a:bodyPr/>
                    <a:lstStyle/>
                    <a:p>
                      <a:pPr algn="l"/>
                      <a:r>
                        <a:rPr lang="en-US" sz="1100" b="1" dirty="0" smtClean="0">
                          <a:solidFill>
                            <a:schemeClr val="tx1"/>
                          </a:solidFill>
                          <a:latin typeface="Arial" panose="020B0604020202020204" pitchFamily="34" charset="0"/>
                          <a:cs typeface="Arial" panose="020B0604020202020204" pitchFamily="34" charset="0"/>
                        </a:rPr>
                        <a:t>BBB-</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Considered lowest investment</a:t>
                      </a:r>
                      <a:r>
                        <a:rPr lang="en-US" sz="1100" b="1" baseline="0" dirty="0" smtClean="0">
                          <a:solidFill>
                            <a:schemeClr val="tx1"/>
                          </a:solidFill>
                          <a:latin typeface="Arial" panose="020B0604020202020204" pitchFamily="34" charset="0"/>
                          <a:cs typeface="Arial" panose="020B0604020202020204" pitchFamily="34" charset="0"/>
                        </a:rPr>
                        <a:t> </a:t>
                      </a:r>
                      <a:r>
                        <a:rPr lang="en-US" sz="1100" b="1" dirty="0" smtClean="0">
                          <a:solidFill>
                            <a:schemeClr val="tx1"/>
                          </a:solidFill>
                          <a:latin typeface="Arial" panose="020B0604020202020204" pitchFamily="34" charset="0"/>
                          <a:cs typeface="Arial" panose="020B0604020202020204" pitchFamily="34" charset="0"/>
                        </a:rPr>
                        <a:t>grade by market participants.</a:t>
                      </a:r>
                      <a:endParaRPr lang="en-US" sz="1100" b="1"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r>
              <a:tr h="287383">
                <a:tc>
                  <a:txBody>
                    <a:bodyPr/>
                    <a:lstStyle/>
                    <a:p>
                      <a:pPr algn="l"/>
                      <a:r>
                        <a:rPr lang="en-US" sz="1100" b="1" dirty="0" smtClean="0">
                          <a:solidFill>
                            <a:schemeClr val="tx1"/>
                          </a:solidFill>
                          <a:latin typeface="Arial" panose="020B0604020202020204" pitchFamily="34" charset="0"/>
                          <a:cs typeface="Arial" panose="020B0604020202020204" pitchFamily="34" charset="0"/>
                        </a:rPr>
                        <a:t>BB+</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Considered highest speculative grade by market participants.</a:t>
                      </a:r>
                      <a:endParaRPr lang="en-US" sz="1100" b="1"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448909">
                <a:tc>
                  <a:txBody>
                    <a:bodyPr/>
                    <a:lstStyle/>
                    <a:p>
                      <a:pPr algn="l"/>
                      <a:r>
                        <a:rPr lang="en-US" sz="1100" b="1" dirty="0" smtClean="0">
                          <a:solidFill>
                            <a:schemeClr val="tx1"/>
                          </a:solidFill>
                          <a:latin typeface="Arial" panose="020B0604020202020204" pitchFamily="34" charset="0"/>
                          <a:cs typeface="Arial" panose="020B0604020202020204" pitchFamily="34" charset="0"/>
                        </a:rPr>
                        <a:t>BB</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Less vulnerable </a:t>
                      </a:r>
                      <a:r>
                        <a:rPr lang="en-US" sz="1100" dirty="0" smtClean="0">
                          <a:solidFill>
                            <a:schemeClr val="tx1"/>
                          </a:solidFill>
                          <a:latin typeface="Arial" panose="020B0604020202020204" pitchFamily="34" charset="0"/>
                          <a:cs typeface="Arial" panose="020B0604020202020204" pitchFamily="34" charset="0"/>
                        </a:rPr>
                        <a:t>in the near</a:t>
                      </a:r>
                      <a:r>
                        <a:rPr lang="en-US" sz="1100" baseline="0"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term, but faces major ongoing uncertainties</a:t>
                      </a:r>
                      <a:r>
                        <a:rPr lang="en-US" sz="1100" baseline="0" dirty="0" smtClean="0">
                          <a:solidFill>
                            <a:schemeClr val="tx1"/>
                          </a:solidFill>
                          <a:latin typeface="Arial" panose="020B0604020202020204" pitchFamily="34" charset="0"/>
                          <a:cs typeface="Arial" panose="020B0604020202020204" pitchFamily="34" charset="0"/>
                        </a:rPr>
                        <a:t> </a:t>
                      </a:r>
                      <a:br>
                        <a:rPr lang="en-US" sz="1100" baseline="0" dirty="0" smtClean="0">
                          <a:solidFill>
                            <a:schemeClr val="tx1"/>
                          </a:solidFill>
                          <a:latin typeface="Arial" panose="020B0604020202020204" pitchFamily="34" charset="0"/>
                          <a:cs typeface="Arial" panose="020B0604020202020204" pitchFamily="34" charset="0"/>
                        </a:rPr>
                      </a:br>
                      <a:r>
                        <a:rPr lang="en-US" sz="1100" b="0" dirty="0" smtClean="0">
                          <a:solidFill>
                            <a:schemeClr val="tx1"/>
                          </a:solidFill>
                          <a:latin typeface="Arial" panose="020B0604020202020204" pitchFamily="34" charset="0"/>
                          <a:cs typeface="Arial" panose="020B0604020202020204" pitchFamily="34" charset="0"/>
                        </a:rPr>
                        <a:t>and</a:t>
                      </a:r>
                      <a:r>
                        <a:rPr lang="en-US" sz="1100" b="0" baseline="0" dirty="0" smtClean="0">
                          <a:solidFill>
                            <a:schemeClr val="tx1"/>
                          </a:solidFill>
                          <a:latin typeface="Arial" panose="020B0604020202020204" pitchFamily="34" charset="0"/>
                          <a:cs typeface="Arial" panose="020B0604020202020204" pitchFamily="34" charset="0"/>
                        </a:rPr>
                        <a:t> exposure</a:t>
                      </a:r>
                      <a:r>
                        <a:rPr lang="en-US" sz="1100" b="0"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to adverse</a:t>
                      </a:r>
                      <a:r>
                        <a:rPr lang="en-US" sz="1100" baseline="0"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business, financial or economic conditions</a:t>
                      </a:r>
                      <a:endParaRPr lang="en-US" sz="1100"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r>
              <a:tr h="448909">
                <a:tc>
                  <a:txBody>
                    <a:bodyPr/>
                    <a:lstStyle/>
                    <a:p>
                      <a:pPr algn="l"/>
                      <a:r>
                        <a:rPr lang="en-US" sz="1100" b="1" dirty="0" smtClean="0">
                          <a:solidFill>
                            <a:schemeClr val="tx1"/>
                          </a:solidFill>
                          <a:latin typeface="Arial" panose="020B0604020202020204" pitchFamily="34" charset="0"/>
                          <a:cs typeface="Arial" panose="020B0604020202020204" pitchFamily="34" charset="0"/>
                        </a:rPr>
                        <a:t>B</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More vulnerable </a:t>
                      </a:r>
                      <a:r>
                        <a:rPr lang="en-US" sz="1100" dirty="0" smtClean="0">
                          <a:solidFill>
                            <a:schemeClr val="tx1"/>
                          </a:solidFill>
                          <a:latin typeface="Arial" panose="020B0604020202020204" pitchFamily="34" charset="0"/>
                          <a:cs typeface="Arial" panose="020B0604020202020204" pitchFamily="34" charset="0"/>
                        </a:rPr>
                        <a:t>to adverse business, financial and economic conditions,</a:t>
                      </a:r>
                      <a:r>
                        <a:rPr lang="en-US" sz="1100" baseline="0" dirty="0" smtClean="0">
                          <a:solidFill>
                            <a:schemeClr val="tx1"/>
                          </a:solidFill>
                          <a:latin typeface="Arial" panose="020B0604020202020204" pitchFamily="34" charset="0"/>
                          <a:cs typeface="Arial" panose="020B0604020202020204" pitchFamily="34" charset="0"/>
                        </a:rPr>
                        <a:t> </a:t>
                      </a:r>
                      <a:br>
                        <a:rPr lang="en-US" sz="1100" baseline="0" dirty="0" smtClean="0">
                          <a:solidFill>
                            <a:schemeClr val="tx1"/>
                          </a:solidFill>
                          <a:latin typeface="Arial" panose="020B0604020202020204" pitchFamily="34" charset="0"/>
                          <a:cs typeface="Arial" panose="020B0604020202020204" pitchFamily="34" charset="0"/>
                        </a:rPr>
                      </a:br>
                      <a:r>
                        <a:rPr lang="en-US" sz="1100" dirty="0" smtClean="0">
                          <a:solidFill>
                            <a:schemeClr val="tx1"/>
                          </a:solidFill>
                          <a:latin typeface="Arial" panose="020B0604020202020204" pitchFamily="34" charset="0"/>
                          <a:cs typeface="Arial" panose="020B0604020202020204" pitchFamily="34" charset="0"/>
                        </a:rPr>
                        <a:t>but</a:t>
                      </a:r>
                      <a:r>
                        <a:rPr lang="en-US" sz="1100" baseline="0"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currently has the capacity to meet financial commitments.</a:t>
                      </a:r>
                      <a:endParaRPr lang="en-US" sz="1100"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469392">
                <a:tc>
                  <a:txBody>
                    <a:bodyPr/>
                    <a:lstStyle/>
                    <a:p>
                      <a:pPr algn="l"/>
                      <a:r>
                        <a:rPr lang="en-US" sz="1100" b="1" dirty="0" smtClean="0">
                          <a:solidFill>
                            <a:schemeClr val="tx1"/>
                          </a:solidFill>
                          <a:latin typeface="Arial" panose="020B0604020202020204" pitchFamily="34" charset="0"/>
                          <a:cs typeface="Arial" panose="020B0604020202020204" pitchFamily="34" charset="0"/>
                        </a:rPr>
                        <a:t>CCC</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Currently vulnerable </a:t>
                      </a:r>
                      <a:r>
                        <a:rPr lang="en-US" sz="1100" dirty="0" smtClean="0">
                          <a:solidFill>
                            <a:schemeClr val="tx1"/>
                          </a:solidFill>
                          <a:latin typeface="Arial" panose="020B0604020202020204" pitchFamily="34" charset="0"/>
                          <a:cs typeface="Arial" panose="020B0604020202020204" pitchFamily="34" charset="0"/>
                        </a:rPr>
                        <a:t>and dependent on favorable business, financial </a:t>
                      </a:r>
                      <a:br>
                        <a:rPr lang="en-US" sz="1100" dirty="0" smtClean="0">
                          <a:solidFill>
                            <a:schemeClr val="tx1"/>
                          </a:solidFill>
                          <a:latin typeface="Arial" panose="020B0604020202020204" pitchFamily="34" charset="0"/>
                          <a:cs typeface="Arial" panose="020B0604020202020204" pitchFamily="34" charset="0"/>
                        </a:rPr>
                      </a:br>
                      <a:r>
                        <a:rPr lang="en-US" sz="1100" dirty="0" smtClean="0">
                          <a:solidFill>
                            <a:schemeClr val="tx1"/>
                          </a:solidFill>
                          <a:latin typeface="Arial" panose="020B0604020202020204" pitchFamily="34" charset="0"/>
                          <a:cs typeface="Arial" panose="020B0604020202020204" pitchFamily="34" charset="0"/>
                        </a:rPr>
                        <a:t>and economic</a:t>
                      </a:r>
                      <a:r>
                        <a:rPr lang="en-US" sz="1100" baseline="0"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conditions to meet financial commitments.</a:t>
                      </a:r>
                      <a:endParaRPr lang="en-US" sz="1100"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r>
              <a:tr h="303674">
                <a:tc>
                  <a:txBody>
                    <a:bodyPr/>
                    <a:lstStyle/>
                    <a:p>
                      <a:pPr algn="l"/>
                      <a:r>
                        <a:rPr lang="en-US" sz="1100" b="1" dirty="0" smtClean="0">
                          <a:solidFill>
                            <a:schemeClr val="tx1"/>
                          </a:solidFill>
                          <a:latin typeface="Arial" panose="020B0604020202020204" pitchFamily="34" charset="0"/>
                          <a:cs typeface="Arial" panose="020B0604020202020204" pitchFamily="34" charset="0"/>
                        </a:rPr>
                        <a:t>CC</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Highly vulnerable</a:t>
                      </a:r>
                      <a:r>
                        <a:rPr lang="en-US" sz="1100" b="0" dirty="0" smtClean="0">
                          <a:solidFill>
                            <a:schemeClr val="tx1"/>
                          </a:solidFill>
                          <a:latin typeface="Arial" panose="020B0604020202020204" pitchFamily="34" charset="0"/>
                          <a:cs typeface="Arial" panose="020B0604020202020204" pitchFamily="34" charset="0"/>
                        </a:rPr>
                        <a:t>;</a:t>
                      </a:r>
                      <a:r>
                        <a:rPr lang="en-US" sz="1100" b="0" baseline="0" dirty="0" smtClean="0">
                          <a:solidFill>
                            <a:schemeClr val="tx1"/>
                          </a:solidFill>
                          <a:latin typeface="Arial" panose="020B0604020202020204" pitchFamily="34" charset="0"/>
                          <a:cs typeface="Arial" panose="020B0604020202020204" pitchFamily="34" charset="0"/>
                        </a:rPr>
                        <a:t> </a:t>
                      </a:r>
                      <a:r>
                        <a:rPr lang="en-US" sz="1100" b="0" dirty="0" smtClean="0">
                          <a:solidFill>
                            <a:schemeClr val="tx1"/>
                          </a:solidFill>
                          <a:latin typeface="Arial" panose="020B0604020202020204" pitchFamily="34" charset="0"/>
                          <a:cs typeface="Arial" panose="020B0604020202020204" pitchFamily="34" charset="0"/>
                        </a:rPr>
                        <a:t>default has not yet occurred, but is expected</a:t>
                      </a:r>
                      <a:r>
                        <a:rPr lang="en-US" sz="1100" b="0" baseline="0" dirty="0" smtClean="0">
                          <a:solidFill>
                            <a:schemeClr val="tx1"/>
                          </a:solidFill>
                          <a:latin typeface="Arial" panose="020B0604020202020204" pitchFamily="34" charset="0"/>
                          <a:cs typeface="Arial" panose="020B0604020202020204" pitchFamily="34" charset="0"/>
                        </a:rPr>
                        <a:t> to be a virtual certainty.</a:t>
                      </a:r>
                      <a:endParaRPr lang="en-US" sz="1100" b="0"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298269">
                <a:tc>
                  <a:txBody>
                    <a:bodyPr/>
                    <a:lstStyle/>
                    <a:p>
                      <a:pPr algn="l"/>
                      <a:r>
                        <a:rPr lang="en-US" sz="1100" b="1" dirty="0" smtClean="0">
                          <a:solidFill>
                            <a:schemeClr val="tx1"/>
                          </a:solidFill>
                          <a:latin typeface="Arial" panose="020B0604020202020204" pitchFamily="34" charset="0"/>
                          <a:cs typeface="Arial" panose="020B0604020202020204" pitchFamily="34" charset="0"/>
                        </a:rPr>
                        <a:t>C</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Currently highly vulnerable to </a:t>
                      </a:r>
                      <a:r>
                        <a:rPr lang="en-US" sz="1100" b="0" dirty="0" smtClean="0">
                          <a:solidFill>
                            <a:schemeClr val="tx1"/>
                          </a:solidFill>
                          <a:latin typeface="Arial" panose="020B0604020202020204" pitchFamily="34" charset="0"/>
                          <a:cs typeface="Arial" panose="020B0604020202020204" pitchFamily="34" charset="0"/>
                        </a:rPr>
                        <a:t>non-payment, and ultimate recovery </a:t>
                      </a:r>
                    </a:p>
                    <a:p>
                      <a:pPr algn="l"/>
                      <a:r>
                        <a:rPr lang="en-US" sz="1100" b="0" dirty="0" smtClean="0">
                          <a:solidFill>
                            <a:schemeClr val="tx1"/>
                          </a:solidFill>
                          <a:latin typeface="Arial" panose="020B0604020202020204" pitchFamily="34" charset="0"/>
                          <a:cs typeface="Arial" panose="020B0604020202020204" pitchFamily="34" charset="0"/>
                        </a:rPr>
                        <a:t>is expected to be lower than that of higher rated obligations.</a:t>
                      </a:r>
                      <a:endParaRPr lang="en-US" sz="1100"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BD9D6"/>
                    </a:solidFill>
                  </a:tcPr>
                </a:tc>
              </a:tr>
              <a:tr h="303674">
                <a:tc>
                  <a:txBody>
                    <a:bodyPr/>
                    <a:lstStyle/>
                    <a:p>
                      <a:pPr algn="l"/>
                      <a:r>
                        <a:rPr lang="en-US" sz="1100" b="1" dirty="0" smtClean="0">
                          <a:solidFill>
                            <a:schemeClr val="tx1"/>
                          </a:solidFill>
                          <a:latin typeface="Arial" panose="020B0604020202020204" pitchFamily="34" charset="0"/>
                          <a:cs typeface="Arial" panose="020B0604020202020204" pitchFamily="34" charset="0"/>
                        </a:rPr>
                        <a:t>D</a:t>
                      </a:r>
                      <a:endParaRPr lang="en-US" sz="1100" b="1" dirty="0">
                        <a:solidFill>
                          <a:schemeClr val="tx1"/>
                        </a:solidFill>
                        <a:latin typeface="Arial" panose="020B0604020202020204" pitchFamily="34" charset="0"/>
                        <a:cs typeface="Arial" panose="020B0604020202020204" pitchFamily="34" charset="0"/>
                      </a:endParaRPr>
                    </a:p>
                  </a:txBody>
                  <a:tcPr marL="228600" marT="91440" marB="82296"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1" dirty="0" smtClean="0">
                          <a:solidFill>
                            <a:schemeClr val="tx1"/>
                          </a:solidFill>
                          <a:latin typeface="Arial" panose="020B0604020202020204" pitchFamily="34" charset="0"/>
                          <a:cs typeface="Arial" panose="020B0604020202020204" pitchFamily="34" charset="0"/>
                        </a:rPr>
                        <a:t>Payment default </a:t>
                      </a:r>
                      <a:r>
                        <a:rPr lang="en-US" sz="1100" dirty="0" smtClean="0">
                          <a:solidFill>
                            <a:schemeClr val="tx1"/>
                          </a:solidFill>
                          <a:latin typeface="Arial" panose="020B0604020202020204" pitchFamily="34" charset="0"/>
                          <a:cs typeface="Arial" panose="020B0604020202020204" pitchFamily="34" charset="0"/>
                        </a:rPr>
                        <a:t>on a financial commitment or breach of an imputed promise; also used when a bankruptcy petition has been filed or similar action taken.</a:t>
                      </a:r>
                      <a:endParaRPr lang="en-US" sz="1100" dirty="0">
                        <a:solidFill>
                          <a:schemeClr val="tx1"/>
                        </a:solidFill>
                        <a:latin typeface="Arial" panose="020B0604020202020204" pitchFamily="34" charset="0"/>
                        <a:cs typeface="Arial" panose="020B0604020202020204" pitchFamily="34" charset="0"/>
                      </a:endParaRPr>
                    </a:p>
                  </a:txBody>
                  <a:tcPr marL="137160" marT="91440" marB="82296"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Content Placeholder 9"/>
          <p:cNvSpPr txBox="1">
            <a:spLocks/>
          </p:cNvSpPr>
          <p:nvPr/>
        </p:nvSpPr>
        <p:spPr>
          <a:xfrm>
            <a:off x="1686801" y="6049709"/>
            <a:ext cx="7034884" cy="301570"/>
          </a:xfrm>
          <a:prstGeom prst="rect">
            <a:avLst/>
          </a:prstGeom>
          <a:ln cap="flat">
            <a:noFill/>
            <a:miter lim="800000"/>
          </a:ln>
        </p:spPr>
        <p:txBody>
          <a:bodyPr vert="horz" wrap="square" lIns="0" tIns="0" rIns="0" bIns="91440" rtlCol="0" anchor="b"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r>
              <a:rPr lang="en-US" sz="800" b="0" dirty="0" smtClean="0">
                <a:latin typeface="+mn-lt"/>
              </a:rPr>
              <a:t>Ratings </a:t>
            </a:r>
            <a:r>
              <a:rPr lang="en-US" sz="800" b="0" dirty="0">
                <a:latin typeface="+mn-lt"/>
              </a:rPr>
              <a:t>from ‘AA’ to ‘CCC’ may be modified by the addition of a plus (+) or minus (-) sign to show relative standing within the major rating categories</a:t>
            </a:r>
            <a:r>
              <a:rPr lang="en-US" sz="800" b="0" dirty="0" smtClean="0">
                <a:latin typeface="+mn-lt"/>
              </a:rPr>
              <a:t>. </a:t>
            </a:r>
            <a:br>
              <a:rPr lang="en-US" sz="800" b="0" dirty="0" smtClean="0">
                <a:latin typeface="+mn-lt"/>
              </a:rPr>
            </a:br>
            <a:r>
              <a:rPr lang="en-US" sz="800" b="0" dirty="0" smtClean="0">
                <a:latin typeface="+mn-lt"/>
              </a:rPr>
              <a:t>See “Ratings Definitions” on www.spglobal.com/ratings.</a:t>
            </a:r>
          </a:p>
        </p:txBody>
      </p:sp>
      <p:sp>
        <p:nvSpPr>
          <p:cNvPr id="17"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20</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74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bwMode="gray">
          <a:xfrm>
            <a:off x="265931" y="4657725"/>
            <a:ext cx="8605788" cy="1133475"/>
          </a:xfrm>
          <a:prstGeom prst="rect">
            <a:avLst/>
          </a:prstGeom>
          <a:noFill/>
          <a:ln w="101600">
            <a:solidFill>
              <a:srgbClr val="95B3C9"/>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endParaRPr lang="en-US" sz="1400" dirty="0" smtClean="0">
              <a:solidFill>
                <a:schemeClr val="tx1"/>
              </a:solidFill>
              <a:latin typeface="Arial" panose="020B0604020202020204" pitchFamily="34" charset="0"/>
              <a:cs typeface="Arial" panose="020B0604020202020204" pitchFamily="34" charset="0"/>
            </a:endParaRPr>
          </a:p>
          <a:p>
            <a:r>
              <a:rPr lang="en-US" sz="1400" dirty="0" smtClean="0">
                <a:solidFill>
                  <a:schemeClr val="tx1"/>
                </a:solidFill>
                <a:latin typeface="Arial" panose="020B0604020202020204" pitchFamily="34" charset="0"/>
                <a:cs typeface="Arial" panose="020B0604020202020204" pitchFamily="34" charset="0"/>
              </a:rPr>
              <a:t>By allowing public ratings to be made available free of charge to all investors, this model </a:t>
            </a:r>
            <a:br>
              <a:rPr lang="en-US" sz="1400" dirty="0" smtClean="0">
                <a:solidFill>
                  <a:schemeClr val="tx1"/>
                </a:solidFill>
                <a:latin typeface="Arial" panose="020B0604020202020204" pitchFamily="34" charset="0"/>
                <a:cs typeface="Arial" panose="020B0604020202020204" pitchFamily="34" charset="0"/>
              </a:rPr>
            </a:br>
            <a:r>
              <a:rPr lang="en-US" sz="1400" dirty="0" smtClean="0">
                <a:solidFill>
                  <a:schemeClr val="tx1"/>
                </a:solidFill>
                <a:latin typeface="Arial" panose="020B0604020202020204" pitchFamily="34" charset="0"/>
                <a:cs typeface="Arial" panose="020B0604020202020204" pitchFamily="34" charset="0"/>
              </a:rPr>
              <a:t>avoids selective disclosure and levels the playing field for all market participants.</a:t>
            </a:r>
          </a:p>
          <a:p>
            <a:r>
              <a:rPr lang="en-US" sz="1400" dirty="0" smtClean="0">
                <a:solidFill>
                  <a:schemeClr val="tx1"/>
                </a:solidFill>
                <a:latin typeface="Arial" panose="020B0604020202020204" pitchFamily="34" charset="0"/>
                <a:cs typeface="Arial" panose="020B0604020202020204" pitchFamily="34" charset="0"/>
              </a:rPr>
              <a:t>Public disclosure of ratings means our opinions are subject to market scrutiny every day. </a:t>
            </a:r>
            <a:br>
              <a:rPr lang="en-US" sz="1400" dirty="0" smtClean="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p:txBody>
      </p:sp>
      <p:sp>
        <p:nvSpPr>
          <p:cNvPr id="17410" name="Rectangle 2"/>
          <p:cNvSpPr>
            <a:spLocks noGrp="1" noChangeArrowheads="1"/>
          </p:cNvSpPr>
          <p:nvPr>
            <p:ph type="title"/>
          </p:nvPr>
        </p:nvSpPr>
        <p:spPr>
          <a:xfrm>
            <a:off x="312738" y="214171"/>
            <a:ext cx="8688387" cy="859633"/>
          </a:xfrm>
        </p:spPr>
        <p:txBody>
          <a:bodyPr/>
          <a:lstStyle/>
          <a:p>
            <a:r>
              <a:rPr lang="en-US" altLang="ja-JP" sz="2800" dirty="0" smtClean="0"/>
              <a:t>Comparison Of Rating Agencies’ Business Models </a:t>
            </a:r>
            <a:endParaRPr lang="en-US" altLang="en-US" sz="2800" dirty="0" smtClean="0"/>
          </a:p>
        </p:txBody>
      </p:sp>
      <p:sp>
        <p:nvSpPr>
          <p:cNvPr id="22" name="TextBox 21"/>
          <p:cNvSpPr txBox="1"/>
          <p:nvPr/>
        </p:nvSpPr>
        <p:spPr bwMode="gray">
          <a:xfrm>
            <a:off x="262758" y="1077589"/>
            <a:ext cx="2774730" cy="1589411"/>
          </a:xfrm>
          <a:prstGeom prst="rect">
            <a:avLst/>
          </a:prstGeom>
          <a:noFill/>
          <a:ln w="76200">
            <a:solidFill>
              <a:srgbClr val="D6002A"/>
            </a:solidFill>
            <a:miter lim="800000"/>
          </a:ln>
        </p:spPr>
        <p:txBody>
          <a:bodyPr wrap="square" lIns="91440" tIns="9144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lgn="ctr">
              <a:lnSpc>
                <a:spcPct val="100000"/>
              </a:lnSpc>
              <a:spcBef>
                <a:spcPts val="300"/>
              </a:spcBef>
            </a:pPr>
            <a:r>
              <a:rPr lang="en-US" dirty="0" smtClean="0">
                <a:solidFill>
                  <a:schemeClr val="tx1"/>
                </a:solidFill>
                <a:latin typeface="Arial" panose="020B0604020202020204" pitchFamily="34" charset="0"/>
                <a:cs typeface="Arial" panose="020B0604020202020204" pitchFamily="34" charset="0"/>
              </a:rPr>
              <a:t>Subscriber Model</a:t>
            </a:r>
            <a:endParaRPr lang="en-US" dirty="0">
              <a:solidFill>
                <a:schemeClr val="tx1"/>
              </a:solidFill>
              <a:latin typeface="Arial" panose="020B0604020202020204" pitchFamily="34" charset="0"/>
              <a:cs typeface="Arial" panose="020B0604020202020204" pitchFamily="34" charset="0"/>
            </a:endParaRPr>
          </a:p>
          <a:p>
            <a:pPr lvl="1" algn="ctr">
              <a:lnSpc>
                <a:spcPct val="100000"/>
              </a:lnSpc>
              <a:spcBef>
                <a:spcPts val="300"/>
              </a:spcBef>
            </a:pPr>
            <a:r>
              <a:rPr lang="en-US" sz="1200" b="0" dirty="0">
                <a:solidFill>
                  <a:schemeClr val="tx1"/>
                </a:solidFill>
                <a:latin typeface="Arial" panose="020B0604020202020204" pitchFamily="34" charset="0"/>
                <a:cs typeface="Arial" panose="020B0604020202020204" pitchFamily="34" charset="0"/>
              </a:rPr>
              <a:t>Certain </a:t>
            </a:r>
            <a:r>
              <a:rPr lang="en-US" sz="1200" b="0" dirty="0" smtClean="0">
                <a:solidFill>
                  <a:schemeClr val="tx1"/>
                </a:solidFill>
                <a:latin typeface="Arial" panose="020B0604020202020204" pitchFamily="34" charset="0"/>
                <a:cs typeface="Arial" panose="020B0604020202020204" pitchFamily="34" charset="0"/>
              </a:rPr>
              <a:t>investors, </a:t>
            </a:r>
            <a:r>
              <a:rPr lang="en-US" sz="1200" b="0" dirty="0">
                <a:solidFill>
                  <a:schemeClr val="tx1"/>
                </a:solidFill>
                <a:latin typeface="Arial" panose="020B0604020202020204" pitchFamily="34" charset="0"/>
                <a:cs typeface="Arial" panose="020B0604020202020204" pitchFamily="34" charset="0"/>
              </a:rPr>
              <a:t>such as hedge </a:t>
            </a:r>
            <a:r>
              <a:rPr lang="en-US" sz="1200" b="0" dirty="0" smtClean="0">
                <a:solidFill>
                  <a:schemeClr val="tx1"/>
                </a:solidFill>
                <a:latin typeface="Arial" panose="020B0604020202020204" pitchFamily="34" charset="0"/>
                <a:cs typeface="Arial" panose="020B0604020202020204" pitchFamily="34" charset="0"/>
              </a:rPr>
              <a:t/>
            </a:r>
            <a:br>
              <a:rPr lang="en-US" sz="1200" b="0" dirty="0" smtClean="0">
                <a:solidFill>
                  <a:schemeClr val="tx1"/>
                </a:solidFill>
                <a:latin typeface="Arial" panose="020B0604020202020204" pitchFamily="34" charset="0"/>
                <a:cs typeface="Arial" panose="020B0604020202020204" pitchFamily="34" charset="0"/>
              </a:rPr>
            </a:br>
            <a:r>
              <a:rPr lang="en-US" sz="1200" b="0" dirty="0" smtClean="0">
                <a:solidFill>
                  <a:schemeClr val="tx1"/>
                </a:solidFill>
                <a:latin typeface="Arial" panose="020B0604020202020204" pitchFamily="34" charset="0"/>
                <a:cs typeface="Arial" panose="020B0604020202020204" pitchFamily="34" charset="0"/>
              </a:rPr>
              <a:t>funds </a:t>
            </a:r>
            <a:r>
              <a:rPr lang="en-US" sz="1200" b="0" dirty="0">
                <a:solidFill>
                  <a:schemeClr val="tx1"/>
                </a:solidFill>
                <a:latin typeface="Arial" panose="020B0604020202020204" pitchFamily="34" charset="0"/>
                <a:cs typeface="Arial" panose="020B0604020202020204" pitchFamily="34" charset="0"/>
              </a:rPr>
              <a:t>and financial </a:t>
            </a:r>
            <a:r>
              <a:rPr lang="en-US" sz="1200" b="0" dirty="0" smtClean="0">
                <a:solidFill>
                  <a:schemeClr val="tx1"/>
                </a:solidFill>
                <a:latin typeface="Arial" panose="020B0604020202020204" pitchFamily="34" charset="0"/>
                <a:cs typeface="Arial" panose="020B0604020202020204" pitchFamily="34" charset="0"/>
              </a:rPr>
              <a:t>companies, </a:t>
            </a:r>
            <a:br>
              <a:rPr lang="en-US" sz="1200" b="0" dirty="0" smtClean="0">
                <a:solidFill>
                  <a:schemeClr val="tx1"/>
                </a:solidFill>
                <a:latin typeface="Arial" panose="020B0604020202020204" pitchFamily="34" charset="0"/>
                <a:cs typeface="Arial" panose="020B0604020202020204" pitchFamily="34" charset="0"/>
              </a:rPr>
            </a:br>
            <a:r>
              <a:rPr lang="en-US" sz="1200" b="0" dirty="0" smtClean="0">
                <a:solidFill>
                  <a:schemeClr val="tx1"/>
                </a:solidFill>
                <a:latin typeface="Arial" panose="020B0604020202020204" pitchFamily="34" charset="0"/>
                <a:cs typeface="Arial" panose="020B0604020202020204" pitchFamily="34" charset="0"/>
              </a:rPr>
              <a:t>would </a:t>
            </a:r>
            <a:r>
              <a:rPr lang="en-US" sz="1200" b="0" dirty="0">
                <a:solidFill>
                  <a:schemeClr val="tx1"/>
                </a:solidFill>
                <a:latin typeface="Arial" panose="020B0604020202020204" pitchFamily="34" charset="0"/>
                <a:cs typeface="Arial" panose="020B0604020202020204" pitchFamily="34" charset="0"/>
              </a:rPr>
              <a:t>contract and pay for ratings reports </a:t>
            </a:r>
            <a:r>
              <a:rPr lang="en-US" sz="1200" b="0" dirty="0" smtClean="0">
                <a:solidFill>
                  <a:schemeClr val="tx1"/>
                </a:solidFill>
                <a:latin typeface="Arial" panose="020B0604020202020204" pitchFamily="34" charset="0"/>
                <a:cs typeface="Arial" panose="020B0604020202020204" pitchFamily="34" charset="0"/>
              </a:rPr>
              <a:t>to receive </a:t>
            </a:r>
            <a:r>
              <a:rPr lang="en-US" sz="1200" b="0" dirty="0">
                <a:solidFill>
                  <a:schemeClr val="tx1"/>
                </a:solidFill>
                <a:latin typeface="Arial" panose="020B0604020202020204" pitchFamily="34" charset="0"/>
                <a:cs typeface="Arial" panose="020B0604020202020204" pitchFamily="34" charset="0"/>
              </a:rPr>
              <a:t>them on a </a:t>
            </a:r>
            <a:r>
              <a:rPr lang="en-US" sz="1200" b="0" dirty="0" smtClean="0">
                <a:solidFill>
                  <a:schemeClr val="tx1"/>
                </a:solidFill>
                <a:latin typeface="Arial" panose="020B0604020202020204" pitchFamily="34" charset="0"/>
                <a:cs typeface="Arial" panose="020B0604020202020204" pitchFamily="34" charset="0"/>
              </a:rPr>
              <a:t/>
            </a:r>
            <a:br>
              <a:rPr lang="en-US" sz="1200" b="0" dirty="0" smtClean="0">
                <a:solidFill>
                  <a:schemeClr val="tx1"/>
                </a:solidFill>
                <a:latin typeface="Arial" panose="020B0604020202020204" pitchFamily="34" charset="0"/>
                <a:cs typeface="Arial" panose="020B0604020202020204" pitchFamily="34" charset="0"/>
              </a:rPr>
            </a:br>
            <a:r>
              <a:rPr lang="en-US" sz="1200" b="0" dirty="0" smtClean="0">
                <a:solidFill>
                  <a:schemeClr val="tx1"/>
                </a:solidFill>
                <a:latin typeface="Arial" panose="020B0604020202020204" pitchFamily="34" charset="0"/>
                <a:cs typeface="Arial" panose="020B0604020202020204" pitchFamily="34" charset="0"/>
              </a:rPr>
              <a:t>non-public, proprietary basis.</a:t>
            </a:r>
            <a:endParaRPr lang="en-US" sz="1200" b="0" dirty="0">
              <a:solidFill>
                <a:schemeClr val="tx1"/>
              </a:solidFill>
              <a:latin typeface="Arial" panose="020B0604020202020204" pitchFamily="34" charset="0"/>
              <a:cs typeface="Arial" panose="020B0604020202020204" pitchFamily="34" charset="0"/>
            </a:endParaRPr>
          </a:p>
        </p:txBody>
      </p:sp>
      <p:sp>
        <p:nvSpPr>
          <p:cNvPr id="32" name="TextBox 31"/>
          <p:cNvSpPr txBox="1"/>
          <p:nvPr/>
        </p:nvSpPr>
        <p:spPr bwMode="gray">
          <a:xfrm>
            <a:off x="3177813" y="1077589"/>
            <a:ext cx="2774730" cy="1589411"/>
          </a:xfrm>
          <a:prstGeom prst="rect">
            <a:avLst/>
          </a:prstGeom>
          <a:noFill/>
          <a:ln w="76200">
            <a:solidFill>
              <a:srgbClr val="BEB7A9"/>
            </a:solidFill>
            <a:miter lim="800000"/>
          </a:ln>
        </p:spPr>
        <p:txBody>
          <a:bodyPr wrap="square" lIns="91440" tIns="9144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lgn="ctr">
              <a:lnSpc>
                <a:spcPct val="100000"/>
              </a:lnSpc>
              <a:spcBef>
                <a:spcPts val="300"/>
              </a:spcBef>
            </a:pPr>
            <a:r>
              <a:rPr lang="en-US" dirty="0" smtClean="0">
                <a:solidFill>
                  <a:schemeClr val="tx1"/>
                </a:solidFill>
                <a:latin typeface="Arial" panose="020B0604020202020204" pitchFamily="34" charset="0"/>
                <a:cs typeface="Arial" panose="020B0604020202020204" pitchFamily="34" charset="0"/>
              </a:rPr>
              <a:t>Government Utility Model</a:t>
            </a:r>
          </a:p>
          <a:p>
            <a:pPr lvl="1" algn="ctr">
              <a:lnSpc>
                <a:spcPct val="100000"/>
              </a:lnSpc>
              <a:spcBef>
                <a:spcPts val="300"/>
              </a:spcBef>
            </a:pPr>
            <a:r>
              <a:rPr lang="en-US" sz="1200" b="0" dirty="0" smtClean="0">
                <a:solidFill>
                  <a:schemeClr val="tx1"/>
                </a:solidFill>
                <a:latin typeface="Arial" panose="020B0604020202020204" pitchFamily="34" charset="0"/>
                <a:cs typeface="Arial" panose="020B0604020202020204" pitchFamily="34" charset="0"/>
              </a:rPr>
              <a:t>A </a:t>
            </a:r>
            <a:r>
              <a:rPr lang="en-US" sz="1200" b="0" dirty="0">
                <a:solidFill>
                  <a:schemeClr val="tx1"/>
                </a:solidFill>
                <a:latin typeface="Arial" panose="020B0604020202020204" pitchFamily="34" charset="0"/>
                <a:cs typeface="Arial" panose="020B0604020202020204" pitchFamily="34" charset="0"/>
              </a:rPr>
              <a:t>ratings organization is run or directed by a government and </a:t>
            </a:r>
            <a:r>
              <a:rPr lang="en-US" sz="1200" b="0" dirty="0" smtClean="0">
                <a:solidFill>
                  <a:schemeClr val="tx1"/>
                </a:solidFill>
                <a:latin typeface="Arial" panose="020B0604020202020204" pitchFamily="34" charset="0"/>
                <a:cs typeface="Arial" panose="020B0604020202020204" pitchFamily="34" charset="0"/>
              </a:rPr>
              <a:t/>
            </a:r>
            <a:br>
              <a:rPr lang="en-US" sz="1200" b="0" dirty="0" smtClean="0">
                <a:solidFill>
                  <a:schemeClr val="tx1"/>
                </a:solidFill>
                <a:latin typeface="Arial" panose="020B0604020202020204" pitchFamily="34" charset="0"/>
                <a:cs typeface="Arial" panose="020B0604020202020204" pitchFamily="34" charset="0"/>
              </a:rPr>
            </a:br>
            <a:r>
              <a:rPr lang="en-US" sz="1200" b="0" dirty="0" smtClean="0">
                <a:solidFill>
                  <a:schemeClr val="tx1"/>
                </a:solidFill>
                <a:latin typeface="Arial" panose="020B0604020202020204" pitchFamily="34" charset="0"/>
                <a:cs typeface="Arial" panose="020B0604020202020204" pitchFamily="34" charset="0"/>
              </a:rPr>
              <a:t>may </a:t>
            </a:r>
            <a:r>
              <a:rPr lang="en-US" sz="1200" b="0" dirty="0">
                <a:solidFill>
                  <a:schemeClr val="tx1"/>
                </a:solidFill>
                <a:latin typeface="Arial" panose="020B0604020202020204" pitchFamily="34" charset="0"/>
                <a:cs typeface="Arial" panose="020B0604020202020204" pitchFamily="34" charset="0"/>
              </a:rPr>
              <a:t>be funded by investors, subscribers, or a public tax on issuance or outstanding </a:t>
            </a:r>
            <a:r>
              <a:rPr lang="en-US" sz="1200" b="0" dirty="0" smtClean="0">
                <a:solidFill>
                  <a:schemeClr val="tx1"/>
                </a:solidFill>
                <a:latin typeface="Arial" panose="020B0604020202020204" pitchFamily="34" charset="0"/>
                <a:cs typeface="Arial" panose="020B0604020202020204" pitchFamily="34" charset="0"/>
              </a:rPr>
              <a:t>debt.</a:t>
            </a:r>
            <a:endParaRPr lang="en-US" sz="1200" b="0" dirty="0">
              <a:solidFill>
                <a:schemeClr val="tx1"/>
              </a:solidFill>
              <a:latin typeface="Arial" panose="020B0604020202020204" pitchFamily="34" charset="0"/>
              <a:cs typeface="Arial" panose="020B0604020202020204" pitchFamily="34" charset="0"/>
            </a:endParaRPr>
          </a:p>
        </p:txBody>
      </p:sp>
      <p:sp>
        <p:nvSpPr>
          <p:cNvPr id="33" name="TextBox 32"/>
          <p:cNvSpPr txBox="1"/>
          <p:nvPr/>
        </p:nvSpPr>
        <p:spPr bwMode="gray">
          <a:xfrm>
            <a:off x="6106514" y="1070227"/>
            <a:ext cx="2774730" cy="1596773"/>
          </a:xfrm>
          <a:prstGeom prst="rect">
            <a:avLst/>
          </a:prstGeom>
          <a:noFill/>
          <a:ln w="76200">
            <a:solidFill>
              <a:srgbClr val="95B3CC"/>
            </a:solidFill>
            <a:miter lim="800000"/>
          </a:ln>
        </p:spPr>
        <p:txBody>
          <a:bodyPr wrap="square" lIns="91440" tIns="9144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lgn="ctr">
              <a:lnSpc>
                <a:spcPct val="100000"/>
              </a:lnSpc>
              <a:spcBef>
                <a:spcPts val="300"/>
              </a:spcBef>
            </a:pPr>
            <a:r>
              <a:rPr lang="en-US" dirty="0" smtClean="0">
                <a:solidFill>
                  <a:schemeClr val="tx1"/>
                </a:solidFill>
                <a:latin typeface="Arial" panose="020B0604020202020204" pitchFamily="34" charset="0"/>
                <a:cs typeface="Arial" panose="020B0604020202020204" pitchFamily="34" charset="0"/>
              </a:rPr>
              <a:t>Issuer-Pay Model</a:t>
            </a:r>
          </a:p>
          <a:p>
            <a:pPr lvl="1" algn="ctr">
              <a:lnSpc>
                <a:spcPct val="100000"/>
              </a:lnSpc>
              <a:spcBef>
                <a:spcPts val="300"/>
              </a:spcBef>
            </a:pPr>
            <a:r>
              <a:rPr lang="en-US" sz="1200" b="0" dirty="0">
                <a:solidFill>
                  <a:schemeClr val="tx1"/>
                </a:solidFill>
                <a:latin typeface="Arial" panose="020B0604020202020204" pitchFamily="34" charset="0"/>
                <a:cs typeface="Arial" panose="020B0604020202020204" pitchFamily="34" charset="0"/>
              </a:rPr>
              <a:t>Issuer organizations pay fees </a:t>
            </a:r>
            <a:r>
              <a:rPr lang="en-US" sz="1200" b="0" dirty="0" smtClean="0">
                <a:solidFill>
                  <a:schemeClr val="tx1"/>
                </a:solidFill>
                <a:latin typeface="Arial" panose="020B0604020202020204" pitchFamily="34" charset="0"/>
                <a:cs typeface="Arial" panose="020B0604020202020204" pitchFamily="34" charset="0"/>
              </a:rPr>
              <a:t/>
            </a:r>
            <a:br>
              <a:rPr lang="en-US" sz="1200" b="0" dirty="0" smtClean="0">
                <a:solidFill>
                  <a:schemeClr val="tx1"/>
                </a:solidFill>
                <a:latin typeface="Arial" panose="020B0604020202020204" pitchFamily="34" charset="0"/>
                <a:cs typeface="Arial" panose="020B0604020202020204" pitchFamily="34" charset="0"/>
              </a:rPr>
            </a:br>
            <a:r>
              <a:rPr lang="en-US" sz="1200" b="0" dirty="0" smtClean="0">
                <a:solidFill>
                  <a:schemeClr val="tx1"/>
                </a:solidFill>
                <a:latin typeface="Arial" panose="020B0604020202020204" pitchFamily="34" charset="0"/>
                <a:cs typeface="Arial" panose="020B0604020202020204" pitchFamily="34" charset="0"/>
              </a:rPr>
              <a:t>to </a:t>
            </a:r>
            <a:r>
              <a:rPr lang="en-US" sz="1200" b="0" dirty="0">
                <a:solidFill>
                  <a:schemeClr val="tx1"/>
                </a:solidFill>
                <a:latin typeface="Arial" panose="020B0604020202020204" pitchFamily="34" charset="0"/>
                <a:cs typeface="Arial" panose="020B0604020202020204" pitchFamily="34" charset="0"/>
              </a:rPr>
              <a:t>a rating firm as part of the </a:t>
            </a:r>
            <a:r>
              <a:rPr lang="en-US" sz="1200" b="0" dirty="0" smtClean="0">
                <a:solidFill>
                  <a:schemeClr val="tx1"/>
                </a:solidFill>
                <a:latin typeface="Arial" panose="020B0604020202020204" pitchFamily="34" charset="0"/>
                <a:cs typeface="Arial" panose="020B0604020202020204" pitchFamily="34" charset="0"/>
              </a:rPr>
              <a:t/>
            </a:r>
            <a:br>
              <a:rPr lang="en-US" sz="1200" b="0" dirty="0" smtClean="0">
                <a:solidFill>
                  <a:schemeClr val="tx1"/>
                </a:solidFill>
                <a:latin typeface="Arial" panose="020B0604020202020204" pitchFamily="34" charset="0"/>
                <a:cs typeface="Arial" panose="020B0604020202020204" pitchFamily="34" charset="0"/>
              </a:rPr>
            </a:br>
            <a:r>
              <a:rPr lang="en-US" sz="1200" b="0" dirty="0" smtClean="0">
                <a:solidFill>
                  <a:schemeClr val="tx1"/>
                </a:solidFill>
                <a:latin typeface="Arial" panose="020B0604020202020204" pitchFamily="34" charset="0"/>
                <a:cs typeface="Arial" panose="020B0604020202020204" pitchFamily="34" charset="0"/>
              </a:rPr>
              <a:t>process to issue securities</a:t>
            </a:r>
            <a:br>
              <a:rPr lang="en-US" sz="1200" b="0" dirty="0" smtClean="0">
                <a:solidFill>
                  <a:schemeClr val="tx1"/>
                </a:solidFill>
                <a:latin typeface="Arial" panose="020B0604020202020204" pitchFamily="34" charset="0"/>
                <a:cs typeface="Arial" panose="020B0604020202020204" pitchFamily="34" charset="0"/>
              </a:rPr>
            </a:br>
            <a:r>
              <a:rPr lang="en-US" sz="1200" b="0" dirty="0" smtClean="0">
                <a:solidFill>
                  <a:schemeClr val="tx1"/>
                </a:solidFill>
                <a:latin typeface="Arial" panose="020B0604020202020204" pitchFamily="34" charset="0"/>
                <a:cs typeface="Arial" panose="020B0604020202020204" pitchFamily="34" charset="0"/>
              </a:rPr>
              <a:t>in </a:t>
            </a:r>
            <a:r>
              <a:rPr lang="en-US" sz="1200" b="0" dirty="0">
                <a:solidFill>
                  <a:schemeClr val="tx1"/>
                </a:solidFill>
                <a:latin typeface="Arial" panose="020B0604020202020204" pitchFamily="34" charset="0"/>
                <a:cs typeface="Arial" panose="020B0604020202020204" pitchFamily="34" charset="0"/>
              </a:rPr>
              <a:t>the </a:t>
            </a:r>
            <a:r>
              <a:rPr lang="en-US" sz="1200" b="0" dirty="0" smtClean="0">
                <a:solidFill>
                  <a:schemeClr val="tx1"/>
                </a:solidFill>
                <a:latin typeface="Arial" panose="020B0604020202020204" pitchFamily="34" charset="0"/>
                <a:cs typeface="Arial" panose="020B0604020202020204" pitchFamily="34" charset="0"/>
              </a:rPr>
              <a:t>marketplace.</a:t>
            </a:r>
            <a:endParaRPr lang="en-US" sz="1200" b="0" dirty="0">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8553450" y="4953000"/>
            <a:ext cx="914400" cy="914400"/>
          </a:xfrm>
          <a:prstGeom prst="rect">
            <a:avLst/>
          </a:prstGeom>
          <a:ln cap="flat">
            <a:noFill/>
            <a:miter lim="800000"/>
          </a:ln>
        </p:spPr>
        <p:txBody>
          <a:bodyPr vert="horz" wrap="none" lIns="91440" tIns="45720" rIns="91440" bIns="457200" rtlCol="0">
            <a:noAutofit/>
          </a:bodyPr>
          <a:lstStyle/>
          <a:p>
            <a:endParaRPr lang="en-US" sz="2000" b="1" dirty="0" smtClean="0"/>
          </a:p>
        </p:txBody>
      </p:sp>
      <p:sp>
        <p:nvSpPr>
          <p:cNvPr id="14"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21</a:t>
            </a:fld>
            <a:endParaRPr lang="en-US" sz="1000" dirty="0">
              <a:latin typeface="Arial" panose="020B0604020202020204" pitchFamily="34" charset="0"/>
              <a:cs typeface="Arial" panose="020B0604020202020204" pitchFamily="34" charset="0"/>
            </a:endParaRPr>
          </a:p>
        </p:txBody>
      </p:sp>
      <p:sp>
        <p:nvSpPr>
          <p:cNvPr id="15" name="TextBox 14"/>
          <p:cNvSpPr txBox="1"/>
          <p:nvPr/>
        </p:nvSpPr>
        <p:spPr bwMode="gray">
          <a:xfrm>
            <a:off x="1063733" y="3164912"/>
            <a:ext cx="6998899" cy="883776"/>
          </a:xfrm>
          <a:prstGeom prst="rect">
            <a:avLst/>
          </a:prstGeom>
          <a:noFill/>
          <a:ln w="76200">
            <a:solidFill>
              <a:srgbClr val="95B3CC"/>
            </a:solidFill>
            <a:miter lim="800000"/>
          </a:ln>
        </p:spPr>
        <p:txBody>
          <a:bodyPr wrap="square" lIns="91440" tIns="9144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lgn="ctr">
              <a:lnSpc>
                <a:spcPct val="100000"/>
              </a:lnSpc>
              <a:spcBef>
                <a:spcPts val="300"/>
              </a:spcBef>
            </a:pPr>
            <a:r>
              <a:rPr lang="en-US" sz="1400" dirty="0" smtClean="0">
                <a:solidFill>
                  <a:schemeClr val="tx1"/>
                </a:solidFill>
                <a:latin typeface="Arial" panose="020B0604020202020204" pitchFamily="34" charset="0"/>
                <a:cs typeface="Arial" panose="020B0604020202020204" pitchFamily="34" charset="0"/>
              </a:rPr>
              <a:t>Each business model has distinct advantages and disadvantages.</a:t>
            </a:r>
          </a:p>
          <a:p>
            <a:pPr algn="ctr">
              <a:lnSpc>
                <a:spcPct val="100000"/>
              </a:lnSpc>
              <a:spcBef>
                <a:spcPts val="300"/>
              </a:spcBef>
            </a:pPr>
            <a:r>
              <a:rPr lang="en-US" sz="1400" dirty="0" smtClean="0">
                <a:solidFill>
                  <a:schemeClr val="tx1"/>
                </a:solidFill>
                <a:latin typeface="Arial" panose="020B0604020202020204" pitchFamily="34" charset="0"/>
                <a:cs typeface="Arial" panose="020B0604020202020204" pitchFamily="34" charset="0"/>
              </a:rPr>
              <a:t>S&amp;P Global Ratings utilizes the Issuer-Pay model.</a:t>
            </a:r>
          </a:p>
          <a:p>
            <a:pPr algn="ctr">
              <a:lnSpc>
                <a:spcPct val="100000"/>
              </a:lnSpc>
              <a:spcBef>
                <a:spcPts val="300"/>
              </a:spcBef>
            </a:pPr>
            <a:r>
              <a:rPr lang="en-US" sz="1400" dirty="0" smtClean="0">
                <a:solidFill>
                  <a:schemeClr val="tx1"/>
                </a:solidFill>
                <a:latin typeface="Arial" panose="020B0604020202020204" pitchFamily="34" charset="0"/>
                <a:cs typeface="Arial" panose="020B0604020202020204" pitchFamily="34" charset="0"/>
              </a:rPr>
              <a:t>We believe this model provides the greatest transparency to the market.</a:t>
            </a:r>
            <a:endParaRPr lang="en-US" sz="1400" dirty="0">
              <a:solidFill>
                <a:schemeClr val="tx1"/>
              </a:solidFill>
              <a:latin typeface="Arial" panose="020B0604020202020204" pitchFamily="34" charset="0"/>
              <a:cs typeface="Arial" panose="020B0604020202020204" pitchFamily="34" charset="0"/>
            </a:endParaRPr>
          </a:p>
        </p:txBody>
      </p:sp>
      <p:sp>
        <p:nvSpPr>
          <p:cNvPr id="23" name="Right Arrow 22"/>
          <p:cNvSpPr/>
          <p:nvPr/>
        </p:nvSpPr>
        <p:spPr bwMode="gray">
          <a:xfrm rot="5400000">
            <a:off x="4344328" y="4186845"/>
            <a:ext cx="456757" cy="351653"/>
          </a:xfrm>
          <a:prstGeom prst="rightArrow">
            <a:avLst>
              <a:gd name="adj1" fmla="val 55170"/>
              <a:gd name="adj2" fmla="val 37597"/>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4430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13531" y="201930"/>
            <a:ext cx="6040438" cy="1371600"/>
          </a:xfrm>
          <a:prstGeom prst="rect">
            <a:avLst/>
          </a:prstGeom>
          <a:ln>
            <a:noFill/>
            <a:miter lim="800000"/>
          </a:ln>
        </p:spPr>
        <p:txBody>
          <a:bodyPr vert="horz" wrap="square" lIns="0" tIns="0" rIns="0" bIns="0" rtlCol="0" anchor="t" anchorCtr="0">
            <a:noAutofit/>
          </a:bodyPr>
          <a:lstStyle>
            <a:lvl1pPr algn="l" defTabSz="457200" rtl="0" eaLnBrk="1" latinLnBrk="0" hangingPunct="1">
              <a:lnSpc>
                <a:spcPct val="90000"/>
              </a:lnSpc>
              <a:spcBef>
                <a:spcPct val="0"/>
              </a:spcBef>
              <a:buNone/>
              <a:defRPr lang="en-US" sz="5700" b="0" i="0" kern="1200">
                <a:solidFill>
                  <a:schemeClr val="tx1"/>
                </a:solidFill>
                <a:latin typeface="Arial Regular" charset="0"/>
                <a:ea typeface="+mj-ea"/>
                <a:cs typeface="Arial Regular" charset="0"/>
              </a:defRPr>
            </a:lvl1pPr>
          </a:lstStyle>
          <a:p>
            <a:r>
              <a:rPr lang="en-US" dirty="0" smtClean="0"/>
              <a:t>What Are </a:t>
            </a:r>
            <a:br>
              <a:rPr lang="en-US" dirty="0" smtClean="0"/>
            </a:br>
            <a:r>
              <a:rPr lang="en-US" dirty="0" smtClean="0"/>
              <a:t>Our Capabilities?</a:t>
            </a:r>
            <a:endParaRPr lang="en-US" dirty="0"/>
          </a:p>
        </p:txBody>
      </p:sp>
    </p:spTree>
    <p:extLst>
      <p:ext uri="{BB962C8B-B14F-4D97-AF65-F5344CB8AC3E}">
        <p14:creationId xmlns:p14="http://schemas.microsoft.com/office/powerpoint/2010/main" val="963291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7352" y="226668"/>
            <a:ext cx="8119382" cy="792575"/>
          </a:xfrm>
        </p:spPr>
        <p:txBody>
          <a:bodyPr/>
          <a:lstStyle/>
          <a:p>
            <a:r>
              <a:rPr lang="en-US" dirty="0" smtClean="0">
                <a:latin typeface="Arial" panose="020B0604020202020204" pitchFamily="34" charset="0"/>
                <a:cs typeface="Arial" panose="020B0604020202020204" pitchFamily="34" charset="0"/>
              </a:rPr>
              <a:t>The Breadth of Our Analytic Coverage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(Number of Issues Rated)</a:t>
            </a:r>
            <a:endParaRPr lang="en-US" sz="1600" b="0" baseline="90000" dirty="0">
              <a:latin typeface="Arial" panose="020B0604020202020204" pitchFamily="34" charset="0"/>
              <a:cs typeface="Arial" panose="020B0604020202020204" pitchFamily="34" charset="0"/>
            </a:endParaRPr>
          </a:p>
        </p:txBody>
      </p:sp>
      <p:grpSp>
        <p:nvGrpSpPr>
          <p:cNvPr id="3" name="Group 2"/>
          <p:cNvGrpSpPr/>
          <p:nvPr/>
        </p:nvGrpSpPr>
        <p:grpSpPr bwMode="auto">
          <a:xfrm>
            <a:off x="224403" y="1272580"/>
            <a:ext cx="8678297" cy="4108566"/>
            <a:chOff x="237103" y="1247180"/>
            <a:chExt cx="8702566" cy="4120056"/>
          </a:xfrm>
          <a:solidFill>
            <a:schemeClr val="tx1"/>
          </a:solidFill>
        </p:grpSpPr>
        <p:sp>
          <p:nvSpPr>
            <p:cNvPr id="2" name="Rectangle 1"/>
            <p:cNvSpPr/>
            <p:nvPr/>
          </p:nvSpPr>
          <p:spPr bwMode="auto">
            <a:xfrm>
              <a:off x="237103" y="1247180"/>
              <a:ext cx="2837793" cy="2007476"/>
            </a:xfrm>
            <a:prstGeom prst="rect">
              <a:avLst/>
            </a:prstGeom>
            <a:solidFill>
              <a:srgbClr val="298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Corporate Ratings</a:t>
              </a:r>
              <a:endParaRPr lang="en-US" sz="1400" b="1" dirty="0">
                <a:latin typeface="Arial" panose="020B0604020202020204" pitchFamily="34" charset="0"/>
                <a:cs typeface="Arial" panose="020B0604020202020204" pitchFamily="34" charset="0"/>
              </a:endParaRPr>
            </a:p>
            <a:p>
              <a:pPr algn="ctr"/>
              <a:r>
                <a:rPr lang="en-US" sz="3200" b="1" dirty="0" smtClean="0">
                  <a:latin typeface="Arial" panose="020B0604020202020204" pitchFamily="34" charset="0"/>
                  <a:cs typeface="Arial" panose="020B0604020202020204" pitchFamily="34" charset="0"/>
                </a:rPr>
                <a:t>50,672</a:t>
              </a:r>
            </a:p>
          </p:txBody>
        </p:sp>
        <p:sp>
          <p:nvSpPr>
            <p:cNvPr id="6" name="Rectangle 5"/>
            <p:cNvSpPr/>
            <p:nvPr/>
          </p:nvSpPr>
          <p:spPr bwMode="auto">
            <a:xfrm>
              <a:off x="3169489" y="1247180"/>
              <a:ext cx="2837793" cy="2007476"/>
            </a:xfrm>
            <a:prstGeom prst="rect">
              <a:avLst/>
            </a:prstGeom>
            <a:solidFill>
              <a:srgbClr val="8AAD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Financial Institutions Ratings</a:t>
              </a:r>
            </a:p>
            <a:p>
              <a:pPr algn="ctr"/>
              <a:r>
                <a:rPr lang="en-US" sz="3200" b="1" dirty="0" smtClean="0">
                  <a:solidFill>
                    <a:schemeClr val="bg1"/>
                  </a:solidFill>
                  <a:latin typeface="Arial" panose="020B0604020202020204" pitchFamily="34" charset="0"/>
                  <a:cs typeface="Arial" panose="020B0604020202020204" pitchFamily="34" charset="0"/>
                </a:rPr>
                <a:t>58,582</a:t>
              </a:r>
              <a:endParaRPr lang="en-US" sz="32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bwMode="auto">
            <a:xfrm>
              <a:off x="6101876" y="1247180"/>
              <a:ext cx="2837793" cy="2007476"/>
            </a:xfrm>
            <a:prstGeom prst="rect">
              <a:avLst/>
            </a:prstGeom>
            <a:solidFill>
              <a:srgbClr val="95B3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Insurance Companies Ratings</a:t>
              </a:r>
            </a:p>
            <a:p>
              <a:pPr algn="ctr"/>
              <a:r>
                <a:rPr lang="en-US" sz="3200" b="1" dirty="0" smtClean="0">
                  <a:solidFill>
                    <a:schemeClr val="bg1"/>
                  </a:solidFill>
                  <a:latin typeface="Arial" panose="020B0604020202020204" pitchFamily="34" charset="0"/>
                  <a:cs typeface="Arial" panose="020B0604020202020204" pitchFamily="34" charset="0"/>
                </a:rPr>
                <a:t>6,859</a:t>
              </a:r>
            </a:p>
          </p:txBody>
        </p:sp>
        <p:sp>
          <p:nvSpPr>
            <p:cNvPr id="8" name="Rectangle 7"/>
            <p:cNvSpPr/>
            <p:nvPr/>
          </p:nvSpPr>
          <p:spPr bwMode="auto">
            <a:xfrm>
              <a:off x="237103" y="3359760"/>
              <a:ext cx="2837793" cy="20074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Government Securities </a:t>
              </a:r>
              <a:r>
                <a:rPr lang="en-US" sz="1400" b="1" dirty="0">
                  <a:latin typeface="Arial" panose="020B0604020202020204" pitchFamily="34" charset="0"/>
                  <a:cs typeface="Arial" panose="020B0604020202020204" pitchFamily="34" charset="0"/>
                </a:rPr>
                <a:t>Ratings</a:t>
              </a:r>
            </a:p>
            <a:p>
              <a:pPr algn="ctr"/>
              <a:r>
                <a:rPr lang="en-US" sz="3200" b="1" dirty="0" smtClean="0">
                  <a:latin typeface="Arial" panose="020B0604020202020204" pitchFamily="34" charset="0"/>
                  <a:cs typeface="Arial" panose="020B0604020202020204" pitchFamily="34" charset="0"/>
                </a:rPr>
                <a:t>952,910</a:t>
              </a:r>
            </a:p>
          </p:txBody>
        </p:sp>
        <p:sp>
          <p:nvSpPr>
            <p:cNvPr id="9" name="Rectangle 8"/>
            <p:cNvSpPr/>
            <p:nvPr/>
          </p:nvSpPr>
          <p:spPr bwMode="auto">
            <a:xfrm>
              <a:off x="3169489" y="3359760"/>
              <a:ext cx="2837793" cy="20074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Structured Finance Ratings</a:t>
              </a:r>
            </a:p>
            <a:p>
              <a:pPr algn="ctr"/>
              <a:r>
                <a:rPr lang="en-US" sz="3200" b="1" dirty="0" smtClean="0">
                  <a:latin typeface="Arial" panose="020B0604020202020204" pitchFamily="34" charset="0"/>
                  <a:cs typeface="Arial" panose="020B0604020202020204" pitchFamily="34" charset="0"/>
                </a:rPr>
                <a:t>49,162</a:t>
              </a:r>
              <a:endParaRPr lang="en-US" sz="1600" baseline="90000" dirty="0" smtClean="0">
                <a:latin typeface="Arial" panose="020B0604020202020204" pitchFamily="34" charset="0"/>
                <a:cs typeface="Arial" panose="020B0604020202020204" pitchFamily="34" charset="0"/>
              </a:endParaRPr>
            </a:p>
          </p:txBody>
        </p:sp>
      </p:grpSp>
      <p:sp>
        <p:nvSpPr>
          <p:cNvPr id="12" name="Content Placeholder 9"/>
          <p:cNvSpPr txBox="1">
            <a:spLocks/>
          </p:cNvSpPr>
          <p:nvPr/>
        </p:nvSpPr>
        <p:spPr>
          <a:xfrm>
            <a:off x="303212" y="5855484"/>
            <a:ext cx="8688387" cy="225033"/>
          </a:xfrm>
          <a:prstGeom prst="rect">
            <a:avLst/>
          </a:prstGeom>
        </p:spPr>
        <p:txBody>
          <a:bodyPr vert="horz" wrap="square" lIns="0" tIns="0" rIns="0" bIns="91440" rtlCol="0" anchor="b"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r>
              <a:rPr lang="en-US" sz="800" b="0" dirty="0" smtClean="0">
                <a:latin typeface="Arial" panose="020B0604020202020204" pitchFamily="34" charset="0"/>
                <a:cs typeface="Arial" panose="020B0604020202020204" pitchFamily="34" charset="0"/>
              </a:rPr>
              <a:t>Source: S&amp;P Global Ratings, year-end 2016.</a:t>
            </a:r>
            <a:endParaRPr lang="en-US" sz="800" b="0" dirty="0">
              <a:latin typeface="Arial" panose="020B0604020202020204" pitchFamily="34" charset="0"/>
              <a:cs typeface="Arial" panose="020B0604020202020204" pitchFamily="34" charset="0"/>
            </a:endParaRPr>
          </a:p>
        </p:txBody>
      </p:sp>
      <p:sp>
        <p:nvSpPr>
          <p:cNvPr id="11" name="Slide Number Placeholder 2"/>
          <p:cNvSpPr>
            <a:spLocks noGrp="1"/>
          </p:cNvSpPr>
          <p:nvPr>
            <p:ph type="sldNum" sz="quarter" idx="4294967295"/>
          </p:nvPr>
        </p:nvSpPr>
        <p:spPr>
          <a:xfrm>
            <a:off x="8757957" y="6435042"/>
            <a:ext cx="205813" cy="254684"/>
          </a:xfrm>
          <a:prstGeom prst="rect">
            <a:avLst/>
          </a:prstGeom>
        </p:spPr>
        <p:txBody>
          <a:bodyPr/>
          <a:lstStyle/>
          <a:p>
            <a:pPr algn="l"/>
            <a:fld id="{D8C7B916-C5B8-B44E-8A57-C4F989E2FE98}" type="slidenum">
              <a:rPr lang="en-US" sz="1000" smtClean="0">
                <a:latin typeface="Arial Regular"/>
              </a:rPr>
              <a:pPr algn="l"/>
              <a:t>23</a:t>
            </a:fld>
            <a:endParaRPr lang="en-US" sz="1000" dirty="0">
              <a:latin typeface="Arial Regular"/>
            </a:endParaRPr>
          </a:p>
        </p:txBody>
      </p:sp>
    </p:spTree>
    <p:extLst>
      <p:ext uri="{BB962C8B-B14F-4D97-AF65-F5344CB8AC3E}">
        <p14:creationId xmlns:p14="http://schemas.microsoft.com/office/powerpoint/2010/main" val="390811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ight Arrow 59"/>
          <p:cNvSpPr/>
          <p:nvPr/>
        </p:nvSpPr>
        <p:spPr bwMode="gray">
          <a:xfrm rot="10800000" flipV="1">
            <a:off x="2838638" y="4425695"/>
            <a:ext cx="435889" cy="368488"/>
          </a:xfrm>
          <a:prstGeom prst="rightArrow">
            <a:avLst>
              <a:gd name="adj1" fmla="val 55170"/>
              <a:gd name="adj2" fmla="val 37597"/>
            </a:avLst>
          </a:prstGeom>
          <a:solidFill>
            <a:srgbClr val="A79886"/>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solidFill>
                <a:schemeClr val="bg2"/>
              </a:solidFill>
              <a:latin typeface="Arial" panose="020B0604020202020204" pitchFamily="34" charset="0"/>
              <a:cs typeface="Arial" panose="020B0604020202020204" pitchFamily="34" charset="0"/>
            </a:endParaRPr>
          </a:p>
        </p:txBody>
      </p:sp>
      <p:sp>
        <p:nvSpPr>
          <p:cNvPr id="33" name="Right Arrow 32"/>
          <p:cNvSpPr/>
          <p:nvPr/>
        </p:nvSpPr>
        <p:spPr bwMode="gray">
          <a:xfrm flipH="1">
            <a:off x="5872657" y="4439968"/>
            <a:ext cx="456757" cy="351653"/>
          </a:xfrm>
          <a:prstGeom prst="rightArrow">
            <a:avLst>
              <a:gd name="adj1" fmla="val 55170"/>
              <a:gd name="adj2" fmla="val 37597"/>
            </a:avLst>
          </a:prstGeom>
          <a:solidFill>
            <a:srgbClr val="8AAD9C"/>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solidFill>
                <a:schemeClr val="bg2"/>
              </a:solidFill>
              <a:latin typeface="Arial" panose="020B0604020202020204" pitchFamily="34" charset="0"/>
              <a:cs typeface="Arial" panose="020B0604020202020204" pitchFamily="34" charset="0"/>
            </a:endParaRPr>
          </a:p>
        </p:txBody>
      </p:sp>
      <p:sp>
        <p:nvSpPr>
          <p:cNvPr id="32" name="Right Arrow 31"/>
          <p:cNvSpPr/>
          <p:nvPr/>
        </p:nvSpPr>
        <p:spPr bwMode="gray">
          <a:xfrm rot="5400000">
            <a:off x="7382681" y="3167827"/>
            <a:ext cx="456757" cy="351653"/>
          </a:xfrm>
          <a:prstGeom prst="rightArrow">
            <a:avLst>
              <a:gd name="adj1" fmla="val 55170"/>
              <a:gd name="adj2" fmla="val 37597"/>
            </a:avLst>
          </a:prstGeom>
          <a:solidFill>
            <a:srgbClr val="8AAD9C"/>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solidFill>
                <a:schemeClr val="bg2"/>
              </a:solidFill>
              <a:latin typeface="Arial" panose="020B0604020202020204" pitchFamily="34" charset="0"/>
              <a:cs typeface="Arial" panose="020B0604020202020204" pitchFamily="34" charset="0"/>
            </a:endParaRPr>
          </a:p>
        </p:txBody>
      </p:sp>
      <p:sp>
        <p:nvSpPr>
          <p:cNvPr id="54" name="Right Arrow 53"/>
          <p:cNvSpPr/>
          <p:nvPr/>
        </p:nvSpPr>
        <p:spPr bwMode="gray">
          <a:xfrm>
            <a:off x="5837090" y="1894866"/>
            <a:ext cx="456757" cy="351653"/>
          </a:xfrm>
          <a:prstGeom prst="rightArrow">
            <a:avLst>
              <a:gd name="adj1" fmla="val 55170"/>
              <a:gd name="adj2" fmla="val 37597"/>
            </a:avLst>
          </a:prstGeom>
          <a:solidFill>
            <a:srgbClr val="8AAD9C"/>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solidFill>
                <a:schemeClr val="bg2"/>
              </a:solidFill>
              <a:latin typeface="Arial" panose="020B0604020202020204" pitchFamily="34" charset="0"/>
              <a:cs typeface="Arial" panose="020B0604020202020204" pitchFamily="34" charset="0"/>
            </a:endParaRPr>
          </a:p>
        </p:txBody>
      </p:sp>
      <p:sp>
        <p:nvSpPr>
          <p:cNvPr id="40" name="Right Arrow 39"/>
          <p:cNvSpPr/>
          <p:nvPr/>
        </p:nvSpPr>
        <p:spPr bwMode="gray">
          <a:xfrm>
            <a:off x="2793558" y="1886916"/>
            <a:ext cx="456757" cy="351653"/>
          </a:xfrm>
          <a:prstGeom prst="rightArrow">
            <a:avLst>
              <a:gd name="adj1" fmla="val 55170"/>
              <a:gd name="adj2" fmla="val 37597"/>
            </a:avLst>
          </a:prstGeom>
          <a:solidFill>
            <a:srgbClr val="8AAD9C"/>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solidFill>
                <a:schemeClr val="bg2"/>
              </a:solidFill>
              <a:latin typeface="Arial" panose="020B0604020202020204" pitchFamily="34" charset="0"/>
              <a:cs typeface="Arial" panose="020B0604020202020204" pitchFamily="34" charset="0"/>
            </a:endParaRPr>
          </a:p>
        </p:txBody>
      </p:sp>
      <p:sp>
        <p:nvSpPr>
          <p:cNvPr id="32770" name="Rectangle 40"/>
          <p:cNvSpPr>
            <a:spLocks noGrp="1" noChangeArrowheads="1"/>
          </p:cNvSpPr>
          <p:nvPr>
            <p:ph type="title" idx="4294967295"/>
          </p:nvPr>
        </p:nvSpPr>
        <p:spPr>
          <a:xfrm>
            <a:off x="318303" y="223485"/>
            <a:ext cx="8688387" cy="456119"/>
          </a:xfrm>
        </p:spPr>
        <p:txBody>
          <a:bodyPr/>
          <a:lstStyle/>
          <a:p>
            <a:r>
              <a:rPr lang="en-GB" sz="2800" dirty="0" smtClean="0">
                <a:latin typeface="Arial" panose="020B0604020202020204" pitchFamily="34" charset="0"/>
                <a:cs typeface="Arial" panose="020B0604020202020204" pitchFamily="34" charset="0"/>
              </a:rPr>
              <a:t>Our Rating Process</a:t>
            </a:r>
            <a:endParaRPr lang="en-GB" sz="2800" dirty="0" smtClean="0">
              <a:solidFill>
                <a:schemeClr val="tx2"/>
              </a:solidFill>
              <a:latin typeface="Arial" panose="020B0604020202020204" pitchFamily="34" charset="0"/>
              <a:cs typeface="Arial" panose="020B0604020202020204" pitchFamily="34" charset="0"/>
            </a:endParaRPr>
          </a:p>
        </p:txBody>
      </p:sp>
      <p:sp>
        <p:nvSpPr>
          <p:cNvPr id="51" name="TextBox 50"/>
          <p:cNvSpPr txBox="1"/>
          <p:nvPr/>
        </p:nvSpPr>
        <p:spPr bwMode="gray">
          <a:xfrm>
            <a:off x="6358948" y="3613912"/>
            <a:ext cx="2519097" cy="1984538"/>
          </a:xfrm>
          <a:prstGeom prst="rect">
            <a:avLst/>
          </a:prstGeom>
          <a:solidFill>
            <a:schemeClr val="bg1"/>
          </a:solidFill>
          <a:ln w="101600">
            <a:solidFill>
              <a:srgbClr val="BEB7A9"/>
            </a:solidFill>
            <a:miter lim="800000"/>
          </a:ln>
        </p:spPr>
        <p:txBody>
          <a:bodyPr wrap="square" lIns="137160" tIns="9144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spcBef>
                <a:spcPts val="300"/>
              </a:spcBef>
            </a:pPr>
            <a:r>
              <a:rPr lang="en-US" dirty="0" smtClean="0">
                <a:solidFill>
                  <a:schemeClr val="tx1"/>
                </a:solidFill>
                <a:latin typeface="Arial" panose="020B0604020202020204" pitchFamily="34" charset="0"/>
                <a:cs typeface="Arial" panose="020B0604020202020204" pitchFamily="34" charset="0"/>
              </a:rPr>
              <a:t>4. Rating Notification &amp; </a:t>
            </a:r>
            <a:br>
              <a:rPr lang="en-US" dirty="0" smtClean="0">
                <a:solidFill>
                  <a:schemeClr val="tx1"/>
                </a:solidFill>
                <a:latin typeface="Arial" panose="020B0604020202020204" pitchFamily="34" charset="0"/>
                <a:cs typeface="Arial" panose="020B0604020202020204" pitchFamily="34" charset="0"/>
              </a:rPr>
            </a:br>
            <a:r>
              <a:rPr lang="en-US" dirty="0" smtClean="0">
                <a:solidFill>
                  <a:schemeClr val="tx1"/>
                </a:solidFill>
                <a:latin typeface="Arial" panose="020B0604020202020204" pitchFamily="34" charset="0"/>
                <a:cs typeface="Arial" panose="020B0604020202020204" pitchFamily="34" charset="0"/>
              </a:rPr>
              <a:t>Pre-Release</a:t>
            </a:r>
            <a:endParaRPr lang="en-US" dirty="0">
              <a:solidFill>
                <a:schemeClr val="tx1"/>
              </a:solidFill>
              <a:latin typeface="Arial" panose="020B0604020202020204" pitchFamily="34" charset="0"/>
              <a:cs typeface="Arial" panose="020B0604020202020204" pitchFamily="34" charset="0"/>
            </a:endParaRPr>
          </a:p>
          <a:p>
            <a:pPr lvl="1">
              <a:spcBef>
                <a:spcPts val="300"/>
              </a:spcBef>
            </a:pPr>
            <a:r>
              <a:rPr lang="en-US" sz="1200" b="0" dirty="0" smtClean="0">
                <a:solidFill>
                  <a:schemeClr val="tx1"/>
                </a:solidFill>
                <a:latin typeface="Arial" panose="020B0604020202020204" pitchFamily="34" charset="0"/>
                <a:cs typeface="Arial" panose="020B0604020202020204" pitchFamily="34" charset="0"/>
              </a:rPr>
              <a:t>The analyst may notify the customer of the rating decision and provide an opportunity to review the </a:t>
            </a:r>
            <a:r>
              <a:rPr lang="en-US" sz="1200" b="0" dirty="0">
                <a:solidFill>
                  <a:schemeClr val="tx1"/>
                </a:solidFill>
                <a:latin typeface="Arial" panose="020B0604020202020204" pitchFamily="34" charset="0"/>
                <a:cs typeface="Arial" panose="020B0604020202020204" pitchFamily="34" charset="0"/>
              </a:rPr>
              <a:t>written rationale for fact-checking </a:t>
            </a:r>
            <a:r>
              <a:rPr lang="en-US" sz="1200" b="0" dirty="0" smtClean="0">
                <a:solidFill>
                  <a:schemeClr val="tx1"/>
                </a:solidFill>
                <a:latin typeface="Arial" panose="020B0604020202020204" pitchFamily="34" charset="0"/>
                <a:cs typeface="Arial" panose="020B0604020202020204" pitchFamily="34" charset="0"/>
              </a:rPr>
              <a:t>and </a:t>
            </a:r>
            <a:r>
              <a:rPr lang="en-US" sz="1200" b="0" dirty="0">
                <a:solidFill>
                  <a:schemeClr val="tx1"/>
                </a:solidFill>
                <a:latin typeface="Arial" panose="020B0604020202020204" pitchFamily="34" charset="0"/>
                <a:cs typeface="Arial" panose="020B0604020202020204" pitchFamily="34" charset="0"/>
              </a:rPr>
              <a:t>accuracy purposes</a:t>
            </a:r>
            <a:r>
              <a:rPr lang="en-US" sz="1100" b="0" dirty="0">
                <a:solidFill>
                  <a:schemeClr val="tx1"/>
                </a:solidFill>
                <a:latin typeface="Arial" panose="020B0604020202020204" pitchFamily="34" charset="0"/>
                <a:cs typeface="Arial" panose="020B0604020202020204" pitchFamily="34" charset="0"/>
              </a:rPr>
              <a:t>.</a:t>
            </a:r>
          </a:p>
          <a:p>
            <a:pPr lvl="1">
              <a:lnSpc>
                <a:spcPct val="105000"/>
              </a:lnSpc>
              <a:spcBef>
                <a:spcPts val="300"/>
              </a:spcBef>
            </a:pPr>
            <a:endParaRPr lang="en-US" sz="1200" b="0" dirty="0">
              <a:solidFill>
                <a:schemeClr val="tx1"/>
              </a:solidFill>
              <a:latin typeface="Arial" panose="020B0604020202020204" pitchFamily="34" charset="0"/>
              <a:cs typeface="Arial" panose="020B0604020202020204" pitchFamily="34" charset="0"/>
            </a:endParaRPr>
          </a:p>
        </p:txBody>
      </p:sp>
      <p:sp>
        <p:nvSpPr>
          <p:cNvPr id="24" name="Content Placeholder 9"/>
          <p:cNvSpPr txBox="1">
            <a:spLocks/>
          </p:cNvSpPr>
          <p:nvPr/>
        </p:nvSpPr>
        <p:spPr>
          <a:xfrm>
            <a:off x="227013" y="5947167"/>
            <a:ext cx="8697912" cy="225033"/>
          </a:xfrm>
          <a:prstGeom prst="rect">
            <a:avLst/>
          </a:prstGeom>
          <a:ln cap="flat">
            <a:noFill/>
            <a:miter lim="800000"/>
          </a:ln>
        </p:spPr>
        <p:txBody>
          <a:bodyPr vert="horz" wrap="square" lIns="0" tIns="0" rIns="0" bIns="91440" rtlCol="0" anchor="b"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800" b="0" dirty="0">
              <a:solidFill>
                <a:srgbClr val="000000"/>
              </a:solidFill>
              <a:latin typeface="Arial" panose="020B0604020202020204" pitchFamily="34" charset="0"/>
              <a:cs typeface="Arial" panose="020B0604020202020204" pitchFamily="34" charset="0"/>
            </a:endParaRPr>
          </a:p>
        </p:txBody>
      </p:sp>
      <p:sp>
        <p:nvSpPr>
          <p:cNvPr id="20"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24</a:t>
            </a:fld>
            <a:endParaRPr lang="en-US" sz="1000" dirty="0">
              <a:latin typeface="Arial" panose="020B0604020202020204" pitchFamily="34" charset="0"/>
              <a:cs typeface="Arial" panose="020B0604020202020204" pitchFamily="34" charset="0"/>
            </a:endParaRPr>
          </a:p>
        </p:txBody>
      </p:sp>
      <p:sp>
        <p:nvSpPr>
          <p:cNvPr id="26" name="TextBox 25"/>
          <p:cNvSpPr txBox="1"/>
          <p:nvPr/>
        </p:nvSpPr>
        <p:spPr bwMode="gray">
          <a:xfrm>
            <a:off x="266515" y="1073212"/>
            <a:ext cx="2519097" cy="1984538"/>
          </a:xfrm>
          <a:prstGeom prst="rect">
            <a:avLst/>
          </a:prstGeom>
          <a:solidFill>
            <a:schemeClr val="bg1"/>
          </a:solidFill>
          <a:ln w="101600">
            <a:solidFill>
              <a:srgbClr val="BEB7A9"/>
            </a:solidFill>
            <a:miter lim="800000"/>
          </a:ln>
        </p:spPr>
        <p:txBody>
          <a:bodyPr wrap="square" lIns="137160" tIns="9144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spcBef>
                <a:spcPts val="300"/>
              </a:spcBef>
            </a:pPr>
            <a:r>
              <a:rPr lang="en-US" dirty="0">
                <a:solidFill>
                  <a:schemeClr val="tx1"/>
                </a:solidFill>
                <a:latin typeface="Arial" panose="020B0604020202020204" pitchFamily="34" charset="0"/>
                <a:cs typeface="Arial" panose="020B0604020202020204" pitchFamily="34" charset="0"/>
              </a:rPr>
              <a:t>1. Origination</a:t>
            </a:r>
          </a:p>
          <a:p>
            <a:pPr lvl="1">
              <a:spcBef>
                <a:spcPts val="300"/>
              </a:spcBef>
            </a:pPr>
            <a:r>
              <a:rPr lang="en-US" sz="1200" b="0" dirty="0">
                <a:solidFill>
                  <a:schemeClr val="tx1"/>
                </a:solidFill>
                <a:latin typeface="Arial" panose="020B0604020202020204" pitchFamily="34" charset="0"/>
                <a:cs typeface="Arial" panose="020B0604020202020204" pitchFamily="34" charset="0"/>
              </a:rPr>
              <a:t>A customer requests a rating and receives our Terms and Conditions. S&amp;P Global Ratings will determine whether it has the resources and information available to issue a rating.</a:t>
            </a:r>
          </a:p>
          <a:p>
            <a:pPr lvl="1">
              <a:lnSpc>
                <a:spcPct val="105000"/>
              </a:lnSpc>
              <a:spcBef>
                <a:spcPts val="300"/>
              </a:spcBef>
            </a:pPr>
            <a:endParaRPr lang="en-US" sz="1200" b="0" dirty="0">
              <a:solidFill>
                <a:schemeClr val="tx1"/>
              </a:solidFill>
              <a:latin typeface="Arial" panose="020B0604020202020204" pitchFamily="34" charset="0"/>
              <a:cs typeface="Arial" panose="020B0604020202020204" pitchFamily="34" charset="0"/>
            </a:endParaRPr>
          </a:p>
        </p:txBody>
      </p:sp>
      <p:sp>
        <p:nvSpPr>
          <p:cNvPr id="27" name="TextBox 26"/>
          <p:cNvSpPr txBox="1"/>
          <p:nvPr/>
        </p:nvSpPr>
        <p:spPr bwMode="gray">
          <a:xfrm>
            <a:off x="6347393" y="1075293"/>
            <a:ext cx="2519097" cy="1984538"/>
          </a:xfrm>
          <a:prstGeom prst="rect">
            <a:avLst/>
          </a:prstGeom>
          <a:solidFill>
            <a:schemeClr val="bg1"/>
          </a:solidFill>
          <a:ln w="101600">
            <a:solidFill>
              <a:srgbClr val="BEB7A9"/>
            </a:solidFill>
            <a:miter lim="800000"/>
          </a:ln>
        </p:spPr>
        <p:txBody>
          <a:bodyPr wrap="square" lIns="137160" tIns="9144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spcBef>
                <a:spcPts val="300"/>
              </a:spcBef>
              <a:spcAft>
                <a:spcPts val="0"/>
              </a:spcAft>
            </a:pPr>
            <a:r>
              <a:rPr lang="en-US" dirty="0">
                <a:solidFill>
                  <a:schemeClr val="tx1"/>
                </a:solidFill>
                <a:latin typeface="Arial" panose="020B0604020202020204" pitchFamily="34" charset="0"/>
                <a:cs typeface="Arial" panose="020B0604020202020204" pitchFamily="34" charset="0"/>
              </a:rPr>
              <a:t>3. </a:t>
            </a:r>
            <a:r>
              <a:rPr lang="en-US" spc="-30" dirty="0">
                <a:solidFill>
                  <a:schemeClr val="tx1"/>
                </a:solidFill>
                <a:latin typeface="Arial" panose="020B0604020202020204" pitchFamily="34" charset="0"/>
                <a:cs typeface="Arial" panose="020B0604020202020204" pitchFamily="34" charset="0"/>
              </a:rPr>
              <a:t>Rating Committee</a:t>
            </a:r>
          </a:p>
          <a:p>
            <a:pPr>
              <a:spcBef>
                <a:spcPts val="300"/>
              </a:spcBef>
              <a:spcAft>
                <a:spcPts val="0"/>
              </a:spcAft>
            </a:pPr>
            <a:r>
              <a:rPr lang="en-US" sz="1200" b="0" dirty="0">
                <a:solidFill>
                  <a:schemeClr val="tx1"/>
                </a:solidFill>
                <a:latin typeface="Arial" panose="020B0604020202020204" pitchFamily="34" charset="0"/>
                <a:cs typeface="Arial" panose="020B0604020202020204" pitchFamily="34" charset="0"/>
              </a:rPr>
              <a:t>The analyst presents the recommended rating action. The committee reviews the recommendation and committee presentation materials and votes on the credit rating action.</a:t>
            </a:r>
          </a:p>
          <a:p>
            <a:pPr lvl="1">
              <a:lnSpc>
                <a:spcPct val="105000"/>
              </a:lnSpc>
              <a:spcBef>
                <a:spcPts val="300"/>
              </a:spcBef>
              <a:spcAft>
                <a:spcPts val="0"/>
              </a:spcAft>
            </a:pPr>
            <a:endParaRPr lang="en-US" sz="1200" b="0" dirty="0">
              <a:solidFill>
                <a:schemeClr val="tx1"/>
              </a:solidFill>
              <a:latin typeface="Arial" panose="020B0604020202020204" pitchFamily="34" charset="0"/>
              <a:cs typeface="Arial" panose="020B0604020202020204" pitchFamily="34" charset="0"/>
            </a:endParaRPr>
          </a:p>
        </p:txBody>
      </p:sp>
      <p:sp>
        <p:nvSpPr>
          <p:cNvPr id="28" name="TextBox 27"/>
          <p:cNvSpPr txBox="1"/>
          <p:nvPr/>
        </p:nvSpPr>
        <p:spPr bwMode="gray">
          <a:xfrm>
            <a:off x="3304926" y="3616139"/>
            <a:ext cx="2519097" cy="1984538"/>
          </a:xfrm>
          <a:prstGeom prst="rect">
            <a:avLst/>
          </a:prstGeom>
          <a:solidFill>
            <a:schemeClr val="bg1"/>
          </a:solidFill>
          <a:ln w="101600">
            <a:solidFill>
              <a:srgbClr val="BEB7A9"/>
            </a:solidFill>
            <a:miter lim="800000"/>
          </a:ln>
        </p:spPr>
        <p:txBody>
          <a:bodyPr wrap="square" lIns="137160" tIns="9144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spcBef>
                <a:spcPts val="300"/>
              </a:spcBef>
            </a:pPr>
            <a:r>
              <a:rPr lang="en-US" dirty="0">
                <a:solidFill>
                  <a:schemeClr val="tx1"/>
                </a:solidFill>
                <a:latin typeface="Arial" panose="020B0604020202020204" pitchFamily="34" charset="0"/>
                <a:cs typeface="Arial" panose="020B0604020202020204" pitchFamily="34" charset="0"/>
              </a:rPr>
              <a:t>5. Publication</a:t>
            </a:r>
          </a:p>
          <a:p>
            <a:pPr lvl="1">
              <a:spcBef>
                <a:spcPts val="300"/>
              </a:spcBef>
            </a:pPr>
            <a:r>
              <a:rPr lang="en-US" sz="1200" b="0" dirty="0">
                <a:solidFill>
                  <a:schemeClr val="tx1"/>
                </a:solidFill>
                <a:latin typeface="Arial" panose="020B0604020202020204" pitchFamily="34" charset="0"/>
                <a:cs typeface="Arial" panose="020B0604020202020204" pitchFamily="34" charset="0"/>
              </a:rPr>
              <a:t>We publish a press release announcing the public rating and post the rating on our external website, www.standardandpoors.com.</a:t>
            </a:r>
          </a:p>
          <a:p>
            <a:pPr lvl="1">
              <a:lnSpc>
                <a:spcPct val="105000"/>
              </a:lnSpc>
              <a:spcBef>
                <a:spcPts val="300"/>
              </a:spcBef>
            </a:pPr>
            <a:endParaRPr lang="en-US" sz="1200" b="0" dirty="0">
              <a:solidFill>
                <a:schemeClr val="tx1"/>
              </a:solidFill>
              <a:latin typeface="Arial" panose="020B0604020202020204" pitchFamily="34" charset="0"/>
              <a:cs typeface="Arial" panose="020B0604020202020204" pitchFamily="34" charset="0"/>
            </a:endParaRPr>
          </a:p>
        </p:txBody>
      </p:sp>
      <p:sp>
        <p:nvSpPr>
          <p:cNvPr id="29" name="TextBox 28"/>
          <p:cNvSpPr txBox="1"/>
          <p:nvPr/>
        </p:nvSpPr>
        <p:spPr bwMode="gray">
          <a:xfrm>
            <a:off x="3297940" y="1072890"/>
            <a:ext cx="2519097" cy="1984538"/>
          </a:xfrm>
          <a:prstGeom prst="rect">
            <a:avLst/>
          </a:prstGeom>
          <a:solidFill>
            <a:schemeClr val="bg1"/>
          </a:solidFill>
          <a:ln w="101600">
            <a:solidFill>
              <a:srgbClr val="BEB7A9"/>
            </a:solidFill>
            <a:miter lim="800000"/>
          </a:ln>
        </p:spPr>
        <p:txBody>
          <a:bodyPr wrap="square" lIns="137160" tIns="9144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spcBef>
                <a:spcPts val="300"/>
              </a:spcBef>
            </a:pPr>
            <a:r>
              <a:rPr lang="en-US" dirty="0">
                <a:solidFill>
                  <a:schemeClr val="tx1"/>
                </a:solidFill>
                <a:latin typeface="Arial" panose="020B0604020202020204" pitchFamily="34" charset="0"/>
                <a:cs typeface="Arial" panose="020B0604020202020204" pitchFamily="34" charset="0"/>
              </a:rPr>
              <a:t>2. Analytic Review</a:t>
            </a:r>
          </a:p>
          <a:p>
            <a:pPr lvl="1">
              <a:spcBef>
                <a:spcPts val="300"/>
              </a:spcBef>
            </a:pPr>
            <a:r>
              <a:rPr lang="en-US" sz="1200" b="0" dirty="0" smtClean="0">
                <a:solidFill>
                  <a:schemeClr val="tx1"/>
                </a:solidFill>
                <a:latin typeface="Arial" panose="020B0604020202020204" pitchFamily="34" charset="0"/>
                <a:cs typeface="Arial" panose="020B0604020202020204" pitchFamily="34" charset="0"/>
              </a:rPr>
              <a:t>An </a:t>
            </a:r>
            <a:r>
              <a:rPr lang="en-US" sz="1200" b="0" dirty="0">
                <a:solidFill>
                  <a:schemeClr val="tx1"/>
                </a:solidFill>
                <a:latin typeface="Arial" panose="020B0604020202020204" pitchFamily="34" charset="0"/>
                <a:cs typeface="Arial" panose="020B0604020202020204" pitchFamily="34" charset="0"/>
              </a:rPr>
              <a:t>analyst collects and evaluates </a:t>
            </a:r>
            <a:r>
              <a:rPr lang="en-US" sz="1200" b="0" dirty="0" smtClean="0">
                <a:solidFill>
                  <a:schemeClr val="tx1"/>
                </a:solidFill>
                <a:latin typeface="Arial" panose="020B0604020202020204" pitchFamily="34" charset="0"/>
                <a:cs typeface="Arial" panose="020B0604020202020204" pitchFamily="34" charset="0"/>
              </a:rPr>
              <a:t>information </a:t>
            </a:r>
            <a:r>
              <a:rPr lang="en-US" sz="1200" b="0" dirty="0">
                <a:solidFill>
                  <a:schemeClr val="tx1"/>
                </a:solidFill>
                <a:latin typeface="Arial" panose="020B0604020202020204" pitchFamily="34" charset="0"/>
                <a:cs typeface="Arial" panose="020B0604020202020204" pitchFamily="34" charset="0"/>
              </a:rPr>
              <a:t>and prepares the recommended rating action</a:t>
            </a:r>
            <a:r>
              <a:rPr lang="en-US" sz="1200" b="0" dirty="0" smtClean="0">
                <a:solidFill>
                  <a:schemeClr val="tx1"/>
                </a:solidFill>
                <a:latin typeface="Arial" panose="020B0604020202020204" pitchFamily="34" charset="0"/>
                <a:cs typeface="Arial" panose="020B0604020202020204" pitchFamily="34" charset="0"/>
              </a:rPr>
              <a:t>.</a:t>
            </a:r>
            <a:endParaRPr lang="en-US" sz="1200" b="0" dirty="0">
              <a:latin typeface="Arial" panose="020B0604020202020204" pitchFamily="34" charset="0"/>
              <a:cs typeface="Arial" panose="020B0604020202020204" pitchFamily="34" charset="0"/>
            </a:endParaRPr>
          </a:p>
          <a:p>
            <a:pPr lvl="1">
              <a:lnSpc>
                <a:spcPct val="105000"/>
              </a:lnSpc>
              <a:spcBef>
                <a:spcPts val="300"/>
              </a:spcBef>
            </a:pPr>
            <a:endParaRPr lang="en-US" sz="1200" b="0" dirty="0">
              <a:solidFill>
                <a:schemeClr val="tx1"/>
              </a:solidFill>
              <a:latin typeface="Arial" panose="020B0604020202020204" pitchFamily="34" charset="0"/>
              <a:cs typeface="Arial" panose="020B0604020202020204" pitchFamily="34" charset="0"/>
            </a:endParaRPr>
          </a:p>
        </p:txBody>
      </p:sp>
      <p:sp>
        <p:nvSpPr>
          <p:cNvPr id="30" name="TextBox 29"/>
          <p:cNvSpPr txBox="1"/>
          <p:nvPr/>
        </p:nvSpPr>
        <p:spPr bwMode="gray">
          <a:xfrm>
            <a:off x="261965" y="3620208"/>
            <a:ext cx="2519097" cy="1984538"/>
          </a:xfrm>
          <a:prstGeom prst="rect">
            <a:avLst/>
          </a:prstGeom>
          <a:solidFill>
            <a:schemeClr val="bg1"/>
          </a:solidFill>
          <a:ln w="101600">
            <a:solidFill>
              <a:srgbClr val="BEB7A9"/>
            </a:solidFill>
            <a:miter lim="800000"/>
          </a:ln>
        </p:spPr>
        <p:txBody>
          <a:bodyPr wrap="square" lIns="137160" tIns="91440" rIns="91440" bIns="137160" rtlCol="0" anchor="t"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pPr>
              <a:spcBef>
                <a:spcPts val="300"/>
              </a:spcBef>
            </a:pPr>
            <a:r>
              <a:rPr lang="en-US" dirty="0">
                <a:solidFill>
                  <a:schemeClr val="tx1"/>
                </a:solidFill>
                <a:latin typeface="Arial" panose="020B0604020202020204" pitchFamily="34" charset="0"/>
                <a:cs typeface="Arial" panose="020B0604020202020204" pitchFamily="34" charset="0"/>
              </a:rPr>
              <a:t>6. Surveillance</a:t>
            </a:r>
          </a:p>
          <a:p>
            <a:pPr>
              <a:spcBef>
                <a:spcPts val="300"/>
              </a:spcBef>
            </a:pPr>
            <a:r>
              <a:rPr lang="en-US" sz="1200" b="0" dirty="0">
                <a:solidFill>
                  <a:schemeClr val="tx1"/>
                </a:solidFill>
                <a:latin typeface="Arial" panose="020B0604020202020204" pitchFamily="34" charset="0"/>
                <a:cs typeface="Arial" panose="020B0604020202020204" pitchFamily="34" charset="0"/>
              </a:rPr>
              <a:t>The goal of surveillance is to keep the rating current by identifying issues that may result in a change to the rating.</a:t>
            </a:r>
          </a:p>
          <a:p>
            <a:pPr lvl="1">
              <a:lnSpc>
                <a:spcPct val="105000"/>
              </a:lnSpc>
              <a:spcBef>
                <a:spcPts val="300"/>
              </a:spcBef>
            </a:pPr>
            <a:endParaRPr lang="en-US" sz="1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22332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94" y="218933"/>
            <a:ext cx="8688387" cy="859633"/>
          </a:xfrm>
        </p:spPr>
        <p:txBody>
          <a:bodyPr/>
          <a:lstStyle/>
          <a:p>
            <a:r>
              <a:rPr lang="en-US" sz="2800" dirty="0" smtClean="0"/>
              <a:t>Primary Elements Of Our Corporate Rating Criteria </a:t>
            </a:r>
            <a:endParaRPr lang="en-US" sz="2800" dirty="0">
              <a:solidFill>
                <a:schemeClr val="tx2"/>
              </a:solidFill>
            </a:endParaRPr>
          </a:p>
        </p:txBody>
      </p:sp>
      <p:sp>
        <p:nvSpPr>
          <p:cNvPr id="36" name="Oval 35"/>
          <p:cNvSpPr>
            <a:spLocks noChangeAspect="1"/>
          </p:cNvSpPr>
          <p:nvPr/>
        </p:nvSpPr>
        <p:spPr bwMode="ltGray">
          <a:xfrm>
            <a:off x="6791752" y="2532080"/>
            <a:ext cx="1773887" cy="1773887"/>
          </a:xfrm>
          <a:prstGeom prst="ellipse">
            <a:avLst/>
          </a:prstGeom>
          <a:noFill/>
          <a:ln w="101600">
            <a:solidFill>
              <a:srgbClr val="D6002A"/>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b="1" dirty="0" smtClean="0">
                <a:solidFill>
                  <a:srgbClr val="000000"/>
                </a:solidFill>
                <a:latin typeface="Arial" panose="020B0604020202020204" pitchFamily="34" charset="0"/>
                <a:cs typeface="Arial" panose="020B0604020202020204" pitchFamily="34" charset="0"/>
              </a:rPr>
              <a:t>Rating</a:t>
            </a:r>
            <a:endParaRPr lang="en-US" sz="2400" b="1" dirty="0">
              <a:solidFill>
                <a:srgbClr val="000000"/>
              </a:solidFill>
              <a:latin typeface="Arial" panose="020B0604020202020204" pitchFamily="34" charset="0"/>
              <a:cs typeface="Arial" panose="020B0604020202020204" pitchFamily="34" charset="0"/>
            </a:endParaRPr>
          </a:p>
        </p:txBody>
      </p:sp>
      <p:sp>
        <p:nvSpPr>
          <p:cNvPr id="3" name="TextBox 2"/>
          <p:cNvSpPr txBox="1"/>
          <p:nvPr/>
        </p:nvSpPr>
        <p:spPr>
          <a:xfrm>
            <a:off x="4051005" y="942593"/>
            <a:ext cx="914400" cy="914400"/>
          </a:xfrm>
          <a:prstGeom prst="rect">
            <a:avLst/>
          </a:prstGeom>
          <a:ln cap="flat">
            <a:noFill/>
            <a:miter lim="800000"/>
          </a:ln>
        </p:spPr>
        <p:txBody>
          <a:bodyPr vert="horz" wrap="none" lIns="91440" tIns="45720" rIns="91440" bIns="457200" rtlCol="0">
            <a:noAutofit/>
          </a:bodyPr>
          <a:lstStyle/>
          <a:p>
            <a:endParaRPr lang="en-US" sz="2000" b="1" dirty="0" smtClean="0"/>
          </a:p>
        </p:txBody>
      </p:sp>
      <p:sp>
        <p:nvSpPr>
          <p:cNvPr id="45" name="Right Arrow 44"/>
          <p:cNvSpPr>
            <a:spLocks noChangeAspect="1"/>
          </p:cNvSpPr>
          <p:nvPr/>
        </p:nvSpPr>
        <p:spPr bwMode="ltGray">
          <a:xfrm>
            <a:off x="4847104" y="2738060"/>
            <a:ext cx="1449564" cy="1366935"/>
          </a:xfrm>
          <a:prstGeom prst="rightArrow">
            <a:avLst>
              <a:gd name="adj1" fmla="val 54757"/>
              <a:gd name="adj2" fmla="val 38627"/>
            </a:avLst>
          </a:prstGeom>
          <a:solidFill>
            <a:srgbClr val="3C3C3B"/>
          </a:solidFill>
          <a:ln cap="flat">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latin typeface="+mj-lt"/>
            </a:endParaRPr>
          </a:p>
        </p:txBody>
      </p:sp>
      <p:sp>
        <p:nvSpPr>
          <p:cNvPr id="18" name="TextBox 17"/>
          <p:cNvSpPr txBox="1"/>
          <p:nvPr/>
        </p:nvSpPr>
        <p:spPr bwMode="gray">
          <a:xfrm>
            <a:off x="450554" y="1054854"/>
            <a:ext cx="3899721" cy="268433"/>
          </a:xfrm>
          <a:prstGeom prst="rect">
            <a:avLst/>
          </a:prstGeom>
          <a:solidFill>
            <a:srgbClr val="D6002A"/>
          </a:solidFill>
          <a:ln w="101600">
            <a:solidFill>
              <a:schemeClr val="tx2"/>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dirty="0" smtClean="0">
                <a:solidFill>
                  <a:schemeClr val="bg1"/>
                </a:solidFill>
                <a:latin typeface="Arial" panose="020B0604020202020204" pitchFamily="34" charset="0"/>
                <a:cs typeface="Arial" panose="020B0604020202020204" pitchFamily="34" charset="0"/>
              </a:rPr>
              <a:t>Country Risk</a:t>
            </a:r>
            <a:endParaRPr lang="en-US" dirty="0">
              <a:solidFill>
                <a:schemeClr val="tx2"/>
              </a:solidFill>
              <a:latin typeface="Arial" panose="020B0604020202020204" pitchFamily="34" charset="0"/>
              <a:cs typeface="Arial" panose="020B0604020202020204" pitchFamily="34" charset="0"/>
            </a:endParaRPr>
          </a:p>
        </p:txBody>
      </p:sp>
      <p:sp>
        <p:nvSpPr>
          <p:cNvPr id="26" name="TextBox 25"/>
          <p:cNvSpPr txBox="1"/>
          <p:nvPr/>
        </p:nvSpPr>
        <p:spPr bwMode="gray">
          <a:xfrm>
            <a:off x="451583" y="2384639"/>
            <a:ext cx="3899721" cy="268433"/>
          </a:xfrm>
          <a:prstGeom prst="rect">
            <a:avLst/>
          </a:prstGeom>
          <a:solidFill>
            <a:schemeClr val="tx2"/>
          </a:solidFill>
          <a:ln w="101600">
            <a:solidFill>
              <a:schemeClr val="tx2"/>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1"/>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dirty="0">
                <a:latin typeface="Arial" panose="020B0604020202020204" pitchFamily="34" charset="0"/>
                <a:cs typeface="Arial" panose="020B0604020202020204" pitchFamily="34" charset="0"/>
              </a:rPr>
              <a:t>Cash Flow/Leverage</a:t>
            </a:r>
          </a:p>
        </p:txBody>
      </p:sp>
      <p:sp>
        <p:nvSpPr>
          <p:cNvPr id="37" name="TextBox 36"/>
          <p:cNvSpPr txBox="1"/>
          <p:nvPr/>
        </p:nvSpPr>
        <p:spPr bwMode="gray">
          <a:xfrm>
            <a:off x="450553" y="1502685"/>
            <a:ext cx="3899721" cy="268433"/>
          </a:xfrm>
          <a:prstGeom prst="rect">
            <a:avLst/>
          </a:prstGeom>
          <a:solidFill>
            <a:schemeClr val="tx2"/>
          </a:solidFill>
          <a:ln w="101600">
            <a:solidFill>
              <a:schemeClr val="tx2"/>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dirty="0" smtClean="0">
                <a:solidFill>
                  <a:schemeClr val="bg1"/>
                </a:solidFill>
                <a:latin typeface="Arial" panose="020B0604020202020204" pitchFamily="34" charset="0"/>
                <a:cs typeface="Arial" panose="020B0604020202020204" pitchFamily="34" charset="0"/>
              </a:rPr>
              <a:t>Industry Risk</a:t>
            </a:r>
            <a:endParaRPr lang="en-US" dirty="0">
              <a:solidFill>
                <a:schemeClr val="tx2"/>
              </a:solidFill>
              <a:latin typeface="Arial" panose="020B0604020202020204" pitchFamily="34" charset="0"/>
              <a:cs typeface="Arial" panose="020B0604020202020204" pitchFamily="34" charset="0"/>
            </a:endParaRPr>
          </a:p>
        </p:txBody>
      </p:sp>
      <p:sp>
        <p:nvSpPr>
          <p:cNvPr id="38" name="TextBox 37"/>
          <p:cNvSpPr txBox="1"/>
          <p:nvPr/>
        </p:nvSpPr>
        <p:spPr bwMode="gray">
          <a:xfrm>
            <a:off x="449371" y="1927319"/>
            <a:ext cx="3899721" cy="268433"/>
          </a:xfrm>
          <a:prstGeom prst="rect">
            <a:avLst/>
          </a:prstGeom>
          <a:solidFill>
            <a:schemeClr val="tx2"/>
          </a:solidFill>
          <a:ln w="101600">
            <a:solidFill>
              <a:schemeClr val="tx2"/>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dirty="0" smtClean="0">
                <a:solidFill>
                  <a:schemeClr val="bg1"/>
                </a:solidFill>
                <a:latin typeface="Arial" panose="020B0604020202020204" pitchFamily="34" charset="0"/>
                <a:cs typeface="Arial" panose="020B0604020202020204" pitchFamily="34" charset="0"/>
              </a:rPr>
              <a:t>Competitive Position</a:t>
            </a:r>
            <a:endParaRPr lang="en-US" dirty="0">
              <a:solidFill>
                <a:schemeClr val="tx2"/>
              </a:solidFill>
              <a:latin typeface="Arial" panose="020B0604020202020204" pitchFamily="34" charset="0"/>
              <a:cs typeface="Arial" panose="020B0604020202020204" pitchFamily="34" charset="0"/>
            </a:endParaRPr>
          </a:p>
        </p:txBody>
      </p:sp>
      <p:sp>
        <p:nvSpPr>
          <p:cNvPr id="39" name="TextBox 38"/>
          <p:cNvSpPr txBox="1"/>
          <p:nvPr/>
        </p:nvSpPr>
        <p:spPr bwMode="gray">
          <a:xfrm>
            <a:off x="449472" y="2830297"/>
            <a:ext cx="3899721" cy="268433"/>
          </a:xfrm>
          <a:prstGeom prst="rect">
            <a:avLst/>
          </a:prstGeom>
          <a:solidFill>
            <a:srgbClr val="3C3C3B"/>
          </a:solidFill>
          <a:ln w="101600">
            <a:solidFill>
              <a:srgbClr val="3C3C3B"/>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dirty="0" smtClean="0">
                <a:solidFill>
                  <a:schemeClr val="bg1"/>
                </a:solidFill>
                <a:latin typeface="Arial" panose="020B0604020202020204" pitchFamily="34" charset="0"/>
                <a:cs typeface="Arial" panose="020B0604020202020204" pitchFamily="34" charset="0"/>
              </a:rPr>
              <a:t>Diversification/Portfolio Effect</a:t>
            </a:r>
            <a:endParaRPr lang="en-US" dirty="0">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bwMode="gray">
          <a:xfrm>
            <a:off x="451647" y="5583119"/>
            <a:ext cx="3899721" cy="268433"/>
          </a:xfrm>
          <a:prstGeom prst="rect">
            <a:avLst/>
          </a:prstGeom>
          <a:solidFill>
            <a:srgbClr val="DBD9D6"/>
          </a:solidFill>
          <a:ln w="101600">
            <a:solidFill>
              <a:srgbClr val="DBD9D6"/>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dirty="0" smtClean="0">
                <a:solidFill>
                  <a:schemeClr val="tx1"/>
                </a:solidFill>
                <a:latin typeface="Arial" panose="020B0604020202020204" pitchFamily="34" charset="0"/>
                <a:cs typeface="Arial" panose="020B0604020202020204" pitchFamily="34" charset="0"/>
              </a:rPr>
              <a:t>Group or Government Influence</a:t>
            </a:r>
            <a:endParaRPr lang="en-US" dirty="0">
              <a:solidFill>
                <a:schemeClr val="tx1"/>
              </a:solidFill>
              <a:latin typeface="Arial" panose="020B0604020202020204" pitchFamily="34" charset="0"/>
              <a:cs typeface="Arial" panose="020B0604020202020204" pitchFamily="34" charset="0"/>
            </a:endParaRPr>
          </a:p>
        </p:txBody>
      </p:sp>
      <p:sp>
        <p:nvSpPr>
          <p:cNvPr id="41" name="TextBox 40"/>
          <p:cNvSpPr txBox="1"/>
          <p:nvPr/>
        </p:nvSpPr>
        <p:spPr bwMode="gray">
          <a:xfrm>
            <a:off x="457193" y="4204357"/>
            <a:ext cx="3899721" cy="268433"/>
          </a:xfrm>
          <a:prstGeom prst="rect">
            <a:avLst/>
          </a:prstGeom>
          <a:solidFill>
            <a:srgbClr val="3C3C3B"/>
          </a:solidFill>
          <a:ln w="101600">
            <a:solidFill>
              <a:srgbClr val="3C3C3B"/>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dirty="0">
                <a:solidFill>
                  <a:schemeClr val="bg1"/>
                </a:solidFill>
                <a:latin typeface="Arial" panose="020B0604020202020204" pitchFamily="34" charset="0"/>
                <a:cs typeface="Arial" panose="020B0604020202020204" pitchFamily="34" charset="0"/>
              </a:rPr>
              <a:t>Liquidity</a:t>
            </a:r>
          </a:p>
        </p:txBody>
      </p:sp>
      <p:sp>
        <p:nvSpPr>
          <p:cNvPr id="42" name="TextBox 41"/>
          <p:cNvSpPr txBox="1"/>
          <p:nvPr/>
        </p:nvSpPr>
        <p:spPr bwMode="gray">
          <a:xfrm>
            <a:off x="448444" y="3742067"/>
            <a:ext cx="3899721" cy="268433"/>
          </a:xfrm>
          <a:prstGeom prst="rect">
            <a:avLst/>
          </a:prstGeom>
          <a:solidFill>
            <a:srgbClr val="3C3C3B"/>
          </a:solidFill>
          <a:ln w="101600">
            <a:solidFill>
              <a:srgbClr val="3C3C3B"/>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dirty="0">
                <a:solidFill>
                  <a:schemeClr val="bg1"/>
                </a:solidFill>
                <a:latin typeface="Arial" panose="020B0604020202020204" pitchFamily="34" charset="0"/>
                <a:cs typeface="Arial" panose="020B0604020202020204" pitchFamily="34" charset="0"/>
              </a:rPr>
              <a:t>Financial</a:t>
            </a:r>
            <a:r>
              <a:rPr lang="en-US" dirty="0" smtClean="0">
                <a:solidFill>
                  <a:schemeClr val="bg1"/>
                </a:solidFill>
                <a:latin typeface="Arial" panose="020B0604020202020204" pitchFamily="34" charset="0"/>
                <a:cs typeface="Arial" panose="020B0604020202020204" pitchFamily="34" charset="0"/>
              </a:rPr>
              <a:t> Policy </a:t>
            </a:r>
            <a:endParaRPr lang="en-US" dirty="0">
              <a:solidFill>
                <a:schemeClr val="bg1"/>
              </a:solidFill>
              <a:latin typeface="Arial" panose="020B0604020202020204" pitchFamily="34" charset="0"/>
              <a:cs typeface="Arial" panose="020B0604020202020204" pitchFamily="34" charset="0"/>
            </a:endParaRPr>
          </a:p>
        </p:txBody>
      </p:sp>
      <p:sp>
        <p:nvSpPr>
          <p:cNvPr id="43" name="TextBox 42"/>
          <p:cNvSpPr txBox="1"/>
          <p:nvPr/>
        </p:nvSpPr>
        <p:spPr bwMode="gray">
          <a:xfrm>
            <a:off x="449471" y="3282778"/>
            <a:ext cx="3899721" cy="268433"/>
          </a:xfrm>
          <a:prstGeom prst="rect">
            <a:avLst/>
          </a:prstGeom>
          <a:solidFill>
            <a:srgbClr val="3C3C3B"/>
          </a:solidFill>
          <a:ln w="101600">
            <a:solidFill>
              <a:srgbClr val="3C3C3B"/>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dirty="0">
                <a:solidFill>
                  <a:schemeClr val="bg1"/>
                </a:solidFill>
                <a:latin typeface="Arial" panose="020B0604020202020204" pitchFamily="34" charset="0"/>
                <a:cs typeface="Arial" panose="020B0604020202020204" pitchFamily="34" charset="0"/>
              </a:rPr>
              <a:t>Capital</a:t>
            </a:r>
            <a:r>
              <a:rPr lang="en-US" dirty="0" smtClean="0">
                <a:solidFill>
                  <a:schemeClr val="bg1"/>
                </a:solidFill>
                <a:latin typeface="Arial" panose="020B0604020202020204" pitchFamily="34" charset="0"/>
                <a:cs typeface="Arial" panose="020B0604020202020204" pitchFamily="34" charset="0"/>
              </a:rPr>
              <a:t> Structure</a:t>
            </a:r>
            <a:endParaRPr lang="en-US" dirty="0">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bwMode="gray">
          <a:xfrm>
            <a:off x="456797" y="4669931"/>
            <a:ext cx="3899721" cy="268433"/>
          </a:xfrm>
          <a:prstGeom prst="rect">
            <a:avLst/>
          </a:prstGeom>
          <a:solidFill>
            <a:srgbClr val="3C3C3B"/>
          </a:solidFill>
          <a:ln w="101600">
            <a:solidFill>
              <a:srgbClr val="3C3C3B"/>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dirty="0">
                <a:solidFill>
                  <a:schemeClr val="bg1"/>
                </a:solidFill>
                <a:latin typeface="Arial" panose="020B0604020202020204" pitchFamily="34" charset="0"/>
                <a:cs typeface="Arial" panose="020B0604020202020204" pitchFamily="34" charset="0"/>
              </a:rPr>
              <a:t>Management/Governance</a:t>
            </a:r>
          </a:p>
        </p:txBody>
      </p:sp>
      <p:sp>
        <p:nvSpPr>
          <p:cNvPr id="46" name="TextBox 45"/>
          <p:cNvSpPr txBox="1"/>
          <p:nvPr/>
        </p:nvSpPr>
        <p:spPr bwMode="gray">
          <a:xfrm>
            <a:off x="447829" y="5127691"/>
            <a:ext cx="3899721" cy="268433"/>
          </a:xfrm>
          <a:prstGeom prst="rect">
            <a:avLst/>
          </a:prstGeom>
          <a:solidFill>
            <a:srgbClr val="DBD9D6"/>
          </a:solidFill>
          <a:ln w="101600">
            <a:solidFill>
              <a:srgbClr val="DBD9D6"/>
            </a:solidFill>
            <a:miter lim="800000"/>
          </a:ln>
        </p:spPr>
        <p:txBody>
          <a:bodyPr wrap="square" lIns="91440" tIns="182880" rIns="182880" bIns="18288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dirty="0" smtClean="0">
                <a:solidFill>
                  <a:schemeClr val="tx1"/>
                </a:solidFill>
                <a:latin typeface="Arial" panose="020B0604020202020204" pitchFamily="34" charset="0"/>
                <a:cs typeface="Arial" panose="020B0604020202020204" pitchFamily="34" charset="0"/>
              </a:rPr>
              <a:t>Comparable Ratings Analysis</a:t>
            </a:r>
            <a:endParaRPr lang="en-US" dirty="0">
              <a:solidFill>
                <a:schemeClr val="tx1"/>
              </a:solidFill>
              <a:latin typeface="Arial" panose="020B0604020202020204" pitchFamily="34" charset="0"/>
              <a:cs typeface="Arial" panose="020B0604020202020204" pitchFamily="34" charset="0"/>
            </a:endParaRPr>
          </a:p>
        </p:txBody>
      </p:sp>
      <p:sp>
        <p:nvSpPr>
          <p:cNvPr id="19"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25</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40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2"/>
          <p:cNvGraphicFramePr>
            <a:graphicFrameLocks noGrp="1"/>
          </p:cNvGraphicFramePr>
          <p:nvPr>
            <p:ph sz="quarter" idx="13"/>
            <p:extLst>
              <p:ext uri="{D42A27DB-BD31-4B8C-83A1-F6EECF244321}">
                <p14:modId xmlns:p14="http://schemas.microsoft.com/office/powerpoint/2010/main" val="1998815989"/>
              </p:ext>
            </p:extLst>
          </p:nvPr>
        </p:nvGraphicFramePr>
        <p:xfrm>
          <a:off x="804081" y="1013425"/>
          <a:ext cx="7154835" cy="4877067"/>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9"/>
          <p:cNvSpPr txBox="1">
            <a:spLocks/>
          </p:cNvSpPr>
          <p:nvPr/>
        </p:nvSpPr>
        <p:spPr>
          <a:xfrm>
            <a:off x="227012" y="5945189"/>
            <a:ext cx="8688387" cy="227012"/>
          </a:xfrm>
          <a:prstGeom prst="rect">
            <a:avLst/>
          </a:prstGeom>
        </p:spPr>
        <p:txBody>
          <a:bodyPr vert="horz" wrap="square" lIns="0" tIns="0" rIns="0" bIns="91440" rtlCol="0" anchor="b"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endParaRPr lang="en-US" sz="800" b="0" dirty="0">
              <a:solidFill>
                <a:schemeClr val="tx2"/>
              </a:solidFill>
              <a:latin typeface="Arial" panose="020B0604020202020204" pitchFamily="34" charset="0"/>
              <a:cs typeface="Arial" panose="020B0604020202020204" pitchFamily="34" charset="0"/>
            </a:endParaRPr>
          </a:p>
        </p:txBody>
      </p:sp>
      <p:sp>
        <p:nvSpPr>
          <p:cNvPr id="3" name="TextBox 2"/>
          <p:cNvSpPr txBox="1"/>
          <p:nvPr/>
        </p:nvSpPr>
        <p:spPr>
          <a:xfrm>
            <a:off x="4381499" y="5143500"/>
            <a:ext cx="914400" cy="914400"/>
          </a:xfrm>
          <a:prstGeom prst="rect">
            <a:avLst/>
          </a:prstGeom>
          <a:ln cap="flat">
            <a:noFill/>
            <a:miter lim="800000"/>
          </a:ln>
        </p:spPr>
        <p:txBody>
          <a:bodyPr vert="horz" wrap="none" lIns="91440" tIns="45720" rIns="91440" bIns="457200" rtlCol="0">
            <a:noAutofit/>
          </a:bodyPr>
          <a:lstStyle/>
          <a:p>
            <a:endParaRPr lang="en-US" sz="2000" b="1" dirty="0" smtClean="0">
              <a:latin typeface="Arial" panose="020B0604020202020204" pitchFamily="34" charset="0"/>
              <a:cs typeface="Arial" panose="020B0604020202020204" pitchFamily="34" charset="0"/>
            </a:endParaRPr>
          </a:p>
        </p:txBody>
      </p:sp>
      <p:sp>
        <p:nvSpPr>
          <p:cNvPr id="8" name="Title 2"/>
          <p:cNvSpPr>
            <a:spLocks noGrp="1"/>
          </p:cNvSpPr>
          <p:nvPr>
            <p:ph type="title"/>
          </p:nvPr>
        </p:nvSpPr>
        <p:spPr>
          <a:xfrm>
            <a:off x="317352" y="227567"/>
            <a:ext cx="8119382" cy="792575"/>
          </a:xfrm>
          <a:solidFill>
            <a:schemeClr val="bg1"/>
          </a:solidFill>
        </p:spPr>
        <p:txBody>
          <a:bodyPr/>
          <a:lstStyle/>
          <a:p>
            <a:r>
              <a:rPr lang="en-US" sz="2800" dirty="0" smtClean="0">
                <a:latin typeface="Arial" panose="020B0604020202020204" pitchFamily="34" charset="0"/>
                <a:cs typeface="Arial" panose="020B0604020202020204" pitchFamily="34" charset="0"/>
              </a:rPr>
              <a:t>Ratings Distribution: Global Corporates</a:t>
            </a:r>
            <a:endParaRPr lang="en-US" sz="2800" dirty="0">
              <a:latin typeface="Arial" panose="020B0604020202020204" pitchFamily="34" charset="0"/>
              <a:cs typeface="Arial" panose="020B0604020202020204" pitchFamily="34" charset="0"/>
            </a:endParaRPr>
          </a:p>
        </p:txBody>
      </p:sp>
      <p:sp>
        <p:nvSpPr>
          <p:cNvPr id="7"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26</a:t>
            </a:fld>
            <a:endParaRPr lang="en-US" sz="1000" dirty="0">
              <a:latin typeface="Arial" panose="020B0604020202020204" pitchFamily="34" charset="0"/>
              <a:cs typeface="Arial" panose="020B0604020202020204" pitchFamily="34" charset="0"/>
            </a:endParaRPr>
          </a:p>
        </p:txBody>
      </p:sp>
      <p:sp>
        <p:nvSpPr>
          <p:cNvPr id="11" name="Content Placeholder 9"/>
          <p:cNvSpPr txBox="1">
            <a:spLocks/>
          </p:cNvSpPr>
          <p:nvPr/>
        </p:nvSpPr>
        <p:spPr>
          <a:xfrm>
            <a:off x="1684591" y="6084882"/>
            <a:ext cx="7034884" cy="301570"/>
          </a:xfrm>
          <a:prstGeom prst="rect">
            <a:avLst/>
          </a:prstGeom>
          <a:ln cap="flat">
            <a:noFill/>
            <a:miter lim="800000"/>
          </a:ln>
        </p:spPr>
        <p:txBody>
          <a:bodyPr vert="horz" wrap="square" lIns="0" tIns="0" rIns="0" bIns="91440" rtlCol="0" anchor="t"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r>
              <a:rPr lang="en-US" sz="800" b="0" dirty="0" smtClean="0">
                <a:latin typeface="Arial" panose="020B0604020202020204" pitchFamily="34" charset="0"/>
                <a:cs typeface="Arial" panose="020B0604020202020204" pitchFamily="34" charset="0"/>
              </a:rPr>
              <a:t>Share of corporate issuers by rating category and by region as </a:t>
            </a:r>
            <a:r>
              <a:rPr lang="en-US" sz="800" b="0" dirty="0">
                <a:latin typeface="Arial" panose="020B0604020202020204" pitchFamily="34" charset="0"/>
                <a:cs typeface="Arial" panose="020B0604020202020204" pitchFamily="34" charset="0"/>
              </a:rPr>
              <a:t>of March 31, </a:t>
            </a:r>
            <a:r>
              <a:rPr lang="en-US" sz="800" b="0" dirty="0" smtClean="0">
                <a:latin typeface="Arial" panose="020B0604020202020204" pitchFamily="34" charset="0"/>
                <a:cs typeface="Arial" panose="020B0604020202020204" pitchFamily="34" charset="0"/>
              </a:rPr>
              <a:t>2016. Source: </a:t>
            </a:r>
            <a:r>
              <a:rPr lang="en-US" sz="800" b="0" dirty="0">
                <a:latin typeface="Arial" panose="020B0604020202020204" pitchFamily="34" charset="0"/>
                <a:cs typeface="Arial" panose="020B0604020202020204" pitchFamily="34" charset="0"/>
              </a:rPr>
              <a:t>Ratings Distribution In Emerging And Developed Markets, Including The U.S. And Europe, </a:t>
            </a:r>
            <a:r>
              <a:rPr lang="en-US" sz="800" b="0" dirty="0" smtClean="0">
                <a:latin typeface="Arial" panose="020B0604020202020204" pitchFamily="34" charset="0"/>
                <a:cs typeface="Arial" panose="020B0604020202020204" pitchFamily="34" charset="0"/>
              </a:rPr>
              <a:t>as of First Quarter 2016, May  23, 2016, Table 1.</a:t>
            </a:r>
            <a:endParaRPr lang="en-US" sz="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70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2"/>
          <p:cNvGraphicFramePr>
            <a:graphicFrameLocks noGrp="1"/>
          </p:cNvGraphicFramePr>
          <p:nvPr>
            <p:ph sz="quarter" idx="13"/>
            <p:extLst>
              <p:ext uri="{D42A27DB-BD31-4B8C-83A1-F6EECF244321}">
                <p14:modId xmlns:p14="http://schemas.microsoft.com/office/powerpoint/2010/main" val="1428278823"/>
              </p:ext>
            </p:extLst>
          </p:nvPr>
        </p:nvGraphicFramePr>
        <p:xfrm>
          <a:off x="804081" y="1013425"/>
          <a:ext cx="7154835" cy="48770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381499" y="5143500"/>
            <a:ext cx="914400" cy="914400"/>
          </a:xfrm>
          <a:prstGeom prst="rect">
            <a:avLst/>
          </a:prstGeom>
          <a:ln cap="flat">
            <a:noFill/>
            <a:miter lim="800000"/>
          </a:ln>
        </p:spPr>
        <p:txBody>
          <a:bodyPr vert="horz" wrap="none" lIns="91440" tIns="45720" rIns="91440" bIns="457200" rtlCol="0">
            <a:noAutofit/>
          </a:bodyPr>
          <a:lstStyle/>
          <a:p>
            <a:endParaRPr lang="en-US" sz="2000" b="1" dirty="0" smtClean="0">
              <a:latin typeface="Arial" panose="020B0604020202020204" pitchFamily="34" charset="0"/>
              <a:cs typeface="Arial" panose="020B0604020202020204" pitchFamily="34" charset="0"/>
            </a:endParaRPr>
          </a:p>
        </p:txBody>
      </p:sp>
      <p:sp>
        <p:nvSpPr>
          <p:cNvPr id="10" name="Title 2"/>
          <p:cNvSpPr>
            <a:spLocks noGrp="1"/>
          </p:cNvSpPr>
          <p:nvPr>
            <p:ph type="title"/>
          </p:nvPr>
        </p:nvSpPr>
        <p:spPr>
          <a:xfrm>
            <a:off x="317352" y="227567"/>
            <a:ext cx="8119382" cy="792575"/>
          </a:xfrm>
          <a:solidFill>
            <a:schemeClr val="bg1"/>
          </a:solidFill>
        </p:spPr>
        <p:txBody>
          <a:bodyPr/>
          <a:lstStyle/>
          <a:p>
            <a:r>
              <a:rPr lang="en-US" sz="2800" dirty="0" smtClean="0">
                <a:latin typeface="Arial" panose="020B0604020202020204" pitchFamily="34" charset="0"/>
                <a:cs typeface="Arial" panose="020B0604020202020204" pitchFamily="34" charset="0"/>
              </a:rPr>
              <a:t>Ratings Distribution: U.S. Corporates</a:t>
            </a:r>
            <a:endParaRPr lang="en-US" sz="2800" dirty="0">
              <a:latin typeface="Arial" panose="020B0604020202020204" pitchFamily="34" charset="0"/>
              <a:cs typeface="Arial" panose="020B0604020202020204" pitchFamily="34" charset="0"/>
            </a:endParaRPr>
          </a:p>
        </p:txBody>
      </p:sp>
      <p:sp>
        <p:nvSpPr>
          <p:cNvPr id="6"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27</a:t>
            </a:fld>
            <a:endParaRPr lang="en-US" sz="1000" dirty="0">
              <a:latin typeface="Arial" panose="020B0604020202020204" pitchFamily="34" charset="0"/>
              <a:cs typeface="Arial" panose="020B0604020202020204" pitchFamily="34" charset="0"/>
            </a:endParaRPr>
          </a:p>
        </p:txBody>
      </p:sp>
      <p:sp>
        <p:nvSpPr>
          <p:cNvPr id="11" name="Content Placeholder 9"/>
          <p:cNvSpPr txBox="1">
            <a:spLocks/>
          </p:cNvSpPr>
          <p:nvPr/>
        </p:nvSpPr>
        <p:spPr>
          <a:xfrm>
            <a:off x="1684591" y="6097582"/>
            <a:ext cx="7034884" cy="301570"/>
          </a:xfrm>
          <a:prstGeom prst="rect">
            <a:avLst/>
          </a:prstGeom>
          <a:ln cap="flat">
            <a:noFill/>
            <a:miter lim="800000"/>
          </a:ln>
        </p:spPr>
        <p:txBody>
          <a:bodyPr vert="horz" wrap="square" lIns="0" tIns="0" rIns="0" bIns="91440" rtlCol="0" anchor="t"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r>
              <a:rPr lang="en-US" sz="800" b="0" dirty="0" smtClean="0">
                <a:latin typeface="Arial" panose="020B0604020202020204" pitchFamily="34" charset="0"/>
                <a:cs typeface="Arial" panose="020B0604020202020204" pitchFamily="34" charset="0"/>
              </a:rPr>
              <a:t>Share of corporate issuers by rating category and by region as of March </a:t>
            </a:r>
            <a:r>
              <a:rPr lang="en-US" sz="800" b="0" dirty="0">
                <a:latin typeface="Arial" panose="020B0604020202020204" pitchFamily="34" charset="0"/>
                <a:cs typeface="Arial" panose="020B0604020202020204" pitchFamily="34" charset="0"/>
              </a:rPr>
              <a:t>31, </a:t>
            </a:r>
            <a:r>
              <a:rPr lang="en-US" sz="800" b="0" dirty="0" smtClean="0">
                <a:latin typeface="Arial" panose="020B0604020202020204" pitchFamily="34" charset="0"/>
                <a:cs typeface="Arial" panose="020B0604020202020204" pitchFamily="34" charset="0"/>
              </a:rPr>
              <a:t>2016. Source: </a:t>
            </a:r>
            <a:r>
              <a:rPr lang="en-US" sz="800" b="0" dirty="0">
                <a:latin typeface="Arial" panose="020B0604020202020204" pitchFamily="34" charset="0"/>
                <a:cs typeface="Arial" panose="020B0604020202020204" pitchFamily="34" charset="0"/>
              </a:rPr>
              <a:t>Ratings Distribution In Emerging And Developed Markets, Including The U.S. And Europe, </a:t>
            </a:r>
            <a:r>
              <a:rPr lang="en-US" sz="800" b="0" dirty="0" smtClean="0">
                <a:latin typeface="Arial" panose="020B0604020202020204" pitchFamily="34" charset="0"/>
                <a:cs typeface="Arial" panose="020B0604020202020204" pitchFamily="34" charset="0"/>
              </a:rPr>
              <a:t>as of First Quarter 2016, May  23, 2016, Table 1.</a:t>
            </a:r>
            <a:endParaRPr lang="en-US" sz="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05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2"/>
          <p:cNvGraphicFramePr>
            <a:graphicFrameLocks noGrp="1"/>
          </p:cNvGraphicFramePr>
          <p:nvPr>
            <p:ph sz="quarter" idx="13"/>
            <p:extLst>
              <p:ext uri="{D42A27DB-BD31-4B8C-83A1-F6EECF244321}">
                <p14:modId xmlns:p14="http://schemas.microsoft.com/office/powerpoint/2010/main" val="316780570"/>
              </p:ext>
            </p:extLst>
          </p:nvPr>
        </p:nvGraphicFramePr>
        <p:xfrm>
          <a:off x="804081" y="1013425"/>
          <a:ext cx="7154835" cy="48770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381499" y="5143500"/>
            <a:ext cx="914400" cy="914400"/>
          </a:xfrm>
          <a:prstGeom prst="rect">
            <a:avLst/>
          </a:prstGeom>
          <a:ln cap="flat">
            <a:noFill/>
            <a:miter lim="800000"/>
          </a:ln>
        </p:spPr>
        <p:txBody>
          <a:bodyPr vert="horz" wrap="none" lIns="91440" tIns="45720" rIns="91440" bIns="457200" rtlCol="0">
            <a:noAutofit/>
          </a:bodyPr>
          <a:lstStyle/>
          <a:p>
            <a:endParaRPr lang="en-US" sz="2000" b="1" dirty="0" smtClean="0">
              <a:latin typeface="Arial" panose="020B0604020202020204" pitchFamily="34" charset="0"/>
              <a:cs typeface="Arial" panose="020B0604020202020204" pitchFamily="34" charset="0"/>
            </a:endParaRPr>
          </a:p>
        </p:txBody>
      </p:sp>
      <p:sp>
        <p:nvSpPr>
          <p:cNvPr id="10" name="Title 2"/>
          <p:cNvSpPr>
            <a:spLocks noGrp="1"/>
          </p:cNvSpPr>
          <p:nvPr>
            <p:ph type="title"/>
          </p:nvPr>
        </p:nvSpPr>
        <p:spPr>
          <a:xfrm>
            <a:off x="317352" y="227567"/>
            <a:ext cx="8119382" cy="792575"/>
          </a:xfrm>
          <a:solidFill>
            <a:schemeClr val="bg1"/>
          </a:solidFill>
        </p:spPr>
        <p:txBody>
          <a:bodyPr/>
          <a:lstStyle/>
          <a:p>
            <a:r>
              <a:rPr lang="en-US" sz="2800" dirty="0" smtClean="0">
                <a:latin typeface="Arial" panose="020B0604020202020204" pitchFamily="34" charset="0"/>
                <a:cs typeface="Arial" panose="020B0604020202020204" pitchFamily="34" charset="0"/>
              </a:rPr>
              <a:t>Ratings Distribution: Asia Pacific Corporates</a:t>
            </a:r>
            <a:endParaRPr lang="en-US" sz="2800" dirty="0">
              <a:latin typeface="Arial" panose="020B0604020202020204" pitchFamily="34" charset="0"/>
              <a:cs typeface="Arial" panose="020B0604020202020204" pitchFamily="34" charset="0"/>
            </a:endParaRPr>
          </a:p>
        </p:txBody>
      </p:sp>
      <p:sp>
        <p:nvSpPr>
          <p:cNvPr id="6"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28</a:t>
            </a:fld>
            <a:endParaRPr lang="en-US" sz="1000" dirty="0">
              <a:latin typeface="Arial" panose="020B0604020202020204" pitchFamily="34" charset="0"/>
              <a:cs typeface="Arial" panose="020B0604020202020204" pitchFamily="34" charset="0"/>
            </a:endParaRPr>
          </a:p>
        </p:txBody>
      </p:sp>
      <p:sp>
        <p:nvSpPr>
          <p:cNvPr id="11" name="Content Placeholder 9"/>
          <p:cNvSpPr txBox="1">
            <a:spLocks/>
          </p:cNvSpPr>
          <p:nvPr/>
        </p:nvSpPr>
        <p:spPr>
          <a:xfrm>
            <a:off x="1684591" y="6097582"/>
            <a:ext cx="7034884" cy="301570"/>
          </a:xfrm>
          <a:prstGeom prst="rect">
            <a:avLst/>
          </a:prstGeom>
          <a:noFill/>
          <a:ln cap="flat">
            <a:noFill/>
            <a:miter lim="800000"/>
          </a:ln>
        </p:spPr>
        <p:txBody>
          <a:bodyPr vert="horz" wrap="square" lIns="0" tIns="0" rIns="0" bIns="91440" rtlCol="0" anchor="t"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r>
              <a:rPr lang="en-US" sz="800" dirty="0" smtClean="0"/>
              <a:t>Data as of April 21</a:t>
            </a:r>
            <a:r>
              <a:rPr lang="en-US" sz="800" baseline="30000" dirty="0" smtClean="0"/>
              <a:t>st</a:t>
            </a:r>
            <a:r>
              <a:rPr lang="en-US" sz="800" dirty="0" smtClean="0"/>
              <a:t>, 2017. Source: S&amp;P </a:t>
            </a:r>
            <a:r>
              <a:rPr lang="en-US" sz="800" dirty="0"/>
              <a:t>Global Fixed Income Research and S&amp;P Global Market Intelligence's CreditPro. </a:t>
            </a:r>
            <a:endParaRPr lang="en-US" sz="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921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2"/>
          <p:cNvGraphicFramePr>
            <a:graphicFrameLocks noGrp="1"/>
          </p:cNvGraphicFramePr>
          <p:nvPr>
            <p:ph sz="quarter" idx="13"/>
            <p:extLst>
              <p:ext uri="{D42A27DB-BD31-4B8C-83A1-F6EECF244321}">
                <p14:modId xmlns:p14="http://schemas.microsoft.com/office/powerpoint/2010/main" val="797887726"/>
              </p:ext>
            </p:extLst>
          </p:nvPr>
        </p:nvGraphicFramePr>
        <p:xfrm>
          <a:off x="804081" y="1013425"/>
          <a:ext cx="7154835" cy="4877067"/>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9"/>
          <p:cNvSpPr txBox="1">
            <a:spLocks/>
          </p:cNvSpPr>
          <p:nvPr/>
        </p:nvSpPr>
        <p:spPr>
          <a:xfrm>
            <a:off x="227012" y="5945189"/>
            <a:ext cx="8688387" cy="227012"/>
          </a:xfrm>
          <a:prstGeom prst="rect">
            <a:avLst/>
          </a:prstGeom>
        </p:spPr>
        <p:txBody>
          <a:bodyPr vert="horz" wrap="square" lIns="0" tIns="0" rIns="0" bIns="91440" rtlCol="0" anchor="b"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endParaRPr lang="en-US" sz="800" b="0" dirty="0">
              <a:solidFill>
                <a:schemeClr val="tx2"/>
              </a:solidFill>
              <a:latin typeface="+mn-lt"/>
            </a:endParaRPr>
          </a:p>
        </p:txBody>
      </p:sp>
      <p:sp>
        <p:nvSpPr>
          <p:cNvPr id="3" name="TextBox 2"/>
          <p:cNvSpPr txBox="1"/>
          <p:nvPr/>
        </p:nvSpPr>
        <p:spPr>
          <a:xfrm>
            <a:off x="4381499" y="5143500"/>
            <a:ext cx="914400" cy="914400"/>
          </a:xfrm>
          <a:prstGeom prst="rect">
            <a:avLst/>
          </a:prstGeom>
          <a:ln cap="flat">
            <a:noFill/>
            <a:miter lim="800000"/>
          </a:ln>
        </p:spPr>
        <p:txBody>
          <a:bodyPr vert="horz" wrap="none" lIns="91440" tIns="45720" rIns="91440" bIns="457200" rtlCol="0">
            <a:noAutofit/>
          </a:bodyPr>
          <a:lstStyle/>
          <a:p>
            <a:endParaRPr lang="en-US" sz="2000" b="1" dirty="0" smtClean="0"/>
          </a:p>
        </p:txBody>
      </p:sp>
      <p:sp>
        <p:nvSpPr>
          <p:cNvPr id="8" name="Content Placeholder 9"/>
          <p:cNvSpPr txBox="1">
            <a:spLocks/>
          </p:cNvSpPr>
          <p:nvPr/>
        </p:nvSpPr>
        <p:spPr>
          <a:xfrm>
            <a:off x="1684591" y="6084882"/>
            <a:ext cx="7034884" cy="301570"/>
          </a:xfrm>
          <a:prstGeom prst="rect">
            <a:avLst/>
          </a:prstGeom>
          <a:ln cap="flat">
            <a:noFill/>
            <a:miter lim="800000"/>
          </a:ln>
        </p:spPr>
        <p:txBody>
          <a:bodyPr vert="horz" wrap="square" lIns="0" tIns="0" rIns="0" bIns="91440" rtlCol="0" anchor="t"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r>
              <a:rPr lang="en-US" sz="800" b="0" dirty="0" smtClean="0">
                <a:latin typeface="Arial" panose="020B0604020202020204" pitchFamily="34" charset="0"/>
                <a:cs typeface="Arial" panose="020B0604020202020204" pitchFamily="34" charset="0"/>
              </a:rPr>
              <a:t>Share of corporate issuers by rating category and by region as </a:t>
            </a:r>
            <a:r>
              <a:rPr lang="en-US" sz="800" b="0" dirty="0">
                <a:latin typeface="Arial" panose="020B0604020202020204" pitchFamily="34" charset="0"/>
                <a:cs typeface="Arial" panose="020B0604020202020204" pitchFamily="34" charset="0"/>
              </a:rPr>
              <a:t>of March 31, </a:t>
            </a:r>
            <a:r>
              <a:rPr lang="en-US" sz="800" b="0" dirty="0" smtClean="0">
                <a:latin typeface="Arial" panose="020B0604020202020204" pitchFamily="34" charset="0"/>
                <a:cs typeface="Arial" panose="020B0604020202020204" pitchFamily="34" charset="0"/>
              </a:rPr>
              <a:t>2016. Source: </a:t>
            </a:r>
            <a:r>
              <a:rPr lang="en-US" sz="800" b="0" dirty="0">
                <a:latin typeface="Arial" panose="020B0604020202020204" pitchFamily="34" charset="0"/>
                <a:cs typeface="Arial" panose="020B0604020202020204" pitchFamily="34" charset="0"/>
              </a:rPr>
              <a:t>Ratings Distribution In Emerging And Developed Markets, Including The U.S. And Europe, </a:t>
            </a:r>
            <a:r>
              <a:rPr lang="en-US" sz="800" b="0" dirty="0" smtClean="0">
                <a:latin typeface="Arial" panose="020B0604020202020204" pitchFamily="34" charset="0"/>
                <a:cs typeface="Arial" panose="020B0604020202020204" pitchFamily="34" charset="0"/>
              </a:rPr>
              <a:t>as of First Quarter 2016, May  23, 2016, Table 1.</a:t>
            </a:r>
            <a:endParaRPr lang="en-US" sz="800" b="0" dirty="0">
              <a:latin typeface="Arial" panose="020B0604020202020204" pitchFamily="34" charset="0"/>
              <a:cs typeface="Arial" panose="020B0604020202020204" pitchFamily="34" charset="0"/>
            </a:endParaRPr>
          </a:p>
        </p:txBody>
      </p:sp>
      <p:sp>
        <p:nvSpPr>
          <p:cNvPr id="11" name="Title 2"/>
          <p:cNvSpPr>
            <a:spLocks noGrp="1"/>
          </p:cNvSpPr>
          <p:nvPr>
            <p:ph type="title"/>
          </p:nvPr>
        </p:nvSpPr>
        <p:spPr>
          <a:xfrm>
            <a:off x="317352" y="227567"/>
            <a:ext cx="8119382" cy="792575"/>
          </a:xfrm>
          <a:solidFill>
            <a:schemeClr val="bg1"/>
          </a:solidFill>
        </p:spPr>
        <p:txBody>
          <a:bodyPr/>
          <a:lstStyle/>
          <a:p>
            <a:r>
              <a:rPr lang="en-US" sz="2800" dirty="0" smtClean="0"/>
              <a:t>Ratings Distribution: European Corporates</a:t>
            </a:r>
            <a:endParaRPr lang="en-US" sz="2800" dirty="0"/>
          </a:p>
        </p:txBody>
      </p:sp>
      <p:sp>
        <p:nvSpPr>
          <p:cNvPr id="7"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29</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08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BDDC3DCF-E0A7-DA4A-BC2C-1EC3743A297B}" type="slidenum">
              <a:rPr lang="en-US" smtClean="0"/>
              <a:pPr/>
              <a:t>3</a:t>
            </a:fld>
            <a:endParaRPr lang="en-US" dirty="0"/>
          </a:p>
        </p:txBody>
      </p:sp>
      <p:sp>
        <p:nvSpPr>
          <p:cNvPr id="7" name="Title 6"/>
          <p:cNvSpPr>
            <a:spLocks noGrp="1"/>
          </p:cNvSpPr>
          <p:nvPr>
            <p:ph type="title"/>
          </p:nvPr>
        </p:nvSpPr>
        <p:spPr>
          <a:xfrm>
            <a:off x="236884" y="331443"/>
            <a:ext cx="8119382" cy="792575"/>
          </a:xfrm>
        </p:spPr>
        <p:txBody>
          <a:bodyPr/>
          <a:lstStyle/>
          <a:p>
            <a:r>
              <a:rPr lang="en-US" dirty="0" smtClean="0"/>
              <a:t>Our </a:t>
            </a:r>
            <a:r>
              <a:rPr lang="en-US" b="1" dirty="0" smtClean="0"/>
              <a:t>divisions work together </a:t>
            </a:r>
            <a:br>
              <a:rPr lang="en-US" b="1" dirty="0" smtClean="0"/>
            </a:br>
            <a:r>
              <a:rPr lang="en-US" b="1" dirty="0" smtClean="0"/>
              <a:t>to give you a 360 degree view. </a:t>
            </a:r>
            <a:endParaRPr lang="en-US" b="1" dirty="0">
              <a:solidFill>
                <a:srgbClr val="FF000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432" y="3611677"/>
            <a:ext cx="1617929" cy="115468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730" y="3611677"/>
            <a:ext cx="1611082" cy="914400"/>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7992" y="1931798"/>
            <a:ext cx="3244707" cy="129036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982" y="3611677"/>
            <a:ext cx="1611081" cy="914400"/>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181" y="3727789"/>
            <a:ext cx="1586965" cy="788109"/>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1514" y="3727789"/>
            <a:ext cx="1339284" cy="716873"/>
          </a:xfrm>
          <a:prstGeom prst="rect">
            <a:avLst/>
          </a:prstGeom>
        </p:spPr>
      </p:pic>
      <p:sp>
        <p:nvSpPr>
          <p:cNvPr id="21" name="Footer Placeholder 1"/>
          <p:cNvSpPr>
            <a:spLocks noGrp="1"/>
          </p:cNvSpPr>
          <p:nvPr>
            <p:ph type="ftr" sz="quarter" idx="10"/>
          </p:nvPr>
        </p:nvSpPr>
        <p:spPr>
          <a:xfrm>
            <a:off x="5430085" y="6441391"/>
            <a:ext cx="2926181" cy="223277"/>
          </a:xfrm>
        </p:spPr>
        <p:txBody>
          <a:bodyPr/>
          <a:lstStyle/>
          <a:p>
            <a:r>
              <a:rPr lang="en-US" dirty="0" smtClean="0"/>
              <a:t>Private &amp; Confidential</a:t>
            </a:r>
            <a:endParaRPr lang="en-US" dirty="0"/>
          </a:p>
        </p:txBody>
      </p:sp>
    </p:spTree>
    <p:extLst>
      <p:ext uri="{BB962C8B-B14F-4D97-AF65-F5344CB8AC3E}">
        <p14:creationId xmlns:p14="http://schemas.microsoft.com/office/powerpoint/2010/main" val="375446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2"/>
          <p:cNvGraphicFramePr>
            <a:graphicFrameLocks noGrp="1"/>
          </p:cNvGraphicFramePr>
          <p:nvPr>
            <p:ph sz="quarter" idx="13"/>
            <p:extLst>
              <p:ext uri="{D42A27DB-BD31-4B8C-83A1-F6EECF244321}">
                <p14:modId xmlns:p14="http://schemas.microsoft.com/office/powerpoint/2010/main" val="2878897261"/>
              </p:ext>
            </p:extLst>
          </p:nvPr>
        </p:nvGraphicFramePr>
        <p:xfrm>
          <a:off x="804081" y="1013425"/>
          <a:ext cx="7154835" cy="48770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381499" y="5143500"/>
            <a:ext cx="914400" cy="914400"/>
          </a:xfrm>
          <a:prstGeom prst="rect">
            <a:avLst/>
          </a:prstGeom>
          <a:ln cap="flat">
            <a:noFill/>
            <a:miter lim="800000"/>
          </a:ln>
        </p:spPr>
        <p:txBody>
          <a:bodyPr vert="horz" wrap="none" lIns="91440" tIns="45720" rIns="91440" bIns="457200" rtlCol="0">
            <a:noAutofit/>
          </a:bodyPr>
          <a:lstStyle/>
          <a:p>
            <a:endParaRPr lang="en-US" sz="2000" b="1" dirty="0" smtClean="0">
              <a:latin typeface="Arial" panose="020B0604020202020204" pitchFamily="34" charset="0"/>
              <a:cs typeface="Arial" panose="020B0604020202020204" pitchFamily="34" charset="0"/>
            </a:endParaRPr>
          </a:p>
        </p:txBody>
      </p:sp>
      <p:sp>
        <p:nvSpPr>
          <p:cNvPr id="10" name="Title 2"/>
          <p:cNvSpPr>
            <a:spLocks noGrp="1"/>
          </p:cNvSpPr>
          <p:nvPr>
            <p:ph type="title"/>
          </p:nvPr>
        </p:nvSpPr>
        <p:spPr>
          <a:xfrm>
            <a:off x="317352" y="227567"/>
            <a:ext cx="8119382" cy="792575"/>
          </a:xfrm>
          <a:solidFill>
            <a:schemeClr val="bg1"/>
          </a:solidFill>
        </p:spPr>
        <p:txBody>
          <a:bodyPr/>
          <a:lstStyle/>
          <a:p>
            <a:r>
              <a:rPr lang="en-US" sz="2800" dirty="0" smtClean="0">
                <a:latin typeface="Arial" panose="020B0604020202020204" pitchFamily="34" charset="0"/>
                <a:cs typeface="Arial" panose="020B0604020202020204" pitchFamily="34" charset="0"/>
              </a:rPr>
              <a:t>Ratings Distribution: U.S. Corporates (non Financial)</a:t>
            </a:r>
            <a:endParaRPr lang="en-US" sz="2800" dirty="0">
              <a:latin typeface="Arial" panose="020B0604020202020204" pitchFamily="34" charset="0"/>
              <a:cs typeface="Arial" panose="020B0604020202020204" pitchFamily="34" charset="0"/>
            </a:endParaRPr>
          </a:p>
        </p:txBody>
      </p:sp>
      <p:sp>
        <p:nvSpPr>
          <p:cNvPr id="6"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30</a:t>
            </a:fld>
            <a:endParaRPr lang="en-US" sz="1000" dirty="0">
              <a:latin typeface="Arial" panose="020B0604020202020204" pitchFamily="34" charset="0"/>
              <a:cs typeface="Arial" panose="020B0604020202020204" pitchFamily="34" charset="0"/>
            </a:endParaRPr>
          </a:p>
        </p:txBody>
      </p:sp>
      <p:sp>
        <p:nvSpPr>
          <p:cNvPr id="7" name="Content Placeholder 9"/>
          <p:cNvSpPr txBox="1">
            <a:spLocks/>
          </p:cNvSpPr>
          <p:nvPr/>
        </p:nvSpPr>
        <p:spPr>
          <a:xfrm>
            <a:off x="210978" y="5906034"/>
            <a:ext cx="8688387" cy="227012"/>
          </a:xfrm>
          <a:prstGeom prst="rect">
            <a:avLst/>
          </a:prstGeom>
          <a:ln cap="flat">
            <a:noFill/>
            <a:miter lim="800000"/>
          </a:ln>
        </p:spPr>
        <p:txBody>
          <a:bodyPr vert="horz" wrap="square" lIns="0" tIns="0" rIns="0" bIns="91440" rtlCol="0" anchor="b"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sz="1000"/>
            </a:pPr>
            <a:r>
              <a:rPr lang="en-US" sz="800" b="0" i="1" dirty="0" smtClean="0">
                <a:solidFill>
                  <a:srgbClr val="000000"/>
                </a:solidFill>
                <a:cs typeface="Arial"/>
              </a:rPr>
              <a:t>Data as of </a:t>
            </a:r>
            <a:r>
              <a:rPr lang="en-US" sz="800" b="0" i="1" dirty="0">
                <a:solidFill>
                  <a:srgbClr val="000000"/>
                </a:solidFill>
                <a:cs typeface="Arial"/>
              </a:rPr>
              <a:t> </a:t>
            </a:r>
            <a:r>
              <a:rPr lang="en-US" sz="800" b="0" i="1" dirty="0" smtClean="0">
                <a:solidFill>
                  <a:srgbClr val="000000"/>
                </a:solidFill>
                <a:cs typeface="Arial"/>
              </a:rPr>
              <a:t>Dec. 31, 2016. Source</a:t>
            </a:r>
            <a:r>
              <a:rPr lang="en-US" sz="800" b="0" i="1" dirty="0">
                <a:solidFill>
                  <a:srgbClr val="000000"/>
                </a:solidFill>
                <a:cs typeface="Arial"/>
              </a:rPr>
              <a:t>: </a:t>
            </a:r>
            <a:r>
              <a:rPr lang="en-US" sz="800" b="0" i="1" dirty="0" smtClean="0">
                <a:solidFill>
                  <a:srgbClr val="000000"/>
                </a:solidFill>
                <a:cs typeface="Arial"/>
              </a:rPr>
              <a:t>S&amp;P Global </a:t>
            </a:r>
            <a:r>
              <a:rPr lang="en-US" sz="800" b="0" i="1" dirty="0">
                <a:solidFill>
                  <a:srgbClr val="000000"/>
                </a:solidFill>
                <a:cs typeface="Arial"/>
              </a:rPr>
              <a:t>Fixed Income Research; </a:t>
            </a:r>
            <a:r>
              <a:rPr lang="en-US" sz="800" b="0" i="1" dirty="0" smtClean="0">
                <a:solidFill>
                  <a:srgbClr val="000000"/>
                </a:solidFill>
                <a:cs typeface="Arial"/>
              </a:rPr>
              <a:t>Standard &amp; Poor’s CreditPro</a:t>
            </a:r>
            <a:r>
              <a:rPr lang="en-US" sz="800" b="0" i="1" dirty="0">
                <a:solidFill>
                  <a:srgbClr val="000000"/>
                </a:solidFill>
                <a:cs typeface="Arial"/>
              </a:rPr>
              <a:t>®.</a:t>
            </a:r>
          </a:p>
        </p:txBody>
      </p:sp>
    </p:spTree>
    <p:extLst>
      <p:ext uri="{BB962C8B-B14F-4D97-AF65-F5344CB8AC3E}">
        <p14:creationId xmlns:p14="http://schemas.microsoft.com/office/powerpoint/2010/main" val="275921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2"/>
          <p:cNvGraphicFramePr>
            <a:graphicFrameLocks noGrp="1"/>
          </p:cNvGraphicFramePr>
          <p:nvPr>
            <p:ph sz="quarter" idx="13"/>
            <p:extLst>
              <p:ext uri="{D42A27DB-BD31-4B8C-83A1-F6EECF244321}">
                <p14:modId xmlns:p14="http://schemas.microsoft.com/office/powerpoint/2010/main" val="1087356068"/>
              </p:ext>
            </p:extLst>
          </p:nvPr>
        </p:nvGraphicFramePr>
        <p:xfrm>
          <a:off x="804081" y="1013425"/>
          <a:ext cx="7154835" cy="48770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381499" y="5143500"/>
            <a:ext cx="914400" cy="914400"/>
          </a:xfrm>
          <a:prstGeom prst="rect">
            <a:avLst/>
          </a:prstGeom>
          <a:ln cap="flat">
            <a:noFill/>
            <a:miter lim="800000"/>
          </a:ln>
        </p:spPr>
        <p:txBody>
          <a:bodyPr vert="horz" wrap="none" lIns="91440" tIns="45720" rIns="91440" bIns="457200" rtlCol="0">
            <a:noAutofit/>
          </a:bodyPr>
          <a:lstStyle/>
          <a:p>
            <a:endParaRPr lang="en-US" sz="2000" b="1" dirty="0" smtClean="0">
              <a:latin typeface="Arial" panose="020B0604020202020204" pitchFamily="34" charset="0"/>
              <a:cs typeface="Arial" panose="020B0604020202020204" pitchFamily="34" charset="0"/>
            </a:endParaRPr>
          </a:p>
        </p:txBody>
      </p:sp>
      <p:sp>
        <p:nvSpPr>
          <p:cNvPr id="10" name="Title 2"/>
          <p:cNvSpPr>
            <a:spLocks noGrp="1"/>
          </p:cNvSpPr>
          <p:nvPr>
            <p:ph type="title"/>
          </p:nvPr>
        </p:nvSpPr>
        <p:spPr>
          <a:xfrm>
            <a:off x="317351" y="227567"/>
            <a:ext cx="8417073" cy="792575"/>
          </a:xfrm>
          <a:solidFill>
            <a:schemeClr val="bg1"/>
          </a:solidFill>
        </p:spPr>
        <p:txBody>
          <a:bodyPr/>
          <a:lstStyle/>
          <a:p>
            <a:r>
              <a:rPr lang="en-US" sz="2800" dirty="0" smtClean="0">
                <a:latin typeface="Arial" panose="020B0604020202020204" pitchFamily="34" charset="0"/>
                <a:cs typeface="Arial" panose="020B0604020202020204" pitchFamily="34" charset="0"/>
              </a:rPr>
              <a:t>Ratings Distribution: U.S. Corporates (Financial)</a:t>
            </a:r>
            <a:endParaRPr lang="en-US" sz="2800" dirty="0">
              <a:latin typeface="Arial" panose="020B0604020202020204" pitchFamily="34" charset="0"/>
              <a:cs typeface="Arial" panose="020B0604020202020204" pitchFamily="34" charset="0"/>
            </a:endParaRPr>
          </a:p>
        </p:txBody>
      </p:sp>
      <p:sp>
        <p:nvSpPr>
          <p:cNvPr id="6"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31</a:t>
            </a:fld>
            <a:endParaRPr lang="en-US" sz="1000" dirty="0">
              <a:latin typeface="Arial" panose="020B0604020202020204" pitchFamily="34" charset="0"/>
              <a:cs typeface="Arial" panose="020B0604020202020204" pitchFamily="34" charset="0"/>
            </a:endParaRPr>
          </a:p>
        </p:txBody>
      </p:sp>
      <p:sp>
        <p:nvSpPr>
          <p:cNvPr id="7" name="Content Placeholder 9"/>
          <p:cNvSpPr txBox="1">
            <a:spLocks/>
          </p:cNvSpPr>
          <p:nvPr/>
        </p:nvSpPr>
        <p:spPr>
          <a:xfrm>
            <a:off x="210978" y="5906034"/>
            <a:ext cx="8688387" cy="227012"/>
          </a:xfrm>
          <a:prstGeom prst="rect">
            <a:avLst/>
          </a:prstGeom>
          <a:ln cap="flat">
            <a:noFill/>
            <a:miter lim="800000"/>
          </a:ln>
        </p:spPr>
        <p:txBody>
          <a:bodyPr vert="horz" wrap="square" lIns="0" tIns="0" rIns="0" bIns="91440" rtlCol="0" anchor="b"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sz="1000"/>
            </a:pPr>
            <a:r>
              <a:rPr lang="en-US" sz="800" b="0" i="1" dirty="0" smtClean="0">
                <a:solidFill>
                  <a:srgbClr val="000000"/>
                </a:solidFill>
                <a:cs typeface="Arial"/>
              </a:rPr>
              <a:t>Data as of </a:t>
            </a:r>
            <a:r>
              <a:rPr lang="en-US" sz="800" b="0" i="1" dirty="0">
                <a:solidFill>
                  <a:srgbClr val="000000"/>
                </a:solidFill>
                <a:cs typeface="Arial"/>
              </a:rPr>
              <a:t> </a:t>
            </a:r>
            <a:r>
              <a:rPr lang="en-US" sz="800" b="0" i="1" dirty="0" smtClean="0">
                <a:solidFill>
                  <a:srgbClr val="000000"/>
                </a:solidFill>
                <a:cs typeface="Arial"/>
              </a:rPr>
              <a:t>Dec. 31, 2016. Source</a:t>
            </a:r>
            <a:r>
              <a:rPr lang="en-US" sz="800" b="0" i="1" dirty="0">
                <a:solidFill>
                  <a:srgbClr val="000000"/>
                </a:solidFill>
                <a:cs typeface="Arial"/>
              </a:rPr>
              <a:t>: </a:t>
            </a:r>
            <a:r>
              <a:rPr lang="en-US" sz="800" b="0" i="1" dirty="0" smtClean="0">
                <a:solidFill>
                  <a:srgbClr val="000000"/>
                </a:solidFill>
                <a:cs typeface="Arial"/>
              </a:rPr>
              <a:t>S&amp;P Global </a:t>
            </a:r>
            <a:r>
              <a:rPr lang="en-US" sz="800" b="0" i="1" dirty="0">
                <a:solidFill>
                  <a:srgbClr val="000000"/>
                </a:solidFill>
                <a:cs typeface="Arial"/>
              </a:rPr>
              <a:t>Fixed Income Research; </a:t>
            </a:r>
            <a:r>
              <a:rPr lang="en-US" sz="800" b="0" i="1" dirty="0" smtClean="0">
                <a:solidFill>
                  <a:srgbClr val="000000"/>
                </a:solidFill>
                <a:cs typeface="Arial"/>
              </a:rPr>
              <a:t>Standard &amp; Poor’s CreditPro</a:t>
            </a:r>
            <a:r>
              <a:rPr lang="en-US" sz="800" b="0" i="1" dirty="0">
                <a:solidFill>
                  <a:srgbClr val="000000"/>
                </a:solidFill>
                <a:cs typeface="Arial"/>
              </a:rPr>
              <a:t>®.</a:t>
            </a:r>
          </a:p>
        </p:txBody>
      </p:sp>
    </p:spTree>
    <p:extLst>
      <p:ext uri="{BB962C8B-B14F-4D97-AF65-F5344CB8AC3E}">
        <p14:creationId xmlns:p14="http://schemas.microsoft.com/office/powerpoint/2010/main" val="286759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5" name="Content Placeholder 4"/>
          <p:cNvSpPr>
            <a:spLocks noGrp="1"/>
          </p:cNvSpPr>
          <p:nvPr>
            <p:ph sz="quarter" idx="13"/>
          </p:nvPr>
        </p:nvSpPr>
        <p:spPr>
          <a:xfrm>
            <a:off x="311150" y="3847495"/>
            <a:ext cx="3482320" cy="1727812"/>
          </a:xfrm>
        </p:spPr>
        <p:txBody>
          <a:bodyPr/>
          <a:lstStyle/>
          <a:p>
            <a:r>
              <a:rPr lang="en-US" dirty="0" smtClean="0"/>
              <a:t>Tara Ashmore</a:t>
            </a:r>
            <a:endParaRPr lang="en-US" dirty="0" smtClean="0"/>
          </a:p>
          <a:p>
            <a:r>
              <a:rPr lang="en-US" dirty="0" smtClean="0"/>
              <a:t>Director -- Southeast</a:t>
            </a:r>
            <a:endParaRPr lang="en-US" dirty="0" smtClean="0"/>
          </a:p>
          <a:p>
            <a:r>
              <a:rPr lang="en-US" b="0" dirty="0" smtClean="0"/>
              <a:t>T: </a:t>
            </a:r>
            <a:r>
              <a:rPr lang="en-US" b="0" dirty="0" smtClean="0"/>
              <a:t>212.438.3252</a:t>
            </a:r>
            <a:endParaRPr lang="en-US" b="0" dirty="0" smtClean="0"/>
          </a:p>
          <a:p>
            <a:r>
              <a:rPr lang="en-US" b="0" dirty="0" smtClean="0"/>
              <a:t>tara.ashmore@spglobal.com</a:t>
            </a:r>
            <a:endParaRPr lang="en-US" b="0" dirty="0"/>
          </a:p>
        </p:txBody>
      </p:sp>
      <p:sp>
        <p:nvSpPr>
          <p:cNvPr id="3" name="Slide Number Placeholder 2"/>
          <p:cNvSpPr>
            <a:spLocks noGrp="1"/>
          </p:cNvSpPr>
          <p:nvPr>
            <p:ph type="sldNum" sz="quarter" idx="11"/>
          </p:nvPr>
        </p:nvSpPr>
        <p:spPr/>
        <p:txBody>
          <a:bodyPr/>
          <a:lstStyle/>
          <a:p>
            <a:fld id="{BDDC3DCF-E0A7-DA4A-BC2C-1EC3743A297B}" type="slidenum">
              <a:rPr lang="en-US" smtClean="0"/>
              <a:pPr/>
              <a:t>32</a:t>
            </a:fld>
            <a:endParaRPr lang="en-US" dirty="0"/>
          </a:p>
        </p:txBody>
      </p:sp>
      <p:sp>
        <p:nvSpPr>
          <p:cNvPr id="6" name="Content Placeholder 4"/>
          <p:cNvSpPr txBox="1">
            <a:spLocks/>
          </p:cNvSpPr>
          <p:nvPr/>
        </p:nvSpPr>
        <p:spPr>
          <a:xfrm>
            <a:off x="4265930" y="3847495"/>
            <a:ext cx="3902710" cy="1727812"/>
          </a:xfrm>
          <a:prstGeom prst="rect">
            <a:avLst/>
          </a:prstGeom>
        </p:spPr>
        <p:txBody>
          <a:bodyPr vert="horz" lIns="0" tIns="0" rIns="0" bIns="0" rtlCol="0">
            <a:noAutofit/>
          </a:bodyPr>
          <a:lstStyle>
            <a:lvl1pPr marL="0" indent="0" algn="l" defTabSz="457200" rtl="0" eaLnBrk="1" latinLnBrk="0" hangingPunct="1">
              <a:spcBef>
                <a:spcPts val="500"/>
              </a:spcBef>
              <a:buFont typeface="Arial"/>
              <a:buNone/>
              <a:defRPr sz="2000" b="0" i="0" kern="1200" baseline="0">
                <a:solidFill>
                  <a:schemeClr val="tx1"/>
                </a:solidFill>
                <a:latin typeface="Arial Regular" charset="0"/>
                <a:ea typeface="Arial" charset="0"/>
                <a:cs typeface="Arial Regular" charset="0"/>
              </a:defRPr>
            </a:lvl1pPr>
            <a:lvl2pPr marL="0" marR="0" indent="0" algn="l" defTabSz="457200" rtl="0" eaLnBrk="1" fontAlgn="auto" latinLnBrk="0" hangingPunct="1">
              <a:lnSpc>
                <a:spcPct val="100000"/>
              </a:lnSpc>
              <a:spcBef>
                <a:spcPts val="500"/>
              </a:spcBef>
              <a:spcAft>
                <a:spcPts val="0"/>
              </a:spcAft>
              <a:buClrTx/>
              <a:buSzTx/>
              <a:buFont typeface="Arial"/>
              <a:buNone/>
              <a:tabLst/>
              <a:defRPr sz="2000" b="1" i="0" kern="1200">
                <a:solidFill>
                  <a:schemeClr val="tx1"/>
                </a:solidFill>
                <a:latin typeface="Arial" charset="0"/>
                <a:ea typeface="Arial" charset="0"/>
                <a:cs typeface="Arial" charset="0"/>
              </a:defRPr>
            </a:lvl2pPr>
            <a:lvl3pPr marL="393192" indent="-182880" algn="l" defTabSz="457200" rtl="0" eaLnBrk="1" latinLnBrk="0" hangingPunct="1">
              <a:spcBef>
                <a:spcPts val="600"/>
              </a:spcBef>
              <a:buFont typeface=".AppleSystemUIFont" charset="-120"/>
              <a:buChar char="-"/>
              <a:defRPr sz="1350" b="1" i="0" kern="1200">
                <a:solidFill>
                  <a:schemeClr val="tx1"/>
                </a:solidFill>
                <a:latin typeface="Arial" charset="0"/>
                <a:ea typeface="Arial" charset="0"/>
                <a:cs typeface="Arial" charset="0"/>
              </a:defRPr>
            </a:lvl3pPr>
            <a:lvl4pPr marL="603504" indent="-182880" algn="l" defTabSz="457200" rtl="0" eaLnBrk="1" latinLnBrk="0" hangingPunct="1">
              <a:spcBef>
                <a:spcPts val="500"/>
              </a:spcBef>
              <a:buSzPct val="100000"/>
              <a:buFont typeface=".AppleSystemUIFont" charset="-120"/>
              <a:buChar char="-"/>
              <a:defRPr sz="1350" b="1" i="0" kern="1200">
                <a:solidFill>
                  <a:schemeClr val="tx1"/>
                </a:solidFill>
                <a:latin typeface="Arial" charset="0"/>
                <a:ea typeface="Arial" charset="0"/>
                <a:cs typeface="Arial" charset="0"/>
              </a:defRPr>
            </a:lvl4pPr>
            <a:lvl5pPr marL="822960" indent="-182880" algn="l" defTabSz="457200" rtl="0" eaLnBrk="1" latinLnBrk="0" hangingPunct="1">
              <a:spcBef>
                <a:spcPts val="500"/>
              </a:spcBef>
              <a:buFont typeface=".AppleSystemUIFont" charset="-120"/>
              <a:buChar char="-"/>
              <a:defRPr sz="1350" b="1"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smtClean="0"/>
              <a:t>Charles Greenwald</a:t>
            </a:r>
          </a:p>
          <a:p>
            <a:pPr fontAlgn="auto">
              <a:spcAft>
                <a:spcPts val="0"/>
              </a:spcAft>
            </a:pPr>
            <a:r>
              <a:rPr lang="en-US" dirty="0" smtClean="0"/>
              <a:t>Director -- Northeast</a:t>
            </a:r>
          </a:p>
          <a:p>
            <a:pPr fontAlgn="auto">
              <a:spcAft>
                <a:spcPts val="0"/>
              </a:spcAft>
            </a:pPr>
            <a:r>
              <a:rPr lang="en-US" dirty="0" smtClean="0"/>
              <a:t>T: 212.438.2280</a:t>
            </a:r>
          </a:p>
          <a:p>
            <a:pPr fontAlgn="auto">
              <a:spcAft>
                <a:spcPts val="0"/>
              </a:spcAft>
            </a:pPr>
            <a:r>
              <a:rPr lang="en-US" dirty="0"/>
              <a:t>c</a:t>
            </a:r>
            <a:r>
              <a:rPr lang="en-US" dirty="0" smtClean="0"/>
              <a:t>harles.greenwald@spglobal.com</a:t>
            </a:r>
            <a:endParaRPr lang="en-US" dirty="0"/>
          </a:p>
        </p:txBody>
      </p:sp>
    </p:spTree>
    <p:extLst>
      <p:ext uri="{BB962C8B-B14F-4D97-AF65-F5344CB8AC3E}">
        <p14:creationId xmlns:p14="http://schemas.microsoft.com/office/powerpoint/2010/main" val="24133500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14519" y="201154"/>
            <a:ext cx="5486400" cy="2560320"/>
          </a:xfrm>
          <a:prstGeom prst="rect">
            <a:avLst/>
          </a:prstGeom>
          <a:ln>
            <a:noFill/>
            <a:miter lim="800000"/>
          </a:ln>
        </p:spPr>
        <p:txBody>
          <a:bodyPr vert="horz" wrap="square" lIns="0" tIns="0" rIns="0" bIns="0" rtlCol="0" anchor="t" anchorCtr="0">
            <a:noAutofit/>
          </a:bodyPr>
          <a:lstStyle>
            <a:lvl1pPr algn="l" defTabSz="457200" rtl="0" eaLnBrk="1" latinLnBrk="0" hangingPunct="1">
              <a:lnSpc>
                <a:spcPct val="90000"/>
              </a:lnSpc>
              <a:spcBef>
                <a:spcPct val="0"/>
              </a:spcBef>
              <a:buNone/>
              <a:defRPr lang="en-US" sz="5700" b="0" i="0" kern="1200">
                <a:solidFill>
                  <a:schemeClr val="tx1"/>
                </a:solidFill>
                <a:latin typeface="Arial Regular" charset="0"/>
                <a:ea typeface="+mj-ea"/>
                <a:cs typeface="Arial Regular" charset="0"/>
              </a:defRPr>
            </a:lvl1pPr>
          </a:lstStyle>
          <a:p>
            <a:r>
              <a:rPr lang="en-US" dirty="0" smtClean="0"/>
              <a:t>How Have Ratings Performed?</a:t>
            </a:r>
            <a:endParaRPr lang="en-US" dirty="0"/>
          </a:p>
        </p:txBody>
      </p:sp>
    </p:spTree>
    <p:extLst>
      <p:ext uri="{BB962C8B-B14F-4D97-AF65-F5344CB8AC3E}">
        <p14:creationId xmlns:p14="http://schemas.microsoft.com/office/powerpoint/2010/main" val="4204387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22262" y="1395412"/>
            <a:ext cx="8688387" cy="4686301"/>
          </a:xfrm>
        </p:spPr>
        <p:txBody>
          <a:bodyPr/>
          <a:lstStyle/>
          <a:p>
            <a:r>
              <a:rPr lang="en-US" dirty="0" smtClean="0"/>
              <a:t>The lower the corporate rating, the higher the likelihood of default</a:t>
            </a:r>
          </a:p>
          <a:p>
            <a:r>
              <a:rPr lang="en-US" dirty="0" smtClean="0"/>
              <a:t>The higher the corporate rating, the lower the likelihood of default</a:t>
            </a:r>
          </a:p>
          <a:p>
            <a:pPr marL="228600" indent="-228600">
              <a:buFont typeface="Arial" pitchFamily="34" charset="0"/>
              <a:buChar char="•"/>
            </a:pPr>
            <a:r>
              <a:rPr lang="en-US" dirty="0" smtClean="0"/>
              <a:t>Of all the companies we rated as “investment grade” (BBB- and above) between 1981 and 2016, </a:t>
            </a:r>
            <a:r>
              <a:rPr lang="en-US" i="1" dirty="0" smtClean="0"/>
              <a:t>just 1% defaulted within 5 years</a:t>
            </a:r>
          </a:p>
          <a:p>
            <a:pPr marL="228600" indent="-228600">
              <a:buFont typeface="Arial" pitchFamily="34" charset="0"/>
              <a:buChar char="•"/>
            </a:pPr>
            <a:r>
              <a:rPr lang="en-US" dirty="0" smtClean="0"/>
              <a:t>Of all the companies we rated “below investment grade,” (BB+ and below) </a:t>
            </a:r>
            <a:r>
              <a:rPr lang="en-US" i="1" dirty="0" smtClean="0"/>
              <a:t>15% defaulted within 5 years</a:t>
            </a:r>
          </a:p>
          <a:p>
            <a:pPr marL="342900" indent="-342900">
              <a:buFont typeface="Arial" pitchFamily="34" charset="0"/>
              <a:buChar char="•"/>
            </a:pPr>
            <a:endParaRPr lang="en-US" dirty="0"/>
          </a:p>
        </p:txBody>
      </p:sp>
      <p:sp>
        <p:nvSpPr>
          <p:cNvPr id="3" name="Title 2"/>
          <p:cNvSpPr>
            <a:spLocks noGrp="1"/>
          </p:cNvSpPr>
          <p:nvPr>
            <p:ph type="title"/>
          </p:nvPr>
        </p:nvSpPr>
        <p:spPr>
          <a:xfrm>
            <a:off x="312932" y="214171"/>
            <a:ext cx="8688387" cy="859633"/>
          </a:xfrm>
          <a:noFill/>
        </p:spPr>
        <p:txBody>
          <a:bodyPr/>
          <a:lstStyle/>
          <a:p>
            <a:r>
              <a:rPr lang="en-US" sz="2800" dirty="0" smtClean="0"/>
              <a:t>Default Risk: What Our Researc</a:t>
            </a:r>
            <a:r>
              <a:rPr lang="en-US" dirty="0" smtClean="0"/>
              <a:t>h Shows</a:t>
            </a:r>
            <a:r>
              <a:rPr lang="en-US" sz="2800" dirty="0" smtClean="0"/>
              <a:t> </a:t>
            </a:r>
            <a:r>
              <a:rPr lang="en-US" sz="1400" dirty="0">
                <a:solidFill>
                  <a:schemeClr val="tx2"/>
                </a:solidFill>
              </a:rPr>
              <a:t/>
            </a:r>
            <a:br>
              <a:rPr lang="en-US" sz="1400" dirty="0">
                <a:solidFill>
                  <a:schemeClr val="tx2"/>
                </a:solidFill>
              </a:rPr>
            </a:br>
            <a:endParaRPr lang="en-US" sz="1400" dirty="0">
              <a:solidFill>
                <a:schemeClr val="tx2"/>
              </a:solidFill>
            </a:endParaRPr>
          </a:p>
        </p:txBody>
      </p:sp>
      <p:sp>
        <p:nvSpPr>
          <p:cNvPr id="6" name="Content Placeholder 9"/>
          <p:cNvSpPr txBox="1">
            <a:spLocks/>
          </p:cNvSpPr>
          <p:nvPr/>
        </p:nvSpPr>
        <p:spPr>
          <a:xfrm>
            <a:off x="1677276" y="5821680"/>
            <a:ext cx="7034884" cy="431297"/>
          </a:xfrm>
          <a:prstGeom prst="rect">
            <a:avLst/>
          </a:prstGeom>
          <a:ln cap="flat">
            <a:noFill/>
            <a:miter lim="800000"/>
          </a:ln>
        </p:spPr>
        <p:txBody>
          <a:bodyPr vert="horz" wrap="square" lIns="0" tIns="0" rIns="0" bIns="91440" rtlCol="0" anchor="b"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r>
              <a:rPr lang="en-US" sz="800" b="0" dirty="0">
                <a:latin typeface="Arial" panose="020B0604020202020204" pitchFamily="34" charset="0"/>
                <a:cs typeface="Arial" panose="020B0604020202020204" pitchFamily="34" charset="0"/>
              </a:rPr>
              <a:t>Source: Default, Transition, and Recovery: </a:t>
            </a:r>
            <a:r>
              <a:rPr lang="en-US" sz="800" b="0" dirty="0" smtClean="0">
                <a:latin typeface="Arial" panose="020B0604020202020204" pitchFamily="34" charset="0"/>
                <a:cs typeface="Arial" panose="020B0604020202020204" pitchFamily="34" charset="0"/>
              </a:rPr>
              <a:t>2016 </a:t>
            </a:r>
            <a:r>
              <a:rPr lang="en-US" sz="800" b="0" dirty="0">
                <a:latin typeface="Arial" panose="020B0604020202020204" pitchFamily="34" charset="0"/>
                <a:cs typeface="Arial" panose="020B0604020202020204" pitchFamily="34" charset="0"/>
              </a:rPr>
              <a:t>Annual Global Corporate Default Study And Rating Transitions, </a:t>
            </a:r>
            <a:r>
              <a:rPr lang="en-US" sz="800" b="0" dirty="0" smtClean="0">
                <a:latin typeface="Arial" panose="020B0604020202020204" pitchFamily="34" charset="0"/>
                <a:cs typeface="Arial" panose="020B0604020202020204" pitchFamily="34" charset="0"/>
              </a:rPr>
              <a:t>Apr. 13, 2017, </a:t>
            </a:r>
            <a:br>
              <a:rPr lang="en-US" sz="800" b="0" dirty="0" smtClean="0">
                <a:latin typeface="Arial" panose="020B0604020202020204" pitchFamily="34" charset="0"/>
                <a:cs typeface="Arial" panose="020B0604020202020204" pitchFamily="34" charset="0"/>
              </a:rPr>
            </a:br>
            <a:r>
              <a:rPr lang="en-US" sz="800" b="0" dirty="0" smtClean="0">
                <a:latin typeface="Arial" panose="020B0604020202020204" pitchFamily="34" charset="0"/>
                <a:cs typeface="Arial" panose="020B0604020202020204" pitchFamily="34" charset="0"/>
              </a:rPr>
              <a:t>S&amp;P </a:t>
            </a:r>
            <a:r>
              <a:rPr lang="en-US" sz="800" b="0" dirty="0">
                <a:latin typeface="Arial" panose="020B0604020202020204" pitchFamily="34" charset="0"/>
                <a:cs typeface="Arial" panose="020B0604020202020204" pitchFamily="34" charset="0"/>
              </a:rPr>
              <a:t>Global Fixed Income </a:t>
            </a:r>
            <a:r>
              <a:rPr lang="en-US" sz="800" b="0" dirty="0" smtClean="0">
                <a:latin typeface="Arial" panose="020B0604020202020204" pitchFamily="34" charset="0"/>
                <a:cs typeface="Arial" panose="020B0604020202020204" pitchFamily="34" charset="0"/>
              </a:rPr>
              <a:t>Research. Table 24.</a:t>
            </a:r>
            <a:endParaRPr lang="en-US" sz="800" b="0" dirty="0">
              <a:latin typeface="Arial" panose="020B0604020202020204" pitchFamily="34" charset="0"/>
              <a:cs typeface="Arial" panose="020B0604020202020204" pitchFamily="34" charset="0"/>
            </a:endParaRPr>
          </a:p>
        </p:txBody>
      </p:sp>
      <p:sp>
        <p:nvSpPr>
          <p:cNvPr id="5"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34</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078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2"/>
          <p:cNvGraphicFramePr>
            <a:graphicFrameLocks noGrp="1"/>
          </p:cNvGraphicFramePr>
          <p:nvPr>
            <p:ph sz="quarter" idx="13"/>
            <p:extLst>
              <p:ext uri="{D42A27DB-BD31-4B8C-83A1-F6EECF244321}">
                <p14:modId xmlns:p14="http://schemas.microsoft.com/office/powerpoint/2010/main" val="2320302321"/>
              </p:ext>
            </p:extLst>
          </p:nvPr>
        </p:nvGraphicFramePr>
        <p:xfrm>
          <a:off x="227012" y="1077914"/>
          <a:ext cx="8688387" cy="46863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17488" y="985696"/>
            <a:ext cx="8688387" cy="859633"/>
          </a:xfrm>
        </p:spPr>
        <p:txBody>
          <a:bodyPr/>
          <a:lstStyle/>
          <a:p>
            <a:pPr algn="ctr"/>
            <a:r>
              <a:rPr lang="en-US" sz="2000" dirty="0" smtClean="0">
                <a:latin typeface="Arial" panose="020B0604020202020204" pitchFamily="34" charset="0"/>
                <a:cs typeface="Arial" panose="020B0604020202020204" pitchFamily="34" charset="0"/>
              </a:rPr>
              <a:t>Global Corporate Issuers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Average Cumulative Default </a:t>
            </a:r>
            <a:r>
              <a:rPr lang="en-US" sz="2000" dirty="0">
                <a:latin typeface="Arial" panose="020B0604020202020204" pitchFamily="34" charset="0"/>
                <a:cs typeface="Arial" panose="020B0604020202020204" pitchFamily="34" charset="0"/>
              </a:rPr>
              <a:t>Rates Over 10 Years</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5" name="Content Placeholder 9"/>
          <p:cNvSpPr txBox="1">
            <a:spLocks/>
          </p:cNvSpPr>
          <p:nvPr/>
        </p:nvSpPr>
        <p:spPr>
          <a:xfrm>
            <a:off x="236537" y="5945189"/>
            <a:ext cx="8688387" cy="227012"/>
          </a:xfrm>
          <a:prstGeom prst="rect">
            <a:avLst/>
          </a:prstGeom>
        </p:spPr>
        <p:txBody>
          <a:bodyPr vert="horz" wrap="square" lIns="0" tIns="0" rIns="0" bIns="91440" rtlCol="0" anchor="b"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endParaRPr lang="en-US" sz="800" b="0" dirty="0">
              <a:solidFill>
                <a:schemeClr val="tx2"/>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4203668724"/>
              </p:ext>
            </p:extLst>
          </p:nvPr>
        </p:nvGraphicFramePr>
        <p:xfrm>
          <a:off x="227011" y="1533527"/>
          <a:ext cx="554039" cy="4019547"/>
        </p:xfrm>
        <a:graphic>
          <a:graphicData uri="http://schemas.openxmlformats.org/drawingml/2006/table">
            <a:tbl>
              <a:tblPr firstRow="1" bandRow="1">
                <a:tableStyleId>{2D5ABB26-0587-4C30-8999-92F81FD0307C}</a:tableStyleId>
              </a:tblPr>
              <a:tblGrid>
                <a:gridCol w="554039"/>
              </a:tblGrid>
              <a:tr h="574221">
                <a:tc>
                  <a:txBody>
                    <a:bodyPr/>
                    <a:lstStyle/>
                    <a:p>
                      <a:pPr algn="r"/>
                      <a:r>
                        <a:rPr lang="en-US" sz="1600" b="1" dirty="0" smtClean="0">
                          <a:latin typeface="Arial" panose="020B0604020202020204" pitchFamily="34" charset="0"/>
                          <a:cs typeface="Arial" panose="020B0604020202020204" pitchFamily="34" charset="0"/>
                        </a:rPr>
                        <a:t>60%</a:t>
                      </a:r>
                      <a:endParaRPr lang="en-US" sz="1600" b="1"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r>
              <a:tr h="574221">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600" b="1" dirty="0" smtClean="0">
                          <a:latin typeface="Arial" panose="020B0604020202020204" pitchFamily="34" charset="0"/>
                          <a:cs typeface="Arial" panose="020B0604020202020204" pitchFamily="34" charset="0"/>
                        </a:rPr>
                        <a:t>50%</a:t>
                      </a:r>
                    </a:p>
                  </a:txBody>
                  <a:tcPr marL="0" marR="0" marT="0" marB="0" anchor="ctr">
                    <a:lnL>
                      <a:noFill/>
                    </a:lnL>
                    <a:lnR>
                      <a:noFill/>
                    </a:lnR>
                    <a:lnT>
                      <a:noFill/>
                    </a:lnT>
                    <a:lnB>
                      <a:noFill/>
                    </a:lnB>
                    <a:lnTlToBr w="12700" cmpd="sng">
                      <a:noFill/>
                      <a:prstDash val="solid"/>
                    </a:lnTlToBr>
                    <a:lnBlToTr w="12700" cmpd="sng">
                      <a:noFill/>
                      <a:prstDash val="solid"/>
                    </a:lnBlToTr>
                  </a:tcPr>
                </a:tc>
              </a:tr>
              <a:tr h="574221">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600" b="1" dirty="0" smtClean="0">
                          <a:latin typeface="Arial" panose="020B0604020202020204" pitchFamily="34" charset="0"/>
                          <a:cs typeface="Arial" panose="020B0604020202020204" pitchFamily="34" charset="0"/>
                        </a:rPr>
                        <a:t>40%</a:t>
                      </a:r>
                    </a:p>
                  </a:txBody>
                  <a:tcPr marL="0" marR="0" marT="0" marB="0" anchor="ctr">
                    <a:lnL>
                      <a:noFill/>
                    </a:lnL>
                    <a:lnR>
                      <a:noFill/>
                    </a:lnR>
                    <a:lnT>
                      <a:noFill/>
                    </a:lnT>
                    <a:lnB>
                      <a:noFill/>
                    </a:lnB>
                    <a:lnTlToBr w="12700" cmpd="sng">
                      <a:noFill/>
                      <a:prstDash val="solid"/>
                    </a:lnTlToBr>
                    <a:lnBlToTr w="12700" cmpd="sng">
                      <a:noFill/>
                      <a:prstDash val="solid"/>
                    </a:lnBlToTr>
                  </a:tcPr>
                </a:tc>
              </a:tr>
              <a:tr h="574221">
                <a:tc>
                  <a:txBody>
                    <a:bodyPr/>
                    <a:lstStyle/>
                    <a:p>
                      <a:pPr algn="r"/>
                      <a:r>
                        <a:rPr lang="en-US" sz="1600" b="1" dirty="0" smtClean="0">
                          <a:latin typeface="Arial" panose="020B0604020202020204" pitchFamily="34" charset="0"/>
                          <a:cs typeface="Arial" panose="020B0604020202020204" pitchFamily="34" charset="0"/>
                        </a:rPr>
                        <a:t>30%</a:t>
                      </a:r>
                      <a:endParaRPr lang="en-US" sz="1600" b="1"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r>
              <a:tr h="574221">
                <a:tc>
                  <a:txBody>
                    <a:bodyPr/>
                    <a:lstStyle/>
                    <a:p>
                      <a:pPr algn="r"/>
                      <a:r>
                        <a:rPr lang="en-US" sz="1600" b="1" dirty="0" smtClean="0">
                          <a:latin typeface="Arial" panose="020B0604020202020204" pitchFamily="34" charset="0"/>
                          <a:cs typeface="Arial" panose="020B0604020202020204" pitchFamily="34" charset="0"/>
                        </a:rPr>
                        <a:t>20%</a:t>
                      </a:r>
                      <a:endParaRPr lang="en-US" sz="1600" b="1"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r>
              <a:tr h="574221">
                <a:tc>
                  <a:txBody>
                    <a:bodyPr/>
                    <a:lstStyle/>
                    <a:p>
                      <a:pPr algn="r"/>
                      <a:r>
                        <a:rPr lang="en-US" sz="1600" b="1" dirty="0" smtClean="0">
                          <a:latin typeface="Arial" panose="020B0604020202020204" pitchFamily="34" charset="0"/>
                          <a:cs typeface="Arial" panose="020B0604020202020204" pitchFamily="34" charset="0"/>
                        </a:rPr>
                        <a:t>10%</a:t>
                      </a:r>
                      <a:endParaRPr lang="en-US" sz="1600" b="1"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r>
              <a:tr h="574221">
                <a:tc>
                  <a:txBody>
                    <a:bodyPr/>
                    <a:lstStyle/>
                    <a:p>
                      <a:pPr algn="r"/>
                      <a:r>
                        <a:rPr lang="en-US" sz="1600" b="1" dirty="0" smtClean="0">
                          <a:latin typeface="Arial" panose="020B0604020202020204" pitchFamily="34" charset="0"/>
                          <a:cs typeface="Arial" panose="020B0604020202020204" pitchFamily="34" charset="0"/>
                        </a:rPr>
                        <a:t>0%</a:t>
                      </a:r>
                      <a:endParaRPr lang="en-US" sz="1600" b="1"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r>
            </a:tbl>
          </a:graphicData>
        </a:graphic>
      </p:graphicFrame>
      <p:sp>
        <p:nvSpPr>
          <p:cNvPr id="12" name="Content Placeholder 9"/>
          <p:cNvSpPr txBox="1">
            <a:spLocks/>
          </p:cNvSpPr>
          <p:nvPr/>
        </p:nvSpPr>
        <p:spPr>
          <a:xfrm>
            <a:off x="1677276" y="5819775"/>
            <a:ext cx="7034884" cy="623702"/>
          </a:xfrm>
          <a:prstGeom prst="rect">
            <a:avLst/>
          </a:prstGeom>
          <a:ln cap="flat">
            <a:noFill/>
            <a:miter lim="800000"/>
          </a:ln>
        </p:spPr>
        <p:txBody>
          <a:bodyPr vert="horz" wrap="square" lIns="0" tIns="0" rIns="0" bIns="0" rtlCol="0" anchor="b"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r>
              <a:rPr lang="en-US" sz="800" b="0" dirty="0" smtClean="0">
                <a:latin typeface="Arial" panose="020B0604020202020204" pitchFamily="34" charset="0"/>
                <a:cs typeface="Arial" panose="020B0604020202020204" pitchFamily="34" charset="0"/>
              </a:rPr>
              <a:t>Percentage of defaulted corporate issuers by </a:t>
            </a:r>
            <a:r>
              <a:rPr lang="en-US" sz="800" b="0" dirty="0">
                <a:latin typeface="Arial" panose="020B0604020202020204" pitchFamily="34" charset="0"/>
                <a:cs typeface="Arial" panose="020B0604020202020204" pitchFamily="34" charset="0"/>
              </a:rPr>
              <a:t>rating category, </a:t>
            </a:r>
            <a:r>
              <a:rPr lang="en-US" sz="800" b="0" dirty="0" smtClean="0">
                <a:latin typeface="Arial" panose="020B0604020202020204" pitchFamily="34" charset="0"/>
                <a:cs typeface="Arial" panose="020B0604020202020204" pitchFamily="34" charset="0"/>
              </a:rPr>
              <a:t>combined to </a:t>
            </a:r>
            <a:r>
              <a:rPr lang="en-US" sz="800" b="0" dirty="0">
                <a:latin typeface="Arial" panose="020B0604020202020204" pitchFamily="34" charset="0"/>
                <a:cs typeface="Arial" panose="020B0604020202020204" pitchFamily="34" charset="0"/>
              </a:rPr>
              <a:t>obtain cumulative default rates for </a:t>
            </a:r>
            <a:r>
              <a:rPr lang="en-US" sz="800" b="0" dirty="0" smtClean="0">
                <a:latin typeface="Arial" panose="020B0604020202020204" pitchFamily="34" charset="0"/>
                <a:cs typeface="Arial" panose="020B0604020202020204" pitchFamily="34" charset="0"/>
              </a:rPr>
              <a:t>the 10-year period.                               Source</a:t>
            </a:r>
            <a:r>
              <a:rPr lang="en-US" sz="800" b="0" dirty="0">
                <a:latin typeface="Arial" panose="020B0604020202020204" pitchFamily="34" charset="0"/>
                <a:cs typeface="Arial" panose="020B0604020202020204" pitchFamily="34" charset="0"/>
              </a:rPr>
              <a:t>: Default, Transition, and Recovery: 2016 Annual Global Corporate Default Study And Rating Transitions, Apr. 13, 2017, </a:t>
            </a:r>
            <a:r>
              <a:rPr lang="en-US" sz="800" b="0" dirty="0" smtClean="0">
                <a:latin typeface="Arial" panose="020B0604020202020204" pitchFamily="34" charset="0"/>
                <a:cs typeface="Arial" panose="020B0604020202020204" pitchFamily="34" charset="0"/>
              </a:rPr>
              <a:t/>
            </a:r>
            <a:br>
              <a:rPr lang="en-US" sz="800" b="0" dirty="0" smtClean="0">
                <a:latin typeface="Arial" panose="020B0604020202020204" pitchFamily="34" charset="0"/>
                <a:cs typeface="Arial" panose="020B0604020202020204" pitchFamily="34" charset="0"/>
              </a:rPr>
            </a:br>
            <a:r>
              <a:rPr lang="en-US" sz="800" b="0" dirty="0" smtClean="0">
                <a:latin typeface="Arial" panose="020B0604020202020204" pitchFamily="34" charset="0"/>
                <a:cs typeface="Arial" panose="020B0604020202020204" pitchFamily="34" charset="0"/>
              </a:rPr>
              <a:t>S&amp;P </a:t>
            </a:r>
            <a:r>
              <a:rPr lang="en-US" sz="800" b="0" dirty="0">
                <a:latin typeface="Arial" panose="020B0604020202020204" pitchFamily="34" charset="0"/>
                <a:cs typeface="Arial" panose="020B0604020202020204" pitchFamily="34" charset="0"/>
              </a:rPr>
              <a:t>Global Fixed Income </a:t>
            </a:r>
            <a:r>
              <a:rPr lang="en-US" sz="800" b="0" dirty="0" smtClean="0">
                <a:latin typeface="Arial" panose="020B0604020202020204" pitchFamily="34" charset="0"/>
                <a:cs typeface="Arial" panose="020B0604020202020204" pitchFamily="34" charset="0"/>
              </a:rPr>
              <a:t>Research, Table 24.</a:t>
            </a:r>
            <a:endParaRPr lang="en-US" sz="800" b="0" dirty="0">
              <a:latin typeface="Arial" panose="020B0604020202020204" pitchFamily="34" charset="0"/>
              <a:cs typeface="Arial" panose="020B0604020202020204" pitchFamily="34" charset="0"/>
            </a:endParaRPr>
          </a:p>
        </p:txBody>
      </p:sp>
      <p:sp>
        <p:nvSpPr>
          <p:cNvPr id="10" name="Title 2"/>
          <p:cNvSpPr txBox="1">
            <a:spLocks/>
          </p:cNvSpPr>
          <p:nvPr/>
        </p:nvSpPr>
        <p:spPr>
          <a:xfrm>
            <a:off x="312932" y="278108"/>
            <a:ext cx="8688387" cy="859633"/>
          </a:xfrm>
          <a:prstGeom prst="rect">
            <a:avLst/>
          </a:prstGeom>
          <a:noFill/>
          <a:ln>
            <a:noFill/>
            <a:miter lim="800000"/>
          </a:ln>
        </p:spPr>
        <p:txBody>
          <a:bodyPr vert="horz" wrap="square" lIns="0" tIns="0" rIns="0" bIns="0" rtlCol="0" anchor="t" anchorCtr="0">
            <a:noAutofit/>
          </a:bodyPr>
          <a:lstStyle>
            <a:lvl1pPr algn="l" defTabSz="457200" rtl="0" eaLnBrk="1" latinLnBrk="0" hangingPunct="1">
              <a:lnSpc>
                <a:spcPct val="85000"/>
              </a:lnSpc>
              <a:spcBef>
                <a:spcPct val="0"/>
              </a:spcBef>
              <a:buNone/>
              <a:defRPr lang="en-US" sz="2400" b="1" kern="1200" dirty="0">
                <a:solidFill>
                  <a:schemeClr val="tx1"/>
                </a:solidFill>
                <a:latin typeface="+mj-lt"/>
                <a:ea typeface="+mj-ea"/>
                <a:cs typeface="+mj-cs"/>
              </a:defRPr>
            </a:lvl1pPr>
          </a:lstStyle>
          <a:p>
            <a:r>
              <a:rPr lang="en-US" sz="2800" dirty="0" smtClean="0">
                <a:latin typeface="Arial" panose="020B0604020202020204" pitchFamily="34" charset="0"/>
                <a:cs typeface="Arial" panose="020B0604020202020204" pitchFamily="34" charset="0"/>
              </a:rPr>
              <a:t>Ratings Performance Over Time</a:t>
            </a:r>
            <a:r>
              <a:rPr lang="en-US" sz="2800" dirty="0" smtClean="0">
                <a:solidFill>
                  <a:schemeClr val="tx2"/>
                </a:solidFill>
                <a:latin typeface="Arial" panose="020B0604020202020204" pitchFamily="34" charset="0"/>
                <a:cs typeface="Arial" panose="020B0604020202020204" pitchFamily="34" charset="0"/>
              </a:rPr>
              <a:t/>
            </a:r>
            <a:br>
              <a:rPr lang="en-US" sz="2800" dirty="0" smtClean="0">
                <a:solidFill>
                  <a:schemeClr val="tx2"/>
                </a:solidFill>
                <a:latin typeface="Arial" panose="020B0604020202020204" pitchFamily="34" charset="0"/>
                <a:cs typeface="Arial" panose="020B0604020202020204" pitchFamily="34" charset="0"/>
              </a:rPr>
            </a:br>
            <a:endParaRPr lang="en-US" sz="2800" dirty="0">
              <a:solidFill>
                <a:schemeClr val="tx2"/>
              </a:solidFill>
              <a:latin typeface="Arial" panose="020B0604020202020204" pitchFamily="34" charset="0"/>
              <a:cs typeface="Arial" panose="020B0604020202020204" pitchFamily="34" charset="0"/>
            </a:endParaRPr>
          </a:p>
        </p:txBody>
      </p:sp>
      <p:sp>
        <p:nvSpPr>
          <p:cNvPr id="11"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35</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8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4117637303"/>
              </p:ext>
            </p:extLst>
          </p:nvPr>
        </p:nvGraphicFramePr>
        <p:xfrm>
          <a:off x="227013" y="739145"/>
          <a:ext cx="8688387" cy="5014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607428097"/>
              </p:ext>
            </p:extLst>
          </p:nvPr>
        </p:nvGraphicFramePr>
        <p:xfrm>
          <a:off x="314071" y="1170434"/>
          <a:ext cx="499872" cy="4004245"/>
        </p:xfrm>
        <a:graphic>
          <a:graphicData uri="http://schemas.openxmlformats.org/drawingml/2006/table">
            <a:tbl>
              <a:tblPr firstRow="1" bandRow="1">
                <a:tableStyleId>{2D5ABB26-0587-4C30-8999-92F81FD0307C}</a:tableStyleId>
              </a:tblPr>
              <a:tblGrid>
                <a:gridCol w="499872"/>
              </a:tblGrid>
              <a:tr h="572035">
                <a:tc>
                  <a:txBody>
                    <a:bodyPr/>
                    <a:lstStyle/>
                    <a:p>
                      <a:pPr algn="r"/>
                      <a:r>
                        <a:rPr lang="en-US" sz="1600" b="1" dirty="0" smtClean="0">
                          <a:latin typeface="Arial" panose="020B0604020202020204" pitchFamily="34" charset="0"/>
                          <a:cs typeface="Arial" panose="020B0604020202020204" pitchFamily="34" charset="0"/>
                        </a:rPr>
                        <a:t>60%</a:t>
                      </a:r>
                      <a:endParaRPr lang="en-US" sz="1600" b="1"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r>
              <a:tr h="572035">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600" b="1" dirty="0" smtClean="0">
                          <a:latin typeface="Arial" panose="020B0604020202020204" pitchFamily="34" charset="0"/>
                          <a:cs typeface="Arial" panose="020B0604020202020204" pitchFamily="34" charset="0"/>
                        </a:rPr>
                        <a:t>50%</a:t>
                      </a:r>
                    </a:p>
                  </a:txBody>
                  <a:tcPr marL="0" marR="0" marT="0" marB="0" anchor="ctr">
                    <a:lnL>
                      <a:noFill/>
                    </a:lnL>
                    <a:lnR>
                      <a:noFill/>
                    </a:lnR>
                    <a:lnT>
                      <a:noFill/>
                    </a:lnT>
                    <a:lnB>
                      <a:noFill/>
                    </a:lnB>
                    <a:lnTlToBr w="12700" cmpd="sng">
                      <a:noFill/>
                      <a:prstDash val="solid"/>
                    </a:lnTlToBr>
                    <a:lnBlToTr w="12700" cmpd="sng">
                      <a:noFill/>
                      <a:prstDash val="solid"/>
                    </a:lnBlToTr>
                  </a:tcPr>
                </a:tc>
              </a:tr>
              <a:tr h="572035">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600" b="1" dirty="0" smtClean="0">
                          <a:latin typeface="Arial" panose="020B0604020202020204" pitchFamily="34" charset="0"/>
                          <a:cs typeface="Arial" panose="020B0604020202020204" pitchFamily="34" charset="0"/>
                        </a:rPr>
                        <a:t>40%</a:t>
                      </a:r>
                    </a:p>
                  </a:txBody>
                  <a:tcPr marL="0" marR="0" marT="0" marB="0" anchor="ctr">
                    <a:lnL>
                      <a:noFill/>
                    </a:lnL>
                    <a:lnR>
                      <a:noFill/>
                    </a:lnR>
                    <a:lnT>
                      <a:noFill/>
                    </a:lnT>
                    <a:lnB>
                      <a:noFill/>
                    </a:lnB>
                    <a:lnTlToBr w="12700" cmpd="sng">
                      <a:noFill/>
                      <a:prstDash val="solid"/>
                    </a:lnTlToBr>
                    <a:lnBlToTr w="12700" cmpd="sng">
                      <a:noFill/>
                      <a:prstDash val="solid"/>
                    </a:lnBlToTr>
                  </a:tcPr>
                </a:tc>
              </a:tr>
              <a:tr h="572035">
                <a:tc>
                  <a:txBody>
                    <a:bodyPr/>
                    <a:lstStyle/>
                    <a:p>
                      <a:pPr algn="r"/>
                      <a:r>
                        <a:rPr lang="en-US" sz="1600" b="1" dirty="0" smtClean="0">
                          <a:latin typeface="Arial" panose="020B0604020202020204" pitchFamily="34" charset="0"/>
                          <a:cs typeface="Arial" panose="020B0604020202020204" pitchFamily="34" charset="0"/>
                        </a:rPr>
                        <a:t>30%</a:t>
                      </a:r>
                      <a:endParaRPr lang="en-US" sz="1600" b="1"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r>
              <a:tr h="572035">
                <a:tc>
                  <a:txBody>
                    <a:bodyPr/>
                    <a:lstStyle/>
                    <a:p>
                      <a:pPr algn="r"/>
                      <a:r>
                        <a:rPr lang="en-US" sz="1600" b="1" dirty="0" smtClean="0">
                          <a:latin typeface="Arial" panose="020B0604020202020204" pitchFamily="34" charset="0"/>
                          <a:cs typeface="Arial" panose="020B0604020202020204" pitchFamily="34" charset="0"/>
                        </a:rPr>
                        <a:t>20%</a:t>
                      </a:r>
                      <a:endParaRPr lang="en-US" sz="1600" b="1"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r>
              <a:tr h="572035">
                <a:tc>
                  <a:txBody>
                    <a:bodyPr/>
                    <a:lstStyle/>
                    <a:p>
                      <a:pPr algn="r"/>
                      <a:r>
                        <a:rPr lang="en-US" sz="1600" b="1" dirty="0" smtClean="0">
                          <a:latin typeface="Arial" panose="020B0604020202020204" pitchFamily="34" charset="0"/>
                          <a:cs typeface="Arial" panose="020B0604020202020204" pitchFamily="34" charset="0"/>
                        </a:rPr>
                        <a:t>10%</a:t>
                      </a:r>
                      <a:endParaRPr lang="en-US" sz="1600" b="1"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r>
              <a:tr h="572035">
                <a:tc>
                  <a:txBody>
                    <a:bodyPr/>
                    <a:lstStyle/>
                    <a:p>
                      <a:pPr algn="r"/>
                      <a:r>
                        <a:rPr lang="en-US" sz="1600" b="1" dirty="0" smtClean="0">
                          <a:latin typeface="Arial" panose="020B0604020202020204" pitchFamily="34" charset="0"/>
                          <a:cs typeface="Arial" panose="020B0604020202020204" pitchFamily="34" charset="0"/>
                        </a:rPr>
                        <a:t>0%</a:t>
                      </a:r>
                      <a:endParaRPr lang="en-US" sz="1600" b="1"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r>
            </a:tbl>
          </a:graphicData>
        </a:graphic>
      </p:graphicFrame>
      <p:sp>
        <p:nvSpPr>
          <p:cNvPr id="7" name="Content Placeholder 9"/>
          <p:cNvSpPr txBox="1">
            <a:spLocks/>
          </p:cNvSpPr>
          <p:nvPr/>
        </p:nvSpPr>
        <p:spPr>
          <a:xfrm>
            <a:off x="1677276" y="6032499"/>
            <a:ext cx="7034884" cy="468349"/>
          </a:xfrm>
          <a:prstGeom prst="rect">
            <a:avLst/>
          </a:prstGeom>
          <a:ln cap="flat">
            <a:noFill/>
            <a:miter lim="800000"/>
          </a:ln>
        </p:spPr>
        <p:txBody>
          <a:bodyPr vert="horz" wrap="square" lIns="0" tIns="0" rIns="0" bIns="0" rtlCol="0" anchor="b" anchorCtr="0">
            <a:noAutofit/>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j-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j-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00"/>
              </a:spcBef>
            </a:pPr>
            <a:r>
              <a:rPr lang="en-US" sz="800" b="0" dirty="0">
                <a:latin typeface="Arial" panose="020B0604020202020204" pitchFamily="34" charset="0"/>
                <a:cs typeface="Arial" panose="020B0604020202020204" pitchFamily="34" charset="0"/>
              </a:rPr>
              <a:t>Percentage of defaulted corporate issuers by rating category, combined to obtain cumulative default rates for </a:t>
            </a:r>
            <a:r>
              <a:rPr lang="en-US" sz="800" b="0" dirty="0" smtClean="0">
                <a:latin typeface="Arial" panose="020B0604020202020204" pitchFamily="34" charset="0"/>
                <a:cs typeface="Arial" panose="020B0604020202020204" pitchFamily="34" charset="0"/>
              </a:rPr>
              <a:t>the 20-year period.                                                Source</a:t>
            </a:r>
            <a:r>
              <a:rPr lang="en-US" sz="800" b="0" dirty="0">
                <a:latin typeface="Arial" panose="020B0604020202020204" pitchFamily="34" charset="0"/>
                <a:cs typeface="Arial" panose="020B0604020202020204" pitchFamily="34" charset="0"/>
              </a:rPr>
              <a:t>: Default, Transition, and Recovery: 2016 Annual Global Corporate Default Study And Rating Transitions, Apr. 13, 2017, </a:t>
            </a:r>
            <a:r>
              <a:rPr lang="en-US" sz="800" b="0" dirty="0" smtClean="0">
                <a:latin typeface="Arial" panose="020B0604020202020204" pitchFamily="34" charset="0"/>
                <a:cs typeface="Arial" panose="020B0604020202020204" pitchFamily="34" charset="0"/>
              </a:rPr>
              <a:t/>
            </a:r>
            <a:br>
              <a:rPr lang="en-US" sz="800" b="0" dirty="0" smtClean="0">
                <a:latin typeface="Arial" panose="020B0604020202020204" pitchFamily="34" charset="0"/>
                <a:cs typeface="Arial" panose="020B0604020202020204" pitchFamily="34" charset="0"/>
              </a:rPr>
            </a:br>
            <a:r>
              <a:rPr lang="en-US" sz="800" b="0" dirty="0" smtClean="0">
                <a:latin typeface="Arial" panose="020B0604020202020204" pitchFamily="34" charset="0"/>
                <a:cs typeface="Arial" panose="020B0604020202020204" pitchFamily="34" charset="0"/>
              </a:rPr>
              <a:t>S&amp;P </a:t>
            </a:r>
            <a:r>
              <a:rPr lang="en-US" sz="800" b="0" dirty="0">
                <a:latin typeface="Arial" panose="020B0604020202020204" pitchFamily="34" charset="0"/>
                <a:cs typeface="Arial" panose="020B0604020202020204" pitchFamily="34" charset="0"/>
              </a:rPr>
              <a:t>Global Fixed Income </a:t>
            </a:r>
            <a:r>
              <a:rPr lang="en-US" sz="800" b="0" dirty="0" smtClean="0">
                <a:latin typeface="Arial" panose="020B0604020202020204" pitchFamily="34" charset="0"/>
                <a:cs typeface="Arial" panose="020B0604020202020204" pitchFamily="34" charset="0"/>
              </a:rPr>
              <a:t>Research, Chart 4.</a:t>
            </a:r>
            <a:endParaRPr lang="en-US" sz="800" b="0" dirty="0">
              <a:latin typeface="Arial" panose="020B0604020202020204" pitchFamily="34" charset="0"/>
              <a:cs typeface="Arial" panose="020B0604020202020204" pitchFamily="34" charset="0"/>
            </a:endParaRPr>
          </a:p>
        </p:txBody>
      </p:sp>
      <p:sp>
        <p:nvSpPr>
          <p:cNvPr id="10" name="Title 2"/>
          <p:cNvSpPr txBox="1">
            <a:spLocks/>
          </p:cNvSpPr>
          <p:nvPr/>
        </p:nvSpPr>
        <p:spPr>
          <a:xfrm>
            <a:off x="312932" y="279682"/>
            <a:ext cx="8688387" cy="859633"/>
          </a:xfrm>
          <a:prstGeom prst="rect">
            <a:avLst/>
          </a:prstGeom>
          <a:noFill/>
          <a:ln>
            <a:noFill/>
            <a:miter lim="800000"/>
          </a:ln>
        </p:spPr>
        <p:txBody>
          <a:bodyPr vert="horz" wrap="square" lIns="0" tIns="0" rIns="0" bIns="0" rtlCol="0" anchor="t" anchorCtr="0">
            <a:noAutofit/>
          </a:bodyPr>
          <a:lstStyle>
            <a:lvl1pPr algn="l" defTabSz="457200" rtl="0" eaLnBrk="1" latinLnBrk="0" hangingPunct="1">
              <a:lnSpc>
                <a:spcPct val="85000"/>
              </a:lnSpc>
              <a:spcBef>
                <a:spcPct val="0"/>
              </a:spcBef>
              <a:buNone/>
              <a:defRPr lang="en-US" sz="2400" b="1" kern="1200" dirty="0">
                <a:solidFill>
                  <a:schemeClr val="tx1"/>
                </a:solidFill>
                <a:latin typeface="+mj-lt"/>
                <a:ea typeface="+mj-ea"/>
                <a:cs typeface="+mj-cs"/>
              </a:defRPr>
            </a:lvl1pPr>
          </a:lstStyle>
          <a:p>
            <a:r>
              <a:rPr lang="en-US" sz="2800" dirty="0" smtClean="0">
                <a:latin typeface="Arial" panose="020B0604020202020204" pitchFamily="34" charset="0"/>
                <a:cs typeface="Arial" panose="020B0604020202020204" pitchFamily="34" charset="0"/>
              </a:rPr>
              <a:t>Global Default Rate By Ratings Category</a:t>
            </a:r>
          </a:p>
        </p:txBody>
      </p:sp>
      <p:sp>
        <p:nvSpPr>
          <p:cNvPr id="6"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36</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6664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sz="quarter" idx="12"/>
          </p:nvPr>
        </p:nvSpPr>
        <p:spPr>
          <a:xfrm>
            <a:off x="317351" y="584536"/>
            <a:ext cx="8503543" cy="5416214"/>
          </a:xfrm>
        </p:spPr>
        <p:txBody>
          <a:bodyPr/>
          <a:lstStyle/>
          <a:p>
            <a:pPr>
              <a:lnSpc>
                <a:spcPct val="105000"/>
              </a:lnSpc>
              <a:spcBef>
                <a:spcPts val="800"/>
              </a:spcBef>
            </a:pPr>
            <a:r>
              <a:rPr lang="en-US" sz="950" dirty="0">
                <a:latin typeface="Arial Narrow" charset="0"/>
                <a:ea typeface="Arial Narrow" charset="0"/>
                <a:cs typeface="Arial Narrow" charset="0"/>
              </a:rPr>
              <a:t>Copyright © </a:t>
            </a:r>
            <a:r>
              <a:rPr lang="en-US" sz="950" dirty="0" smtClean="0">
                <a:latin typeface="Arial Narrow" charset="0"/>
                <a:ea typeface="Arial Narrow" charset="0"/>
                <a:cs typeface="Arial Narrow" charset="0"/>
              </a:rPr>
              <a:t>2017 </a:t>
            </a:r>
            <a:r>
              <a:rPr lang="en-US" sz="950" dirty="0">
                <a:latin typeface="Arial Narrow" charset="0"/>
                <a:ea typeface="Arial Narrow" charset="0"/>
                <a:cs typeface="Arial Narrow" charset="0"/>
              </a:rPr>
              <a:t>by Standard &amp; Poor’s Financial Services LLC. All rights reserved.</a:t>
            </a:r>
          </a:p>
          <a:p>
            <a:pPr>
              <a:lnSpc>
                <a:spcPct val="105000"/>
              </a:lnSpc>
              <a:spcBef>
                <a:spcPts val="800"/>
              </a:spcBef>
            </a:pPr>
            <a:r>
              <a:rPr lang="en-US" sz="950" b="0" dirty="0">
                <a:latin typeface="Arial Narrow" charset="0"/>
                <a:ea typeface="Arial Narrow" charset="0"/>
                <a:cs typeface="Arial Narrow" charset="0"/>
              </a:rPr>
              <a:t>No content (including ratings, credit-related analyses and data, valuations, model, software or other application or output therefrom) or any part thereof (Content) may be modified, reverse engineered, reproduced or distributed in any form by any means, or stored in a database or retrieval system, without the prior written permission of Standard &amp; Poor’s Financial Services LLC or its affiliates (collectively, S&amp;P). The Content shall not be used for any unlawful or unauthorized purposes. S&amp;P and any third-party providers, as well as their directors, officers, shareholders, employees or agents (collectively S&amp;P Parties) do not guarantee the accuracy, completeness, timeliness or availability of the Content. S&amp;P Parties are not responsible for any errors or omissions (negligent or otherwise), regardless of the cause, for the results obtained from the use of the Content, or for the security or maintenance of any data input by the user. The Content is provided on an “as is” basis. S&amp;P PARTIES DISCLAIM ANY AND ALL EXPRESS OR IMPLIED WARRANTIES, INCLUDING, BUT NOT LIMITED TO, ANY WARRANTIES OF MERCHANTABILITY OR FITNESS FOR A PARTICULAR PURPOSE OR USE, FREEDOM FROM BUGS, SOFTWARE ERRORS OR DEFECTS, THAT THE CONTENT’S FUNCTIONING WILL BE UNINTERRUPTED OR THAT THE CONTENT WILL OPERATE WITH ANY SOFTWARE OR HARDWARE CONFIGURATION. In no event shall S&amp;P Parties be liable to any party for any direct, indirect, incidental, exemplary, compensatory, punitive, special or consequential damages, costs, expenses, legal fees, or losses (including, without limitation, lost income or lost profits and opportunity costs or losses caused by negligence) in connection with any use of the Content even if advised of the possibility of such damages.</a:t>
            </a:r>
          </a:p>
          <a:p>
            <a:pPr>
              <a:lnSpc>
                <a:spcPct val="105000"/>
              </a:lnSpc>
              <a:spcBef>
                <a:spcPts val="800"/>
              </a:spcBef>
            </a:pPr>
            <a:r>
              <a:rPr lang="en-US" sz="950" b="0" dirty="0">
                <a:latin typeface="Arial Narrow" charset="0"/>
                <a:ea typeface="Arial Narrow" charset="0"/>
                <a:cs typeface="Arial Narrow" charset="0"/>
              </a:rPr>
              <a:t>Credit-related and other analyses, including ratings, and statements in the Content are statements of opinion as of the date they are expressed and not statements of fact. </a:t>
            </a:r>
            <a:r>
              <a:rPr lang="en-US" altLang="ja-JP" sz="950" b="0" dirty="0">
                <a:latin typeface="Arial Narrow" charset="0"/>
                <a:ea typeface="Arial Narrow" charset="0"/>
                <a:cs typeface="Arial Narrow" charset="0"/>
              </a:rPr>
              <a:t>S&amp;P’s opinions, analyses and rating acknowledgment decisions (described below) are not recommendations to purchase, hold, or sell any securities or to make any investment decisions, and do not address the suitability of any security. S&amp;P assumes no obligation to update the Content following publication in any form or format. The Content should not be relied on and is not a substitute for the skill, judgment and experience of the user, its management, employees, advisors and/or clients when making investment and other business decisions. S&amp;P does not act as a fiduciary or an investment advisor except where registered as such. While S&amp;P has obtained information from sources it believes to be reliable, S&amp;P does not perform an audit and undertakes no duty of due diligence or independent verification of any information it receives.</a:t>
            </a:r>
          </a:p>
          <a:p>
            <a:pPr>
              <a:lnSpc>
                <a:spcPct val="105000"/>
              </a:lnSpc>
              <a:spcBef>
                <a:spcPts val="800"/>
              </a:spcBef>
            </a:pPr>
            <a:r>
              <a:rPr lang="en-US" altLang="ja-JP" sz="950" b="0" dirty="0">
                <a:latin typeface="Arial Narrow" charset="0"/>
                <a:ea typeface="Arial Narrow" charset="0"/>
                <a:cs typeface="Arial Narrow" charset="0"/>
              </a:rPr>
              <a:t>To the extent that regulatory authorities allow a rating agency to acknowledge in one jurisdiction a rating issued in another jurisdiction for certain regulatory purposes, S&amp;P reserves the right to assign, withdraw or suspend such acknowledgement at any time and in its sole discretion. S&amp;P Parties disclaim any duty whatsoever arising out of the assignment, withdrawal or suspension of an acknowledgment as well as any liability for any damage alleged to have been suffered on account thereof. </a:t>
            </a:r>
          </a:p>
          <a:p>
            <a:pPr>
              <a:lnSpc>
                <a:spcPct val="105000"/>
              </a:lnSpc>
              <a:spcBef>
                <a:spcPts val="800"/>
              </a:spcBef>
            </a:pPr>
            <a:r>
              <a:rPr lang="en-US" altLang="ja-JP" sz="950" b="0" dirty="0">
                <a:latin typeface="Arial Narrow" charset="0"/>
                <a:ea typeface="Arial Narrow" charset="0"/>
                <a:cs typeface="Arial Narrow" charset="0"/>
              </a:rPr>
              <a:t>S&amp;P keeps certain activities of its business units separate from each other in order to preserve the independence and objectivity of their respective activities. As a result, certain business units of S&amp;P may have information that is not available to other S&amp;P business units. S&amp;P has established policies and procedures to maintain the confidentiality of certain non-public information received in connection with each analytical process.</a:t>
            </a:r>
          </a:p>
          <a:p>
            <a:pPr>
              <a:lnSpc>
                <a:spcPct val="105000"/>
              </a:lnSpc>
              <a:spcBef>
                <a:spcPts val="800"/>
              </a:spcBef>
            </a:pPr>
            <a:r>
              <a:rPr lang="en-US" altLang="ja-JP" sz="950" b="0" dirty="0">
                <a:latin typeface="Arial Narrow" charset="0"/>
                <a:ea typeface="Arial Narrow" charset="0"/>
                <a:cs typeface="Arial Narrow" charset="0"/>
              </a:rPr>
              <a:t>S&amp;P may receive compensation for its ratings and certain analyses, normally from issuers or underwriters of securities or from obligors. S&amp;P reserves the right to disseminate its opinions and analyses. S&amp;P's public ratings and analyses are made available on its Web sites, www.standardandpoors.com (free of charge), and www.ratingsdirect.com and www.globalcreditportal.com (subscription), and may be distributed through other means, including via S&amp;P publications and third-party redistributors. Additional information about our ratings fees is available at www.standardandpoors.com/usratingsfees.</a:t>
            </a:r>
          </a:p>
          <a:p>
            <a:pPr>
              <a:lnSpc>
                <a:spcPct val="105000"/>
              </a:lnSpc>
              <a:spcBef>
                <a:spcPts val="800"/>
              </a:spcBef>
            </a:pPr>
            <a:r>
              <a:rPr lang="en-US" sz="950" dirty="0">
                <a:latin typeface="Arial Narrow" charset="0"/>
                <a:ea typeface="Arial Narrow" charset="0"/>
                <a:cs typeface="Arial Narrow" charset="0"/>
              </a:rPr>
              <a:t>Australia</a:t>
            </a:r>
            <a:br>
              <a:rPr lang="en-US" sz="950" dirty="0">
                <a:latin typeface="Arial Narrow" charset="0"/>
                <a:ea typeface="Arial Narrow" charset="0"/>
                <a:cs typeface="Arial Narrow" charset="0"/>
              </a:rPr>
            </a:br>
            <a:r>
              <a:rPr lang="en-US" sz="950" dirty="0">
                <a:latin typeface="Arial Narrow" charset="0"/>
                <a:ea typeface="Arial Narrow" charset="0"/>
                <a:cs typeface="Arial Narrow" charset="0"/>
              </a:rPr>
              <a:t>Standard &amp; Poor's (Australia) Pty. Ltd. holds Australian financial services license number 337565 under the Corporations Act 2001. Standard &amp; Poor’s credit ratings and related research are not intended for and must not be distributed to any person in Australia other than a wholesale client (as defined in Chapter 7 of the Corporations Act). </a:t>
            </a:r>
          </a:p>
          <a:p>
            <a:pPr>
              <a:lnSpc>
                <a:spcPct val="105000"/>
              </a:lnSpc>
              <a:spcBef>
                <a:spcPts val="800"/>
              </a:spcBef>
            </a:pPr>
            <a:r>
              <a:rPr lang="en-US" altLang="ja-JP" sz="950" dirty="0">
                <a:latin typeface="Arial Narrow" charset="0"/>
                <a:ea typeface="Arial Narrow" charset="0"/>
                <a:cs typeface="Arial Narrow" charset="0"/>
              </a:rPr>
              <a:t>STANDARD &amp; POOR’S, S&amp;P and RATINGSDIRECT are registered trademarks of Standard &amp; Poor’s Financial Services LLC.</a:t>
            </a:r>
            <a:endParaRPr lang="en-US" sz="950" dirty="0">
              <a:latin typeface="Arial Narrow" charset="0"/>
              <a:ea typeface="Arial Narrow" charset="0"/>
              <a:cs typeface="Arial Narrow" charset="0"/>
            </a:endParaRPr>
          </a:p>
        </p:txBody>
      </p:sp>
    </p:spTree>
    <p:extLst>
      <p:ext uri="{BB962C8B-B14F-4D97-AF65-F5344CB8AC3E}">
        <p14:creationId xmlns:p14="http://schemas.microsoft.com/office/powerpoint/2010/main" val="4183823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96772" y="3290457"/>
            <a:ext cx="2915304" cy="270622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pic>
        <p:nvPicPr>
          <p:cNvPr id="7" name="Picture Placeholder 6"/>
          <p:cNvPicPr>
            <a:picLocks noGrp="1" noChangeAspect="1"/>
          </p:cNvPicPr>
          <p:nvPr>
            <p:ph type="pic" sz="quarter" idx="18"/>
          </p:nvPr>
        </p:nvPicPr>
        <p:blipFill>
          <a:blip r:embed="rId2" cstate="print">
            <a:grayscl/>
            <a:extLst>
              <a:ext uri="{28A0092B-C50C-407E-A947-70E740481C1C}">
                <a14:useLocalDpi xmlns:a14="http://schemas.microsoft.com/office/drawing/2010/main" val="0"/>
              </a:ext>
            </a:extLst>
          </a:blip>
          <a:srcRect l="19567" r="19567"/>
          <a:stretch>
            <a:fillRect/>
          </a:stretch>
        </p:blipFill>
        <p:spPr>
          <a:xfrm>
            <a:off x="196771" y="1608165"/>
            <a:ext cx="2917132" cy="1691089"/>
          </a:xfrm>
        </p:spPr>
      </p:pic>
      <p:sp>
        <p:nvSpPr>
          <p:cNvPr id="2" name="Footer Placeholder 1"/>
          <p:cNvSpPr>
            <a:spLocks noGrp="1"/>
          </p:cNvSpPr>
          <p:nvPr>
            <p:ph type="ftr" sz="quarter" idx="10"/>
          </p:nvPr>
        </p:nvSpPr>
        <p:spPr/>
        <p:txBody>
          <a:bodyPr/>
          <a:lstStyle/>
          <a:p>
            <a:r>
              <a:rPr lang="en-US" dirty="0" smtClean="0"/>
              <a:t>Private &amp; Confidential</a:t>
            </a:r>
            <a:endParaRPr lang="en-US" dirty="0"/>
          </a:p>
        </p:txBody>
      </p:sp>
      <p:sp>
        <p:nvSpPr>
          <p:cNvPr id="3" name="Slide Number Placeholder 2"/>
          <p:cNvSpPr>
            <a:spLocks noGrp="1"/>
          </p:cNvSpPr>
          <p:nvPr>
            <p:ph type="sldNum" sz="quarter" idx="11"/>
          </p:nvPr>
        </p:nvSpPr>
        <p:spPr/>
        <p:txBody>
          <a:bodyPr/>
          <a:lstStyle/>
          <a:p>
            <a:fld id="{BDDC3DCF-E0A7-DA4A-BC2C-1EC3743A297B}" type="slidenum">
              <a:rPr lang="en-US" smtClean="0"/>
              <a:pPr/>
              <a:t>4</a:t>
            </a:fld>
            <a:endParaRPr lang="en-US" dirty="0"/>
          </a:p>
        </p:txBody>
      </p:sp>
      <p:sp>
        <p:nvSpPr>
          <p:cNvPr id="25" name="TextBox 24"/>
          <p:cNvSpPr txBox="1"/>
          <p:nvPr/>
        </p:nvSpPr>
        <p:spPr>
          <a:xfrm>
            <a:off x="370615" y="3352568"/>
            <a:ext cx="2205544" cy="430887"/>
          </a:xfrm>
          <a:prstGeom prst="rect">
            <a:avLst/>
          </a:prstGeom>
          <a:noFill/>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r>
              <a:rPr lang="en-US" sz="2800" dirty="0" smtClean="0"/>
              <a:t>99%+</a:t>
            </a:r>
            <a:endParaRPr lang="en-US" sz="2800" dirty="0"/>
          </a:p>
        </p:txBody>
      </p:sp>
      <p:sp>
        <p:nvSpPr>
          <p:cNvPr id="26" name="Content Placeholder 5"/>
          <p:cNvSpPr txBox="1">
            <a:spLocks/>
          </p:cNvSpPr>
          <p:nvPr/>
        </p:nvSpPr>
        <p:spPr>
          <a:xfrm>
            <a:off x="360331" y="3802561"/>
            <a:ext cx="2558321" cy="153888"/>
          </a:xfrm>
          <a:prstGeom prst="rect">
            <a:avLst/>
          </a:prstGeom>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1800"/>
              </a:spcBef>
              <a:spcAft>
                <a:spcPts val="0"/>
              </a:spcAft>
            </a:pPr>
            <a:r>
              <a:rPr lang="en-US" sz="1000" dirty="0" smtClean="0"/>
              <a:t>global market capitalization covered</a:t>
            </a:r>
            <a:endParaRPr lang="en-US" sz="1000" dirty="0"/>
          </a:p>
        </p:txBody>
      </p:sp>
      <p:sp>
        <p:nvSpPr>
          <p:cNvPr id="27" name="TextBox 26"/>
          <p:cNvSpPr txBox="1"/>
          <p:nvPr/>
        </p:nvSpPr>
        <p:spPr>
          <a:xfrm>
            <a:off x="342900" y="4206409"/>
            <a:ext cx="3265274" cy="430887"/>
          </a:xfrm>
          <a:prstGeom prst="rect">
            <a:avLst/>
          </a:prstGeom>
          <a:noFill/>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r>
              <a:rPr lang="en-US" sz="2800" spc="-400" dirty="0" smtClean="0"/>
              <a:t>1</a:t>
            </a:r>
            <a:r>
              <a:rPr lang="en-US" sz="2800" dirty="0" smtClean="0"/>
              <a:t>45,000+</a:t>
            </a:r>
            <a:endParaRPr lang="en-US" sz="2800" dirty="0"/>
          </a:p>
        </p:txBody>
      </p:sp>
      <p:sp>
        <p:nvSpPr>
          <p:cNvPr id="28" name="Content Placeholder 5"/>
          <p:cNvSpPr txBox="1">
            <a:spLocks/>
          </p:cNvSpPr>
          <p:nvPr/>
        </p:nvSpPr>
        <p:spPr>
          <a:xfrm>
            <a:off x="392410" y="4662954"/>
            <a:ext cx="2558321" cy="153888"/>
          </a:xfrm>
          <a:prstGeom prst="rect">
            <a:avLst/>
          </a:prstGeom>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1800"/>
              </a:spcBef>
              <a:spcAft>
                <a:spcPts val="0"/>
              </a:spcAft>
            </a:pPr>
            <a:r>
              <a:rPr lang="en-US" sz="1000" dirty="0" smtClean="0"/>
              <a:t>automated data quality checks</a:t>
            </a:r>
            <a:endParaRPr lang="en-US" sz="1000" dirty="0"/>
          </a:p>
        </p:txBody>
      </p:sp>
      <p:sp>
        <p:nvSpPr>
          <p:cNvPr id="29" name="TextBox 28"/>
          <p:cNvSpPr txBox="1"/>
          <p:nvPr/>
        </p:nvSpPr>
        <p:spPr>
          <a:xfrm>
            <a:off x="355256" y="5002442"/>
            <a:ext cx="2316053" cy="430887"/>
          </a:xfrm>
          <a:prstGeom prst="rect">
            <a:avLst/>
          </a:prstGeom>
          <a:noFill/>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r>
              <a:rPr lang="en-US" sz="2800" dirty="0" smtClean="0"/>
              <a:t>96%</a:t>
            </a:r>
            <a:endParaRPr lang="en-US" sz="2800" dirty="0"/>
          </a:p>
        </p:txBody>
      </p:sp>
      <p:sp>
        <p:nvSpPr>
          <p:cNvPr id="8" name="Rectangle 7"/>
          <p:cNvSpPr/>
          <p:nvPr/>
        </p:nvSpPr>
        <p:spPr>
          <a:xfrm>
            <a:off x="347472" y="160934400"/>
            <a:ext cx="4407408" cy="4379976"/>
          </a:xfrm>
          <a:prstGeom prst="rect">
            <a:avLst/>
          </a:prstGeom>
          <a:solidFill>
            <a:schemeClr val="tx1">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a:off x="196772" y="1591991"/>
            <a:ext cx="2917131" cy="1707263"/>
          </a:xfrm>
          <a:prstGeom prst="rect">
            <a:avLst/>
          </a:prstGeom>
          <a:solidFill>
            <a:schemeClr val="tx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6" name="TextBox 5"/>
          <p:cNvSpPr txBox="1"/>
          <p:nvPr/>
        </p:nvSpPr>
        <p:spPr>
          <a:xfrm>
            <a:off x="342900" y="1614397"/>
            <a:ext cx="3668893" cy="1421928"/>
          </a:xfrm>
          <a:prstGeom prst="rect">
            <a:avLst/>
          </a:prstGeom>
          <a:noFill/>
        </p:spPr>
        <p:txBody>
          <a:bodyPr wrap="square" rtlCol="0">
            <a:spAutoFit/>
          </a:bodyPr>
          <a:lstStyle/>
          <a:p>
            <a:pPr>
              <a:lnSpc>
                <a:spcPct val="90000"/>
              </a:lnSpc>
              <a:spcBef>
                <a:spcPts val="900"/>
              </a:spcBef>
            </a:pPr>
            <a:r>
              <a:rPr lang="en-US" sz="1600" b="1" dirty="0">
                <a:solidFill>
                  <a:schemeClr val="bg1"/>
                </a:solidFill>
                <a:latin typeface="Akkurat Pro" charset="0"/>
                <a:ea typeface="Akkurat Pro" charset="0"/>
                <a:cs typeface="Akkurat Pro" charset="0"/>
              </a:rPr>
              <a:t>We provide data, </a:t>
            </a:r>
            <a:r>
              <a:rPr lang="en-US" sz="1600" b="1" dirty="0" smtClean="0">
                <a:solidFill>
                  <a:schemeClr val="bg1"/>
                </a:solidFill>
                <a:latin typeface="Akkurat Pro" charset="0"/>
                <a:ea typeface="Akkurat Pro" charset="0"/>
                <a:cs typeface="Akkurat Pro" charset="0"/>
              </a:rPr>
              <a:t/>
            </a:r>
            <a:br>
              <a:rPr lang="en-US" sz="1600" b="1" dirty="0" smtClean="0">
                <a:solidFill>
                  <a:schemeClr val="bg1"/>
                </a:solidFill>
                <a:latin typeface="Akkurat Pro" charset="0"/>
                <a:ea typeface="Akkurat Pro" charset="0"/>
                <a:cs typeface="Akkurat Pro" charset="0"/>
              </a:rPr>
            </a:br>
            <a:r>
              <a:rPr lang="en-US" sz="1600" b="1" dirty="0" smtClean="0">
                <a:solidFill>
                  <a:schemeClr val="bg1"/>
                </a:solidFill>
                <a:latin typeface="Akkurat Pro" charset="0"/>
                <a:ea typeface="Akkurat Pro" charset="0"/>
                <a:cs typeface="Akkurat Pro" charset="0"/>
              </a:rPr>
              <a:t>analytics</a:t>
            </a:r>
            <a:r>
              <a:rPr lang="en-US" sz="1600" b="1" dirty="0">
                <a:solidFill>
                  <a:schemeClr val="bg1"/>
                </a:solidFill>
                <a:latin typeface="Akkurat Pro" charset="0"/>
                <a:ea typeface="Akkurat Pro" charset="0"/>
                <a:cs typeface="Akkurat Pro" charset="0"/>
              </a:rPr>
              <a:t>, and </a:t>
            </a:r>
            <a:r>
              <a:rPr lang="en-US" sz="1600" b="1" dirty="0" smtClean="0">
                <a:solidFill>
                  <a:schemeClr val="bg1"/>
                </a:solidFill>
                <a:latin typeface="Akkurat Pro" charset="0"/>
                <a:ea typeface="Akkurat Pro" charset="0"/>
                <a:cs typeface="Akkurat Pro" charset="0"/>
              </a:rPr>
              <a:t>sector</a:t>
            </a:r>
            <a:br>
              <a:rPr lang="en-US" sz="1600" b="1" dirty="0" smtClean="0">
                <a:solidFill>
                  <a:schemeClr val="bg1"/>
                </a:solidFill>
                <a:latin typeface="Akkurat Pro" charset="0"/>
                <a:ea typeface="Akkurat Pro" charset="0"/>
                <a:cs typeface="Akkurat Pro" charset="0"/>
              </a:rPr>
            </a:br>
            <a:r>
              <a:rPr lang="en-US" sz="1600" b="1" dirty="0" smtClean="0">
                <a:solidFill>
                  <a:schemeClr val="bg1"/>
                </a:solidFill>
                <a:latin typeface="Akkurat Pro" charset="0"/>
                <a:ea typeface="Akkurat Pro" charset="0"/>
                <a:cs typeface="Akkurat Pro" charset="0"/>
              </a:rPr>
              <a:t>intelligence </a:t>
            </a:r>
            <a:r>
              <a:rPr lang="en-US" sz="1600" b="1" dirty="0">
                <a:solidFill>
                  <a:schemeClr val="bg1"/>
                </a:solidFill>
                <a:latin typeface="Akkurat Pro" charset="0"/>
                <a:ea typeface="Akkurat Pro" charset="0"/>
                <a:cs typeface="Akkurat Pro" charset="0"/>
              </a:rPr>
              <a:t>to gain </a:t>
            </a:r>
            <a:br>
              <a:rPr lang="en-US" sz="1600" b="1" dirty="0">
                <a:solidFill>
                  <a:schemeClr val="bg1"/>
                </a:solidFill>
                <a:latin typeface="Akkurat Pro" charset="0"/>
                <a:ea typeface="Akkurat Pro" charset="0"/>
                <a:cs typeface="Akkurat Pro" charset="0"/>
              </a:rPr>
            </a:br>
            <a:r>
              <a:rPr lang="en-US" sz="1600" b="1" dirty="0">
                <a:solidFill>
                  <a:schemeClr val="bg1"/>
                </a:solidFill>
                <a:latin typeface="Akkurat Pro" charset="0"/>
                <a:ea typeface="Akkurat Pro" charset="0"/>
                <a:cs typeface="Akkurat Pro" charset="0"/>
              </a:rPr>
              <a:t>unrivaled insight </a:t>
            </a:r>
            <a:r>
              <a:rPr lang="en-US" sz="1600" b="1" dirty="0" smtClean="0">
                <a:solidFill>
                  <a:schemeClr val="bg1"/>
                </a:solidFill>
                <a:latin typeface="Akkurat Pro" charset="0"/>
                <a:ea typeface="Akkurat Pro" charset="0"/>
                <a:cs typeface="Akkurat Pro" charset="0"/>
              </a:rPr>
              <a:t/>
            </a:r>
            <a:br>
              <a:rPr lang="en-US" sz="1600" b="1" dirty="0" smtClean="0">
                <a:solidFill>
                  <a:schemeClr val="bg1"/>
                </a:solidFill>
                <a:latin typeface="Akkurat Pro" charset="0"/>
                <a:ea typeface="Akkurat Pro" charset="0"/>
                <a:cs typeface="Akkurat Pro" charset="0"/>
              </a:rPr>
            </a:br>
            <a:r>
              <a:rPr lang="en-US" sz="1600" b="1" dirty="0" smtClean="0">
                <a:solidFill>
                  <a:schemeClr val="bg1"/>
                </a:solidFill>
                <a:latin typeface="Akkurat Pro" charset="0"/>
                <a:ea typeface="Akkurat Pro" charset="0"/>
                <a:cs typeface="Akkurat Pro" charset="0"/>
              </a:rPr>
              <a:t>into </a:t>
            </a:r>
            <a:r>
              <a:rPr lang="en-US" sz="1600" b="1" dirty="0">
                <a:solidFill>
                  <a:schemeClr val="bg1"/>
                </a:solidFill>
                <a:latin typeface="Akkurat Pro" charset="0"/>
                <a:ea typeface="Akkurat Pro" charset="0"/>
                <a:cs typeface="Akkurat Pro" charset="0"/>
              </a:rPr>
              <a:t>the markets</a:t>
            </a:r>
            <a:r>
              <a:rPr lang="en-US" sz="1600" b="1" dirty="0" smtClean="0">
                <a:solidFill>
                  <a:schemeClr val="bg1"/>
                </a:solidFill>
                <a:latin typeface="Akkurat Pro" charset="0"/>
                <a:ea typeface="Akkurat Pro" charset="0"/>
                <a:cs typeface="Akkurat Pro" charset="0"/>
              </a:rPr>
              <a:t>.</a:t>
            </a:r>
            <a:br>
              <a:rPr lang="en-US" sz="1600" b="1" dirty="0" smtClean="0">
                <a:solidFill>
                  <a:schemeClr val="bg1"/>
                </a:solidFill>
                <a:latin typeface="Akkurat Pro" charset="0"/>
                <a:ea typeface="Akkurat Pro" charset="0"/>
                <a:cs typeface="Akkurat Pro" charset="0"/>
              </a:rPr>
            </a:br>
            <a:endParaRPr lang="en-US" sz="1400" dirty="0">
              <a:solidFill>
                <a:schemeClr val="bg1"/>
              </a:solidFill>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70" y="535294"/>
            <a:ext cx="1617929" cy="1154680"/>
          </a:xfrm>
          <a:prstGeom prst="rect">
            <a:avLst/>
          </a:prstGeom>
        </p:spPr>
      </p:pic>
      <p:sp>
        <p:nvSpPr>
          <p:cNvPr id="21" name="Content Placeholder 5"/>
          <p:cNvSpPr txBox="1">
            <a:spLocks/>
          </p:cNvSpPr>
          <p:nvPr/>
        </p:nvSpPr>
        <p:spPr>
          <a:xfrm>
            <a:off x="367613" y="5454237"/>
            <a:ext cx="2686506" cy="307777"/>
          </a:xfrm>
          <a:prstGeom prst="rect">
            <a:avLst/>
          </a:prstGeom>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1800"/>
              </a:spcBef>
              <a:spcAft>
                <a:spcPts val="0"/>
              </a:spcAft>
            </a:pPr>
            <a:r>
              <a:rPr lang="en-US" sz="1000" dirty="0" smtClean="0"/>
              <a:t>client satisfaction rating for our</a:t>
            </a:r>
            <a:br>
              <a:rPr lang="en-US" sz="1000" dirty="0" smtClean="0"/>
            </a:br>
            <a:r>
              <a:rPr lang="en-US" sz="1000" dirty="0" smtClean="0"/>
              <a:t>24/7/365 support</a:t>
            </a:r>
            <a:endParaRPr lang="en-US" sz="1000" dirty="0"/>
          </a:p>
        </p:txBody>
      </p:sp>
      <p:pic>
        <p:nvPicPr>
          <p:cNvPr id="23" name="Picture Placeholder 5"/>
          <p:cNvPicPr>
            <a:picLocks noGrp="1" noChangeAspect="1"/>
          </p:cNvPicPr>
          <p:nvPr>
            <p:ph type="pic" sz="quarter" idx="18"/>
          </p:nvPr>
        </p:nvPicPr>
        <p:blipFill>
          <a:blip r:embed="rId4">
            <a:grayscl/>
            <a:extLst>
              <a:ext uri="{28A0092B-C50C-407E-A947-70E740481C1C}">
                <a14:useLocalDpi xmlns:a14="http://schemas.microsoft.com/office/drawing/2010/main" val="0"/>
              </a:ext>
            </a:extLst>
          </a:blip>
          <a:srcRect l="17483" r="17483"/>
          <a:stretch>
            <a:fillRect/>
          </a:stretch>
        </p:blipFill>
        <p:spPr>
          <a:xfrm>
            <a:off x="3113904" y="1611803"/>
            <a:ext cx="2879124" cy="4379976"/>
          </a:xfrm>
          <a:solidFill>
            <a:schemeClr val="bg2"/>
          </a:solidFill>
        </p:spPr>
      </p:pic>
      <p:sp>
        <p:nvSpPr>
          <p:cNvPr id="31" name="Rectangle 30"/>
          <p:cNvSpPr>
            <a:spLocks/>
          </p:cNvSpPr>
          <p:nvPr/>
        </p:nvSpPr>
        <p:spPr>
          <a:xfrm>
            <a:off x="3113903" y="1591991"/>
            <a:ext cx="2879124" cy="4379976"/>
          </a:xfrm>
          <a:prstGeom prst="rect">
            <a:avLst/>
          </a:prstGeom>
          <a:solidFill>
            <a:schemeClr val="tx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2" name="TextBox 31"/>
          <p:cNvSpPr txBox="1"/>
          <p:nvPr/>
        </p:nvSpPr>
        <p:spPr>
          <a:xfrm>
            <a:off x="3113903" y="3818071"/>
            <a:ext cx="2535257" cy="2534540"/>
          </a:xfrm>
          <a:prstGeom prst="rect">
            <a:avLst/>
          </a:prstGeom>
          <a:noFill/>
        </p:spPr>
        <p:txBody>
          <a:bodyPr wrap="square" rtlCol="0">
            <a:spAutoFit/>
          </a:bodyPr>
          <a:lstStyle/>
          <a:p>
            <a:pPr>
              <a:lnSpc>
                <a:spcPct val="90000"/>
              </a:lnSpc>
              <a:spcBef>
                <a:spcPts val="900"/>
              </a:spcBef>
            </a:pPr>
            <a:r>
              <a:rPr lang="en-US" sz="1600" b="1" dirty="0" smtClean="0">
                <a:solidFill>
                  <a:schemeClr val="bg1"/>
                </a:solidFill>
                <a:latin typeface="Akkurat Pro" charset="0"/>
                <a:ea typeface="Akkurat Pro" charset="0"/>
                <a:cs typeface="Akkurat Pro" charset="0"/>
              </a:rPr>
              <a:t>We are the leading </a:t>
            </a:r>
            <a:br>
              <a:rPr lang="en-US" sz="1600" b="1" dirty="0" smtClean="0">
                <a:solidFill>
                  <a:schemeClr val="bg1"/>
                </a:solidFill>
                <a:latin typeface="Akkurat Pro" charset="0"/>
                <a:ea typeface="Akkurat Pro" charset="0"/>
                <a:cs typeface="Akkurat Pro" charset="0"/>
              </a:rPr>
            </a:br>
            <a:r>
              <a:rPr lang="en-US" sz="1600" b="1" dirty="0" smtClean="0">
                <a:solidFill>
                  <a:schemeClr val="bg1"/>
                </a:solidFill>
                <a:latin typeface="Akkurat Pro" charset="0"/>
                <a:ea typeface="Akkurat Pro" charset="0"/>
                <a:cs typeface="Akkurat Pro" charset="0"/>
              </a:rPr>
              <a:t>provider of energy </a:t>
            </a:r>
            <a:br>
              <a:rPr lang="en-US" sz="1600" b="1" dirty="0" smtClean="0">
                <a:solidFill>
                  <a:schemeClr val="bg1"/>
                </a:solidFill>
                <a:latin typeface="Akkurat Pro" charset="0"/>
                <a:ea typeface="Akkurat Pro" charset="0"/>
                <a:cs typeface="Akkurat Pro" charset="0"/>
              </a:rPr>
            </a:br>
            <a:r>
              <a:rPr lang="en-US" sz="1600" b="1" dirty="0" smtClean="0">
                <a:solidFill>
                  <a:schemeClr val="bg1"/>
                </a:solidFill>
                <a:latin typeface="Akkurat Pro" charset="0"/>
                <a:ea typeface="Akkurat Pro" charset="0"/>
                <a:cs typeface="Akkurat Pro" charset="0"/>
              </a:rPr>
              <a:t>and commodity market </a:t>
            </a:r>
            <a:br>
              <a:rPr lang="en-US" sz="1600" b="1" dirty="0" smtClean="0">
                <a:solidFill>
                  <a:schemeClr val="bg1"/>
                </a:solidFill>
                <a:latin typeface="Akkurat Pro" charset="0"/>
                <a:ea typeface="Akkurat Pro" charset="0"/>
                <a:cs typeface="Akkurat Pro" charset="0"/>
              </a:rPr>
            </a:br>
            <a:r>
              <a:rPr lang="en-US" sz="1600" b="1" dirty="0" smtClean="0">
                <a:solidFill>
                  <a:schemeClr val="bg1"/>
                </a:solidFill>
                <a:latin typeface="Akkurat Pro" charset="0"/>
                <a:ea typeface="Akkurat Pro" charset="0"/>
                <a:cs typeface="Akkurat Pro" charset="0"/>
              </a:rPr>
              <a:t>data, delivering information and analytics across more markets and more countries than anyone else.</a:t>
            </a:r>
          </a:p>
          <a:p>
            <a:pPr>
              <a:lnSpc>
                <a:spcPct val="90000"/>
              </a:lnSpc>
              <a:spcBef>
                <a:spcPts val="900"/>
              </a:spcBef>
            </a:pPr>
            <a:r>
              <a:rPr lang="en-US" sz="1100" b="1" dirty="0" smtClean="0">
                <a:solidFill>
                  <a:schemeClr val="bg1"/>
                </a:solidFill>
                <a:latin typeface="Akkurat Pro" charset="0"/>
                <a:ea typeface="Akkurat Pro" charset="0"/>
                <a:cs typeface="Akkurat Pro" charset="0"/>
              </a:rPr>
              <a:t/>
            </a:r>
            <a:br>
              <a:rPr lang="en-US" sz="1100" b="1" dirty="0" smtClean="0">
                <a:solidFill>
                  <a:schemeClr val="bg1"/>
                </a:solidFill>
                <a:latin typeface="Akkurat Pro" charset="0"/>
                <a:ea typeface="Akkurat Pro" charset="0"/>
                <a:cs typeface="Akkurat Pro" charset="0"/>
              </a:rPr>
            </a:br>
            <a:endParaRPr lang="en-US" sz="1100" b="1" dirty="0">
              <a:solidFill>
                <a:schemeClr val="bg1"/>
              </a:solidFill>
              <a:latin typeface="Akkurat Pro" charset="0"/>
              <a:ea typeface="Akkurat Pro" charset="0"/>
              <a:cs typeface="Akkurat Pro" charset="0"/>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2075" y="535820"/>
            <a:ext cx="1611082" cy="914400"/>
          </a:xfrm>
          <a:prstGeom prst="rect">
            <a:avLst/>
          </a:prstGeom>
        </p:spPr>
      </p:pic>
      <p:sp>
        <p:nvSpPr>
          <p:cNvPr id="34" name="Rectangle 33"/>
          <p:cNvSpPr/>
          <p:nvPr/>
        </p:nvSpPr>
        <p:spPr>
          <a:xfrm>
            <a:off x="3099719" y="1627771"/>
            <a:ext cx="2893309" cy="138074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548640" rtlCol="0" anchor="t"/>
          <a:lstStyle/>
          <a:p>
            <a:pPr>
              <a:lnSpc>
                <a:spcPct val="85000"/>
              </a:lnSpc>
            </a:pPr>
            <a:endParaRPr lang="en-US" sz="2800" b="1" dirty="0" smtClean="0">
              <a:solidFill>
                <a:srgbClr val="DBD9D6"/>
              </a:solidFill>
              <a:latin typeface="Akkurat Pro"/>
              <a:cs typeface="Akkurat Pro"/>
            </a:endParaRP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3028" y="694027"/>
            <a:ext cx="1586965" cy="788109"/>
          </a:xfrm>
          <a:prstGeom prst="rect">
            <a:avLst/>
          </a:prstGeom>
        </p:spPr>
      </p:pic>
      <p:pic>
        <p:nvPicPr>
          <p:cNvPr id="43" name="Picture Placeholder 7"/>
          <p:cNvPicPr>
            <a:picLocks noGrp="1" noChangeAspect="1"/>
          </p:cNvPicPr>
          <p:nvPr>
            <p:ph type="pic" sz="quarter" idx="18"/>
          </p:nvPr>
        </p:nvPicPr>
        <p:blipFill rotWithShape="1">
          <a:blip r:embed="rId7" cstate="print">
            <a:extLst>
              <a:ext uri="{28A0092B-C50C-407E-A947-70E740481C1C}">
                <a14:useLocalDpi xmlns:a14="http://schemas.microsoft.com/office/drawing/2010/main" val="0"/>
              </a:ext>
            </a:extLst>
          </a:blip>
          <a:srcRect l="27521" t="164" r="5523" b="-164"/>
          <a:stretch/>
        </p:blipFill>
        <p:spPr>
          <a:xfrm>
            <a:off x="5993028" y="1608810"/>
            <a:ext cx="2917144" cy="4379976"/>
          </a:xfrm>
        </p:spPr>
      </p:pic>
      <p:sp>
        <p:nvSpPr>
          <p:cNvPr id="44" name="Rectangle 43"/>
          <p:cNvSpPr>
            <a:spLocks noChangeAspect="1"/>
          </p:cNvSpPr>
          <p:nvPr/>
        </p:nvSpPr>
        <p:spPr>
          <a:xfrm>
            <a:off x="5993026" y="1611803"/>
            <a:ext cx="2916195" cy="4379976"/>
          </a:xfrm>
          <a:prstGeom prst="rect">
            <a:avLst/>
          </a:prstGeom>
          <a:solidFill>
            <a:schemeClr val="tx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5" name="TextBox 44"/>
          <p:cNvSpPr txBox="1"/>
          <p:nvPr/>
        </p:nvSpPr>
        <p:spPr>
          <a:xfrm>
            <a:off x="6064077" y="1630062"/>
            <a:ext cx="2846095" cy="2000548"/>
          </a:xfrm>
          <a:prstGeom prst="rect">
            <a:avLst/>
          </a:prstGeom>
          <a:noFill/>
        </p:spPr>
        <p:txBody>
          <a:bodyPr wrap="square" rtlCol="0">
            <a:spAutoFit/>
          </a:bodyPr>
          <a:lstStyle/>
          <a:p>
            <a:pPr>
              <a:lnSpc>
                <a:spcPct val="90000"/>
              </a:lnSpc>
              <a:spcBef>
                <a:spcPts val="900"/>
              </a:spcBef>
            </a:pPr>
            <a:r>
              <a:rPr lang="en-US" sz="1600" b="1" dirty="0" smtClean="0">
                <a:solidFill>
                  <a:schemeClr val="bg1"/>
                </a:solidFill>
                <a:latin typeface="Akkurat Pro" charset="0"/>
                <a:ea typeface="Akkurat Pro" charset="0"/>
                <a:cs typeface="Akkurat Pro" charset="0"/>
              </a:rPr>
              <a:t>As the world’s largest resource for iconic and innovative indices, we help investors identify, measure and capitalize on global investment opportunities.</a:t>
            </a:r>
            <a:br>
              <a:rPr lang="en-US" sz="1600" b="1" dirty="0" smtClean="0">
                <a:solidFill>
                  <a:schemeClr val="bg1"/>
                </a:solidFill>
                <a:latin typeface="Akkurat Pro" charset="0"/>
                <a:ea typeface="Akkurat Pro" charset="0"/>
                <a:cs typeface="Akkurat Pro" charset="0"/>
              </a:rPr>
            </a:br>
            <a:r>
              <a:rPr lang="en-US" sz="1100" b="1" dirty="0" smtClean="0">
                <a:solidFill>
                  <a:schemeClr val="bg1"/>
                </a:solidFill>
                <a:latin typeface="Akkurat Pro" charset="0"/>
                <a:ea typeface="Akkurat Pro" charset="0"/>
                <a:cs typeface="Akkurat Pro" charset="0"/>
              </a:rPr>
              <a:t/>
            </a:r>
            <a:br>
              <a:rPr lang="en-US" sz="1100" b="1" dirty="0" smtClean="0">
                <a:solidFill>
                  <a:schemeClr val="bg1"/>
                </a:solidFill>
                <a:latin typeface="Akkurat Pro" charset="0"/>
                <a:ea typeface="Akkurat Pro" charset="0"/>
                <a:cs typeface="Akkurat Pro" charset="0"/>
              </a:rPr>
            </a:br>
            <a:endParaRPr lang="en-US" sz="1100" b="1" dirty="0">
              <a:solidFill>
                <a:schemeClr val="bg1"/>
              </a:solidFill>
              <a:latin typeface="Akkurat Pro" charset="0"/>
              <a:ea typeface="Akkurat Pro" charset="0"/>
              <a:cs typeface="Akkurat Pro" charset="0"/>
            </a:endParaRPr>
          </a:p>
          <a:p>
            <a:endParaRPr lang="en-US" sz="1400" dirty="0">
              <a:solidFill>
                <a:schemeClr val="bg1"/>
              </a:solidFill>
            </a:endParaRPr>
          </a:p>
        </p:txBody>
      </p:sp>
      <p:sp>
        <p:nvSpPr>
          <p:cNvPr id="46" name="Rectangle 45"/>
          <p:cNvSpPr/>
          <p:nvPr/>
        </p:nvSpPr>
        <p:spPr>
          <a:xfrm>
            <a:off x="5994868" y="3299255"/>
            <a:ext cx="2915304" cy="27034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47" name="TextBox 46"/>
          <p:cNvSpPr txBox="1"/>
          <p:nvPr/>
        </p:nvSpPr>
        <p:spPr>
          <a:xfrm>
            <a:off x="6030097" y="4103836"/>
            <a:ext cx="2316053" cy="369332"/>
          </a:xfrm>
          <a:prstGeom prst="rect">
            <a:avLst/>
          </a:prstGeom>
          <a:noFill/>
          <a:ln>
            <a:noFill/>
          </a:ln>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r>
              <a:rPr lang="en-US" sz="2400" dirty="0" smtClean="0"/>
              <a:t>$7.5T</a:t>
            </a:r>
            <a:endParaRPr lang="en-US" sz="2400" dirty="0"/>
          </a:p>
        </p:txBody>
      </p:sp>
      <p:sp>
        <p:nvSpPr>
          <p:cNvPr id="48" name="Content Placeholder 5"/>
          <p:cNvSpPr txBox="1">
            <a:spLocks/>
          </p:cNvSpPr>
          <p:nvPr/>
        </p:nvSpPr>
        <p:spPr>
          <a:xfrm>
            <a:off x="6040213" y="4570363"/>
            <a:ext cx="2766932" cy="461665"/>
          </a:xfrm>
          <a:prstGeom prst="rect">
            <a:avLst/>
          </a:prstGeom>
          <a:noFill/>
          <a:ln>
            <a:noFill/>
          </a:ln>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1800"/>
              </a:spcBef>
              <a:spcAft>
                <a:spcPts val="0"/>
              </a:spcAft>
            </a:pPr>
            <a:r>
              <a:rPr lang="en-US" sz="1000" dirty="0"/>
              <a:t>in global assets (USD) benchmarked to our indices,</a:t>
            </a:r>
            <a:br>
              <a:rPr lang="en-US" sz="1000" dirty="0"/>
            </a:br>
            <a:endParaRPr lang="en-US" sz="1000" dirty="0"/>
          </a:p>
        </p:txBody>
      </p:sp>
      <p:sp>
        <p:nvSpPr>
          <p:cNvPr id="49" name="TextBox 48"/>
          <p:cNvSpPr txBox="1"/>
          <p:nvPr/>
        </p:nvSpPr>
        <p:spPr>
          <a:xfrm>
            <a:off x="6040213" y="5031823"/>
            <a:ext cx="2316053" cy="369332"/>
          </a:xfrm>
          <a:prstGeom prst="rect">
            <a:avLst/>
          </a:prstGeom>
          <a:noFill/>
          <a:ln>
            <a:noFill/>
          </a:ln>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r>
              <a:rPr lang="en-US" sz="2400" dirty="0" smtClean="0"/>
              <a:t>&gt;1M</a:t>
            </a:r>
            <a:endParaRPr lang="en-US" sz="2400" dirty="0"/>
          </a:p>
        </p:txBody>
      </p:sp>
      <p:sp>
        <p:nvSpPr>
          <p:cNvPr id="50" name="Content Placeholder 5"/>
          <p:cNvSpPr txBox="1">
            <a:spLocks/>
          </p:cNvSpPr>
          <p:nvPr/>
        </p:nvSpPr>
        <p:spPr>
          <a:xfrm>
            <a:off x="6040213" y="5480240"/>
            <a:ext cx="3977641" cy="307777"/>
          </a:xfrm>
          <a:prstGeom prst="rect">
            <a:avLst/>
          </a:prstGeom>
          <a:noFill/>
          <a:ln>
            <a:noFill/>
          </a:ln>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1800"/>
              </a:spcBef>
              <a:spcAft>
                <a:spcPts val="0"/>
              </a:spcAft>
            </a:pPr>
            <a:r>
              <a:rPr lang="en-US" sz="1000" dirty="0"/>
              <a:t>indices covering a wide range of asset classes</a:t>
            </a:r>
            <a:br>
              <a:rPr lang="en-US" sz="1000" dirty="0"/>
            </a:br>
            <a:r>
              <a:rPr lang="en-US" sz="1000" dirty="0"/>
              <a:t>across the globe</a:t>
            </a:r>
          </a:p>
        </p:txBody>
      </p:sp>
      <p:sp>
        <p:nvSpPr>
          <p:cNvPr id="37" name="Title 3"/>
          <p:cNvSpPr>
            <a:spLocks noGrp="1"/>
          </p:cNvSpPr>
          <p:nvPr>
            <p:ph type="title"/>
          </p:nvPr>
        </p:nvSpPr>
        <p:spPr>
          <a:xfrm>
            <a:off x="342900" y="141115"/>
            <a:ext cx="8119382" cy="419712"/>
          </a:xfrm>
        </p:spPr>
        <p:txBody>
          <a:bodyPr>
            <a:noAutofit/>
          </a:bodyPr>
          <a:lstStyle/>
          <a:p>
            <a:pPr algn="l"/>
            <a:r>
              <a:rPr lang="en-GB" sz="2800" dirty="0" smtClean="0">
                <a:latin typeface="Akkurat Pro" pitchFamily="34" charset="0"/>
              </a:rPr>
              <a:t>Our sister divisions</a:t>
            </a:r>
            <a:endParaRPr lang="en-US" sz="2800" dirty="0">
              <a:latin typeface="Akkurat Pro" pitchFamily="34" charset="0"/>
            </a:endParaRPr>
          </a:p>
        </p:txBody>
      </p:sp>
      <p:sp>
        <p:nvSpPr>
          <p:cNvPr id="52" name="Rectangle 51"/>
          <p:cNvSpPr/>
          <p:nvPr/>
        </p:nvSpPr>
        <p:spPr>
          <a:xfrm>
            <a:off x="5928380" y="1593155"/>
            <a:ext cx="64646" cy="4398624"/>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srgbClr val="FFFFFF"/>
              </a:solidFill>
              <a:effectLst/>
              <a:uLnTx/>
              <a:uFillTx/>
              <a:latin typeface="Times New Roman"/>
              <a:ea typeface="+mn-ea"/>
              <a:cs typeface="+mn-cs"/>
            </a:endParaRPr>
          </a:p>
        </p:txBody>
      </p:sp>
      <p:sp>
        <p:nvSpPr>
          <p:cNvPr id="53" name="Rectangle 52"/>
          <p:cNvSpPr/>
          <p:nvPr/>
        </p:nvSpPr>
        <p:spPr>
          <a:xfrm>
            <a:off x="3064408" y="1482136"/>
            <a:ext cx="45719" cy="4518967"/>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srgbClr val="FFFFFF"/>
              </a:solidFill>
              <a:effectLst/>
              <a:uLnTx/>
              <a:uFillTx/>
              <a:latin typeface="Times New Roman"/>
              <a:ea typeface="+mn-ea"/>
              <a:cs typeface="+mn-cs"/>
            </a:endParaRPr>
          </a:p>
        </p:txBody>
      </p:sp>
      <p:sp>
        <p:nvSpPr>
          <p:cNvPr id="54" name="Rectangle 53"/>
          <p:cNvSpPr/>
          <p:nvPr/>
        </p:nvSpPr>
        <p:spPr>
          <a:xfrm>
            <a:off x="3099719" y="1591991"/>
            <a:ext cx="2828661" cy="20386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35" name="TextBox 34"/>
          <p:cNvSpPr txBox="1"/>
          <p:nvPr/>
        </p:nvSpPr>
        <p:spPr>
          <a:xfrm>
            <a:off x="3174890" y="1605512"/>
            <a:ext cx="2316053" cy="369332"/>
          </a:xfrm>
          <a:prstGeom prst="rect">
            <a:avLst/>
          </a:prstGeom>
          <a:noFill/>
          <a:ln>
            <a:noFill/>
          </a:ln>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r>
              <a:rPr lang="en-US" sz="2400" dirty="0" smtClean="0"/>
              <a:t>8,000+</a:t>
            </a:r>
            <a:endParaRPr lang="en-US" sz="2400" dirty="0"/>
          </a:p>
        </p:txBody>
      </p:sp>
      <p:sp>
        <p:nvSpPr>
          <p:cNvPr id="36" name="Content Placeholder 5"/>
          <p:cNvSpPr txBox="1">
            <a:spLocks/>
          </p:cNvSpPr>
          <p:nvPr/>
        </p:nvSpPr>
        <p:spPr>
          <a:xfrm>
            <a:off x="3174890" y="1961104"/>
            <a:ext cx="2686506" cy="153888"/>
          </a:xfrm>
          <a:prstGeom prst="rect">
            <a:avLst/>
          </a:prstGeom>
          <a:noFill/>
          <a:ln>
            <a:noFill/>
          </a:ln>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1800"/>
              </a:spcBef>
              <a:spcAft>
                <a:spcPts val="0"/>
              </a:spcAft>
            </a:pPr>
            <a:r>
              <a:rPr lang="en-US" sz="1000" dirty="0" smtClean="0"/>
              <a:t>daily prices assessments products</a:t>
            </a:r>
            <a:endParaRPr lang="en-US" sz="1000" dirty="0"/>
          </a:p>
        </p:txBody>
      </p:sp>
      <p:sp>
        <p:nvSpPr>
          <p:cNvPr id="39" name="TextBox 38"/>
          <p:cNvSpPr txBox="1"/>
          <p:nvPr/>
        </p:nvSpPr>
        <p:spPr>
          <a:xfrm>
            <a:off x="3138288" y="2126715"/>
            <a:ext cx="2316053" cy="369332"/>
          </a:xfrm>
          <a:prstGeom prst="rect">
            <a:avLst/>
          </a:prstGeom>
          <a:noFill/>
          <a:ln>
            <a:noFill/>
          </a:ln>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r>
              <a:rPr lang="en-US" sz="2400" dirty="0" smtClean="0"/>
              <a:t>60%</a:t>
            </a:r>
            <a:endParaRPr lang="en-US" sz="2400" dirty="0"/>
          </a:p>
        </p:txBody>
      </p:sp>
      <p:sp>
        <p:nvSpPr>
          <p:cNvPr id="40" name="Content Placeholder 5"/>
          <p:cNvSpPr txBox="1">
            <a:spLocks/>
          </p:cNvSpPr>
          <p:nvPr/>
        </p:nvSpPr>
        <p:spPr>
          <a:xfrm>
            <a:off x="3170588" y="2464668"/>
            <a:ext cx="2652708" cy="461665"/>
          </a:xfrm>
          <a:prstGeom prst="rect">
            <a:avLst/>
          </a:prstGeom>
          <a:noFill/>
          <a:ln>
            <a:noFill/>
          </a:ln>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1800"/>
              </a:spcBef>
              <a:spcAft>
                <a:spcPts val="0"/>
              </a:spcAft>
            </a:pPr>
            <a:r>
              <a:rPr lang="en-US" sz="1000" dirty="0"/>
              <a:t>m</a:t>
            </a:r>
            <a:r>
              <a:rPr lang="en-US" sz="1000" dirty="0" smtClean="0"/>
              <a:t>ore </a:t>
            </a:r>
            <a:r>
              <a:rPr lang="en-US" sz="1000" dirty="0"/>
              <a:t>than 60% of the world’s internationally traded crude </a:t>
            </a:r>
            <a:r>
              <a:rPr lang="en-US" sz="1000" dirty="0" smtClean="0"/>
              <a:t>oil is </a:t>
            </a:r>
            <a:r>
              <a:rPr lang="en-US" sz="1000" dirty="0"/>
              <a:t>priced against </a:t>
            </a:r>
            <a:r>
              <a:rPr lang="en-US" sz="1000" dirty="0" smtClean="0"/>
              <a:t>Dated Brent</a:t>
            </a:r>
            <a:endParaRPr lang="en-US" sz="1000" dirty="0"/>
          </a:p>
        </p:txBody>
      </p:sp>
      <p:sp>
        <p:nvSpPr>
          <p:cNvPr id="55" name="TextBox 54"/>
          <p:cNvSpPr txBox="1"/>
          <p:nvPr/>
        </p:nvSpPr>
        <p:spPr>
          <a:xfrm>
            <a:off x="3177912" y="2926165"/>
            <a:ext cx="2316053" cy="369332"/>
          </a:xfrm>
          <a:prstGeom prst="rect">
            <a:avLst/>
          </a:prstGeom>
          <a:noFill/>
          <a:ln>
            <a:noFill/>
          </a:ln>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r>
              <a:rPr lang="en-US" sz="2400" dirty="0" smtClean="0"/>
              <a:t>&gt;500</a:t>
            </a:r>
            <a:endParaRPr lang="en-US" sz="2400" dirty="0"/>
          </a:p>
        </p:txBody>
      </p:sp>
      <p:sp>
        <p:nvSpPr>
          <p:cNvPr id="57" name="Content Placeholder 5"/>
          <p:cNvSpPr txBox="1">
            <a:spLocks/>
          </p:cNvSpPr>
          <p:nvPr/>
        </p:nvSpPr>
        <p:spPr>
          <a:xfrm>
            <a:off x="3177912" y="3266237"/>
            <a:ext cx="2686506" cy="307777"/>
          </a:xfrm>
          <a:prstGeom prst="rect">
            <a:avLst/>
          </a:prstGeom>
          <a:noFill/>
          <a:ln>
            <a:noFill/>
          </a:ln>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1800"/>
              </a:spcBef>
              <a:spcAft>
                <a:spcPts val="0"/>
              </a:spcAft>
            </a:pPr>
            <a:r>
              <a:rPr lang="en-US" sz="1000" dirty="0" smtClean="0"/>
              <a:t>S&amp;P Global Platts-based natural gas contracts listed on ICE and CME</a:t>
            </a:r>
            <a:endParaRPr lang="en-US" sz="1000" dirty="0"/>
          </a:p>
        </p:txBody>
      </p:sp>
      <p:sp>
        <p:nvSpPr>
          <p:cNvPr id="58" name="TextBox 57"/>
          <p:cNvSpPr txBox="1"/>
          <p:nvPr/>
        </p:nvSpPr>
        <p:spPr>
          <a:xfrm>
            <a:off x="6040213" y="3414123"/>
            <a:ext cx="3191155" cy="369332"/>
          </a:xfrm>
          <a:prstGeom prst="rect">
            <a:avLst/>
          </a:prstGeom>
          <a:noFill/>
          <a:ln>
            <a:noFill/>
          </a:ln>
        </p:spPr>
        <p:txBody>
          <a:bodyPr wrap="square" lIns="0" tIns="0" rIns="0" bIns="0" rtlCol="0">
            <a:spAutoFit/>
          </a:bodyPr>
          <a:lstStyle>
            <a:defPPr>
              <a:defRPr lang="en-US"/>
            </a:defPPr>
            <a:lvl1pPr>
              <a:defRPr sz="4400" b="1" spc="-150">
                <a:latin typeface="Akkurat Pro" charset="0"/>
                <a:ea typeface="Akkurat Pro" charset="0"/>
                <a:cs typeface="Akkurat Pro" charset="0"/>
              </a:defRPr>
            </a:lvl1pPr>
          </a:lstStyle>
          <a:p>
            <a:r>
              <a:rPr lang="en-US" sz="2400" dirty="0" smtClean="0"/>
              <a:t>120 years</a:t>
            </a:r>
            <a:endParaRPr lang="en-US" sz="2400" dirty="0"/>
          </a:p>
        </p:txBody>
      </p:sp>
      <p:sp>
        <p:nvSpPr>
          <p:cNvPr id="59" name="Content Placeholder 5"/>
          <p:cNvSpPr txBox="1">
            <a:spLocks/>
          </p:cNvSpPr>
          <p:nvPr/>
        </p:nvSpPr>
        <p:spPr>
          <a:xfrm>
            <a:off x="6064077" y="3781979"/>
            <a:ext cx="3347496" cy="153888"/>
          </a:xfrm>
          <a:prstGeom prst="rect">
            <a:avLst/>
          </a:prstGeom>
          <a:noFill/>
          <a:ln>
            <a:noFill/>
          </a:ln>
        </p:spPr>
        <p:txBody>
          <a:bodyPr vert="horz" wrap="square" lIns="0" tIns="0" rIns="0" bIns="0" rtlCol="0">
            <a:spAutoFit/>
          </a:bodyPr>
          <a:lstStyle>
            <a:lvl1pPr marL="0" indent="0" algn="l" defTabSz="457200" rtl="0" eaLnBrk="1" latinLnBrk="0" hangingPunct="1">
              <a:spcBef>
                <a:spcPts val="500"/>
              </a:spcBef>
              <a:buFont typeface="Arial"/>
              <a:buNone/>
              <a:defRPr sz="2000" b="0" i="0" kern="1200" baseline="0">
                <a:solidFill>
                  <a:schemeClr val="tx1"/>
                </a:solidFill>
                <a:latin typeface="Akkurat Pro"/>
                <a:ea typeface="+mn-ea"/>
                <a:cs typeface="Akkurat Pro"/>
              </a:defRPr>
            </a:lvl1pPr>
            <a:lvl2pPr marL="182880" marR="0" indent="-182880" algn="l" defTabSz="457200" rtl="0" eaLnBrk="1" fontAlgn="auto" latinLnBrk="0" hangingPunct="1">
              <a:lnSpc>
                <a:spcPct val="100000"/>
              </a:lnSpc>
              <a:spcBef>
                <a:spcPts val="500"/>
              </a:spcBef>
              <a:spcAft>
                <a:spcPts val="0"/>
              </a:spcAft>
              <a:buClrTx/>
              <a:buSzTx/>
              <a:buFont typeface="Arial"/>
              <a:buChar char="•"/>
              <a:tabLst/>
              <a:defRPr sz="2000" b="0" i="0" kern="1200">
                <a:solidFill>
                  <a:schemeClr val="tx1"/>
                </a:solidFill>
                <a:latin typeface="Akkurat Pro" charset="0"/>
                <a:ea typeface="+mn-ea"/>
                <a:cs typeface="Akkurat Pro" charset="0"/>
              </a:defRPr>
            </a:lvl2pPr>
            <a:lvl3pPr marL="393192" indent="-182880" algn="l" defTabSz="457200" rtl="0" eaLnBrk="1" latinLnBrk="0" hangingPunct="1">
              <a:spcBef>
                <a:spcPts val="600"/>
              </a:spcBef>
              <a:buFont typeface=".AppleSystemUIFont" charset="-120"/>
              <a:buChar char="-"/>
              <a:defRPr sz="1350" b="0" i="0" kern="1200">
                <a:solidFill>
                  <a:schemeClr val="tx1"/>
                </a:solidFill>
                <a:latin typeface="Akkurat Pro" charset="0"/>
                <a:ea typeface="+mn-ea"/>
                <a:cs typeface="Akkurat Pro" charset="0"/>
              </a:defRPr>
            </a:lvl3pPr>
            <a:lvl4pPr marL="603504" indent="-182880" algn="l" defTabSz="457200" rtl="0" eaLnBrk="1" latinLnBrk="0" hangingPunct="1">
              <a:spcBef>
                <a:spcPts val="500"/>
              </a:spcBef>
              <a:buSzPct val="100000"/>
              <a:buFont typeface=".AppleSystemUIFont" charset="-120"/>
              <a:buChar char="-"/>
              <a:defRPr sz="1350" b="0" i="0" kern="1200">
                <a:solidFill>
                  <a:schemeClr val="tx1"/>
                </a:solidFill>
                <a:latin typeface="Akkurat Pro" charset="0"/>
                <a:ea typeface="+mn-ea"/>
                <a:cs typeface="Akkurat Pro" charset="0"/>
              </a:defRPr>
            </a:lvl4pPr>
            <a:lvl5pPr marL="822960" indent="-182880" algn="l" defTabSz="457200" rtl="0" eaLnBrk="1" latinLnBrk="0" hangingPunct="1">
              <a:spcBef>
                <a:spcPts val="500"/>
              </a:spcBef>
              <a:buFont typeface=".AppleSystemUIFont" charset="-120"/>
              <a:buChar char="-"/>
              <a:defRPr sz="1350" b="0" i="0" kern="1200">
                <a:solidFill>
                  <a:schemeClr val="tx1"/>
                </a:solidFill>
                <a:latin typeface="Akkurat Pro" charset="0"/>
                <a:ea typeface="+mn-ea"/>
                <a:cs typeface="Akkurat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1800"/>
              </a:spcBef>
              <a:spcAft>
                <a:spcPts val="0"/>
              </a:spcAft>
            </a:pPr>
            <a:r>
              <a:rPr lang="en-US" sz="1000" dirty="0" smtClean="0"/>
              <a:t>existence </a:t>
            </a:r>
            <a:r>
              <a:rPr lang="en-US" sz="1000" dirty="0"/>
              <a:t>of the Dow Jones Industrial Average</a:t>
            </a:r>
          </a:p>
        </p:txBody>
      </p:sp>
    </p:spTree>
    <p:extLst>
      <p:ext uri="{BB962C8B-B14F-4D97-AF65-F5344CB8AC3E}">
        <p14:creationId xmlns:p14="http://schemas.microsoft.com/office/powerpoint/2010/main" val="21401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14538" y="217143"/>
            <a:ext cx="8119382" cy="792575"/>
          </a:xfrm>
        </p:spPr>
        <p:txBody>
          <a:bodyPr/>
          <a:lstStyle/>
          <a:p>
            <a:r>
              <a:rPr lang="en-US" sz="2800" dirty="0" smtClean="0"/>
              <a:t>Who We Are</a:t>
            </a:r>
            <a:endParaRPr lang="en-US" sz="2800" dirty="0"/>
          </a:p>
        </p:txBody>
      </p:sp>
      <p:sp>
        <p:nvSpPr>
          <p:cNvPr id="5" name="TextBox 4"/>
          <p:cNvSpPr txBox="1"/>
          <p:nvPr/>
        </p:nvSpPr>
        <p:spPr bwMode="gray">
          <a:xfrm>
            <a:off x="127785" y="976311"/>
            <a:ext cx="8643938" cy="1995487"/>
          </a:xfrm>
          <a:prstGeom prst="rect">
            <a:avLst/>
          </a:prstGeom>
          <a:solidFill>
            <a:srgbClr val="DBD9D6"/>
          </a:solidFill>
          <a:ln w="101600">
            <a:solidFill>
              <a:schemeClr val="bg1"/>
            </a:solidFill>
            <a:miter lim="800000"/>
          </a:ln>
        </p:spPr>
        <p:txBody>
          <a:bodyPr wrap="square" lIns="182880" tIns="91440" rIns="182880" bIns="91440" rtlCol="0" anchor="ctr" anchorCtr="0">
            <a:noAutofit/>
          </a:bodyPr>
          <a:lstStyle>
            <a:defPPr>
              <a:defRPr lang="en-US"/>
            </a:defPPr>
            <a:lvl1pPr>
              <a:lnSpc>
                <a:spcPct val="110000"/>
              </a:lnSpc>
              <a:spcBef>
                <a:spcPts val="600"/>
              </a:spcBef>
              <a:defRPr sz="1600" b="1">
                <a:solidFill>
                  <a:schemeClr val="bg2"/>
                </a:solidFill>
              </a:defRPr>
            </a:lvl1pPr>
            <a:lvl2pPr marL="0" lvl="1">
              <a:lnSpc>
                <a:spcPct val="110000"/>
              </a:lnSpc>
              <a:spcBef>
                <a:spcPts val="600"/>
              </a:spcBef>
              <a:defRPr sz="1400" b="1">
                <a:solidFill>
                  <a:schemeClr val="bg2"/>
                </a:solidFill>
              </a:defRPr>
            </a:lvl2pPr>
            <a:lvl3pPr marL="168275" lvl="2" indent="-168275">
              <a:lnSpc>
                <a:spcPct val="110000"/>
              </a:lnSpc>
              <a:buFont typeface="Arial" pitchFamily="34" charset="0"/>
              <a:buChar char="•"/>
              <a:defRPr sz="1400" b="1">
                <a:solidFill>
                  <a:schemeClr val="bg2"/>
                </a:solidFill>
              </a:defRPr>
            </a:lvl3pPr>
          </a:lstStyle>
          <a:p>
            <a:r>
              <a:rPr lang="en-US" sz="2000" dirty="0" smtClean="0">
                <a:solidFill>
                  <a:schemeClr val="tx1"/>
                </a:solidFill>
                <a:latin typeface="Arial" panose="020B0604020202020204" pitchFamily="34" charset="0"/>
                <a:cs typeface="Arial" panose="020B0604020202020204" pitchFamily="34" charset="0"/>
              </a:rPr>
              <a:t>S&amp;P Global Ratings is a leading </a:t>
            </a:r>
            <a:r>
              <a:rPr lang="en-US" sz="2000" dirty="0">
                <a:solidFill>
                  <a:schemeClr val="tx1"/>
                </a:solidFill>
                <a:latin typeface="Arial" panose="020B0604020202020204" pitchFamily="34" charset="0"/>
                <a:cs typeface="Arial" panose="020B0604020202020204" pitchFamily="34" charset="0"/>
              </a:rPr>
              <a:t>provider of </a:t>
            </a:r>
            <a:r>
              <a:rPr lang="en-US" sz="2000" dirty="0" smtClean="0">
                <a:solidFill>
                  <a:schemeClr val="tx1"/>
                </a:solidFill>
                <a:latin typeface="Arial" panose="020B0604020202020204" pitchFamily="34" charset="0"/>
                <a:cs typeface="Arial" panose="020B0604020202020204" pitchFamily="34" charset="0"/>
              </a:rPr>
              <a:t>credit ratings.</a:t>
            </a:r>
          </a:p>
          <a:p>
            <a:r>
              <a:rPr lang="en-US" sz="2000" dirty="0" smtClean="0">
                <a:solidFill>
                  <a:schemeClr val="tx1"/>
                </a:solidFill>
                <a:latin typeface="Arial" panose="020B0604020202020204" pitchFamily="34" charset="0"/>
                <a:cs typeface="Arial" panose="020B0604020202020204" pitchFamily="34" charset="0"/>
              </a:rPr>
              <a:t>Our ratings are essential to driving growth, providing transparency and helping to educate market participants so they can make decisions with confidence.</a:t>
            </a:r>
            <a:endParaRPr lang="en-US" sz="2000" dirty="0">
              <a:solidFill>
                <a:schemeClr val="tx1"/>
              </a:solidFill>
              <a:latin typeface="Arial" panose="020B0604020202020204" pitchFamily="34" charset="0"/>
              <a:cs typeface="Arial" panose="020B0604020202020204" pitchFamily="34" charset="0"/>
            </a:endParaRPr>
          </a:p>
        </p:txBody>
      </p:sp>
      <p:sp>
        <p:nvSpPr>
          <p:cNvPr id="4"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5</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324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14054" y="957262"/>
            <a:ext cx="8688387" cy="5214938"/>
          </a:xfrm>
        </p:spPr>
        <p:txBody>
          <a:bodyPr/>
          <a:lstStyle/>
          <a:p>
            <a:pPr>
              <a:lnSpc>
                <a:spcPct val="100000"/>
              </a:lnSpc>
              <a:spcBef>
                <a:spcPts val="500"/>
              </a:spcBef>
            </a:pPr>
            <a:r>
              <a:rPr lang="en-US" dirty="0" smtClean="0"/>
              <a:t>We are part of S&amp;P Global, the world’s foremost provider of credit ratings, benchmarks and analytics in the global capital and commodity markets. S&amp;P Global’s divisions are:</a:t>
            </a:r>
          </a:p>
          <a:p>
            <a:pPr marL="233363" indent="-233363">
              <a:lnSpc>
                <a:spcPct val="100000"/>
              </a:lnSpc>
              <a:spcBef>
                <a:spcPts val="500"/>
              </a:spcBef>
              <a:buFont typeface="Arial" panose="020B0604020202020204" pitchFamily="34" charset="0"/>
              <a:buChar char="•"/>
            </a:pPr>
            <a:r>
              <a:rPr lang="en-US" sz="1800" b="0" dirty="0" smtClean="0"/>
              <a:t>S&amp;P Global Ratings</a:t>
            </a:r>
          </a:p>
          <a:p>
            <a:pPr marL="233363" indent="-233363">
              <a:lnSpc>
                <a:spcPct val="100000"/>
              </a:lnSpc>
              <a:spcBef>
                <a:spcPts val="500"/>
              </a:spcBef>
              <a:buFont typeface="Arial" panose="020B0604020202020204" pitchFamily="34" charset="0"/>
              <a:buChar char="•"/>
            </a:pPr>
            <a:r>
              <a:rPr lang="en-US" sz="1800" b="0" dirty="0" smtClean="0"/>
              <a:t>S&amp;P Global Market Intelligence</a:t>
            </a:r>
          </a:p>
          <a:p>
            <a:pPr marL="233363" indent="-233363">
              <a:lnSpc>
                <a:spcPct val="100000"/>
              </a:lnSpc>
              <a:spcBef>
                <a:spcPts val="500"/>
              </a:spcBef>
              <a:buFont typeface="Arial" panose="020B0604020202020204" pitchFamily="34" charset="0"/>
              <a:buChar char="•"/>
            </a:pPr>
            <a:r>
              <a:rPr lang="en-US" sz="1800" b="0" dirty="0" smtClean="0"/>
              <a:t>S&amp;P Dow Jones Indices</a:t>
            </a:r>
          </a:p>
          <a:p>
            <a:pPr marL="233363" indent="-233363">
              <a:lnSpc>
                <a:spcPct val="100000"/>
              </a:lnSpc>
              <a:spcBef>
                <a:spcPts val="500"/>
              </a:spcBef>
              <a:buFont typeface="Arial" panose="020B0604020202020204" pitchFamily="34" charset="0"/>
              <a:buChar char="•"/>
            </a:pPr>
            <a:r>
              <a:rPr lang="en-US" sz="1800" b="0" dirty="0" smtClean="0"/>
              <a:t>S&amp;P Global Platts</a:t>
            </a:r>
            <a:br>
              <a:rPr lang="en-US" sz="1800" b="0" dirty="0" smtClean="0"/>
            </a:br>
            <a:endParaRPr lang="en-US" sz="1800" b="0" dirty="0"/>
          </a:p>
          <a:p>
            <a:pPr marL="233363" indent="-233363">
              <a:lnSpc>
                <a:spcPct val="100000"/>
              </a:lnSpc>
              <a:spcBef>
                <a:spcPts val="500"/>
              </a:spcBef>
              <a:buFont typeface="Arial" panose="020B0604020202020204" pitchFamily="34" charset="0"/>
              <a:buChar char="•"/>
            </a:pPr>
            <a:r>
              <a:rPr lang="en-US" dirty="0" smtClean="0"/>
              <a:t>S&amp;P Global’s goal is to provide the essential intelligence you need to make decisions with conviction</a:t>
            </a:r>
            <a:br>
              <a:rPr lang="en-US" dirty="0" smtClean="0"/>
            </a:br>
            <a:endParaRPr lang="en-US" dirty="0"/>
          </a:p>
          <a:p>
            <a:pPr marL="233363" indent="-233363">
              <a:lnSpc>
                <a:spcPct val="100000"/>
              </a:lnSpc>
              <a:spcBef>
                <a:spcPts val="500"/>
              </a:spcBef>
              <a:buFont typeface="Arial" panose="020B0604020202020204" pitchFamily="34" charset="0"/>
              <a:buChar char="•"/>
            </a:pPr>
            <a:r>
              <a:rPr lang="en-US" dirty="0" smtClean="0"/>
              <a:t>S&amp;P Global’s principles:</a:t>
            </a:r>
            <a:endParaRPr lang="en-US" dirty="0"/>
          </a:p>
          <a:p>
            <a:pPr marL="457200" lvl="2" indent="-225425">
              <a:lnSpc>
                <a:spcPct val="100000"/>
              </a:lnSpc>
              <a:spcBef>
                <a:spcPts val="500"/>
              </a:spcBef>
              <a:buFont typeface="Symbol" panose="05050102010706020507" pitchFamily="18" charset="2"/>
              <a:buChar char="-"/>
            </a:pPr>
            <a:r>
              <a:rPr lang="en-US" sz="1800" b="0" dirty="0" smtClean="0">
                <a:latin typeface="Arial" panose="020B0604020202020204" pitchFamily="34" charset="0"/>
                <a:cs typeface="Arial" panose="020B0604020202020204" pitchFamily="34" charset="0"/>
              </a:rPr>
              <a:t>Integrity</a:t>
            </a:r>
          </a:p>
          <a:p>
            <a:pPr marL="457200" lvl="2" indent="-225425">
              <a:lnSpc>
                <a:spcPct val="100000"/>
              </a:lnSpc>
              <a:spcBef>
                <a:spcPts val="500"/>
              </a:spcBef>
              <a:buFont typeface="Symbol" panose="05050102010706020507" pitchFamily="18" charset="2"/>
              <a:buChar char="-"/>
            </a:pPr>
            <a:r>
              <a:rPr lang="en-US" sz="1800" b="0" dirty="0" smtClean="0">
                <a:latin typeface="Arial" panose="020B0604020202020204" pitchFamily="34" charset="0"/>
                <a:cs typeface="Arial" panose="020B0604020202020204" pitchFamily="34" charset="0"/>
              </a:rPr>
              <a:t>Excellence</a:t>
            </a:r>
          </a:p>
          <a:p>
            <a:pPr marL="457200" lvl="2" indent="-225425">
              <a:lnSpc>
                <a:spcPct val="100000"/>
              </a:lnSpc>
              <a:spcBef>
                <a:spcPts val="500"/>
              </a:spcBef>
              <a:buFont typeface="Symbol" panose="05050102010706020507" pitchFamily="18" charset="2"/>
              <a:buChar char="-"/>
            </a:pPr>
            <a:r>
              <a:rPr lang="en-US" sz="1800" b="0" dirty="0" smtClean="0">
                <a:latin typeface="Arial" panose="020B0604020202020204" pitchFamily="34" charset="0"/>
                <a:cs typeface="Arial" panose="020B0604020202020204" pitchFamily="34" charset="0"/>
              </a:rPr>
              <a:t>Relevance</a:t>
            </a:r>
            <a:endParaRPr lang="en-US" sz="1800" b="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309563" y="217143"/>
            <a:ext cx="8119382" cy="792575"/>
          </a:xfrm>
          <a:noFill/>
        </p:spPr>
        <p:txBody>
          <a:bodyPr/>
          <a:lstStyle/>
          <a:p>
            <a:r>
              <a:rPr lang="en-US" sz="2800" dirty="0" smtClean="0"/>
              <a:t>Who We Are (cont’d.) </a:t>
            </a:r>
            <a:endParaRPr lang="en-US" sz="2800" dirty="0">
              <a:solidFill>
                <a:schemeClr val="tx2"/>
              </a:solidFill>
            </a:endParaRPr>
          </a:p>
        </p:txBody>
      </p:sp>
      <p:sp>
        <p:nvSpPr>
          <p:cNvPr id="4"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6</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4490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18941" y="215237"/>
            <a:ext cx="8688387" cy="859633"/>
          </a:xfrm>
          <a:noFill/>
        </p:spPr>
        <p:txBody>
          <a:bodyPr/>
          <a:lstStyle/>
          <a:p>
            <a:r>
              <a:rPr lang="en-US" sz="2800" dirty="0" smtClean="0">
                <a:latin typeface="Arial" panose="020B0604020202020204" pitchFamily="34" charset="0"/>
                <a:cs typeface="Arial" panose="020B0604020202020204" pitchFamily="34" charset="0"/>
              </a:rPr>
              <a:t>Our Views And What We Do</a:t>
            </a:r>
            <a:r>
              <a:rPr lang="en-US" sz="2800" dirty="0" smtClean="0">
                <a:solidFill>
                  <a:schemeClr val="tx2"/>
                </a:solidFill>
                <a:latin typeface="Arial" panose="020B0604020202020204" pitchFamily="34" charset="0"/>
                <a:cs typeface="Arial" panose="020B0604020202020204" pitchFamily="34" charset="0"/>
              </a:rPr>
              <a:t/>
            </a:r>
            <a:br>
              <a:rPr lang="en-US" sz="2800" dirty="0" smtClean="0">
                <a:solidFill>
                  <a:schemeClr val="tx2"/>
                </a:solidFill>
                <a:latin typeface="Arial" panose="020B0604020202020204" pitchFamily="34" charset="0"/>
                <a:cs typeface="Arial" panose="020B0604020202020204" pitchFamily="34" charset="0"/>
              </a:rPr>
            </a:br>
            <a:endParaRPr lang="en-US" sz="2800" dirty="0">
              <a:solidFill>
                <a:schemeClr val="tx2"/>
              </a:solidFill>
              <a:latin typeface="Arial" panose="020B0604020202020204" pitchFamily="34" charset="0"/>
              <a:cs typeface="Arial" panose="020B0604020202020204" pitchFamily="34" charset="0"/>
            </a:endParaRPr>
          </a:p>
        </p:txBody>
      </p:sp>
      <p:sp>
        <p:nvSpPr>
          <p:cNvPr id="5" name="Content Placeholder 5"/>
          <p:cNvSpPr>
            <a:spLocks noGrp="1"/>
          </p:cNvSpPr>
          <p:nvPr>
            <p:ph sz="quarter" idx="13"/>
          </p:nvPr>
        </p:nvSpPr>
        <p:spPr>
          <a:xfrm>
            <a:off x="314338" y="961345"/>
            <a:ext cx="8688387" cy="4240424"/>
          </a:xfrm>
        </p:spPr>
        <p:txBody>
          <a:bodyPr/>
          <a:lstStyle/>
          <a:p>
            <a:pPr marL="228600" lvl="1" indent="-228600"/>
            <a:r>
              <a:rPr lang="en-US" dirty="0" smtClean="0">
                <a:latin typeface="Arial" panose="020B0604020202020204" pitchFamily="34" charset="0"/>
                <a:cs typeface="Arial" panose="020B0604020202020204" pitchFamily="34" charset="0"/>
              </a:rPr>
              <a:t>We believe that there is a marketplace need for financial information and transparency </a:t>
            </a:r>
          </a:p>
          <a:p>
            <a:pPr marL="457200" lvl="2" indent="-228600"/>
            <a:r>
              <a:rPr lang="en-US" sz="1800" b="0" dirty="0">
                <a:latin typeface="Arial" panose="020B0604020202020204" pitchFamily="34" charset="0"/>
                <a:cs typeface="Arial" panose="020B0604020202020204" pitchFamily="34" charset="0"/>
              </a:rPr>
              <a:t>To </a:t>
            </a:r>
            <a:r>
              <a:rPr lang="en-US" sz="1800" b="0" dirty="0" smtClean="0">
                <a:latin typeface="Arial" panose="020B0604020202020204" pitchFamily="34" charset="0"/>
                <a:cs typeface="Arial" panose="020B0604020202020204" pitchFamily="34" charset="0"/>
              </a:rPr>
              <a:t>provide </a:t>
            </a:r>
            <a:r>
              <a:rPr lang="en-US" sz="1800" b="0" dirty="0">
                <a:latin typeface="Arial" panose="020B0604020202020204" pitchFamily="34" charset="0"/>
                <a:cs typeface="Arial" panose="020B0604020202020204" pitchFamily="34" charset="0"/>
              </a:rPr>
              <a:t>investors with </a:t>
            </a:r>
            <a:r>
              <a:rPr lang="en-US" sz="1800" b="0" dirty="0" smtClean="0">
                <a:latin typeface="Arial" panose="020B0604020202020204" pitchFamily="34" charset="0"/>
                <a:cs typeface="Arial" panose="020B0604020202020204" pitchFamily="34" charset="0"/>
              </a:rPr>
              <a:t>metrics for comparability</a:t>
            </a:r>
            <a:endParaRPr lang="en-US" sz="1800" b="0" dirty="0">
              <a:latin typeface="Arial" panose="020B0604020202020204" pitchFamily="34" charset="0"/>
              <a:cs typeface="Arial" panose="020B0604020202020204" pitchFamily="34" charset="0"/>
            </a:endParaRPr>
          </a:p>
          <a:p>
            <a:pPr marL="228600" lvl="1" indent="-228600"/>
            <a:r>
              <a:rPr lang="en-US" dirty="0" smtClean="0">
                <a:latin typeface="Arial" panose="020B0604020202020204" pitchFamily="34" charset="0"/>
                <a:cs typeface="Arial" panose="020B0604020202020204" pitchFamily="34" charset="0"/>
              </a:rPr>
              <a:t>Since 1860, this has been one of our core principles, starting with our founder, Henry Varnum Poor and his commitment to “the investor’s right to know”</a:t>
            </a:r>
          </a:p>
          <a:p>
            <a:pPr marL="228600" lvl="1" indent="-228600"/>
            <a:r>
              <a:rPr lang="en-US" dirty="0" smtClean="0">
                <a:latin typeface="Arial" panose="020B0604020202020204" pitchFamily="34" charset="0"/>
                <a:cs typeface="Arial" panose="020B0604020202020204" pitchFamily="34" charset="0"/>
              </a:rPr>
              <a:t>We update and refine our processes to align with developments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in the marketplace</a:t>
            </a:r>
          </a:p>
          <a:p>
            <a:pPr marL="228600" lvl="1" indent="-228600"/>
            <a:r>
              <a:rPr lang="en-US" dirty="0">
                <a:latin typeface="Arial" panose="020B0604020202020204" pitchFamily="34" charset="0"/>
                <a:cs typeface="Arial" panose="020B0604020202020204" pitchFamily="34" charset="0"/>
              </a:rPr>
              <a:t>T</a:t>
            </a:r>
            <a:r>
              <a:rPr lang="en-US" dirty="0" smtClean="0">
                <a:latin typeface="Arial" panose="020B0604020202020204" pitchFamily="34" charset="0"/>
                <a:cs typeface="Arial" panose="020B0604020202020204" pitchFamily="34" charset="0"/>
              </a:rPr>
              <a:t>his </a:t>
            </a:r>
            <a:r>
              <a:rPr lang="en-US" dirty="0">
                <a:latin typeface="Arial" panose="020B0604020202020204" pitchFamily="34" charset="0"/>
                <a:cs typeface="Arial" panose="020B0604020202020204" pitchFamily="34" charset="0"/>
              </a:rPr>
              <a:t>enables us to offer insightful opinions that help market participants make more informed </a:t>
            </a:r>
            <a:r>
              <a:rPr lang="en-US" dirty="0" smtClean="0">
                <a:latin typeface="Arial" panose="020B0604020202020204" pitchFamily="34" charset="0"/>
                <a:cs typeface="Arial" panose="020B0604020202020204" pitchFamily="34" charset="0"/>
              </a:rPr>
              <a:t>decisions</a:t>
            </a:r>
          </a:p>
          <a:p>
            <a:pPr lvl="1"/>
            <a:endParaRPr lang="en-US" sz="1600" dirty="0" smtClean="0"/>
          </a:p>
          <a:p>
            <a:pPr lvl="1"/>
            <a:endParaRPr lang="en-US" sz="1600" dirty="0"/>
          </a:p>
        </p:txBody>
      </p:sp>
      <p:sp>
        <p:nvSpPr>
          <p:cNvPr id="4"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7</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1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12738" y="223696"/>
            <a:ext cx="8688387" cy="859633"/>
          </a:xfrm>
        </p:spPr>
        <p:txBody>
          <a:bodyPr/>
          <a:lstStyle/>
          <a:p>
            <a:r>
              <a:rPr lang="en-GB" sz="2800" dirty="0" smtClean="0">
                <a:latin typeface="Arial" panose="020B0604020202020204" pitchFamily="34" charset="0"/>
                <a:cs typeface="Arial" panose="020B0604020202020204" pitchFamily="34" charset="0"/>
              </a:rPr>
              <a:t>S&amp;P Global Ratings: Global Reach</a:t>
            </a:r>
          </a:p>
        </p:txBody>
      </p:sp>
      <p:sp>
        <p:nvSpPr>
          <p:cNvPr id="188" name="Content Placeholder 7"/>
          <p:cNvSpPr txBox="1">
            <a:spLocks/>
          </p:cNvSpPr>
          <p:nvPr/>
        </p:nvSpPr>
        <p:spPr>
          <a:xfrm>
            <a:off x="225073" y="927915"/>
            <a:ext cx="4137443" cy="4949010"/>
          </a:xfrm>
          <a:prstGeom prst="rect">
            <a:avLst/>
          </a:prstGeom>
          <a:ln cap="flat">
            <a:noFill/>
            <a:miter lim="800000"/>
          </a:ln>
        </p:spPr>
        <p:txBody>
          <a:bodyPr/>
          <a:lstStyle>
            <a:lvl1pPr marL="0" indent="0" algn="l" defTabSz="457200" rtl="0" eaLnBrk="1" latinLnBrk="0" hangingPunct="1">
              <a:lnSpc>
                <a:spcPct val="95000"/>
              </a:lnSpc>
              <a:spcBef>
                <a:spcPts val="1200"/>
              </a:spcBef>
              <a:buFont typeface="Arial"/>
              <a:buNone/>
              <a:defRPr lang="en-US" sz="2000" b="1" kern="1200" dirty="0" smtClean="0">
                <a:solidFill>
                  <a:schemeClr val="tx1"/>
                </a:solidFill>
                <a:latin typeface="+mn-lt"/>
                <a:ea typeface="+mn-ea"/>
                <a:cs typeface="+mn-cs"/>
              </a:defRPr>
            </a:lvl1pPr>
            <a:lvl2pPr marL="233363" indent="-233363" algn="l" defTabSz="457200" rtl="0" eaLnBrk="1" latinLnBrk="0" hangingPunct="1">
              <a:lnSpc>
                <a:spcPct val="95000"/>
              </a:lnSpc>
              <a:spcBef>
                <a:spcPts val="1200"/>
              </a:spcBef>
              <a:buFont typeface="Arial" pitchFamily="34" charset="0"/>
              <a:buChar char="•"/>
              <a:defRPr lang="en-US" sz="2000" b="1" kern="1200" dirty="0" smtClean="0">
                <a:solidFill>
                  <a:schemeClr val="tx1"/>
                </a:solidFill>
                <a:latin typeface="+mn-lt"/>
                <a:ea typeface="+mn-ea"/>
                <a:cs typeface="+mn-cs"/>
              </a:defRPr>
            </a:lvl2pPr>
            <a:lvl3pPr marL="630238" indent="-173038" algn="l" defTabSz="457200" rtl="0" eaLnBrk="1" latinLnBrk="0" hangingPunct="1">
              <a:lnSpc>
                <a:spcPct val="95000"/>
              </a:lnSpc>
              <a:spcBef>
                <a:spcPts val="300"/>
              </a:spcBef>
              <a:buFont typeface="Arial"/>
              <a:buChar char="•"/>
              <a:defRPr lang="en-US" sz="1600" b="0" kern="1200" dirty="0" smtClean="0">
                <a:solidFill>
                  <a:schemeClr val="tx1"/>
                </a:solidFill>
                <a:latin typeface="Times New Roman" pitchFamily="18" charset="0"/>
                <a:ea typeface="+mn-ea"/>
                <a:cs typeface="Times New Roman" pitchFamily="18" charset="0"/>
              </a:defRPr>
            </a:lvl3pPr>
            <a:lvl4pPr marL="1025525" indent="-171450" algn="l" defTabSz="457200" rtl="0" eaLnBrk="1" latinLnBrk="0" hangingPunct="1">
              <a:lnSpc>
                <a:spcPct val="95000"/>
              </a:lnSpc>
              <a:spcBef>
                <a:spcPts val="300"/>
              </a:spcBef>
              <a:buFont typeface="Arial" pitchFamily="34" charset="0"/>
              <a:buChar char="•"/>
              <a:defRPr lang="en-US" sz="1400" b="0" kern="1200" dirty="0" smtClean="0">
                <a:solidFill>
                  <a:schemeClr val="tx1"/>
                </a:solidFill>
                <a:latin typeface="Times New Roman" pitchFamily="18" charset="0"/>
                <a:ea typeface="+mn-ea"/>
                <a:cs typeface="Times New Roman" pitchFamily="18" charset="0"/>
              </a:defRPr>
            </a:lvl4pPr>
            <a:lvl5pPr marL="1311275" indent="-163513" algn="l" defTabSz="457200" rtl="0" eaLnBrk="1" latinLnBrk="0" hangingPunct="1">
              <a:lnSpc>
                <a:spcPct val="95000"/>
              </a:lnSpc>
              <a:spcBef>
                <a:spcPts val="300"/>
              </a:spcBef>
              <a:buFont typeface="Arial" pitchFamily="34" charset="0"/>
              <a:buChar char="•"/>
              <a:defRPr lang="en-US" sz="1200" b="0" kern="1200" dirty="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100000"/>
              </a:lnSpc>
            </a:pPr>
            <a:r>
              <a:rPr lang="en-US" sz="1600" dirty="0" smtClean="0">
                <a:latin typeface="Arial" panose="020B0604020202020204" pitchFamily="34" charset="0"/>
                <a:cs typeface="Arial" panose="020B0604020202020204" pitchFamily="34" charset="0"/>
              </a:rPr>
              <a:t>In business for 150+ years</a:t>
            </a:r>
          </a:p>
          <a:p>
            <a:pPr lvl="1">
              <a:lnSpc>
                <a:spcPct val="100000"/>
              </a:lnSpc>
            </a:pPr>
            <a:r>
              <a:rPr lang="en-US" sz="1600" dirty="0" smtClean="0">
                <a:latin typeface="Arial" panose="020B0604020202020204" pitchFamily="34" charset="0"/>
                <a:cs typeface="Arial" panose="020B0604020202020204" pitchFamily="34" charset="0"/>
              </a:rPr>
              <a:t>Provides global reach and local knowledge with an office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network spanning 28 countries</a:t>
            </a:r>
          </a:p>
          <a:p>
            <a:pPr lvl="1">
              <a:lnSpc>
                <a:spcPct val="100000"/>
              </a:lnSpc>
            </a:pPr>
            <a:r>
              <a:rPr lang="en-US" sz="1600" dirty="0" smtClean="0">
                <a:latin typeface="Arial" panose="020B0604020202020204" pitchFamily="34" charset="0"/>
                <a:cs typeface="Arial" panose="020B0604020202020204" pitchFamily="34" charset="0"/>
              </a:rPr>
              <a:t>Approximately 1,500 ratings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analysts issuing ratings on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125+ countries </a:t>
            </a:r>
          </a:p>
          <a:p>
            <a:pPr lvl="1">
              <a:lnSpc>
                <a:spcPct val="100000"/>
              </a:lnSpc>
            </a:pPr>
            <a:r>
              <a:rPr lang="en-US" sz="1600" dirty="0" smtClean="0">
                <a:latin typeface="Arial" panose="020B0604020202020204" pitchFamily="34" charset="0"/>
                <a:cs typeface="Arial" panose="020B0604020202020204" pitchFamily="34" charset="0"/>
              </a:rPr>
              <a:t>More than 1 million credit ratings outstanding on government, corporate, financial sector and structured finance entities and securities</a:t>
            </a:r>
          </a:p>
          <a:p>
            <a:pPr lvl="1">
              <a:lnSpc>
                <a:spcPct val="100000"/>
              </a:lnSpc>
            </a:pPr>
            <a:r>
              <a:rPr lang="en-US" sz="1600" dirty="0" smtClean="0">
                <a:latin typeface="Arial" panose="020B0604020202020204" pitchFamily="34" charset="0"/>
                <a:cs typeface="Arial" panose="020B0604020202020204" pitchFamily="34" charset="0"/>
              </a:rPr>
              <a:t>More than $3.7 trillion in new debt rated in 2016 </a:t>
            </a:r>
          </a:p>
          <a:p>
            <a:pPr lvl="1">
              <a:lnSpc>
                <a:spcPct val="100000"/>
              </a:lnSpc>
            </a:pPr>
            <a:r>
              <a:rPr lang="en-US" sz="1600" dirty="0" smtClean="0">
                <a:latin typeface="Arial" panose="020B0604020202020204" pitchFamily="34" charset="0"/>
                <a:cs typeface="Arial" panose="020B0604020202020204" pitchFamily="34" charset="0"/>
              </a:rPr>
              <a:t>Provides perspective on the creditworthiness of an entity </a:t>
            </a: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or the debt it issues</a:t>
            </a:r>
            <a:endParaRPr lang="en-US" sz="1600" dirty="0">
              <a:latin typeface="Arial" panose="020B0604020202020204" pitchFamily="34" charset="0"/>
              <a:cs typeface="Arial" panose="020B0604020202020204" pitchFamily="34" charset="0"/>
            </a:endParaRPr>
          </a:p>
        </p:txBody>
      </p:sp>
      <p:sp>
        <p:nvSpPr>
          <p:cNvPr id="185" name="Slide Number Placeholder 2"/>
          <p:cNvSpPr>
            <a:spLocks noGrp="1"/>
          </p:cNvSpPr>
          <p:nvPr>
            <p:ph type="sldNum" sz="quarter" idx="4294967295"/>
          </p:nvPr>
        </p:nvSpPr>
        <p:spPr>
          <a:xfrm>
            <a:off x="8615082" y="6435042"/>
            <a:ext cx="205813" cy="254684"/>
          </a:xfrm>
          <a:prstGeom prst="rect">
            <a:avLst/>
          </a:prstGeom>
        </p:spPr>
        <p:txBody>
          <a:bodyPr/>
          <a:lstStyle/>
          <a:p>
            <a:fld id="{BDDC3DCF-E0A7-DA4A-BC2C-1EC3743A297B}" type="slidenum">
              <a:rPr lang="en-US" sz="1000" smtClean="0">
                <a:latin typeface="Arial" panose="020B0604020202020204" pitchFamily="34" charset="0"/>
                <a:cs typeface="Arial" panose="020B0604020202020204" pitchFamily="34" charset="0"/>
              </a:rPr>
              <a:pPr/>
              <a:t>8</a:t>
            </a:fld>
            <a:endParaRPr lang="en-US" sz="1000" dirty="0">
              <a:latin typeface="Arial" panose="020B0604020202020204" pitchFamily="34" charset="0"/>
              <a:cs typeface="Arial" panose="020B0604020202020204" pitchFamily="34" charset="0"/>
            </a:endParaRPr>
          </a:p>
        </p:txBody>
      </p:sp>
      <p:grpSp>
        <p:nvGrpSpPr>
          <p:cNvPr id="189" name="Group 188"/>
          <p:cNvGrpSpPr>
            <a:grpSpLocks noChangeAspect="1"/>
          </p:cNvGrpSpPr>
          <p:nvPr/>
        </p:nvGrpSpPr>
        <p:grpSpPr>
          <a:xfrm>
            <a:off x="3559367" y="1114425"/>
            <a:ext cx="5315051" cy="2953971"/>
            <a:chOff x="3388091" y="1339884"/>
            <a:chExt cx="5486400" cy="2677797"/>
          </a:xfrm>
        </p:grpSpPr>
        <p:grpSp>
          <p:nvGrpSpPr>
            <p:cNvPr id="190" name="Gruppieren 377"/>
            <p:cNvGrpSpPr/>
            <p:nvPr/>
          </p:nvGrpSpPr>
          <p:grpSpPr bwMode="gray">
            <a:xfrm>
              <a:off x="3388091" y="1339884"/>
              <a:ext cx="2459488" cy="2677797"/>
              <a:chOff x="142875" y="1546223"/>
              <a:chExt cx="3970349" cy="4322764"/>
            </a:xfrm>
            <a:solidFill>
              <a:schemeClr val="accent6"/>
            </a:solidFill>
            <a:effectLst/>
          </p:grpSpPr>
          <p:sp>
            <p:nvSpPr>
              <p:cNvPr id="343" name="Greenland" descr="© INSCALE GmbH, 05.05.2010&#10;http://www.presentationload.com/"/>
              <p:cNvSpPr>
                <a:spLocks noEditPoints="1"/>
              </p:cNvSpPr>
              <p:nvPr/>
            </p:nvSpPr>
            <p:spPr bwMode="gray">
              <a:xfrm>
                <a:off x="2984508" y="1546223"/>
                <a:ext cx="1128716" cy="614363"/>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44" name="USA (Alaska)" descr="© INSCALE GmbH, 05.05.2010&#10;http://www.presentationload.com/"/>
              <p:cNvSpPr>
                <a:spLocks noEditPoints="1"/>
              </p:cNvSpPr>
              <p:nvPr/>
            </p:nvSpPr>
            <p:spPr bwMode="gray">
              <a:xfrm>
                <a:off x="142875" y="1835150"/>
                <a:ext cx="1236663" cy="536575"/>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45" name="Nicaragua" descr="© INSCALE GmbH, 05.05.2010&#10;http://www.presentationload.com/"/>
              <p:cNvSpPr>
                <a:spLocks/>
              </p:cNvSpPr>
              <p:nvPr/>
            </p:nvSpPr>
            <p:spPr bwMode="gray">
              <a:xfrm>
                <a:off x="1724029" y="3595686"/>
                <a:ext cx="131763" cy="133350"/>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346" name="Mexico" descr="© INSCALE GmbH, 05.05.2010&#10;http://www.presentationload.com/"/>
              <p:cNvSpPr>
                <a:spLocks/>
              </p:cNvSpPr>
              <p:nvPr/>
            </p:nvSpPr>
            <p:spPr bwMode="gray">
              <a:xfrm>
                <a:off x="1033464" y="3017836"/>
                <a:ext cx="749302" cy="587375"/>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chemeClr val="tx2"/>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347" name="Honduras" descr="© INSCALE GmbH, 05.05.2010&#10;http://www.presentationload.com/"/>
              <p:cNvSpPr>
                <a:spLocks/>
              </p:cNvSpPr>
              <p:nvPr/>
            </p:nvSpPr>
            <p:spPr bwMode="gray">
              <a:xfrm>
                <a:off x="1679578" y="3557586"/>
                <a:ext cx="180976" cy="100013"/>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348" name="Guatemala" descr="© INSCALE GmbH, 05.05.2010&#10;http://www.presentationload.com/"/>
              <p:cNvSpPr>
                <a:spLocks/>
              </p:cNvSpPr>
              <p:nvPr/>
            </p:nvSpPr>
            <p:spPr bwMode="gray">
              <a:xfrm>
                <a:off x="1597028" y="3497261"/>
                <a:ext cx="119063" cy="134938"/>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349" name="El Salvador" descr="© INSCALE GmbH, 05.05.2010&#10;http://www.presentationload.com/"/>
              <p:cNvSpPr>
                <a:spLocks/>
              </p:cNvSpPr>
              <p:nvPr/>
            </p:nvSpPr>
            <p:spPr bwMode="gray">
              <a:xfrm>
                <a:off x="1652591" y="3608386"/>
                <a:ext cx="68263" cy="46038"/>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350" name="Costa Rica" descr="© INSCALE GmbH, 05.05.2010&#10;http://www.presentationload.com/"/>
              <p:cNvSpPr>
                <a:spLocks/>
              </p:cNvSpPr>
              <p:nvPr/>
            </p:nvSpPr>
            <p:spPr bwMode="gray">
              <a:xfrm>
                <a:off x="1763716" y="3713161"/>
                <a:ext cx="96838" cy="93663"/>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351" name="Belize" descr="© INSCALE GmbH, 05.05.2010&#10;http://www.presentationload.com/"/>
              <p:cNvSpPr>
                <a:spLocks/>
              </p:cNvSpPr>
              <p:nvPr/>
            </p:nvSpPr>
            <p:spPr bwMode="gray">
              <a:xfrm>
                <a:off x="1687516" y="3478211"/>
                <a:ext cx="44450" cy="84138"/>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352" name="Venezuela" descr="© INSCALE GmbH, 05.05.2010&#10;http://www.presentationload.com/"/>
              <p:cNvSpPr>
                <a:spLocks noEditPoints="1"/>
              </p:cNvSpPr>
              <p:nvPr/>
            </p:nvSpPr>
            <p:spPr bwMode="gray">
              <a:xfrm>
                <a:off x="2122492" y="3682999"/>
                <a:ext cx="384176" cy="374650"/>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53" name="USA" descr="© INSCALE GmbH, 05.05.2010&#10;http://www.presentationload.com/"/>
              <p:cNvSpPr>
                <a:spLocks noEditPoints="1"/>
              </p:cNvSpPr>
              <p:nvPr/>
            </p:nvSpPr>
            <p:spPr bwMode="gray">
              <a:xfrm>
                <a:off x="952501" y="2479673"/>
                <a:ext cx="1576393" cy="782638"/>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54" name="Uruguay" descr="© INSCALE GmbH, 05.05.2010&#10;http://www.presentationload.com/"/>
              <p:cNvSpPr>
                <a:spLocks/>
              </p:cNvSpPr>
              <p:nvPr/>
            </p:nvSpPr>
            <p:spPr bwMode="gray">
              <a:xfrm>
                <a:off x="2633669" y="5054599"/>
                <a:ext cx="147638" cy="155575"/>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55" name="Suriname" descr="© INSCALE GmbH, 05.05.2010&#10;http://www.presentationload.com/"/>
              <p:cNvSpPr>
                <a:spLocks/>
              </p:cNvSpPr>
              <p:nvPr/>
            </p:nvSpPr>
            <p:spPr bwMode="gray">
              <a:xfrm>
                <a:off x="2552706" y="3884611"/>
                <a:ext cx="117475" cy="134938"/>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56" name="Puerto Rico" descr="© INSCALE GmbH, 05.05.2010&#10;http://www.presentationload.com/"/>
              <p:cNvSpPr>
                <a:spLocks/>
              </p:cNvSpPr>
              <p:nvPr/>
            </p:nvSpPr>
            <p:spPr bwMode="gray">
              <a:xfrm>
                <a:off x="2324106" y="3481386"/>
                <a:ext cx="55563" cy="23813"/>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57" name="Peru" descr="© INSCALE GmbH, 05.05.2010&#10;http://www.presentationload.com/"/>
              <p:cNvSpPr>
                <a:spLocks/>
              </p:cNvSpPr>
              <p:nvPr/>
            </p:nvSpPr>
            <p:spPr bwMode="gray">
              <a:xfrm>
                <a:off x="1885954" y="4076699"/>
                <a:ext cx="379414" cy="598488"/>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58" name="Paraguay" descr="© INSCALE GmbH, 05.05.2010&#10;http://www.presentationload.com/"/>
              <p:cNvSpPr>
                <a:spLocks/>
              </p:cNvSpPr>
              <p:nvPr/>
            </p:nvSpPr>
            <p:spPr bwMode="gray">
              <a:xfrm>
                <a:off x="2465393" y="4702174"/>
                <a:ext cx="241301" cy="273050"/>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59" name="Panama" descr="© INSCALE GmbH, 05.05.2010&#10;http://www.presentationload.com/"/>
              <p:cNvSpPr>
                <a:spLocks/>
              </p:cNvSpPr>
              <p:nvPr/>
            </p:nvSpPr>
            <p:spPr bwMode="gray">
              <a:xfrm>
                <a:off x="1846266" y="3765549"/>
                <a:ext cx="163513" cy="79375"/>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60" name="Newfoundland" descr="© INSCALE GmbH, 05.05.2010&#10;http://www.presentationload.com/"/>
              <p:cNvSpPr>
                <a:spLocks/>
              </p:cNvSpPr>
              <p:nvPr/>
            </p:nvSpPr>
            <p:spPr bwMode="gray">
              <a:xfrm>
                <a:off x="2751144" y="2414586"/>
                <a:ext cx="171451" cy="155575"/>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61" name="Jamaica" descr="© INSCALE GmbH, 05.05.2010&#10;http://www.presentationload.com/"/>
              <p:cNvSpPr>
                <a:spLocks/>
              </p:cNvSpPr>
              <p:nvPr/>
            </p:nvSpPr>
            <p:spPr bwMode="gray">
              <a:xfrm>
                <a:off x="2001842" y="3481386"/>
                <a:ext cx="61913" cy="20638"/>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62" name="Haiti" descr="© INSCALE GmbH, 05.05.2010&#10;http://www.presentationload.com/"/>
              <p:cNvSpPr>
                <a:spLocks/>
              </p:cNvSpPr>
              <p:nvPr/>
            </p:nvSpPr>
            <p:spPr bwMode="gray">
              <a:xfrm>
                <a:off x="2120905" y="3432174"/>
                <a:ext cx="79375" cy="63500"/>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63" name="Guyane (French Guiana)" descr="© INSCALE GmbH, 05.05.2010&#10;http://www.presentationload.com/"/>
              <p:cNvSpPr>
                <a:spLocks/>
              </p:cNvSpPr>
              <p:nvPr/>
            </p:nvSpPr>
            <p:spPr bwMode="gray">
              <a:xfrm>
                <a:off x="2649544" y="3890961"/>
                <a:ext cx="82550" cy="119063"/>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64" name="Guyana" descr="© INSCALE GmbH, 05.05.2010&#10;http://www.presentationload.com/"/>
              <p:cNvSpPr>
                <a:spLocks/>
              </p:cNvSpPr>
              <p:nvPr/>
            </p:nvSpPr>
            <p:spPr bwMode="gray">
              <a:xfrm>
                <a:off x="2457456" y="3803649"/>
                <a:ext cx="130175" cy="234950"/>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65" name="Ecuador" descr="© INSCALE GmbH, 05.05.2010&#10;http://www.presentationload.com/"/>
              <p:cNvSpPr>
                <a:spLocks noEditPoints="1"/>
              </p:cNvSpPr>
              <p:nvPr/>
            </p:nvSpPr>
            <p:spPr bwMode="gray">
              <a:xfrm>
                <a:off x="1890717" y="4025899"/>
                <a:ext cx="166688" cy="212725"/>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66" name="Dominican Republic" descr="© INSCALE GmbH, 05.05.2010&#10;http://www.presentationload.com/"/>
              <p:cNvSpPr>
                <a:spLocks/>
              </p:cNvSpPr>
              <p:nvPr/>
            </p:nvSpPr>
            <p:spPr bwMode="gray">
              <a:xfrm>
                <a:off x="2189168" y="3432174"/>
                <a:ext cx="100013" cy="68263"/>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67" name="Cuba" descr="© INSCALE GmbH, 05.05.2010&#10;http://www.presentationload.com/"/>
              <p:cNvSpPr>
                <a:spLocks noEditPoints="1"/>
              </p:cNvSpPr>
              <p:nvPr/>
            </p:nvSpPr>
            <p:spPr bwMode="gray">
              <a:xfrm>
                <a:off x="1838329" y="3324224"/>
                <a:ext cx="296863" cy="107950"/>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68" name="Colombia" descr="© INSCALE GmbH, 05.05.2010&#10;http://www.presentationload.com/"/>
              <p:cNvSpPr>
                <a:spLocks/>
              </p:cNvSpPr>
              <p:nvPr/>
            </p:nvSpPr>
            <p:spPr bwMode="gray">
              <a:xfrm>
                <a:off x="1949454" y="3673474"/>
                <a:ext cx="349251" cy="541338"/>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69" name="Chile" descr="© INSCALE GmbH, 05.05.2010&#10;http://www.presentationload.com/"/>
              <p:cNvSpPr>
                <a:spLocks noEditPoints="1"/>
              </p:cNvSpPr>
              <p:nvPr/>
            </p:nvSpPr>
            <p:spPr bwMode="gray">
              <a:xfrm>
                <a:off x="2230443" y="4648199"/>
                <a:ext cx="466727" cy="1220788"/>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70" name="Canada" descr="© INSCALE GmbH, 05.05.2010&#10;http://www.presentationload.com/"/>
              <p:cNvSpPr>
                <a:spLocks noEditPoints="1"/>
              </p:cNvSpPr>
              <p:nvPr/>
            </p:nvSpPr>
            <p:spPr bwMode="gray">
              <a:xfrm>
                <a:off x="1036639" y="1555748"/>
                <a:ext cx="2243145" cy="1162050"/>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71" name="Brazil" descr="© INSCALE GmbH, 05.05.2010&#10;http://www.presentationload.com/"/>
              <p:cNvSpPr>
                <a:spLocks noEditPoints="1"/>
              </p:cNvSpPr>
              <p:nvPr/>
            </p:nvSpPr>
            <p:spPr bwMode="gray">
              <a:xfrm>
                <a:off x="2100267" y="3905249"/>
                <a:ext cx="1120779" cy="1268413"/>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72" name="Bolivia" descr="© INSCALE GmbH, 05.05.2010&#10;http://www.presentationload.com/"/>
              <p:cNvSpPr>
                <a:spLocks/>
              </p:cNvSpPr>
              <p:nvPr/>
            </p:nvSpPr>
            <p:spPr bwMode="gray">
              <a:xfrm>
                <a:off x="2233618" y="4392611"/>
                <a:ext cx="358776" cy="427038"/>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73" name="Argentina" descr="© INSCALE GmbH, 05.05.2010&#10;http://www.presentationload.com/"/>
              <p:cNvSpPr>
                <a:spLocks noEditPoints="1"/>
              </p:cNvSpPr>
              <p:nvPr/>
            </p:nvSpPr>
            <p:spPr bwMode="gray">
              <a:xfrm>
                <a:off x="2292355" y="4787899"/>
                <a:ext cx="439739" cy="982663"/>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grpSp>
        <p:grpSp>
          <p:nvGrpSpPr>
            <p:cNvPr id="191" name="Group 190"/>
            <p:cNvGrpSpPr/>
            <p:nvPr/>
          </p:nvGrpSpPr>
          <p:grpSpPr>
            <a:xfrm>
              <a:off x="5628280" y="1361519"/>
              <a:ext cx="2861701" cy="1180079"/>
              <a:chOff x="5628280" y="1361519"/>
              <a:chExt cx="2861701" cy="1180079"/>
            </a:xfrm>
          </p:grpSpPr>
          <p:grpSp>
            <p:nvGrpSpPr>
              <p:cNvPr id="282" name="Gruppieren 371"/>
              <p:cNvGrpSpPr/>
              <p:nvPr/>
            </p:nvGrpSpPr>
            <p:grpSpPr bwMode="gray">
              <a:xfrm>
                <a:off x="5628280" y="1361519"/>
                <a:ext cx="2861701" cy="1180079"/>
                <a:chOff x="3759210" y="1581148"/>
                <a:chExt cx="4619640" cy="1905001"/>
              </a:xfrm>
              <a:solidFill>
                <a:schemeClr val="accent1"/>
              </a:solidFill>
              <a:effectLst/>
            </p:grpSpPr>
            <p:sp>
              <p:nvSpPr>
                <p:cNvPr id="287" name="Taiwan" descr="© INSCALE GmbH, 05.05.2010&#10;http://www.presentationload.com/"/>
                <p:cNvSpPr>
                  <a:spLocks/>
                </p:cNvSpPr>
                <p:nvPr/>
              </p:nvSpPr>
              <p:spPr bwMode="gray">
                <a:xfrm>
                  <a:off x="7577160" y="3255961"/>
                  <a:ext cx="49213" cy="107950"/>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chemeClr val="tx2"/>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88" name="Mongolia" descr="© INSCALE GmbH, 05.05.2010&#10;http://www.presentationload.com/"/>
                <p:cNvSpPr>
                  <a:spLocks/>
                </p:cNvSpPr>
                <p:nvPr/>
              </p:nvSpPr>
              <p:spPr bwMode="gray">
                <a:xfrm>
                  <a:off x="6450032" y="2392361"/>
                  <a:ext cx="844553" cy="336550"/>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89" name="China" descr="© INSCALE GmbH, 05.05.2010&#10;http://www.presentationload.com/"/>
                <p:cNvSpPr>
                  <a:spLocks noEditPoints="1"/>
                </p:cNvSpPr>
                <p:nvPr/>
              </p:nvSpPr>
              <p:spPr bwMode="gray">
                <a:xfrm>
                  <a:off x="6189681" y="2347911"/>
                  <a:ext cx="1471617" cy="1138238"/>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chemeClr val="tx2"/>
                </a:solidFill>
                <a:ln w="3175">
                  <a:solidFill>
                    <a:schemeClr val="accent6">
                      <a:lumMod val="60000"/>
                      <a:lumOff val="40000"/>
                    </a:schemeClr>
                  </a:solidFill>
                  <a:round/>
                  <a:headEnd/>
                  <a:tailEnd/>
                </a:ln>
              </p:spPr>
              <p:txBody>
                <a:bodyPr/>
                <a:lstStyle/>
                <a:p>
                  <a:pPr>
                    <a:spcBef>
                      <a:spcPct val="0"/>
                    </a:spcBef>
                  </a:pPr>
                  <a:endParaRPr lang="en-US" dirty="0">
                    <a:latin typeface="Arial" pitchFamily="34" charset="0"/>
                    <a:cs typeface="Arial" pitchFamily="34" charset="0"/>
                  </a:endParaRPr>
                </a:p>
              </p:txBody>
            </p:sp>
            <p:sp>
              <p:nvSpPr>
                <p:cNvPr id="290" name="West Bank" descr="© INSCALE GmbH, 05.05.2010&#10;http://www.presentationload.com/"/>
                <p:cNvSpPr>
                  <a:spLocks/>
                </p:cNvSpPr>
                <p:nvPr/>
              </p:nvSpPr>
              <p:spPr bwMode="gray">
                <a:xfrm>
                  <a:off x="5184790" y="3024186"/>
                  <a:ext cx="17463" cy="38100"/>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91" name="Uzbekistan" descr="© INSCALE GmbH, 05.05.2010&#10;http://www.presentationload.com/"/>
                <p:cNvSpPr>
                  <a:spLocks/>
                </p:cNvSpPr>
                <p:nvPr/>
              </p:nvSpPr>
              <p:spPr bwMode="gray">
                <a:xfrm>
                  <a:off x="5683267" y="2603498"/>
                  <a:ext cx="476252" cy="268288"/>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92" name="United Kingdom" descr="© INSCALE GmbH, 05.05.2010&#10;http://www.presentationload.com/"/>
                <p:cNvSpPr>
                  <a:spLocks noEditPoints="1"/>
                </p:cNvSpPr>
                <p:nvPr/>
              </p:nvSpPr>
              <p:spPr bwMode="gray">
                <a:xfrm>
                  <a:off x="4065599" y="2132011"/>
                  <a:ext cx="233363" cy="331788"/>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93" name="Ukraine" descr="© INSCALE GmbH, 05.05.2010&#10;http://www.presentationload.com/"/>
                <p:cNvSpPr>
                  <a:spLocks/>
                </p:cNvSpPr>
                <p:nvPr/>
              </p:nvSpPr>
              <p:spPr bwMode="gray">
                <a:xfrm>
                  <a:off x="4806964" y="2389186"/>
                  <a:ext cx="450851" cy="250825"/>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94" name="Turkmenistan" descr="© INSCALE GmbH, 05.05.2010&#10;http://www.presentationload.com/"/>
                <p:cNvSpPr>
                  <a:spLocks/>
                </p:cNvSpPr>
                <p:nvPr/>
              </p:nvSpPr>
              <p:spPr bwMode="gray">
                <a:xfrm>
                  <a:off x="5611829" y="2690811"/>
                  <a:ext cx="404814" cy="244475"/>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95" name="Turkey" descr="© INSCALE GmbH, 05.05.2010&#10;http://www.presentationload.com/"/>
                <p:cNvSpPr>
                  <a:spLocks noEditPoints="1"/>
                </p:cNvSpPr>
                <p:nvPr/>
              </p:nvSpPr>
              <p:spPr bwMode="gray">
                <a:xfrm>
                  <a:off x="4900627" y="2709861"/>
                  <a:ext cx="534989" cy="204788"/>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96" name="Tajikistan" descr="© INSCALE GmbH, 05.05.2010&#10;http://www.presentationload.com/"/>
                <p:cNvSpPr>
                  <a:spLocks/>
                </p:cNvSpPr>
                <p:nvPr/>
              </p:nvSpPr>
              <p:spPr bwMode="gray">
                <a:xfrm>
                  <a:off x="6021405" y="2749548"/>
                  <a:ext cx="222251" cy="139700"/>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97" name="Syria" descr="© INSCALE GmbH, 05.05.2010&#10;http://www.presentationload.com/"/>
                <p:cNvSpPr>
                  <a:spLocks/>
                </p:cNvSpPr>
                <p:nvPr/>
              </p:nvSpPr>
              <p:spPr bwMode="gray">
                <a:xfrm>
                  <a:off x="5189552" y="2863848"/>
                  <a:ext cx="180976" cy="166688"/>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98" name="Switzerland" descr="© INSCALE GmbH, 05.05.2010&#10;http://www.presentationload.com/"/>
                <p:cNvSpPr>
                  <a:spLocks/>
                </p:cNvSpPr>
                <p:nvPr/>
              </p:nvSpPr>
              <p:spPr bwMode="gray">
                <a:xfrm>
                  <a:off x="4398975" y="2528886"/>
                  <a:ext cx="117475" cy="65088"/>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99" name="Sweden" descr="© INSCALE GmbH, 05.05.2010&#10;http://www.presentationload.com/"/>
                <p:cNvSpPr>
                  <a:spLocks noEditPoints="1"/>
                </p:cNvSpPr>
                <p:nvPr/>
              </p:nvSpPr>
              <p:spPr bwMode="gray">
                <a:xfrm>
                  <a:off x="4532325" y="1895473"/>
                  <a:ext cx="277813" cy="398463"/>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00" name="Spain" descr="© INSCALE GmbH, 05.05.2010&#10;http://www.presentationload.com/"/>
                <p:cNvSpPr>
                  <a:spLocks noEditPoints="1"/>
                </p:cNvSpPr>
                <p:nvPr/>
              </p:nvSpPr>
              <p:spPr bwMode="gray">
                <a:xfrm>
                  <a:off x="3998924" y="2659061"/>
                  <a:ext cx="352426" cy="249238"/>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01" name="Slovenia" descr="© INSCALE GmbH, 05.05.2010&#10;http://www.presentationload.com/"/>
                <p:cNvSpPr>
                  <a:spLocks/>
                </p:cNvSpPr>
                <p:nvPr/>
              </p:nvSpPr>
              <p:spPr bwMode="gray">
                <a:xfrm>
                  <a:off x="4584713" y="2557461"/>
                  <a:ext cx="85725" cy="47625"/>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02" name="Slovakia" descr="© INSCALE GmbH, 05.05.2010&#10;http://www.presentationload.com/"/>
                <p:cNvSpPr>
                  <a:spLocks/>
                </p:cNvSpPr>
                <p:nvPr/>
              </p:nvSpPr>
              <p:spPr bwMode="gray">
                <a:xfrm>
                  <a:off x="4672026" y="2474911"/>
                  <a:ext cx="142875" cy="58738"/>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03" name="Russia (Urup,Simushir)" descr="© INSCALE GmbH, 05.05.2010&#10;http://www.presentationload.com/"/>
                <p:cNvSpPr>
                  <a:spLocks noEditPoints="1"/>
                </p:cNvSpPr>
                <p:nvPr/>
              </p:nvSpPr>
              <p:spPr bwMode="gray">
                <a:xfrm>
                  <a:off x="8004199" y="2178048"/>
                  <a:ext cx="120650" cy="481013"/>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grp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04" name="Russia" descr="© INSCALE GmbH, 05.05.2010&#10;http://www.presentationload.com/"/>
                <p:cNvSpPr>
                  <a:spLocks noEditPoints="1"/>
                </p:cNvSpPr>
                <p:nvPr/>
              </p:nvSpPr>
              <p:spPr bwMode="gray">
                <a:xfrm>
                  <a:off x="4737113" y="1581148"/>
                  <a:ext cx="3641737" cy="1160463"/>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05" name="Romania" descr="© INSCALE GmbH, 05.05.2010&#10;http://www.presentationload.com/"/>
                <p:cNvSpPr>
                  <a:spLocks/>
                </p:cNvSpPr>
                <p:nvPr/>
              </p:nvSpPr>
              <p:spPr bwMode="gray">
                <a:xfrm>
                  <a:off x="4760926" y="2516186"/>
                  <a:ext cx="247651" cy="147638"/>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06" name="Portugal" descr="© INSCALE GmbH, 05.05.2010&#10;http://www.presentationload.com/"/>
                <p:cNvSpPr>
                  <a:spLocks/>
                </p:cNvSpPr>
                <p:nvPr/>
              </p:nvSpPr>
              <p:spPr bwMode="gray">
                <a:xfrm>
                  <a:off x="3984636" y="2713036"/>
                  <a:ext cx="90488" cy="165100"/>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07" name="Norway" descr="© INSCALE GmbH, 05.05.2010&#10;http://www.presentationload.com/"/>
                <p:cNvSpPr>
                  <a:spLocks noEditPoints="1"/>
                </p:cNvSpPr>
                <p:nvPr/>
              </p:nvSpPr>
              <p:spPr bwMode="gray">
                <a:xfrm>
                  <a:off x="4389450" y="1611311"/>
                  <a:ext cx="547689" cy="603250"/>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08" name="Netherlands" descr="© INSCALE GmbH, 05.05.2010&#10;http://www.presentationload.com/"/>
                <p:cNvSpPr>
                  <a:spLocks/>
                </p:cNvSpPr>
                <p:nvPr/>
              </p:nvSpPr>
              <p:spPr bwMode="gray">
                <a:xfrm>
                  <a:off x="4327537" y="2354261"/>
                  <a:ext cx="107950" cy="84138"/>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09" name="Montenegro" descr="© INSCALE GmbH, 05.05.2010&#10;http://www.presentationload.com/"/>
                <p:cNvSpPr>
                  <a:spLocks/>
                </p:cNvSpPr>
                <p:nvPr/>
              </p:nvSpPr>
              <p:spPr bwMode="gray">
                <a:xfrm>
                  <a:off x="4719651" y="2663823"/>
                  <a:ext cx="44450" cy="55563"/>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10" name="Moldova" descr="© INSCALE GmbH, 05.05.2010&#10;http://www.presentationload.com/"/>
                <p:cNvSpPr>
                  <a:spLocks/>
                </p:cNvSpPr>
                <p:nvPr/>
              </p:nvSpPr>
              <p:spPr bwMode="gray">
                <a:xfrm>
                  <a:off x="4921264" y="2509836"/>
                  <a:ext cx="87313" cy="95250"/>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11" name="Malta" descr="© INSCALE GmbH, 05.05.2010&#10;http://www.presentationload.com/"/>
                <p:cNvSpPr>
                  <a:spLocks/>
                </p:cNvSpPr>
                <p:nvPr/>
              </p:nvSpPr>
              <p:spPr bwMode="gray">
                <a:xfrm>
                  <a:off x="4611701" y="2903536"/>
                  <a:ext cx="12700" cy="11113"/>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12" name="Macedonia" descr="© INSCALE GmbH, 05.05.2010&#10;http://www.presentationload.com/"/>
                <p:cNvSpPr>
                  <a:spLocks/>
                </p:cNvSpPr>
                <p:nvPr/>
              </p:nvSpPr>
              <p:spPr bwMode="gray">
                <a:xfrm>
                  <a:off x="4775214" y="2701923"/>
                  <a:ext cx="66675" cy="52388"/>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13" name="Luxembourg" descr="© INSCALE GmbH, 05.05.2010&#10;http://www.presentationload.com/"/>
                <p:cNvSpPr>
                  <a:spLocks/>
                </p:cNvSpPr>
                <p:nvPr/>
              </p:nvSpPr>
              <p:spPr bwMode="gray">
                <a:xfrm>
                  <a:off x="4392625" y="2457448"/>
                  <a:ext cx="20638" cy="17463"/>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14" name="Lithuania" descr="© INSCALE GmbH, 05.05.2010&#10;http://www.presentationload.com/"/>
                <p:cNvSpPr>
                  <a:spLocks/>
                </p:cNvSpPr>
                <p:nvPr/>
              </p:nvSpPr>
              <p:spPr bwMode="gray">
                <a:xfrm>
                  <a:off x="4764101" y="2260598"/>
                  <a:ext cx="138113" cy="79375"/>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15" name="Liechtenstein" descr="© INSCALE GmbH, 05.05.2010&#10;http://www.presentationload.com/"/>
                <p:cNvSpPr>
                  <a:spLocks/>
                </p:cNvSpPr>
                <p:nvPr/>
              </p:nvSpPr>
              <p:spPr bwMode="gray">
                <a:xfrm>
                  <a:off x="4484700" y="2546348"/>
                  <a:ext cx="6350" cy="9525"/>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grp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16" name="Lebanon" descr="© INSCALE GmbH, 05.05.2010&#10;http://www.presentationload.com/"/>
                <p:cNvSpPr>
                  <a:spLocks/>
                </p:cNvSpPr>
                <p:nvPr/>
              </p:nvSpPr>
              <p:spPr bwMode="gray">
                <a:xfrm>
                  <a:off x="5176852" y="2954336"/>
                  <a:ext cx="44450" cy="61913"/>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17" name="Latvia" descr="© INSCALE GmbH, 05.05.2010&#10;http://www.presentationload.com/"/>
                <p:cNvSpPr>
                  <a:spLocks/>
                </p:cNvSpPr>
                <p:nvPr/>
              </p:nvSpPr>
              <p:spPr bwMode="gray">
                <a:xfrm>
                  <a:off x="4760926" y="2212973"/>
                  <a:ext cx="171451" cy="71438"/>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18" name="Kyrgyzstan" descr="© INSCALE GmbH, 05.05.2010&#10;http://www.presentationload.com/"/>
                <p:cNvSpPr>
                  <a:spLocks/>
                </p:cNvSpPr>
                <p:nvPr/>
              </p:nvSpPr>
              <p:spPr bwMode="gray">
                <a:xfrm>
                  <a:off x="6067443" y="2678111"/>
                  <a:ext cx="269876" cy="125413"/>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19" name="Kazakhstan" descr="© INSCALE GmbH, 05.05.2010&#10;http://www.presentationload.com/"/>
                <p:cNvSpPr>
                  <a:spLocks noEditPoints="1"/>
                </p:cNvSpPr>
                <p:nvPr/>
              </p:nvSpPr>
              <p:spPr bwMode="gray">
                <a:xfrm>
                  <a:off x="5421328" y="2293936"/>
                  <a:ext cx="1011241" cy="469900"/>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20" name="Italy" descr="© INSCALE GmbH, 05.05.2010&#10;http://www.presentationload.com/"/>
                <p:cNvSpPr>
                  <a:spLocks noEditPoints="1"/>
                </p:cNvSpPr>
                <p:nvPr/>
              </p:nvSpPr>
              <p:spPr bwMode="gray">
                <a:xfrm>
                  <a:off x="4411675" y="2552698"/>
                  <a:ext cx="314326" cy="333375"/>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21" name="Ireland" descr="© INSCALE GmbH, 05.05.2010&#10;http://www.presentationload.com/"/>
                <p:cNvSpPr>
                  <a:spLocks/>
                </p:cNvSpPr>
                <p:nvPr/>
              </p:nvSpPr>
              <p:spPr bwMode="gray">
                <a:xfrm>
                  <a:off x="4002099" y="2297111"/>
                  <a:ext cx="112713" cy="119063"/>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22" name="Iceland" descr="© INSCALE GmbH, 05.05.2010&#10;http://www.presentationload.com/"/>
                <p:cNvSpPr>
                  <a:spLocks/>
                </p:cNvSpPr>
                <p:nvPr/>
              </p:nvSpPr>
              <p:spPr bwMode="gray">
                <a:xfrm>
                  <a:off x="3759210" y="1965323"/>
                  <a:ext cx="230188" cy="88900"/>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23" name="Hungary" descr="© INSCALE GmbH, 05.05.2010&#10;http://www.presentationload.com/"/>
                <p:cNvSpPr>
                  <a:spLocks/>
                </p:cNvSpPr>
                <p:nvPr/>
              </p:nvSpPr>
              <p:spPr bwMode="gray">
                <a:xfrm>
                  <a:off x="4657738" y="2506661"/>
                  <a:ext cx="171451" cy="90488"/>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24" name="Greece" descr="© INSCALE GmbH, 05.05.2010&#10;http://www.presentationload.com/"/>
                <p:cNvSpPr>
                  <a:spLocks noEditPoints="1"/>
                </p:cNvSpPr>
                <p:nvPr/>
              </p:nvSpPr>
              <p:spPr bwMode="gray">
                <a:xfrm>
                  <a:off x="4773626" y="2724148"/>
                  <a:ext cx="214313" cy="222250"/>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25" name="Georgia" descr="© INSCALE GmbH, 05.05.2010&#10;http://www.presentationload.com/"/>
                <p:cNvSpPr>
                  <a:spLocks/>
                </p:cNvSpPr>
                <p:nvPr/>
              </p:nvSpPr>
              <p:spPr bwMode="gray">
                <a:xfrm>
                  <a:off x="5278453" y="2663823"/>
                  <a:ext cx="185738" cy="85725"/>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26" name="Finland" descr="© INSCALE GmbH, 05.05.2010&#10;http://www.presentationload.com/"/>
                <p:cNvSpPr>
                  <a:spLocks/>
                </p:cNvSpPr>
                <p:nvPr/>
              </p:nvSpPr>
              <p:spPr bwMode="gray">
                <a:xfrm>
                  <a:off x="4726001" y="1868486"/>
                  <a:ext cx="252413" cy="288925"/>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27" name="Estonia" descr="© INSCALE GmbH, 05.05.2010&#10;http://www.presentationload.com/"/>
                <p:cNvSpPr>
                  <a:spLocks noEditPoints="1"/>
                </p:cNvSpPr>
                <p:nvPr/>
              </p:nvSpPr>
              <p:spPr bwMode="gray">
                <a:xfrm>
                  <a:off x="4775214" y="2166936"/>
                  <a:ext cx="139700" cy="61913"/>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28" name="Denmark" descr="© INSCALE GmbH, 05.05.2010&#10;http://www.presentationload.com/"/>
                <p:cNvSpPr>
                  <a:spLocks noEditPoints="1"/>
                </p:cNvSpPr>
                <p:nvPr/>
              </p:nvSpPr>
              <p:spPr bwMode="gray">
                <a:xfrm>
                  <a:off x="4454538" y="2227261"/>
                  <a:ext cx="111125" cy="93663"/>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29" name="Czech Republic" descr="© INSCALE GmbH, 05.05.2010&#10;http://www.presentationload.com/"/>
                <p:cNvSpPr>
                  <a:spLocks/>
                </p:cNvSpPr>
                <p:nvPr/>
              </p:nvSpPr>
              <p:spPr bwMode="gray">
                <a:xfrm>
                  <a:off x="4554550" y="2428873"/>
                  <a:ext cx="169863" cy="77788"/>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30" name="Cyprus" descr="© INSCALE GmbH, 05.05.2010&#10;http://www.presentationload.com/"/>
                <p:cNvSpPr>
                  <a:spLocks/>
                </p:cNvSpPr>
                <p:nvPr/>
              </p:nvSpPr>
              <p:spPr bwMode="gray">
                <a:xfrm>
                  <a:off x="5099065" y="2922586"/>
                  <a:ext cx="60325" cy="34925"/>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31" name="Bulgaria" descr="© INSCALE GmbH, 05.05.2010&#10;http://www.presentationload.com/"/>
                <p:cNvSpPr>
                  <a:spLocks/>
                </p:cNvSpPr>
                <p:nvPr/>
              </p:nvSpPr>
              <p:spPr bwMode="gray">
                <a:xfrm>
                  <a:off x="4822839" y="2646361"/>
                  <a:ext cx="158751" cy="92075"/>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32" name="Bosnia and Herzegovina" descr="© INSCALE GmbH, 05.05.2010&#10;http://www.presentationload.com/"/>
                <p:cNvSpPr>
                  <a:spLocks/>
                </p:cNvSpPr>
                <p:nvPr/>
              </p:nvSpPr>
              <p:spPr bwMode="gray">
                <a:xfrm>
                  <a:off x="4643451" y="2609848"/>
                  <a:ext cx="106363" cy="95250"/>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33" name="Belarus" descr="© INSCALE GmbH, 05.05.2010&#10;http://www.presentationload.com/"/>
                <p:cNvSpPr>
                  <a:spLocks/>
                </p:cNvSpPr>
                <p:nvPr/>
              </p:nvSpPr>
              <p:spPr bwMode="gray">
                <a:xfrm>
                  <a:off x="4824426" y="2270123"/>
                  <a:ext cx="230188" cy="149225"/>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34" name="Azerbaijan" descr="© INSCALE GmbH, 05.05.2010&#10;http://www.presentationload.com/"/>
                <p:cNvSpPr>
                  <a:spLocks noEditPoints="1"/>
                </p:cNvSpPr>
                <p:nvPr/>
              </p:nvSpPr>
              <p:spPr bwMode="gray">
                <a:xfrm>
                  <a:off x="5421328" y="2719386"/>
                  <a:ext cx="144463" cy="115888"/>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35" name="Austria" descr="© INSCALE GmbH, 05.05.2010&#10;http://www.presentationload.com/"/>
                <p:cNvSpPr>
                  <a:spLocks/>
                </p:cNvSpPr>
                <p:nvPr/>
              </p:nvSpPr>
              <p:spPr bwMode="gray">
                <a:xfrm>
                  <a:off x="4491050" y="2492373"/>
                  <a:ext cx="184151" cy="82550"/>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36" name="Armenia" descr="© INSCALE GmbH, 05.05.2010&#10;http://www.presentationload.com/"/>
                <p:cNvSpPr>
                  <a:spLocks/>
                </p:cNvSpPr>
                <p:nvPr/>
              </p:nvSpPr>
              <p:spPr bwMode="gray">
                <a:xfrm>
                  <a:off x="5380053" y="2736848"/>
                  <a:ext cx="88900" cy="84138"/>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37" name="Andorra" descr="© INSCALE GmbH, 05.05.2010&#10;http://www.presentationload.com/"/>
                <p:cNvSpPr>
                  <a:spLocks/>
                </p:cNvSpPr>
                <p:nvPr/>
              </p:nvSpPr>
              <p:spPr bwMode="gray">
                <a:xfrm>
                  <a:off x="4276737" y="2695573"/>
                  <a:ext cx="12700" cy="6350"/>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grp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38" name="Albania" descr="© INSCALE GmbH, 05.05.2010&#10;http://www.presentationload.com/"/>
                <p:cNvSpPr>
                  <a:spLocks/>
                </p:cNvSpPr>
                <p:nvPr/>
              </p:nvSpPr>
              <p:spPr bwMode="gray">
                <a:xfrm>
                  <a:off x="4735526" y="2695572"/>
                  <a:ext cx="57151" cy="98425"/>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339" name="Israel" descr="© INSCALE GmbH, 05.05.2010&#10;http://www.presentationload.com/"/>
                <p:cNvSpPr>
                  <a:spLocks/>
                </p:cNvSpPr>
                <p:nvPr/>
              </p:nvSpPr>
              <p:spPr bwMode="gray">
                <a:xfrm>
                  <a:off x="5165740" y="2992436"/>
                  <a:ext cx="41275" cy="130175"/>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grpSp>
              <p:nvGrpSpPr>
                <p:cNvPr id="340" name="Group 217"/>
                <p:cNvGrpSpPr>
                  <a:grpSpLocks/>
                </p:cNvGrpSpPr>
                <p:nvPr/>
              </p:nvGrpSpPr>
              <p:grpSpPr bwMode="gray">
                <a:xfrm>
                  <a:off x="4724413" y="2581273"/>
                  <a:ext cx="111125" cy="136525"/>
                  <a:chOff x="2184" y="1242"/>
                  <a:chExt cx="257" cy="316"/>
                </a:xfrm>
                <a:grpFill/>
              </p:grpSpPr>
              <p:sp>
                <p:nvSpPr>
                  <p:cNvPr id="341" name="Freeform 218" descr="© INSCALE GmbH, 05.05.2010&#10;http://www.presentationload.com/"/>
                  <p:cNvSpPr>
                    <a:spLocks/>
                  </p:cNvSpPr>
                  <p:nvPr/>
                </p:nvSpPr>
                <p:spPr bwMode="gray">
                  <a:xfrm>
                    <a:off x="2184" y="1242"/>
                    <a:ext cx="257" cy="28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solidFill>
                    <a:srgbClr val="BEB7A9"/>
                  </a:solidFill>
                  <a:ln w="3175" cap="flat" cmpd="sng">
                    <a:solidFill>
                      <a:schemeClr val="accent6">
                        <a:lumMod val="60000"/>
                        <a:lumOff val="40000"/>
                      </a:schemeClr>
                    </a:solidFill>
                    <a:prstDash val="solid"/>
                    <a:round/>
                    <a:headEnd type="none" w="med" len="med"/>
                    <a:tailEnd type="none" w="med" len="med"/>
                  </a:ln>
                  <a:effectLst/>
                </p:spPr>
                <p:txBody>
                  <a:bodyPr/>
                  <a:lstStyle/>
                  <a:p>
                    <a:endParaRPr lang="en-US" dirty="0">
                      <a:latin typeface="Arial" pitchFamily="34" charset="0"/>
                      <a:cs typeface="Arial" pitchFamily="34" charset="0"/>
                    </a:endParaRPr>
                  </a:p>
                </p:txBody>
              </p:sp>
              <p:sp>
                <p:nvSpPr>
                  <p:cNvPr id="342" name="Freeform 219" descr="© INSCALE GmbH, 05.05.2010&#10;http://www.presentationload.com/"/>
                  <p:cNvSpPr>
                    <a:spLocks noEditPoints="1"/>
                  </p:cNvSpPr>
                  <p:nvPr/>
                </p:nvSpPr>
                <p:spPr bwMode="gray">
                  <a:xfrm>
                    <a:off x="2268" y="1436"/>
                    <a:ext cx="121" cy="122"/>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rgbClr val="BEB7A9"/>
                  </a:solidFill>
                  <a:ln w="3175" cap="flat" cmpd="sng">
                    <a:solidFill>
                      <a:schemeClr val="accent6">
                        <a:lumMod val="60000"/>
                        <a:lumOff val="40000"/>
                      </a:schemeClr>
                    </a:solidFill>
                    <a:prstDash val="solid"/>
                    <a:round/>
                    <a:headEnd type="none" w="med" len="med"/>
                    <a:tailEnd type="none" w="med" len="med"/>
                  </a:ln>
                  <a:effectLst/>
                </p:spPr>
                <p:txBody>
                  <a:bodyPr/>
                  <a:lstStyle/>
                  <a:p>
                    <a:endParaRPr lang="en-US" dirty="0">
                      <a:latin typeface="Arial" pitchFamily="34" charset="0"/>
                      <a:cs typeface="Arial" pitchFamily="34" charset="0"/>
                    </a:endParaRPr>
                  </a:p>
                </p:txBody>
              </p:sp>
            </p:grpSp>
          </p:grpSp>
          <p:sp>
            <p:nvSpPr>
              <p:cNvPr id="283" name="Poland" descr="© INSCALE GmbH, 05.05.2010&#10;http://www.presentationload.com/"/>
              <p:cNvSpPr>
                <a:spLocks/>
              </p:cNvSpPr>
              <p:nvPr/>
            </p:nvSpPr>
            <p:spPr bwMode="gray">
              <a:xfrm>
                <a:off x="6150467" y="1813883"/>
                <a:ext cx="156361" cy="112107"/>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84" name="Germany" descr="© INSCALE GmbH, 05.05.2010&#10;http://www.presentationload.com/"/>
              <p:cNvSpPr>
                <a:spLocks/>
              </p:cNvSpPr>
              <p:nvPr/>
            </p:nvSpPr>
            <p:spPr bwMode="gray">
              <a:xfrm>
                <a:off x="6024592" y="1811916"/>
                <a:ext cx="140626" cy="147510"/>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85" name="France" descr="© INSCALE GmbH, 05.05.2010&#10;http://www.presentationload.com/"/>
              <p:cNvSpPr>
                <a:spLocks noEditPoints="1"/>
              </p:cNvSpPr>
              <p:nvPr/>
            </p:nvSpPr>
            <p:spPr bwMode="gray">
              <a:xfrm>
                <a:off x="5854463" y="1882721"/>
                <a:ext cx="227166" cy="196680"/>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86" name="Belgium" descr="© INSCALE GmbH, 05.05.2010&#10;http://www.presentationload.com/"/>
              <p:cNvSpPr>
                <a:spLocks/>
              </p:cNvSpPr>
              <p:nvPr/>
            </p:nvSpPr>
            <p:spPr bwMode="gray">
              <a:xfrm>
                <a:off x="5977389" y="1878787"/>
                <a:ext cx="55070" cy="38353"/>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grpSp>
        <p:grpSp>
          <p:nvGrpSpPr>
            <p:cNvPr id="192" name="Group 191"/>
            <p:cNvGrpSpPr/>
            <p:nvPr/>
          </p:nvGrpSpPr>
          <p:grpSpPr>
            <a:xfrm>
              <a:off x="5615496" y="1994828"/>
              <a:ext cx="3258995" cy="1847808"/>
              <a:chOff x="5615496" y="1994828"/>
              <a:chExt cx="3258995" cy="1847808"/>
            </a:xfrm>
          </p:grpSpPr>
          <p:grpSp>
            <p:nvGrpSpPr>
              <p:cNvPr id="193" name="Gruppieren 370"/>
              <p:cNvGrpSpPr/>
              <p:nvPr/>
            </p:nvGrpSpPr>
            <p:grpSpPr bwMode="gray">
              <a:xfrm>
                <a:off x="5615496" y="1994828"/>
                <a:ext cx="3258995" cy="1847808"/>
                <a:chOff x="3738573" y="2603498"/>
                <a:chExt cx="5260992" cy="2982914"/>
              </a:xfrm>
              <a:solidFill>
                <a:schemeClr val="accent6"/>
              </a:solidFill>
              <a:effectLst/>
            </p:grpSpPr>
            <p:sp>
              <p:nvSpPr>
                <p:cNvPr id="199" name="Vietnam" descr="© INSCALE GmbH, 05.05.2010&#10;http://www.presentationload.com/"/>
                <p:cNvSpPr>
                  <a:spLocks/>
                </p:cNvSpPr>
                <p:nvPr/>
              </p:nvSpPr>
              <p:spPr bwMode="gray">
                <a:xfrm>
                  <a:off x="7088209" y="3319461"/>
                  <a:ext cx="242888" cy="479425"/>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00" name="Thailand" descr="© INSCALE GmbH, 05.05.2010&#10;http://www.presentationload.com/"/>
                <p:cNvSpPr>
                  <a:spLocks/>
                </p:cNvSpPr>
                <p:nvPr/>
              </p:nvSpPr>
              <p:spPr bwMode="gray">
                <a:xfrm>
                  <a:off x="6969146" y="3414711"/>
                  <a:ext cx="249238" cy="479425"/>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01" name="Solomon Islands" descr="© INSCALE GmbH, 05.05.2010&#10;http://www.presentationload.com/"/>
                <p:cNvSpPr>
                  <a:spLocks noEditPoints="1"/>
                </p:cNvSpPr>
                <p:nvPr/>
              </p:nvSpPr>
              <p:spPr bwMode="gray">
                <a:xfrm>
                  <a:off x="8693176" y="4294186"/>
                  <a:ext cx="149225" cy="141288"/>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02" name="Papua New Guinea" descr="© INSCALE GmbH, 05.05.2010&#10;http://www.presentationload.com/"/>
                <p:cNvSpPr>
                  <a:spLocks noEditPoints="1"/>
                </p:cNvSpPr>
                <p:nvPr/>
              </p:nvSpPr>
              <p:spPr bwMode="gray">
                <a:xfrm>
                  <a:off x="8235975" y="4137024"/>
                  <a:ext cx="438151" cy="293688"/>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03" name="Parcel Islands" descr="© INSCALE GmbH, 05.05.2010&#10;http://www.presentationload.com/"/>
                <p:cNvSpPr>
                  <a:spLocks noEditPoints="1"/>
                </p:cNvSpPr>
                <p:nvPr/>
              </p:nvSpPr>
              <p:spPr bwMode="gray">
                <a:xfrm>
                  <a:off x="7367610" y="3517899"/>
                  <a:ext cx="38100" cy="23813"/>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grp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04" name="New Zealand" descr="© INSCALE GmbH, 05.05.2010&#10;http://www.presentationload.com/"/>
                <p:cNvSpPr>
                  <a:spLocks noEditPoints="1"/>
                </p:cNvSpPr>
                <p:nvPr/>
              </p:nvSpPr>
              <p:spPr bwMode="gray">
                <a:xfrm>
                  <a:off x="8488388" y="5191124"/>
                  <a:ext cx="511177" cy="395288"/>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05" name="Myanmar" descr="© INSCALE GmbH, 05.05.2010&#10;http://www.presentationload.com/"/>
                <p:cNvSpPr>
                  <a:spLocks/>
                </p:cNvSpPr>
                <p:nvPr/>
              </p:nvSpPr>
              <p:spPr bwMode="gray">
                <a:xfrm>
                  <a:off x="6807220" y="3151186"/>
                  <a:ext cx="257176" cy="603250"/>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06" name="Malaysia" descr="© INSCALE GmbH, 05.05.2010&#10;http://www.presentationload.com/"/>
                <p:cNvSpPr>
                  <a:spLocks/>
                </p:cNvSpPr>
                <p:nvPr/>
              </p:nvSpPr>
              <p:spPr bwMode="gray">
                <a:xfrm>
                  <a:off x="7075509" y="3859211"/>
                  <a:ext cx="122238" cy="176213"/>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chemeClr val="tx2"/>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07" name="AutoShape 80" descr="© INSCALE GmbH, 05.05.2010&#10;http://www.presentationload.com/"/>
                <p:cNvSpPr>
                  <a:spLocks/>
                </p:cNvSpPr>
                <p:nvPr/>
              </p:nvSpPr>
              <p:spPr bwMode="gray">
                <a:xfrm>
                  <a:off x="7362847" y="3838574"/>
                  <a:ext cx="277813" cy="212725"/>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08" name="Laos" descr="© INSCALE GmbH, 05.05.2010&#10;http://www.presentationload.com/"/>
                <p:cNvSpPr>
                  <a:spLocks/>
                </p:cNvSpPr>
                <p:nvPr/>
              </p:nvSpPr>
              <p:spPr bwMode="gray">
                <a:xfrm>
                  <a:off x="7034234" y="3346449"/>
                  <a:ext cx="242888" cy="280988"/>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09" name="Indonesia" descr="© INSCALE GmbH, 05.05.2010&#10;http://www.presentationload.com/"/>
                <p:cNvSpPr>
                  <a:spLocks noEditPoints="1"/>
                </p:cNvSpPr>
                <p:nvPr/>
              </p:nvSpPr>
              <p:spPr bwMode="gray">
                <a:xfrm>
                  <a:off x="6938983" y="3894136"/>
                  <a:ext cx="1314454" cy="523875"/>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10" name="East Timor" descr="© INSCALE GmbH, 05.05.2010&#10;http://www.presentationload.com/"/>
                <p:cNvSpPr>
                  <a:spLocks noEditPoints="1"/>
                </p:cNvSpPr>
                <p:nvPr/>
              </p:nvSpPr>
              <p:spPr bwMode="gray">
                <a:xfrm>
                  <a:off x="7756548" y="4344986"/>
                  <a:ext cx="100013" cy="47625"/>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11" name="Cambodia" descr="© INSCALE GmbH, 05.05.2010&#10;http://www.presentationload.com/"/>
                <p:cNvSpPr>
                  <a:spLocks/>
                </p:cNvSpPr>
                <p:nvPr/>
              </p:nvSpPr>
              <p:spPr bwMode="gray">
                <a:xfrm>
                  <a:off x="7127896" y="3605211"/>
                  <a:ext cx="153988" cy="134938"/>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rgbClr val="BEB7A9"/>
                </a:solidFill>
                <a:ln w="3175">
                  <a:solidFill>
                    <a:schemeClr val="accent6">
                      <a:lumMod val="60000"/>
                      <a:lumOff val="40000"/>
                    </a:schemeClr>
                  </a:solidFill>
                  <a:round/>
                  <a:headEnd/>
                  <a:tailEnd/>
                </a:ln>
              </p:spPr>
              <p:txBody>
                <a:bodyPr/>
                <a:lstStyle/>
                <a:p>
                  <a:pPr>
                    <a:spcBef>
                      <a:spcPct val="0"/>
                    </a:spcBef>
                  </a:pPr>
                  <a:endParaRPr lang="en-US" sz="1800" dirty="0">
                    <a:solidFill>
                      <a:schemeClr val="tx1"/>
                    </a:solidFill>
                    <a:latin typeface="Arial" pitchFamily="34" charset="0"/>
                    <a:cs typeface="Arial" pitchFamily="34" charset="0"/>
                  </a:endParaRPr>
                </a:p>
              </p:txBody>
            </p:sp>
            <p:sp>
              <p:nvSpPr>
                <p:cNvPr id="212" name="Australia" descr="© INSCALE GmbH, 05.05.2010&#10;http://www.presentationload.com/"/>
                <p:cNvSpPr>
                  <a:spLocks noEditPoints="1"/>
                </p:cNvSpPr>
                <p:nvPr/>
              </p:nvSpPr>
              <p:spPr bwMode="gray">
                <a:xfrm>
                  <a:off x="7331097" y="4422774"/>
                  <a:ext cx="1143004" cy="1071563"/>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13" name="Zimbabwe" descr="© INSCALE GmbH, 05.05.2010&#10;http://www.presentationload.com/"/>
                <p:cNvSpPr>
                  <a:spLocks/>
                </p:cNvSpPr>
                <p:nvPr/>
              </p:nvSpPr>
              <p:spPr bwMode="gray">
                <a:xfrm>
                  <a:off x="4932377" y="4584699"/>
                  <a:ext cx="220663" cy="222250"/>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14" name="Zambia" descr="© INSCALE GmbH, 05.05.2010&#10;http://www.presentationload.com/"/>
                <p:cNvSpPr>
                  <a:spLocks/>
                </p:cNvSpPr>
                <p:nvPr/>
              </p:nvSpPr>
              <p:spPr bwMode="gray">
                <a:xfrm>
                  <a:off x="4841889" y="4341811"/>
                  <a:ext cx="334964" cy="320675"/>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15" name="Yemen" descr="© INSCALE GmbH, 05.05.2010&#10;http://www.presentationload.com/"/>
                <p:cNvSpPr>
                  <a:spLocks/>
                </p:cNvSpPr>
                <p:nvPr/>
              </p:nvSpPr>
              <p:spPr bwMode="gray">
                <a:xfrm>
                  <a:off x="5426091" y="3460749"/>
                  <a:ext cx="293688" cy="201613"/>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16" name="United Arab Emirates" descr="© INSCALE GmbH, 05.05.2010&#10;http://www.presentationload.com/"/>
                <p:cNvSpPr>
                  <a:spLocks/>
                </p:cNvSpPr>
                <p:nvPr/>
              </p:nvSpPr>
              <p:spPr bwMode="gray">
                <a:xfrm>
                  <a:off x="5662629" y="3216274"/>
                  <a:ext cx="136525" cy="128588"/>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17" name="Uganda" descr="© INSCALE GmbH, 05.05.2010&#10;http://www.presentationload.com/"/>
                <p:cNvSpPr>
                  <a:spLocks noEditPoints="1"/>
                </p:cNvSpPr>
                <p:nvPr/>
              </p:nvSpPr>
              <p:spPr bwMode="gray">
                <a:xfrm>
                  <a:off x="5064140" y="3941761"/>
                  <a:ext cx="157163" cy="185738"/>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18" name="Tunisia" descr="© INSCALE GmbH, 05.05.2010&#10;http://www.presentationload.com/"/>
                <p:cNvSpPr>
                  <a:spLocks/>
                </p:cNvSpPr>
                <p:nvPr/>
              </p:nvSpPr>
              <p:spPr bwMode="gray">
                <a:xfrm>
                  <a:off x="4433900" y="2867023"/>
                  <a:ext cx="111125" cy="230188"/>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19" name="Togo" descr="© INSCALE GmbH, 05.05.2010&#10;http://www.presentationload.com/"/>
                <p:cNvSpPr>
                  <a:spLocks/>
                </p:cNvSpPr>
                <p:nvPr/>
              </p:nvSpPr>
              <p:spPr bwMode="gray">
                <a:xfrm>
                  <a:off x="4210062" y="3717924"/>
                  <a:ext cx="57150" cy="163513"/>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20" name="Tanzania" descr="© INSCALE GmbH, 05.05.2010&#10;http://www.presentationload.com/"/>
                <p:cNvSpPr>
                  <a:spLocks noEditPoints="1"/>
                </p:cNvSpPr>
                <p:nvPr/>
              </p:nvSpPr>
              <p:spPr bwMode="gray">
                <a:xfrm>
                  <a:off x="5062552" y="4110036"/>
                  <a:ext cx="307976" cy="349250"/>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21" name="Swaziland" descr="© INSCALE GmbH, 05.05.2010&#10;http://www.presentationload.com/"/>
                <p:cNvSpPr>
                  <a:spLocks/>
                </p:cNvSpPr>
                <p:nvPr/>
              </p:nvSpPr>
              <p:spPr bwMode="gray">
                <a:xfrm>
                  <a:off x="5081602" y="4911724"/>
                  <a:ext cx="39688" cy="53975"/>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22" name="Somalia" descr="© INSCALE GmbH, 05.05.2010&#10;http://www.presentationload.com/"/>
                <p:cNvSpPr>
                  <a:spLocks/>
                </p:cNvSpPr>
                <p:nvPr/>
              </p:nvSpPr>
              <p:spPr bwMode="gray">
                <a:xfrm>
                  <a:off x="5389578" y="3687761"/>
                  <a:ext cx="287338" cy="444500"/>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23" name="Sierra Leone" descr="© INSCALE GmbH, 05.05.2010&#10;http://www.presentationload.com/"/>
                <p:cNvSpPr>
                  <a:spLocks/>
                </p:cNvSpPr>
                <p:nvPr/>
              </p:nvSpPr>
              <p:spPr bwMode="gray">
                <a:xfrm>
                  <a:off x="3838586" y="3749674"/>
                  <a:ext cx="82550" cy="109538"/>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24" name="Senegal" descr="© INSCALE GmbH, 05.05.2010&#10;http://www.presentationload.com/"/>
                <p:cNvSpPr>
                  <a:spLocks/>
                </p:cNvSpPr>
                <p:nvPr/>
              </p:nvSpPr>
              <p:spPr bwMode="gray">
                <a:xfrm>
                  <a:off x="3754448" y="3530599"/>
                  <a:ext cx="166688" cy="149225"/>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25" name="Saudi Arabia" descr="© INSCALE GmbH, 05.05.2010&#10;http://www.presentationload.com/"/>
                <p:cNvSpPr>
                  <a:spLocks/>
                </p:cNvSpPr>
                <p:nvPr/>
              </p:nvSpPr>
              <p:spPr bwMode="gray">
                <a:xfrm>
                  <a:off x="5184790" y="3033711"/>
                  <a:ext cx="598489" cy="512763"/>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26" name="Rwanda" descr="© INSCALE GmbH, 05.05.2010&#10;http://www.presentationload.com/"/>
                <p:cNvSpPr>
                  <a:spLocks/>
                </p:cNvSpPr>
                <p:nvPr/>
              </p:nvSpPr>
              <p:spPr bwMode="gray">
                <a:xfrm>
                  <a:off x="5040327" y="4110036"/>
                  <a:ext cx="60325" cy="60325"/>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27" name="Qatar" descr="© INSCALE GmbH, 05.05.2010&#10;http://www.presentationload.com/"/>
                <p:cNvSpPr>
                  <a:spLocks/>
                </p:cNvSpPr>
                <p:nvPr/>
              </p:nvSpPr>
              <p:spPr bwMode="gray">
                <a:xfrm>
                  <a:off x="5643579" y="3225799"/>
                  <a:ext cx="25400" cy="58738"/>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28" name="Oman" descr="© INSCALE GmbH, 05.05.2010&#10;http://www.presentationload.com/"/>
                <p:cNvSpPr>
                  <a:spLocks/>
                </p:cNvSpPr>
                <p:nvPr/>
              </p:nvSpPr>
              <p:spPr bwMode="gray">
                <a:xfrm>
                  <a:off x="5686442" y="3265486"/>
                  <a:ext cx="217488" cy="269875"/>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29" name="Nigeria" descr="© INSCALE GmbH, 05.05.2010&#10;http://www.presentationload.com/"/>
                <p:cNvSpPr>
                  <a:spLocks/>
                </p:cNvSpPr>
                <p:nvPr/>
              </p:nvSpPr>
              <p:spPr bwMode="gray">
                <a:xfrm>
                  <a:off x="4294200" y="3627436"/>
                  <a:ext cx="336551" cy="309563"/>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30" name="Niger" descr="© INSCALE GmbH, 05.05.2010&#10;http://www.presentationload.com/"/>
                <p:cNvSpPr>
                  <a:spLocks/>
                </p:cNvSpPr>
                <p:nvPr/>
              </p:nvSpPr>
              <p:spPr bwMode="gray">
                <a:xfrm>
                  <a:off x="4222762" y="3316286"/>
                  <a:ext cx="447676" cy="379413"/>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31" name="Namibia" descr="© INSCALE GmbH, 05.05.2010&#10;http://www.presentationload.com/"/>
                <p:cNvSpPr>
                  <a:spLocks/>
                </p:cNvSpPr>
                <p:nvPr/>
              </p:nvSpPr>
              <p:spPr bwMode="gray">
                <a:xfrm>
                  <a:off x="4548200" y="4627562"/>
                  <a:ext cx="384176" cy="392113"/>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32" name="Mozambique" descr="© INSCALE GmbH, 05.05.2010&#10;http://www.presentationload.com/"/>
                <p:cNvSpPr>
                  <a:spLocks/>
                </p:cNvSpPr>
                <p:nvPr/>
              </p:nvSpPr>
              <p:spPr bwMode="gray">
                <a:xfrm>
                  <a:off x="5072077" y="4418011"/>
                  <a:ext cx="306389" cy="538163"/>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33" name="Mauritania" descr="© INSCALE GmbH, 05.05.2010&#10;http://www.presentationload.com/"/>
                <p:cNvSpPr>
                  <a:spLocks/>
                </p:cNvSpPr>
                <p:nvPr/>
              </p:nvSpPr>
              <p:spPr bwMode="gray">
                <a:xfrm>
                  <a:off x="3743335" y="3194049"/>
                  <a:ext cx="344489" cy="404813"/>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34" name="Mali" descr="© INSCALE GmbH, 05.05.2010&#10;http://www.presentationload.com/"/>
                <p:cNvSpPr>
                  <a:spLocks/>
                </p:cNvSpPr>
                <p:nvPr/>
              </p:nvSpPr>
              <p:spPr bwMode="gray">
                <a:xfrm>
                  <a:off x="3868748" y="3265486"/>
                  <a:ext cx="468314" cy="482600"/>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35" name="Malawi" descr="© INSCALE GmbH, 05.05.2010&#10;http://www.presentationload.com/"/>
                <p:cNvSpPr>
                  <a:spLocks/>
                </p:cNvSpPr>
                <p:nvPr/>
              </p:nvSpPr>
              <p:spPr bwMode="gray">
                <a:xfrm>
                  <a:off x="5145102" y="4383086"/>
                  <a:ext cx="95250" cy="252413"/>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36" name="Madagascar" descr="© INSCALE GmbH, 05.05.2010&#10;http://www.presentationload.com/"/>
                <p:cNvSpPr>
                  <a:spLocks/>
                </p:cNvSpPr>
                <p:nvPr/>
              </p:nvSpPr>
              <p:spPr bwMode="gray">
                <a:xfrm>
                  <a:off x="5421328" y="4475162"/>
                  <a:ext cx="238126" cy="439738"/>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37" name="Libya" descr="© INSCALE GmbH, 05.05.2010&#10;http://www.presentationload.com/"/>
                <p:cNvSpPr>
                  <a:spLocks/>
                </p:cNvSpPr>
                <p:nvPr/>
              </p:nvSpPr>
              <p:spPr bwMode="gray">
                <a:xfrm>
                  <a:off x="4481525" y="2998786"/>
                  <a:ext cx="442914" cy="447675"/>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38" name="Liberia" descr="© INSCALE GmbH, 05.05.2010&#10;http://www.presentationload.com/"/>
                <p:cNvSpPr>
                  <a:spLocks/>
                </p:cNvSpPr>
                <p:nvPr/>
              </p:nvSpPr>
              <p:spPr bwMode="gray">
                <a:xfrm>
                  <a:off x="3878273" y="3798886"/>
                  <a:ext cx="125413" cy="138113"/>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39" name="Lesotho" descr="© INSCALE GmbH, 05.05.2010&#10;http://www.presentationload.com/"/>
                <p:cNvSpPr>
                  <a:spLocks/>
                </p:cNvSpPr>
                <p:nvPr/>
              </p:nvSpPr>
              <p:spPr bwMode="gray">
                <a:xfrm>
                  <a:off x="4968889" y="5006974"/>
                  <a:ext cx="68263" cy="65088"/>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40" name="Kuwait" descr="© INSCALE GmbH, 05.05.2010&#10;http://www.presentationload.com/"/>
                <p:cNvSpPr>
                  <a:spLocks/>
                </p:cNvSpPr>
                <p:nvPr/>
              </p:nvSpPr>
              <p:spPr bwMode="gray">
                <a:xfrm>
                  <a:off x="5510229" y="3103561"/>
                  <a:ext cx="55563" cy="47625"/>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41" name="Kenya" descr="© INSCALE GmbH, 05.05.2010&#10;http://www.presentationload.com/"/>
                <p:cNvSpPr>
                  <a:spLocks/>
                </p:cNvSpPr>
                <p:nvPr/>
              </p:nvSpPr>
              <p:spPr bwMode="gray">
                <a:xfrm>
                  <a:off x="5189552" y="3924299"/>
                  <a:ext cx="227013" cy="307975"/>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42" name="Jordan" descr="© INSCALE GmbH, 05.05.2010&#10;http://www.presentationload.com/"/>
                <p:cNvSpPr>
                  <a:spLocks/>
                </p:cNvSpPr>
                <p:nvPr/>
              </p:nvSpPr>
              <p:spPr bwMode="gray">
                <a:xfrm>
                  <a:off x="5189552" y="2997199"/>
                  <a:ext cx="112713" cy="136525"/>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43" name="Iraq" descr="© INSCALE GmbH, 05.05.2010&#10;http://www.presentationload.com/"/>
                <p:cNvSpPr>
                  <a:spLocks/>
                </p:cNvSpPr>
                <p:nvPr/>
              </p:nvSpPr>
              <p:spPr bwMode="gray">
                <a:xfrm>
                  <a:off x="5284803" y="2867023"/>
                  <a:ext cx="274638" cy="266700"/>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44" name="Guinea-Bissau" descr="© INSCALE GmbH, 05.05.2010&#10;http://www.presentationload.com/"/>
                <p:cNvSpPr>
                  <a:spLocks/>
                </p:cNvSpPr>
                <p:nvPr/>
              </p:nvSpPr>
              <p:spPr bwMode="gray">
                <a:xfrm>
                  <a:off x="3752860" y="3663949"/>
                  <a:ext cx="74613" cy="61913"/>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45" name="Guinea" descr="© INSCALE GmbH, 05.05.2010&#10;http://www.presentationload.com/"/>
                <p:cNvSpPr>
                  <a:spLocks/>
                </p:cNvSpPr>
                <p:nvPr/>
              </p:nvSpPr>
              <p:spPr bwMode="gray">
                <a:xfrm>
                  <a:off x="3789373" y="3667124"/>
                  <a:ext cx="209551" cy="177800"/>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46" name="Ghana" descr="© INSCALE GmbH, 05.05.2010&#10;http://www.presentationload.com/"/>
                <p:cNvSpPr>
                  <a:spLocks/>
                </p:cNvSpPr>
                <p:nvPr/>
              </p:nvSpPr>
              <p:spPr bwMode="gray">
                <a:xfrm>
                  <a:off x="4119574" y="3716336"/>
                  <a:ext cx="130175" cy="207963"/>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47" name="The Gambia" descr="© INSCALE GmbH, 05.05.2010&#10;http://www.presentationload.com/"/>
                <p:cNvSpPr>
                  <a:spLocks/>
                </p:cNvSpPr>
                <p:nvPr/>
              </p:nvSpPr>
              <p:spPr bwMode="gray">
                <a:xfrm>
                  <a:off x="3738573" y="3630611"/>
                  <a:ext cx="87313" cy="20638"/>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48" name="Gabon" descr="© INSCALE GmbH, 05.05.2010&#10;http://www.presentationload.com/"/>
                <p:cNvSpPr>
                  <a:spLocks/>
                </p:cNvSpPr>
                <p:nvPr/>
              </p:nvSpPr>
              <p:spPr bwMode="gray">
                <a:xfrm>
                  <a:off x="4462475" y="3998911"/>
                  <a:ext cx="168276" cy="206375"/>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49" name="Ethiopia" descr="© INSCALE GmbH, 05.05.2010&#10;http://www.presentationload.com/"/>
                <p:cNvSpPr>
                  <a:spLocks/>
                </p:cNvSpPr>
                <p:nvPr/>
              </p:nvSpPr>
              <p:spPr bwMode="gray">
                <a:xfrm>
                  <a:off x="5159390" y="3594099"/>
                  <a:ext cx="425451" cy="371475"/>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50" name="Eritrea" descr="© INSCALE GmbH, 05.05.2010&#10;http://www.presentationload.com/"/>
                <p:cNvSpPr>
                  <a:spLocks/>
                </p:cNvSpPr>
                <p:nvPr/>
              </p:nvSpPr>
              <p:spPr bwMode="gray">
                <a:xfrm>
                  <a:off x="5249878" y="3492499"/>
                  <a:ext cx="193676" cy="184150"/>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51" name="Equatorial Guinea" descr="© INSCALE GmbH, 05.05.2010&#10;http://www.presentationload.com/"/>
                <p:cNvSpPr>
                  <a:spLocks/>
                </p:cNvSpPr>
                <p:nvPr/>
              </p:nvSpPr>
              <p:spPr bwMode="gray">
                <a:xfrm>
                  <a:off x="4481525" y="4002086"/>
                  <a:ext cx="58738" cy="44450"/>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52" name="Egypt" descr="© INSCALE GmbH, 05.05.2010&#10;http://www.presentationload.com/"/>
                <p:cNvSpPr>
                  <a:spLocks/>
                </p:cNvSpPr>
                <p:nvPr/>
              </p:nvSpPr>
              <p:spPr bwMode="gray">
                <a:xfrm>
                  <a:off x="4905389" y="3049586"/>
                  <a:ext cx="317501" cy="323850"/>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53" name="Djibouti" descr="© INSCALE GmbH, 05.05.2010&#10;http://www.presentationload.com/"/>
                <p:cNvSpPr>
                  <a:spLocks/>
                </p:cNvSpPr>
                <p:nvPr/>
              </p:nvSpPr>
              <p:spPr bwMode="gray">
                <a:xfrm>
                  <a:off x="5403866" y="3667124"/>
                  <a:ext cx="47625" cy="53975"/>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54" name="Côte d'Ivoire" descr="© INSCALE GmbH, 05.05.2010&#10;http://www.presentationload.com/"/>
                <p:cNvSpPr>
                  <a:spLocks/>
                </p:cNvSpPr>
                <p:nvPr/>
              </p:nvSpPr>
              <p:spPr bwMode="gray">
                <a:xfrm>
                  <a:off x="3967173" y="3729036"/>
                  <a:ext cx="176213" cy="207963"/>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55" name="Congo" descr="© INSCALE GmbH, 05.05.2010&#10;http://www.presentationload.com/"/>
                <p:cNvSpPr>
                  <a:spLocks/>
                </p:cNvSpPr>
                <p:nvPr/>
              </p:nvSpPr>
              <p:spPr bwMode="gray">
                <a:xfrm>
                  <a:off x="4567250" y="3902074"/>
                  <a:ext cx="542927" cy="611188"/>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56" name="Congo (Brazzaville)" descr="© INSCALE GmbH, 05.05.2010&#10;http://www.presentationload.com/"/>
                <p:cNvSpPr>
                  <a:spLocks/>
                </p:cNvSpPr>
                <p:nvPr/>
              </p:nvSpPr>
              <p:spPr bwMode="gray">
                <a:xfrm>
                  <a:off x="4532325" y="3956049"/>
                  <a:ext cx="215901" cy="282575"/>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57" name="Chad" descr="© INSCALE GmbH, 05.05.2010&#10;http://www.presentationload.com/"/>
                <p:cNvSpPr>
                  <a:spLocks/>
                </p:cNvSpPr>
                <p:nvPr/>
              </p:nvSpPr>
              <p:spPr bwMode="gray">
                <a:xfrm>
                  <a:off x="4597413" y="3316286"/>
                  <a:ext cx="300038" cy="519113"/>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58" name="Central African Republic" descr="© INSCALE GmbH, 05.05.2010&#10;http://www.presentationload.com/"/>
                <p:cNvSpPr>
                  <a:spLocks/>
                </p:cNvSpPr>
                <p:nvPr/>
              </p:nvSpPr>
              <p:spPr bwMode="gray">
                <a:xfrm>
                  <a:off x="4625988" y="3721099"/>
                  <a:ext cx="368301" cy="282575"/>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59" name="Cameroon" descr="© INSCALE GmbH, 05.05.2010&#10;http://www.presentationload.com/"/>
                <p:cNvSpPr>
                  <a:spLocks/>
                </p:cNvSpPr>
                <p:nvPr/>
              </p:nvSpPr>
              <p:spPr bwMode="gray">
                <a:xfrm>
                  <a:off x="4459300" y="3651249"/>
                  <a:ext cx="220663" cy="373063"/>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60" name="Burundi" descr="© INSCALE GmbH, 05.05.2010&#10;http://www.presentationload.com/"/>
                <p:cNvSpPr>
                  <a:spLocks/>
                </p:cNvSpPr>
                <p:nvPr/>
              </p:nvSpPr>
              <p:spPr bwMode="gray">
                <a:xfrm>
                  <a:off x="5045089" y="4156074"/>
                  <a:ext cx="53975" cy="68263"/>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61" name="Burkina Faso" descr="© INSCALE GmbH, 05.05.2010&#10;http://www.presentationload.com/"/>
                <p:cNvSpPr>
                  <a:spLocks/>
                </p:cNvSpPr>
                <p:nvPr/>
              </p:nvSpPr>
              <p:spPr bwMode="gray">
                <a:xfrm>
                  <a:off x="4056074" y="3589336"/>
                  <a:ext cx="230188" cy="180975"/>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62" name="Botswana" descr="© INSCALE GmbH, 05.05.2010&#10;http://www.presentationload.com/"/>
                <p:cNvSpPr>
                  <a:spLocks/>
                </p:cNvSpPr>
                <p:nvPr/>
              </p:nvSpPr>
              <p:spPr bwMode="gray">
                <a:xfrm>
                  <a:off x="4778389" y="4652962"/>
                  <a:ext cx="261938" cy="295275"/>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63" name="Benin" descr="© INSCALE GmbH, 05.05.2010&#10;http://www.presentationload.com/"/>
                <p:cNvSpPr>
                  <a:spLocks/>
                </p:cNvSpPr>
                <p:nvPr/>
              </p:nvSpPr>
              <p:spPr bwMode="gray">
                <a:xfrm>
                  <a:off x="4237049" y="3676649"/>
                  <a:ext cx="90488" cy="200025"/>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64" name="Bahrain" descr="© INSCALE GmbH, 05.05.2010&#10;http://www.presentationload.com/"/>
                <p:cNvSpPr>
                  <a:spLocks/>
                </p:cNvSpPr>
                <p:nvPr/>
              </p:nvSpPr>
              <p:spPr bwMode="gray">
                <a:xfrm>
                  <a:off x="5634054" y="3217861"/>
                  <a:ext cx="11113" cy="22225"/>
                </a:xfrm>
                <a:custGeom>
                  <a:avLst/>
                  <a:gdLst>
                    <a:gd name="T0" fmla="*/ 2147483647 w 15"/>
                    <a:gd name="T1" fmla="*/ 0 h 28"/>
                    <a:gd name="T2" fmla="*/ 2147483647 w 15"/>
                    <a:gd name="T3" fmla="*/ 2147483647 h 28"/>
                    <a:gd name="T4" fmla="*/ 2147483647 w 15"/>
                    <a:gd name="T5" fmla="*/ 2147483647 h 28"/>
                    <a:gd name="T6" fmla="*/ 2033064304 w 15"/>
                    <a:gd name="T7" fmla="*/ 2147483647 h 28"/>
                    <a:gd name="T8" fmla="*/ 813445092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65" name="Angola" descr="© INSCALE GmbH, 05.05.2010&#10;http://www.presentationload.com/"/>
                <p:cNvSpPr>
                  <a:spLocks noEditPoints="1"/>
                </p:cNvSpPr>
                <p:nvPr/>
              </p:nvSpPr>
              <p:spPr bwMode="gray">
                <a:xfrm>
                  <a:off x="4548200" y="4216399"/>
                  <a:ext cx="357189" cy="444500"/>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66" name="Algeria" descr="© INSCALE GmbH, 05.05.2010&#10;http://www.presentationload.com/"/>
                <p:cNvSpPr>
                  <a:spLocks/>
                </p:cNvSpPr>
                <p:nvPr/>
              </p:nvSpPr>
              <p:spPr bwMode="gray">
                <a:xfrm>
                  <a:off x="3962411" y="2871786"/>
                  <a:ext cx="595314" cy="588963"/>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67" name="South Africa" descr="© INSCALE GmbH, 05.05.2010&#10;http://www.presentationload.com/"/>
                <p:cNvSpPr>
                  <a:spLocks noEditPoints="1"/>
                </p:cNvSpPr>
                <p:nvPr/>
              </p:nvSpPr>
              <p:spPr bwMode="gray">
                <a:xfrm>
                  <a:off x="4679963" y="4797424"/>
                  <a:ext cx="455614" cy="411163"/>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68" name="Pakistan" descr="© INSCALE GmbH, 05.05.2010&#10;http://www.presentationload.com/"/>
                <p:cNvSpPr>
                  <a:spLocks/>
                </p:cNvSpPr>
                <p:nvPr/>
              </p:nvSpPr>
              <p:spPr bwMode="gray">
                <a:xfrm>
                  <a:off x="5903930" y="2876548"/>
                  <a:ext cx="423864" cy="425450"/>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69" name="Iran" descr="© INSCALE GmbH, 05.05.2010&#10;http://www.presentationload.com/"/>
                <p:cNvSpPr>
                  <a:spLocks/>
                </p:cNvSpPr>
                <p:nvPr/>
              </p:nvSpPr>
              <p:spPr bwMode="gray">
                <a:xfrm>
                  <a:off x="5402277" y="2786061"/>
                  <a:ext cx="579439" cy="476249"/>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70" name="Sri Lanka" descr="© INSCALE GmbH, 05.05.2010&#10;http://www.presentationload.com/"/>
                <p:cNvSpPr>
                  <a:spLocks/>
                </p:cNvSpPr>
                <p:nvPr/>
              </p:nvSpPr>
              <p:spPr bwMode="gray">
                <a:xfrm>
                  <a:off x="6491307" y="3765549"/>
                  <a:ext cx="68263" cy="123825"/>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71" name="Philippines" descr="© INSCALE GmbH, 05.05.2010&#10;http://www.presentationload.com/"/>
                <p:cNvSpPr>
                  <a:spLocks noEditPoints="1"/>
                </p:cNvSpPr>
                <p:nvPr/>
              </p:nvSpPr>
              <p:spPr bwMode="gray">
                <a:xfrm>
                  <a:off x="7562873" y="3470274"/>
                  <a:ext cx="287338" cy="482600"/>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72" name="Nepal" descr="© INSCALE GmbH, 05.05.2010&#10;http://www.presentationload.com/"/>
                <p:cNvSpPr>
                  <a:spLocks/>
                </p:cNvSpPr>
                <p:nvPr/>
              </p:nvSpPr>
              <p:spPr bwMode="gray">
                <a:xfrm>
                  <a:off x="6435744" y="3089274"/>
                  <a:ext cx="236538" cy="131763"/>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73" name="Korea, South" descr="© INSCALE GmbH, 05.05.2010&#10;http://www.presentationload.com/"/>
                <p:cNvSpPr>
                  <a:spLocks noEditPoints="1"/>
                </p:cNvSpPr>
                <p:nvPr/>
              </p:nvSpPr>
              <p:spPr bwMode="gray">
                <a:xfrm>
                  <a:off x="7612085" y="2827336"/>
                  <a:ext cx="109538" cy="171450"/>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74" name="Korea, North" descr="© INSCALE GmbH, 05.05.2010&#10;http://www.presentationload.com/"/>
                <p:cNvSpPr>
                  <a:spLocks/>
                </p:cNvSpPr>
                <p:nvPr/>
              </p:nvSpPr>
              <p:spPr bwMode="gray">
                <a:xfrm>
                  <a:off x="7520010" y="2686048"/>
                  <a:ext cx="131763" cy="168275"/>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75" name="Japan" descr="© INSCALE GmbH, 05.05.2010&#10;http://www.presentationload.com/"/>
                <p:cNvSpPr>
                  <a:spLocks noEditPoints="1"/>
                </p:cNvSpPr>
                <p:nvPr/>
              </p:nvSpPr>
              <p:spPr bwMode="gray">
                <a:xfrm>
                  <a:off x="7673998" y="2603498"/>
                  <a:ext cx="352426" cy="688975"/>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76" name="India" descr="© INSCALE GmbH, 05.05.2010&#10;http://www.presentationload.com/"/>
                <p:cNvSpPr>
                  <a:spLocks noEditPoints="1"/>
                </p:cNvSpPr>
                <p:nvPr/>
              </p:nvSpPr>
              <p:spPr bwMode="gray">
                <a:xfrm>
                  <a:off x="6134118" y="2909886"/>
                  <a:ext cx="787403" cy="949325"/>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chemeClr val="tx2"/>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77" name="Bhutan" descr="© INSCALE GmbH, 05.05.2010&#10;http://www.presentationload.com/"/>
                <p:cNvSpPr>
                  <a:spLocks/>
                </p:cNvSpPr>
                <p:nvPr/>
              </p:nvSpPr>
              <p:spPr bwMode="gray">
                <a:xfrm>
                  <a:off x="6686570" y="3157536"/>
                  <a:ext cx="93663" cy="53975"/>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78" name="Bangladesh" descr="© INSCALE GmbH, 05.05.2010&#10;http://www.presentationload.com/"/>
                <p:cNvSpPr>
                  <a:spLocks/>
                </p:cNvSpPr>
                <p:nvPr/>
              </p:nvSpPr>
              <p:spPr bwMode="gray">
                <a:xfrm>
                  <a:off x="6673870" y="3216274"/>
                  <a:ext cx="150813" cy="171450"/>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79" name="Afghanistan" descr="© INSCALE GmbH, 05.05.2010&#10;http://www.presentationload.com/"/>
                <p:cNvSpPr>
                  <a:spLocks/>
                </p:cNvSpPr>
                <p:nvPr/>
              </p:nvSpPr>
              <p:spPr bwMode="gray">
                <a:xfrm>
                  <a:off x="5867417" y="2827336"/>
                  <a:ext cx="365126" cy="298450"/>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80" name="Freeform 8"/>
                <p:cNvSpPr>
                  <a:spLocks/>
                </p:cNvSpPr>
                <p:nvPr/>
              </p:nvSpPr>
              <p:spPr bwMode="gray">
                <a:xfrm>
                  <a:off x="4832266" y="3322737"/>
                  <a:ext cx="485065" cy="475875"/>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sp>
              <p:nvSpPr>
                <p:cNvPr id="281" name="Freeform 9"/>
                <p:cNvSpPr>
                  <a:spLocks/>
                </p:cNvSpPr>
                <p:nvPr/>
              </p:nvSpPr>
              <p:spPr bwMode="gray">
                <a:xfrm>
                  <a:off x="4899664" y="3677090"/>
                  <a:ext cx="349247" cy="292061"/>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grpSp>
          <p:sp>
            <p:nvSpPr>
              <p:cNvPr id="198" name="Western Sahara" descr="© INSCALE GmbH, 05.05.2010&#10;http://www.presentationload.com/"/>
              <p:cNvSpPr>
                <a:spLocks/>
              </p:cNvSpPr>
              <p:nvPr/>
            </p:nvSpPr>
            <p:spPr bwMode="gray">
              <a:xfrm>
                <a:off x="5618445" y="2187574"/>
                <a:ext cx="283220" cy="292070"/>
              </a:xfrm>
              <a:custGeom>
                <a:avLst/>
                <a:gdLst/>
                <a:ahLst/>
                <a:cxnLst/>
                <a:rect l="l" t="t" r="r" b="b"/>
                <a:pathLst>
                  <a:path w="283220" h="292070">
                    <a:moveTo>
                      <a:pt x="203376" y="0"/>
                    </a:moveTo>
                    <a:lnTo>
                      <a:pt x="209402" y="0"/>
                    </a:lnTo>
                    <a:lnTo>
                      <a:pt x="210909" y="1493"/>
                    </a:lnTo>
                    <a:lnTo>
                      <a:pt x="212415" y="1493"/>
                    </a:lnTo>
                    <a:lnTo>
                      <a:pt x="213922" y="4479"/>
                    </a:lnTo>
                    <a:lnTo>
                      <a:pt x="218441" y="8958"/>
                    </a:lnTo>
                    <a:lnTo>
                      <a:pt x="227480" y="13437"/>
                    </a:lnTo>
                    <a:lnTo>
                      <a:pt x="230493" y="13437"/>
                    </a:lnTo>
                    <a:lnTo>
                      <a:pt x="232000" y="11944"/>
                    </a:lnTo>
                    <a:lnTo>
                      <a:pt x="235013" y="10451"/>
                    </a:lnTo>
                    <a:lnTo>
                      <a:pt x="238026" y="10451"/>
                    </a:lnTo>
                    <a:lnTo>
                      <a:pt x="241039" y="11944"/>
                    </a:lnTo>
                    <a:lnTo>
                      <a:pt x="244052" y="11944"/>
                    </a:lnTo>
                    <a:lnTo>
                      <a:pt x="245558" y="13437"/>
                    </a:lnTo>
                    <a:lnTo>
                      <a:pt x="247064" y="13437"/>
                    </a:lnTo>
                    <a:lnTo>
                      <a:pt x="248571" y="11944"/>
                    </a:lnTo>
                    <a:lnTo>
                      <a:pt x="251584" y="10451"/>
                    </a:lnTo>
                    <a:lnTo>
                      <a:pt x="257610" y="10451"/>
                    </a:lnTo>
                    <a:lnTo>
                      <a:pt x="266649" y="14930"/>
                    </a:lnTo>
                    <a:lnTo>
                      <a:pt x="268155" y="16423"/>
                    </a:lnTo>
                    <a:lnTo>
                      <a:pt x="269662" y="19409"/>
                    </a:lnTo>
                    <a:lnTo>
                      <a:pt x="272675" y="20902"/>
                    </a:lnTo>
                    <a:lnTo>
                      <a:pt x="271168" y="22395"/>
                    </a:lnTo>
                    <a:lnTo>
                      <a:pt x="271168" y="25381"/>
                    </a:lnTo>
                    <a:lnTo>
                      <a:pt x="274181" y="25381"/>
                    </a:lnTo>
                    <a:lnTo>
                      <a:pt x="272675" y="41803"/>
                    </a:lnTo>
                    <a:lnTo>
                      <a:pt x="275688" y="46282"/>
                    </a:lnTo>
                    <a:lnTo>
                      <a:pt x="272675" y="53747"/>
                    </a:lnTo>
                    <a:lnTo>
                      <a:pt x="277194" y="53747"/>
                    </a:lnTo>
                    <a:lnTo>
                      <a:pt x="277194" y="61212"/>
                    </a:lnTo>
                    <a:lnTo>
                      <a:pt x="283220" y="65691"/>
                    </a:lnTo>
                    <a:lnTo>
                      <a:pt x="278701" y="70170"/>
                    </a:lnTo>
                    <a:lnTo>
                      <a:pt x="278701" y="73156"/>
                    </a:lnTo>
                    <a:lnTo>
                      <a:pt x="265142" y="74649"/>
                    </a:lnTo>
                    <a:lnTo>
                      <a:pt x="262129" y="73156"/>
                    </a:lnTo>
                    <a:lnTo>
                      <a:pt x="257610" y="73156"/>
                    </a:lnTo>
                    <a:lnTo>
                      <a:pt x="257610" y="74649"/>
                    </a:lnTo>
                    <a:lnTo>
                      <a:pt x="256103" y="76142"/>
                    </a:lnTo>
                    <a:lnTo>
                      <a:pt x="254597" y="74649"/>
                    </a:lnTo>
                    <a:lnTo>
                      <a:pt x="251584" y="74649"/>
                    </a:lnTo>
                    <a:lnTo>
                      <a:pt x="251584" y="76142"/>
                    </a:lnTo>
                    <a:lnTo>
                      <a:pt x="250077" y="77635"/>
                    </a:lnTo>
                    <a:lnTo>
                      <a:pt x="250077" y="80621"/>
                    </a:lnTo>
                    <a:lnTo>
                      <a:pt x="244052" y="80621"/>
                    </a:lnTo>
                    <a:lnTo>
                      <a:pt x="241039" y="82114"/>
                    </a:lnTo>
                    <a:lnTo>
                      <a:pt x="235013" y="82114"/>
                    </a:lnTo>
                    <a:lnTo>
                      <a:pt x="233506" y="83607"/>
                    </a:lnTo>
                    <a:lnTo>
                      <a:pt x="233506" y="86593"/>
                    </a:lnTo>
                    <a:lnTo>
                      <a:pt x="235013" y="88086"/>
                    </a:lnTo>
                    <a:lnTo>
                      <a:pt x="236519" y="91072"/>
                    </a:lnTo>
                    <a:lnTo>
                      <a:pt x="239532" y="95551"/>
                    </a:lnTo>
                    <a:lnTo>
                      <a:pt x="233506" y="98537"/>
                    </a:lnTo>
                    <a:lnTo>
                      <a:pt x="233506" y="100030"/>
                    </a:lnTo>
                    <a:lnTo>
                      <a:pt x="230493" y="103016"/>
                    </a:lnTo>
                    <a:lnTo>
                      <a:pt x="227480" y="104509"/>
                    </a:lnTo>
                    <a:lnTo>
                      <a:pt x="225974" y="106002"/>
                    </a:lnTo>
                    <a:lnTo>
                      <a:pt x="215428" y="106002"/>
                    </a:lnTo>
                    <a:lnTo>
                      <a:pt x="213922" y="108988"/>
                    </a:lnTo>
                    <a:lnTo>
                      <a:pt x="212415" y="110481"/>
                    </a:lnTo>
                    <a:lnTo>
                      <a:pt x="209402" y="116452"/>
                    </a:lnTo>
                    <a:lnTo>
                      <a:pt x="206389" y="119438"/>
                    </a:lnTo>
                    <a:lnTo>
                      <a:pt x="200363" y="119438"/>
                    </a:lnTo>
                    <a:lnTo>
                      <a:pt x="197350" y="117945"/>
                    </a:lnTo>
                    <a:lnTo>
                      <a:pt x="194337" y="117945"/>
                    </a:lnTo>
                    <a:lnTo>
                      <a:pt x="192831" y="120931"/>
                    </a:lnTo>
                    <a:lnTo>
                      <a:pt x="186805" y="122424"/>
                    </a:lnTo>
                    <a:lnTo>
                      <a:pt x="186805" y="123917"/>
                    </a:lnTo>
                    <a:lnTo>
                      <a:pt x="185298" y="126903"/>
                    </a:lnTo>
                    <a:lnTo>
                      <a:pt x="182285" y="126903"/>
                    </a:lnTo>
                    <a:lnTo>
                      <a:pt x="180779" y="125410"/>
                    </a:lnTo>
                    <a:lnTo>
                      <a:pt x="177766" y="123917"/>
                    </a:lnTo>
                    <a:lnTo>
                      <a:pt x="170234" y="128396"/>
                    </a:lnTo>
                    <a:lnTo>
                      <a:pt x="165714" y="128396"/>
                    </a:lnTo>
                    <a:lnTo>
                      <a:pt x="165714" y="129889"/>
                    </a:lnTo>
                    <a:lnTo>
                      <a:pt x="158182" y="137354"/>
                    </a:lnTo>
                    <a:lnTo>
                      <a:pt x="155169" y="138847"/>
                    </a:lnTo>
                    <a:lnTo>
                      <a:pt x="153662" y="140340"/>
                    </a:lnTo>
                    <a:lnTo>
                      <a:pt x="150649" y="141833"/>
                    </a:lnTo>
                    <a:lnTo>
                      <a:pt x="149143" y="149298"/>
                    </a:lnTo>
                    <a:lnTo>
                      <a:pt x="149143" y="164228"/>
                    </a:lnTo>
                    <a:lnTo>
                      <a:pt x="149477" y="164228"/>
                    </a:lnTo>
                    <a:lnTo>
                      <a:pt x="147982" y="185284"/>
                    </a:lnTo>
                    <a:lnTo>
                      <a:pt x="146488" y="186788"/>
                    </a:lnTo>
                    <a:lnTo>
                      <a:pt x="146488" y="195813"/>
                    </a:lnTo>
                    <a:lnTo>
                      <a:pt x="91181" y="197317"/>
                    </a:lnTo>
                    <a:lnTo>
                      <a:pt x="91181" y="200325"/>
                    </a:lnTo>
                    <a:lnTo>
                      <a:pt x="88192" y="201829"/>
                    </a:lnTo>
                    <a:lnTo>
                      <a:pt x="88192" y="249957"/>
                    </a:lnTo>
                    <a:lnTo>
                      <a:pt x="86697" y="251461"/>
                    </a:lnTo>
                    <a:lnTo>
                      <a:pt x="83707" y="252966"/>
                    </a:lnTo>
                    <a:lnTo>
                      <a:pt x="76234" y="252966"/>
                    </a:lnTo>
                    <a:lnTo>
                      <a:pt x="70254" y="255974"/>
                    </a:lnTo>
                    <a:lnTo>
                      <a:pt x="68760" y="258982"/>
                    </a:lnTo>
                    <a:lnTo>
                      <a:pt x="68760" y="263494"/>
                    </a:lnTo>
                    <a:lnTo>
                      <a:pt x="70254" y="266502"/>
                    </a:lnTo>
                    <a:lnTo>
                      <a:pt x="68760" y="292070"/>
                    </a:lnTo>
                    <a:lnTo>
                      <a:pt x="0" y="292070"/>
                    </a:lnTo>
                    <a:lnTo>
                      <a:pt x="0" y="280038"/>
                    </a:lnTo>
                    <a:lnTo>
                      <a:pt x="1495" y="278534"/>
                    </a:lnTo>
                    <a:lnTo>
                      <a:pt x="4485" y="272518"/>
                    </a:lnTo>
                    <a:lnTo>
                      <a:pt x="5979" y="271014"/>
                    </a:lnTo>
                    <a:lnTo>
                      <a:pt x="8969" y="271014"/>
                    </a:lnTo>
                    <a:lnTo>
                      <a:pt x="11958" y="269510"/>
                    </a:lnTo>
                    <a:lnTo>
                      <a:pt x="13453" y="266502"/>
                    </a:lnTo>
                    <a:lnTo>
                      <a:pt x="13453" y="263494"/>
                    </a:lnTo>
                    <a:lnTo>
                      <a:pt x="11958" y="261990"/>
                    </a:lnTo>
                    <a:lnTo>
                      <a:pt x="11958" y="260486"/>
                    </a:lnTo>
                    <a:lnTo>
                      <a:pt x="14948" y="260486"/>
                    </a:lnTo>
                    <a:lnTo>
                      <a:pt x="14948" y="255974"/>
                    </a:lnTo>
                    <a:lnTo>
                      <a:pt x="19432" y="246949"/>
                    </a:lnTo>
                    <a:lnTo>
                      <a:pt x="22422" y="245445"/>
                    </a:lnTo>
                    <a:lnTo>
                      <a:pt x="19432" y="243941"/>
                    </a:lnTo>
                    <a:lnTo>
                      <a:pt x="19432" y="240933"/>
                    </a:lnTo>
                    <a:lnTo>
                      <a:pt x="20927" y="239429"/>
                    </a:lnTo>
                    <a:lnTo>
                      <a:pt x="23917" y="237925"/>
                    </a:lnTo>
                    <a:lnTo>
                      <a:pt x="25411" y="236421"/>
                    </a:lnTo>
                    <a:lnTo>
                      <a:pt x="28401" y="234917"/>
                    </a:lnTo>
                    <a:lnTo>
                      <a:pt x="31390" y="231909"/>
                    </a:lnTo>
                    <a:lnTo>
                      <a:pt x="32885" y="228901"/>
                    </a:lnTo>
                    <a:lnTo>
                      <a:pt x="34380" y="227397"/>
                    </a:lnTo>
                    <a:lnTo>
                      <a:pt x="35875" y="227397"/>
                    </a:lnTo>
                    <a:lnTo>
                      <a:pt x="38864" y="225893"/>
                    </a:lnTo>
                    <a:lnTo>
                      <a:pt x="41854" y="219877"/>
                    </a:lnTo>
                    <a:lnTo>
                      <a:pt x="41854" y="216869"/>
                    </a:lnTo>
                    <a:lnTo>
                      <a:pt x="38864" y="210853"/>
                    </a:lnTo>
                    <a:lnTo>
                      <a:pt x="38864" y="207845"/>
                    </a:lnTo>
                    <a:lnTo>
                      <a:pt x="46338" y="200325"/>
                    </a:lnTo>
                    <a:lnTo>
                      <a:pt x="46338" y="191301"/>
                    </a:lnTo>
                    <a:lnTo>
                      <a:pt x="49328" y="188293"/>
                    </a:lnTo>
                    <a:lnTo>
                      <a:pt x="58296" y="188293"/>
                    </a:lnTo>
                    <a:lnTo>
                      <a:pt x="65770" y="180772"/>
                    </a:lnTo>
                    <a:lnTo>
                      <a:pt x="65770" y="177764"/>
                    </a:lnTo>
                    <a:lnTo>
                      <a:pt x="67265" y="174756"/>
                    </a:lnTo>
                    <a:lnTo>
                      <a:pt x="67265" y="171748"/>
                    </a:lnTo>
                    <a:lnTo>
                      <a:pt x="70254" y="165732"/>
                    </a:lnTo>
                    <a:lnTo>
                      <a:pt x="71749" y="164228"/>
                    </a:lnTo>
                    <a:lnTo>
                      <a:pt x="70805" y="164228"/>
                    </a:lnTo>
                    <a:lnTo>
                      <a:pt x="72312" y="162735"/>
                    </a:lnTo>
                    <a:lnTo>
                      <a:pt x="72312" y="159749"/>
                    </a:lnTo>
                    <a:lnTo>
                      <a:pt x="73818" y="158256"/>
                    </a:lnTo>
                    <a:lnTo>
                      <a:pt x="81351" y="158256"/>
                    </a:lnTo>
                    <a:lnTo>
                      <a:pt x="82857" y="156763"/>
                    </a:lnTo>
                    <a:lnTo>
                      <a:pt x="84364" y="156763"/>
                    </a:lnTo>
                    <a:lnTo>
                      <a:pt x="87377" y="155270"/>
                    </a:lnTo>
                    <a:lnTo>
                      <a:pt x="91896" y="155270"/>
                    </a:lnTo>
                    <a:lnTo>
                      <a:pt x="100935" y="150791"/>
                    </a:lnTo>
                    <a:lnTo>
                      <a:pt x="102442" y="149298"/>
                    </a:lnTo>
                    <a:lnTo>
                      <a:pt x="103948" y="146312"/>
                    </a:lnTo>
                    <a:lnTo>
                      <a:pt x="106961" y="143326"/>
                    </a:lnTo>
                    <a:lnTo>
                      <a:pt x="108467" y="140340"/>
                    </a:lnTo>
                    <a:lnTo>
                      <a:pt x="111480" y="138847"/>
                    </a:lnTo>
                    <a:lnTo>
                      <a:pt x="112987" y="137354"/>
                    </a:lnTo>
                    <a:lnTo>
                      <a:pt x="116000" y="137354"/>
                    </a:lnTo>
                    <a:lnTo>
                      <a:pt x="119013" y="134368"/>
                    </a:lnTo>
                    <a:lnTo>
                      <a:pt x="128052" y="119438"/>
                    </a:lnTo>
                    <a:lnTo>
                      <a:pt x="131065" y="117945"/>
                    </a:lnTo>
                    <a:lnTo>
                      <a:pt x="134078" y="117945"/>
                    </a:lnTo>
                    <a:lnTo>
                      <a:pt x="134078" y="104509"/>
                    </a:lnTo>
                    <a:lnTo>
                      <a:pt x="131065" y="104509"/>
                    </a:lnTo>
                    <a:lnTo>
                      <a:pt x="129558" y="103016"/>
                    </a:lnTo>
                    <a:lnTo>
                      <a:pt x="129558" y="101523"/>
                    </a:lnTo>
                    <a:lnTo>
                      <a:pt x="131065" y="101523"/>
                    </a:lnTo>
                    <a:lnTo>
                      <a:pt x="132571" y="100030"/>
                    </a:lnTo>
                    <a:lnTo>
                      <a:pt x="132571" y="88086"/>
                    </a:lnTo>
                    <a:lnTo>
                      <a:pt x="135584" y="83607"/>
                    </a:lnTo>
                    <a:lnTo>
                      <a:pt x="137091" y="80621"/>
                    </a:lnTo>
                    <a:lnTo>
                      <a:pt x="140104" y="77635"/>
                    </a:lnTo>
                    <a:lnTo>
                      <a:pt x="143117" y="71663"/>
                    </a:lnTo>
                    <a:lnTo>
                      <a:pt x="143117" y="65691"/>
                    </a:lnTo>
                    <a:lnTo>
                      <a:pt x="149143" y="59719"/>
                    </a:lnTo>
                    <a:lnTo>
                      <a:pt x="150649" y="59719"/>
                    </a:lnTo>
                    <a:lnTo>
                      <a:pt x="152156" y="56733"/>
                    </a:lnTo>
                    <a:lnTo>
                      <a:pt x="152156" y="53747"/>
                    </a:lnTo>
                    <a:lnTo>
                      <a:pt x="153662" y="52254"/>
                    </a:lnTo>
                    <a:lnTo>
                      <a:pt x="153662" y="50761"/>
                    </a:lnTo>
                    <a:lnTo>
                      <a:pt x="161195" y="47775"/>
                    </a:lnTo>
                    <a:lnTo>
                      <a:pt x="165714" y="49268"/>
                    </a:lnTo>
                    <a:lnTo>
                      <a:pt x="167221" y="46282"/>
                    </a:lnTo>
                    <a:lnTo>
                      <a:pt x="170234" y="44789"/>
                    </a:lnTo>
                    <a:lnTo>
                      <a:pt x="171740" y="43296"/>
                    </a:lnTo>
                    <a:lnTo>
                      <a:pt x="173247" y="43296"/>
                    </a:lnTo>
                    <a:lnTo>
                      <a:pt x="176260" y="41803"/>
                    </a:lnTo>
                    <a:lnTo>
                      <a:pt x="180779" y="41803"/>
                    </a:lnTo>
                    <a:lnTo>
                      <a:pt x="183792" y="40310"/>
                    </a:lnTo>
                    <a:lnTo>
                      <a:pt x="186805" y="37324"/>
                    </a:lnTo>
                    <a:lnTo>
                      <a:pt x="188311" y="34338"/>
                    </a:lnTo>
                    <a:lnTo>
                      <a:pt x="194337" y="25381"/>
                    </a:lnTo>
                    <a:lnTo>
                      <a:pt x="195844" y="20902"/>
                    </a:lnTo>
                    <a:lnTo>
                      <a:pt x="200363" y="11944"/>
                    </a:lnTo>
                    <a:lnTo>
                      <a:pt x="201870" y="7465"/>
                    </a:lnTo>
                    <a:lnTo>
                      <a:pt x="201870" y="2986"/>
                    </a:lnTo>
                    <a:lnTo>
                      <a:pt x="203376" y="1493"/>
                    </a:lnTo>
                    <a:close/>
                  </a:path>
                </a:pathLst>
              </a:custGeom>
              <a:solidFill>
                <a:srgbClr val="BEB7A9"/>
              </a:solidFill>
              <a:ln w="3175">
                <a:solidFill>
                  <a:schemeClr val="accent6">
                    <a:lumMod val="60000"/>
                    <a:lumOff val="40000"/>
                  </a:schemeClr>
                </a:solidFill>
                <a:round/>
                <a:headEnd/>
                <a:tailEnd/>
              </a:ln>
            </p:spPr>
            <p:txBody>
              <a:bodyPr/>
              <a:lstStyle/>
              <a:p>
                <a:endParaRPr lang="en-US" dirty="0">
                  <a:latin typeface="Arial" pitchFamily="34" charset="0"/>
                  <a:cs typeface="Arial" pitchFamily="34" charset="0"/>
                </a:endParaRPr>
              </a:p>
            </p:txBody>
          </p:sp>
        </p:grpSp>
      </p:grpSp>
      <p:sp>
        <p:nvSpPr>
          <p:cNvPr id="194" name="TextBox 193"/>
          <p:cNvSpPr txBox="1"/>
          <p:nvPr/>
        </p:nvSpPr>
        <p:spPr>
          <a:xfrm>
            <a:off x="1687382" y="6051682"/>
            <a:ext cx="5626767" cy="123111"/>
          </a:xfrm>
          <a:prstGeom prst="rect">
            <a:avLst/>
          </a:prstGeom>
          <a:noFill/>
          <a:ln cap="flat">
            <a:noFill/>
            <a:miter lim="800000"/>
          </a:ln>
        </p:spPr>
        <p:txBody>
          <a:bodyPr wrap="square" lIns="0" tIns="0" rIns="45720" bIns="0" rtlCol="0" anchor="b" anchorCtr="0">
            <a:spAutoFit/>
          </a:bodyPr>
          <a:lstStyle/>
          <a:p>
            <a:r>
              <a:rPr lang="en-US" sz="800" dirty="0" smtClean="0">
                <a:solidFill>
                  <a:srgbClr val="141414"/>
                </a:solidFill>
                <a:latin typeface="Arial" panose="020B0604020202020204" pitchFamily="34" charset="0"/>
                <a:cs typeface="Arial" panose="020B0604020202020204" pitchFamily="34" charset="0"/>
              </a:rPr>
              <a:t>Source, $ in new debt rated: Harrison Scott Publications</a:t>
            </a:r>
            <a:r>
              <a:rPr lang="en-US" sz="800" dirty="0">
                <a:solidFill>
                  <a:srgbClr val="141414"/>
                </a:solidFill>
                <a:latin typeface="Arial" panose="020B0604020202020204" pitchFamily="34" charset="0"/>
                <a:cs typeface="Arial" panose="020B0604020202020204" pitchFamily="34" charset="0"/>
              </a:rPr>
              <a:t>, Thomson Reuters, S&amp;P </a:t>
            </a:r>
            <a:r>
              <a:rPr lang="en-US" sz="800" dirty="0" smtClean="0">
                <a:solidFill>
                  <a:srgbClr val="141414"/>
                </a:solidFill>
                <a:latin typeface="Arial" panose="020B0604020202020204" pitchFamily="34" charset="0"/>
                <a:cs typeface="Arial" panose="020B0604020202020204" pitchFamily="34" charset="0"/>
              </a:rPr>
              <a:t>Global Ratings.</a:t>
            </a:r>
            <a:endParaRPr lang="en-US" sz="800" dirty="0">
              <a:solidFill>
                <a:srgbClr val="14141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13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6"/>
          <p:cNvPicPr>
            <a:picLocks/>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52867" b="35654"/>
          <a:stretch/>
        </p:blipFill>
        <p:spPr>
          <a:xfrm>
            <a:off x="360213" y="1274618"/>
            <a:ext cx="8531352" cy="1005840"/>
          </a:xfrm>
          <a:prstGeom prst="rect">
            <a:avLst/>
          </a:prstGeom>
        </p:spPr>
      </p:pic>
      <p:pic>
        <p:nvPicPr>
          <p:cNvPr id="33" name="Content Placeholder 6"/>
          <p:cNvPicPr>
            <a:picLocks/>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4036" b="23554"/>
          <a:stretch/>
        </p:blipFill>
        <p:spPr>
          <a:xfrm>
            <a:off x="360214" y="2493817"/>
            <a:ext cx="8531352" cy="1005840"/>
          </a:xfrm>
          <a:prstGeom prst="rect">
            <a:avLst/>
          </a:prstGeom>
        </p:spPr>
      </p:pic>
      <p:pic>
        <p:nvPicPr>
          <p:cNvPr id="32" name="Content Placeholder 6"/>
          <p:cNvPicPr>
            <a:picLocks/>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772" b="11611"/>
          <a:stretch/>
        </p:blipFill>
        <p:spPr>
          <a:xfrm>
            <a:off x="356751" y="3713018"/>
            <a:ext cx="8531352" cy="1005840"/>
          </a:xfrm>
          <a:prstGeom prst="rect">
            <a:avLst/>
          </a:prstGeom>
        </p:spPr>
      </p:pic>
      <p:sp>
        <p:nvSpPr>
          <p:cNvPr id="2" name="Footer Placeholder 1"/>
          <p:cNvSpPr>
            <a:spLocks noGrp="1"/>
          </p:cNvSpPr>
          <p:nvPr>
            <p:ph type="ftr" sz="quarter" idx="10"/>
          </p:nvPr>
        </p:nvSpPr>
        <p:spPr/>
        <p:txBody>
          <a:bodyPr/>
          <a:lstStyle/>
          <a:p>
            <a:r>
              <a:rPr lang="en-US" smtClean="0"/>
              <a:t>Private &amp; Confidential</a:t>
            </a:r>
            <a:endParaRPr lang="en-US" dirty="0"/>
          </a:p>
        </p:txBody>
      </p:sp>
      <p:sp>
        <p:nvSpPr>
          <p:cNvPr id="3" name="Slide Number Placeholder 2"/>
          <p:cNvSpPr>
            <a:spLocks noGrp="1"/>
          </p:cNvSpPr>
          <p:nvPr>
            <p:ph type="sldNum" sz="quarter" idx="11"/>
          </p:nvPr>
        </p:nvSpPr>
        <p:spPr/>
        <p:txBody>
          <a:bodyPr/>
          <a:lstStyle/>
          <a:p>
            <a:fld id="{BDDC3DCF-E0A7-DA4A-BC2C-1EC3743A297B}" type="slidenum">
              <a:rPr lang="en-US" smtClean="0"/>
              <a:pPr/>
              <a:t>9</a:t>
            </a:fld>
            <a:endParaRPr lang="en-US" dirty="0"/>
          </a:p>
        </p:txBody>
      </p:sp>
      <p:pic>
        <p:nvPicPr>
          <p:cNvPr id="7" name="Content Placeholder 6"/>
          <p:cNvPicPr>
            <a:picLocks noGrp="1"/>
          </p:cNvPicPr>
          <p:nvPr>
            <p:ph sz="quarter" idx="12"/>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88545"/>
          <a:stretch/>
        </p:blipFill>
        <p:spPr>
          <a:xfrm>
            <a:off x="361079" y="4959927"/>
            <a:ext cx="8531352" cy="1005840"/>
          </a:xfrm>
          <a:prstGeom prst="rect">
            <a:avLst/>
          </a:prstGeom>
        </p:spPr>
      </p:pic>
      <p:sp>
        <p:nvSpPr>
          <p:cNvPr id="9" name="Title 5"/>
          <p:cNvSpPr>
            <a:spLocks noGrp="1"/>
          </p:cNvSpPr>
          <p:nvPr>
            <p:ph type="title"/>
          </p:nvPr>
        </p:nvSpPr>
        <p:spPr>
          <a:xfrm>
            <a:off x="351727" y="329151"/>
            <a:ext cx="8119382" cy="419712"/>
          </a:xfrm>
        </p:spPr>
        <p:txBody>
          <a:bodyPr/>
          <a:lstStyle/>
          <a:p>
            <a:r>
              <a:rPr lang="en-US" dirty="0" smtClean="0"/>
              <a:t>Our </a:t>
            </a:r>
            <a:r>
              <a:rPr lang="en-US" dirty="0"/>
              <a:t>capabilities are foundational for our customers to make critical decisions every day.</a:t>
            </a:r>
            <a:br>
              <a:rPr lang="en-US" dirty="0"/>
            </a:br>
            <a:r>
              <a:rPr lang="en-US" dirty="0"/>
              <a:t/>
            </a:r>
            <a:br>
              <a:rPr lang="en-US" dirty="0"/>
            </a:br>
            <a:endParaRPr lang="en-US" dirty="0"/>
          </a:p>
        </p:txBody>
      </p:sp>
      <p:sp>
        <p:nvSpPr>
          <p:cNvPr id="16" name="Rectangle 15"/>
          <p:cNvSpPr>
            <a:spLocks noChangeAspect="1"/>
          </p:cNvSpPr>
          <p:nvPr/>
        </p:nvSpPr>
        <p:spPr>
          <a:xfrm>
            <a:off x="360216" y="1275682"/>
            <a:ext cx="8531352" cy="1005840"/>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354160" y="2493133"/>
            <a:ext cx="8531352" cy="1005840"/>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a:spLocks noChangeAspect="1"/>
          </p:cNvSpPr>
          <p:nvPr/>
        </p:nvSpPr>
        <p:spPr>
          <a:xfrm>
            <a:off x="354160" y="3713442"/>
            <a:ext cx="8531352" cy="1005840"/>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5"/>
          <p:cNvSpPr txBox="1">
            <a:spLocks/>
          </p:cNvSpPr>
          <p:nvPr/>
        </p:nvSpPr>
        <p:spPr>
          <a:xfrm>
            <a:off x="550524" y="1527310"/>
            <a:ext cx="5358845" cy="615553"/>
          </a:xfrm>
          <a:prstGeom prst="rect">
            <a:avLst/>
          </a:prstGeom>
        </p:spPr>
        <p:txBody>
          <a:bodyPr vert="horz" wrap="square" lIns="0" tIns="0" rIns="0" bIns="0" rtlCol="0">
            <a:spAutoFit/>
          </a:bodyPr>
          <a:lstStyle>
            <a:defPPr>
              <a:defRPr lang="en-US"/>
            </a:defPPr>
            <a:lvl1pPr marL="0" indent="0" eaLnBrk="1" fontAlgn="auto" latinLnBrk="0" hangingPunct="1">
              <a:spcBef>
                <a:spcPts val="1800"/>
              </a:spcBef>
              <a:spcAft>
                <a:spcPts val="0"/>
              </a:spcAft>
              <a:buFont typeface="Arial"/>
              <a:buNone/>
              <a:defRPr sz="1600" b="0" i="0" baseline="0">
                <a:latin typeface="Akkurat Pro"/>
                <a:ea typeface="+mn-ea"/>
                <a:cs typeface="Akkurat Pro"/>
              </a:defRPr>
            </a:lvl1pPr>
            <a:lvl2pPr marL="182880" marR="0" indent="-182880" eaLnBrk="1" fontAlgn="auto" latinLnBrk="0" hangingPunct="1">
              <a:lnSpc>
                <a:spcPct val="100000"/>
              </a:lnSpc>
              <a:spcBef>
                <a:spcPts val="500"/>
              </a:spcBef>
              <a:spcAft>
                <a:spcPts val="0"/>
              </a:spcAft>
              <a:buClrTx/>
              <a:buSzTx/>
              <a:buFont typeface="Arial"/>
              <a:buChar char="•"/>
              <a:tabLst/>
              <a:defRPr sz="2000" b="0" i="0">
                <a:latin typeface="Akkurat Pro" charset="0"/>
                <a:ea typeface="+mn-ea"/>
                <a:cs typeface="Akkurat Pro" charset="0"/>
              </a:defRPr>
            </a:lvl2pPr>
            <a:lvl3pPr marL="393192" indent="-182880" eaLnBrk="1" latinLnBrk="0" hangingPunct="1">
              <a:spcBef>
                <a:spcPts val="600"/>
              </a:spcBef>
              <a:buFont typeface=".AppleSystemUIFont" charset="-120"/>
              <a:buChar char="-"/>
              <a:defRPr sz="1350" b="0" i="0">
                <a:latin typeface="Akkurat Pro" charset="0"/>
                <a:ea typeface="+mn-ea"/>
                <a:cs typeface="Akkurat Pro" charset="0"/>
              </a:defRPr>
            </a:lvl3pPr>
            <a:lvl4pPr marL="603504" indent="-182880" eaLnBrk="1" latinLnBrk="0" hangingPunct="1">
              <a:spcBef>
                <a:spcPts val="500"/>
              </a:spcBef>
              <a:buSzPct val="100000"/>
              <a:buFont typeface=".AppleSystemUIFont" charset="-120"/>
              <a:buChar char="-"/>
              <a:defRPr sz="1350" b="0" i="0">
                <a:latin typeface="Akkurat Pro" charset="0"/>
                <a:ea typeface="+mn-ea"/>
                <a:cs typeface="Akkurat Pro" charset="0"/>
              </a:defRPr>
            </a:lvl4pPr>
            <a:lvl5pPr marL="822960" indent="-182880" eaLnBrk="1" latinLnBrk="0" hangingPunct="1">
              <a:spcBef>
                <a:spcPts val="500"/>
              </a:spcBef>
              <a:buFont typeface=".AppleSystemUIFont" charset="-120"/>
              <a:buChar char="-"/>
              <a:defRPr sz="1350" b="0" i="0">
                <a:latin typeface="Akkurat Pro" charset="0"/>
                <a:ea typeface="+mn-ea"/>
                <a:cs typeface="Akkurat Pro" charset="0"/>
              </a:defRPr>
            </a:lvl5pPr>
            <a:lvl6pPr marL="2514600" indent="-228600">
              <a:spcBef>
                <a:spcPct val="20000"/>
              </a:spcBef>
              <a:buFont typeface="Arial"/>
              <a:buChar char="•"/>
              <a:defRPr sz="2000">
                <a:latin typeface="+mn-lt"/>
                <a:ea typeface="+mn-ea"/>
                <a:cs typeface="+mn-cs"/>
              </a:defRPr>
            </a:lvl6pPr>
            <a:lvl7pPr marL="2971800" indent="-228600">
              <a:spcBef>
                <a:spcPct val="20000"/>
              </a:spcBef>
              <a:buFont typeface="Arial"/>
              <a:buChar char="•"/>
              <a:defRPr sz="2000">
                <a:latin typeface="+mn-lt"/>
                <a:ea typeface="+mn-ea"/>
                <a:cs typeface="+mn-cs"/>
              </a:defRPr>
            </a:lvl7pPr>
            <a:lvl8pPr marL="3429000" indent="-228600">
              <a:spcBef>
                <a:spcPct val="20000"/>
              </a:spcBef>
              <a:buFont typeface="Arial"/>
              <a:buChar char="•"/>
              <a:defRPr sz="2000">
                <a:latin typeface="+mn-lt"/>
                <a:ea typeface="+mn-ea"/>
                <a:cs typeface="+mn-cs"/>
              </a:defRPr>
            </a:lvl8pPr>
            <a:lvl9pPr marL="3886200" indent="-228600">
              <a:spcBef>
                <a:spcPct val="20000"/>
              </a:spcBef>
              <a:buFont typeface="Arial"/>
              <a:buChar char="•"/>
              <a:defRPr sz="2000">
                <a:latin typeface="+mn-lt"/>
                <a:ea typeface="+mn-ea"/>
                <a:cs typeface="+mn-cs"/>
              </a:defRPr>
            </a:lvl9pPr>
          </a:lstStyle>
          <a:p>
            <a:pPr>
              <a:spcBef>
                <a:spcPts val="0"/>
              </a:spcBef>
            </a:pPr>
            <a:r>
              <a:rPr lang="en-US" sz="4000" b="1" dirty="0" smtClean="0">
                <a:solidFill>
                  <a:schemeClr val="bg1"/>
                </a:solidFill>
              </a:rPr>
              <a:t>Data &amp; Analytics</a:t>
            </a:r>
            <a:endParaRPr lang="en-US" sz="4000" b="1" dirty="0">
              <a:solidFill>
                <a:schemeClr val="bg1"/>
              </a:solidFill>
              <a:latin typeface="Akkurat Pro" charset="0"/>
              <a:ea typeface="Akkurat Pro Regular" charset="0"/>
              <a:cs typeface="Times New Roman" charset="0"/>
            </a:endParaRPr>
          </a:p>
        </p:txBody>
      </p:sp>
      <p:sp>
        <p:nvSpPr>
          <p:cNvPr id="20" name="Content Placeholder 5"/>
          <p:cNvSpPr txBox="1">
            <a:spLocks/>
          </p:cNvSpPr>
          <p:nvPr/>
        </p:nvSpPr>
        <p:spPr>
          <a:xfrm>
            <a:off x="550524" y="2687256"/>
            <a:ext cx="5358845" cy="615553"/>
          </a:xfrm>
          <a:prstGeom prst="rect">
            <a:avLst/>
          </a:prstGeom>
        </p:spPr>
        <p:txBody>
          <a:bodyPr vert="horz" wrap="square" lIns="0" tIns="0" rIns="0" bIns="0" rtlCol="0">
            <a:spAutoFit/>
          </a:bodyPr>
          <a:lstStyle>
            <a:defPPr>
              <a:defRPr lang="en-US"/>
            </a:defPPr>
            <a:lvl1pPr marL="0" indent="0" eaLnBrk="1" fontAlgn="auto" latinLnBrk="0" hangingPunct="1">
              <a:spcBef>
                <a:spcPts val="1800"/>
              </a:spcBef>
              <a:spcAft>
                <a:spcPts val="0"/>
              </a:spcAft>
              <a:buFont typeface="Arial"/>
              <a:buNone/>
              <a:defRPr sz="1600" b="0" i="0" baseline="0">
                <a:latin typeface="Akkurat Pro"/>
                <a:ea typeface="+mn-ea"/>
                <a:cs typeface="Akkurat Pro"/>
              </a:defRPr>
            </a:lvl1pPr>
            <a:lvl2pPr marL="182880" marR="0" indent="-182880" eaLnBrk="1" fontAlgn="auto" latinLnBrk="0" hangingPunct="1">
              <a:lnSpc>
                <a:spcPct val="100000"/>
              </a:lnSpc>
              <a:spcBef>
                <a:spcPts val="500"/>
              </a:spcBef>
              <a:spcAft>
                <a:spcPts val="0"/>
              </a:spcAft>
              <a:buClrTx/>
              <a:buSzTx/>
              <a:buFont typeface="Arial"/>
              <a:buChar char="•"/>
              <a:tabLst/>
              <a:defRPr sz="2000" b="0" i="0">
                <a:latin typeface="Akkurat Pro" charset="0"/>
                <a:ea typeface="+mn-ea"/>
                <a:cs typeface="Akkurat Pro" charset="0"/>
              </a:defRPr>
            </a:lvl2pPr>
            <a:lvl3pPr marL="393192" indent="-182880" eaLnBrk="1" latinLnBrk="0" hangingPunct="1">
              <a:spcBef>
                <a:spcPts val="600"/>
              </a:spcBef>
              <a:buFont typeface=".AppleSystemUIFont" charset="-120"/>
              <a:buChar char="-"/>
              <a:defRPr sz="1350" b="0" i="0">
                <a:latin typeface="Akkurat Pro" charset="0"/>
                <a:ea typeface="+mn-ea"/>
                <a:cs typeface="Akkurat Pro" charset="0"/>
              </a:defRPr>
            </a:lvl3pPr>
            <a:lvl4pPr marL="603504" indent="-182880" eaLnBrk="1" latinLnBrk="0" hangingPunct="1">
              <a:spcBef>
                <a:spcPts val="500"/>
              </a:spcBef>
              <a:buSzPct val="100000"/>
              <a:buFont typeface=".AppleSystemUIFont" charset="-120"/>
              <a:buChar char="-"/>
              <a:defRPr sz="1350" b="0" i="0">
                <a:latin typeface="Akkurat Pro" charset="0"/>
                <a:ea typeface="+mn-ea"/>
                <a:cs typeface="Akkurat Pro" charset="0"/>
              </a:defRPr>
            </a:lvl4pPr>
            <a:lvl5pPr marL="822960" indent="-182880" eaLnBrk="1" latinLnBrk="0" hangingPunct="1">
              <a:spcBef>
                <a:spcPts val="500"/>
              </a:spcBef>
              <a:buFont typeface=".AppleSystemUIFont" charset="-120"/>
              <a:buChar char="-"/>
              <a:defRPr sz="1350" b="0" i="0">
                <a:latin typeface="Akkurat Pro" charset="0"/>
                <a:ea typeface="+mn-ea"/>
                <a:cs typeface="Akkurat Pro" charset="0"/>
              </a:defRPr>
            </a:lvl5pPr>
            <a:lvl6pPr marL="2514600" indent="-228600">
              <a:spcBef>
                <a:spcPct val="20000"/>
              </a:spcBef>
              <a:buFont typeface="Arial"/>
              <a:buChar char="•"/>
              <a:defRPr sz="2000">
                <a:latin typeface="+mn-lt"/>
                <a:ea typeface="+mn-ea"/>
                <a:cs typeface="+mn-cs"/>
              </a:defRPr>
            </a:lvl6pPr>
            <a:lvl7pPr marL="2971800" indent="-228600">
              <a:spcBef>
                <a:spcPct val="20000"/>
              </a:spcBef>
              <a:buFont typeface="Arial"/>
              <a:buChar char="•"/>
              <a:defRPr sz="2000">
                <a:latin typeface="+mn-lt"/>
                <a:ea typeface="+mn-ea"/>
                <a:cs typeface="+mn-cs"/>
              </a:defRPr>
            </a:lvl7pPr>
            <a:lvl8pPr marL="3429000" indent="-228600">
              <a:spcBef>
                <a:spcPct val="20000"/>
              </a:spcBef>
              <a:buFont typeface="Arial"/>
              <a:buChar char="•"/>
              <a:defRPr sz="2000">
                <a:latin typeface="+mn-lt"/>
                <a:ea typeface="+mn-ea"/>
                <a:cs typeface="+mn-cs"/>
              </a:defRPr>
            </a:lvl8pPr>
            <a:lvl9pPr marL="3886200" indent="-228600">
              <a:spcBef>
                <a:spcPct val="20000"/>
              </a:spcBef>
              <a:buFont typeface="Arial"/>
              <a:buChar char="•"/>
              <a:defRPr sz="2000">
                <a:latin typeface="+mn-lt"/>
                <a:ea typeface="+mn-ea"/>
                <a:cs typeface="+mn-cs"/>
              </a:defRPr>
            </a:lvl9pPr>
          </a:lstStyle>
          <a:p>
            <a:pPr>
              <a:spcBef>
                <a:spcPts val="0"/>
              </a:spcBef>
            </a:pPr>
            <a:r>
              <a:rPr lang="en-US" sz="4000" b="1" dirty="0" smtClean="0">
                <a:solidFill>
                  <a:schemeClr val="bg1"/>
                </a:solidFill>
                <a:latin typeface="Akkurat Pro" charset="0"/>
                <a:ea typeface="Akkurat Pro Regular" charset="0"/>
                <a:cs typeface="Times New Roman" charset="0"/>
              </a:rPr>
              <a:t>Benchmarks</a:t>
            </a:r>
            <a:endParaRPr lang="en-US" sz="4000" b="1" dirty="0">
              <a:solidFill>
                <a:schemeClr val="bg1"/>
              </a:solidFill>
              <a:latin typeface="Akkurat Pro" charset="0"/>
              <a:ea typeface="Akkurat Pro Regular" charset="0"/>
              <a:cs typeface="Times New Roman" charset="0"/>
            </a:endParaRPr>
          </a:p>
        </p:txBody>
      </p:sp>
      <p:sp>
        <p:nvSpPr>
          <p:cNvPr id="21" name="Content Placeholder 5"/>
          <p:cNvSpPr txBox="1">
            <a:spLocks/>
          </p:cNvSpPr>
          <p:nvPr/>
        </p:nvSpPr>
        <p:spPr>
          <a:xfrm>
            <a:off x="550525" y="3924990"/>
            <a:ext cx="5358845" cy="615553"/>
          </a:xfrm>
          <a:prstGeom prst="rect">
            <a:avLst/>
          </a:prstGeom>
        </p:spPr>
        <p:txBody>
          <a:bodyPr vert="horz" wrap="square" lIns="0" tIns="0" rIns="0" bIns="0" rtlCol="0">
            <a:spAutoFit/>
          </a:bodyPr>
          <a:lstStyle>
            <a:defPPr>
              <a:defRPr lang="en-US"/>
            </a:defPPr>
            <a:lvl1pPr marL="0" indent="0" eaLnBrk="1" fontAlgn="auto" latinLnBrk="0" hangingPunct="1">
              <a:spcBef>
                <a:spcPts val="1800"/>
              </a:spcBef>
              <a:spcAft>
                <a:spcPts val="0"/>
              </a:spcAft>
              <a:buFont typeface="Arial"/>
              <a:buNone/>
              <a:defRPr sz="1600" b="0" i="0" baseline="0">
                <a:latin typeface="Akkurat Pro"/>
                <a:ea typeface="+mn-ea"/>
                <a:cs typeface="Akkurat Pro"/>
              </a:defRPr>
            </a:lvl1pPr>
            <a:lvl2pPr marL="182880" marR="0" indent="-182880" eaLnBrk="1" fontAlgn="auto" latinLnBrk="0" hangingPunct="1">
              <a:lnSpc>
                <a:spcPct val="100000"/>
              </a:lnSpc>
              <a:spcBef>
                <a:spcPts val="500"/>
              </a:spcBef>
              <a:spcAft>
                <a:spcPts val="0"/>
              </a:spcAft>
              <a:buClrTx/>
              <a:buSzTx/>
              <a:buFont typeface="Arial"/>
              <a:buChar char="•"/>
              <a:tabLst/>
              <a:defRPr sz="2000" b="0" i="0">
                <a:latin typeface="Akkurat Pro" charset="0"/>
                <a:ea typeface="+mn-ea"/>
                <a:cs typeface="Akkurat Pro" charset="0"/>
              </a:defRPr>
            </a:lvl2pPr>
            <a:lvl3pPr marL="393192" indent="-182880" eaLnBrk="1" latinLnBrk="0" hangingPunct="1">
              <a:spcBef>
                <a:spcPts val="600"/>
              </a:spcBef>
              <a:buFont typeface=".AppleSystemUIFont" charset="-120"/>
              <a:buChar char="-"/>
              <a:defRPr sz="1350" b="0" i="0">
                <a:latin typeface="Akkurat Pro" charset="0"/>
                <a:ea typeface="+mn-ea"/>
                <a:cs typeface="Akkurat Pro" charset="0"/>
              </a:defRPr>
            </a:lvl3pPr>
            <a:lvl4pPr marL="603504" indent="-182880" eaLnBrk="1" latinLnBrk="0" hangingPunct="1">
              <a:spcBef>
                <a:spcPts val="500"/>
              </a:spcBef>
              <a:buSzPct val="100000"/>
              <a:buFont typeface=".AppleSystemUIFont" charset="-120"/>
              <a:buChar char="-"/>
              <a:defRPr sz="1350" b="0" i="0">
                <a:latin typeface="Akkurat Pro" charset="0"/>
                <a:ea typeface="+mn-ea"/>
                <a:cs typeface="Akkurat Pro" charset="0"/>
              </a:defRPr>
            </a:lvl4pPr>
            <a:lvl5pPr marL="822960" indent="-182880" eaLnBrk="1" latinLnBrk="0" hangingPunct="1">
              <a:spcBef>
                <a:spcPts val="500"/>
              </a:spcBef>
              <a:buFont typeface=".AppleSystemUIFont" charset="-120"/>
              <a:buChar char="-"/>
              <a:defRPr sz="1350" b="0" i="0">
                <a:latin typeface="Akkurat Pro" charset="0"/>
                <a:ea typeface="+mn-ea"/>
                <a:cs typeface="Akkurat Pro" charset="0"/>
              </a:defRPr>
            </a:lvl5pPr>
            <a:lvl6pPr marL="2514600" indent="-228600">
              <a:spcBef>
                <a:spcPct val="20000"/>
              </a:spcBef>
              <a:buFont typeface="Arial"/>
              <a:buChar char="•"/>
              <a:defRPr sz="2000">
                <a:latin typeface="+mn-lt"/>
                <a:ea typeface="+mn-ea"/>
                <a:cs typeface="+mn-cs"/>
              </a:defRPr>
            </a:lvl6pPr>
            <a:lvl7pPr marL="2971800" indent="-228600">
              <a:spcBef>
                <a:spcPct val="20000"/>
              </a:spcBef>
              <a:buFont typeface="Arial"/>
              <a:buChar char="•"/>
              <a:defRPr sz="2000">
                <a:latin typeface="+mn-lt"/>
                <a:ea typeface="+mn-ea"/>
                <a:cs typeface="+mn-cs"/>
              </a:defRPr>
            </a:lvl7pPr>
            <a:lvl8pPr marL="3429000" indent="-228600">
              <a:spcBef>
                <a:spcPct val="20000"/>
              </a:spcBef>
              <a:buFont typeface="Arial"/>
              <a:buChar char="•"/>
              <a:defRPr sz="2000">
                <a:latin typeface="+mn-lt"/>
                <a:ea typeface="+mn-ea"/>
                <a:cs typeface="+mn-cs"/>
              </a:defRPr>
            </a:lvl8pPr>
            <a:lvl9pPr marL="3886200" indent="-228600">
              <a:spcBef>
                <a:spcPct val="20000"/>
              </a:spcBef>
              <a:buFont typeface="Arial"/>
              <a:buChar char="•"/>
              <a:defRPr sz="2000">
                <a:latin typeface="+mn-lt"/>
                <a:ea typeface="+mn-ea"/>
                <a:cs typeface="+mn-cs"/>
              </a:defRPr>
            </a:lvl9pPr>
          </a:lstStyle>
          <a:p>
            <a:pPr>
              <a:spcBef>
                <a:spcPts val="0"/>
              </a:spcBef>
            </a:pPr>
            <a:r>
              <a:rPr lang="en-US" sz="4000" b="1" dirty="0" smtClean="0">
                <a:solidFill>
                  <a:schemeClr val="bg1"/>
                </a:solidFill>
                <a:latin typeface="Akkurat Pro" charset="0"/>
                <a:ea typeface="Akkurat Pro Regular" charset="0"/>
                <a:cs typeface="Times New Roman" charset="0"/>
              </a:rPr>
              <a:t>Credit Ratings</a:t>
            </a:r>
            <a:endParaRPr lang="en-US" sz="4000" b="1" dirty="0">
              <a:solidFill>
                <a:schemeClr val="bg1"/>
              </a:solidFill>
              <a:latin typeface="Akkurat Pro" charset="0"/>
              <a:ea typeface="Akkurat Pro Regular" charset="0"/>
              <a:cs typeface="Times New Roman" charset="0"/>
            </a:endParaRPr>
          </a:p>
        </p:txBody>
      </p:sp>
      <p:sp>
        <p:nvSpPr>
          <p:cNvPr id="25" name="Rectangle 24"/>
          <p:cNvSpPr>
            <a:spLocks noChangeAspect="1"/>
          </p:cNvSpPr>
          <p:nvPr/>
        </p:nvSpPr>
        <p:spPr>
          <a:xfrm>
            <a:off x="362181" y="4960384"/>
            <a:ext cx="8531352" cy="1005840"/>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ontent Placeholder 5"/>
          <p:cNvSpPr txBox="1">
            <a:spLocks/>
          </p:cNvSpPr>
          <p:nvPr/>
        </p:nvSpPr>
        <p:spPr>
          <a:xfrm>
            <a:off x="558546" y="5160231"/>
            <a:ext cx="7406359" cy="615553"/>
          </a:xfrm>
          <a:prstGeom prst="rect">
            <a:avLst/>
          </a:prstGeom>
        </p:spPr>
        <p:txBody>
          <a:bodyPr vert="horz" wrap="square" lIns="0" tIns="0" rIns="0" bIns="0" rtlCol="0">
            <a:spAutoFit/>
          </a:bodyPr>
          <a:lstStyle>
            <a:defPPr>
              <a:defRPr lang="en-US"/>
            </a:defPPr>
            <a:lvl1pPr marL="0" indent="0" eaLnBrk="1" fontAlgn="auto" latinLnBrk="0" hangingPunct="1">
              <a:spcBef>
                <a:spcPts val="1800"/>
              </a:spcBef>
              <a:spcAft>
                <a:spcPts val="0"/>
              </a:spcAft>
              <a:buFont typeface="Arial"/>
              <a:buNone/>
              <a:defRPr sz="1600" b="0" i="0" baseline="0">
                <a:latin typeface="Akkurat Pro"/>
                <a:ea typeface="+mn-ea"/>
                <a:cs typeface="Akkurat Pro"/>
              </a:defRPr>
            </a:lvl1pPr>
            <a:lvl2pPr marL="182880" marR="0" indent="-182880" eaLnBrk="1" fontAlgn="auto" latinLnBrk="0" hangingPunct="1">
              <a:lnSpc>
                <a:spcPct val="100000"/>
              </a:lnSpc>
              <a:spcBef>
                <a:spcPts val="500"/>
              </a:spcBef>
              <a:spcAft>
                <a:spcPts val="0"/>
              </a:spcAft>
              <a:buClrTx/>
              <a:buSzTx/>
              <a:buFont typeface="Arial"/>
              <a:buChar char="•"/>
              <a:tabLst/>
              <a:defRPr sz="2000" b="0" i="0">
                <a:latin typeface="Akkurat Pro" charset="0"/>
                <a:ea typeface="+mn-ea"/>
                <a:cs typeface="Akkurat Pro" charset="0"/>
              </a:defRPr>
            </a:lvl2pPr>
            <a:lvl3pPr marL="393192" indent="-182880" eaLnBrk="1" latinLnBrk="0" hangingPunct="1">
              <a:spcBef>
                <a:spcPts val="600"/>
              </a:spcBef>
              <a:buFont typeface=".AppleSystemUIFont" charset="-120"/>
              <a:buChar char="-"/>
              <a:defRPr sz="1350" b="0" i="0">
                <a:latin typeface="Akkurat Pro" charset="0"/>
                <a:ea typeface="+mn-ea"/>
                <a:cs typeface="Akkurat Pro" charset="0"/>
              </a:defRPr>
            </a:lvl3pPr>
            <a:lvl4pPr marL="603504" indent="-182880" eaLnBrk="1" latinLnBrk="0" hangingPunct="1">
              <a:spcBef>
                <a:spcPts val="500"/>
              </a:spcBef>
              <a:buSzPct val="100000"/>
              <a:buFont typeface=".AppleSystemUIFont" charset="-120"/>
              <a:buChar char="-"/>
              <a:defRPr sz="1350" b="0" i="0">
                <a:latin typeface="Akkurat Pro" charset="0"/>
                <a:ea typeface="+mn-ea"/>
                <a:cs typeface="Akkurat Pro" charset="0"/>
              </a:defRPr>
            </a:lvl4pPr>
            <a:lvl5pPr marL="822960" indent="-182880" eaLnBrk="1" latinLnBrk="0" hangingPunct="1">
              <a:spcBef>
                <a:spcPts val="500"/>
              </a:spcBef>
              <a:buFont typeface=".AppleSystemUIFont" charset="-120"/>
              <a:buChar char="-"/>
              <a:defRPr sz="1350" b="0" i="0">
                <a:latin typeface="Akkurat Pro" charset="0"/>
                <a:ea typeface="+mn-ea"/>
                <a:cs typeface="Akkurat Pro" charset="0"/>
              </a:defRPr>
            </a:lvl5pPr>
            <a:lvl6pPr marL="2514600" indent="-228600">
              <a:spcBef>
                <a:spcPct val="20000"/>
              </a:spcBef>
              <a:buFont typeface="Arial"/>
              <a:buChar char="•"/>
              <a:defRPr sz="2000">
                <a:latin typeface="+mn-lt"/>
                <a:ea typeface="+mn-ea"/>
                <a:cs typeface="+mn-cs"/>
              </a:defRPr>
            </a:lvl6pPr>
            <a:lvl7pPr marL="2971800" indent="-228600">
              <a:spcBef>
                <a:spcPct val="20000"/>
              </a:spcBef>
              <a:buFont typeface="Arial"/>
              <a:buChar char="•"/>
              <a:defRPr sz="2000">
                <a:latin typeface="+mn-lt"/>
                <a:ea typeface="+mn-ea"/>
                <a:cs typeface="+mn-cs"/>
              </a:defRPr>
            </a:lvl7pPr>
            <a:lvl8pPr marL="3429000" indent="-228600">
              <a:spcBef>
                <a:spcPct val="20000"/>
              </a:spcBef>
              <a:buFont typeface="Arial"/>
              <a:buChar char="•"/>
              <a:defRPr sz="2000">
                <a:latin typeface="+mn-lt"/>
                <a:ea typeface="+mn-ea"/>
                <a:cs typeface="+mn-cs"/>
              </a:defRPr>
            </a:lvl8pPr>
            <a:lvl9pPr marL="3886200" indent="-228600">
              <a:spcBef>
                <a:spcPct val="20000"/>
              </a:spcBef>
              <a:buFont typeface="Arial"/>
              <a:buChar char="•"/>
              <a:defRPr sz="2000">
                <a:latin typeface="+mn-lt"/>
                <a:ea typeface="+mn-ea"/>
                <a:cs typeface="+mn-cs"/>
              </a:defRPr>
            </a:lvl9pPr>
          </a:lstStyle>
          <a:p>
            <a:pPr>
              <a:spcBef>
                <a:spcPts val="0"/>
              </a:spcBef>
            </a:pPr>
            <a:r>
              <a:rPr lang="en-US" sz="4000" b="1" dirty="0" smtClean="0">
                <a:solidFill>
                  <a:schemeClr val="bg1"/>
                </a:solidFill>
                <a:latin typeface="Akkurat Pro" charset="0"/>
                <a:ea typeface="Akkurat Pro Regular" charset="0"/>
                <a:cs typeface="Times New Roman" charset="0"/>
              </a:rPr>
              <a:t>Research &amp; Commentary</a:t>
            </a:r>
            <a:endParaRPr lang="en-US" sz="4000" b="1" dirty="0">
              <a:solidFill>
                <a:schemeClr val="bg1"/>
              </a:solidFill>
              <a:latin typeface="Akkurat Pro" charset="0"/>
              <a:ea typeface="Akkurat Pro Regular" charset="0"/>
              <a:cs typeface="Times New Roman" charset="0"/>
            </a:endParaRPr>
          </a:p>
        </p:txBody>
      </p:sp>
    </p:spTree>
    <p:extLst>
      <p:ext uri="{BB962C8B-B14F-4D97-AF65-F5344CB8AC3E}">
        <p14:creationId xmlns:p14="http://schemas.microsoft.com/office/powerpoint/2010/main" val="70067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amp;P Global 2016">
  <a:themeElements>
    <a:clrScheme name="Custom 43">
      <a:dk1>
        <a:sysClr val="windowText" lastClr="000000"/>
      </a:dk1>
      <a:lt1>
        <a:sysClr val="window" lastClr="FFFFFF"/>
      </a:lt1>
      <a:dk2>
        <a:srgbClr val="D6002A"/>
      </a:dk2>
      <a:lt2>
        <a:srgbClr val="DBD9D6"/>
      </a:lt2>
      <a:accent1>
        <a:srgbClr val="3C3C3B"/>
      </a:accent1>
      <a:accent2>
        <a:srgbClr val="7B1E29"/>
      </a:accent2>
      <a:accent3>
        <a:srgbClr val="D53814"/>
      </a:accent3>
      <a:accent4>
        <a:srgbClr val="BEB7A9"/>
      </a:accent4>
      <a:accent5>
        <a:srgbClr val="A79886"/>
      </a:accent5>
      <a:accent6>
        <a:srgbClr val="95B3C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Platts PowerPoint Template</Template>
  <TotalTime>4618</TotalTime>
  <Words>2891</Words>
  <Application>Microsoft Office PowerPoint</Application>
  <PresentationFormat>On-screen Show (4:3)</PresentationFormat>
  <Paragraphs>385</Paragraphs>
  <Slides>37</Slides>
  <Notes>23</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S&amp;P Global 2016</vt:lpstr>
      <vt:lpstr>S&amp;P Global Ratings: An Introduction</vt:lpstr>
      <vt:lpstr>S&amp;P Global Inc.</vt:lpstr>
      <vt:lpstr>Our divisions work together  to give you a 360 degree view. </vt:lpstr>
      <vt:lpstr>Our sister divisions</vt:lpstr>
      <vt:lpstr>Who We Are</vt:lpstr>
      <vt:lpstr>Who We Are (cont’d.) </vt:lpstr>
      <vt:lpstr>Our Views And What We Do </vt:lpstr>
      <vt:lpstr>S&amp;P Global Ratings: Global Reach</vt:lpstr>
      <vt:lpstr>Our capabilities are foundational for our customers to make critical decisions every day.  </vt:lpstr>
      <vt:lpstr>We drive value for our customers  with our scale and expertise.</vt:lpstr>
      <vt:lpstr>Our Analytic Coverage </vt:lpstr>
      <vt:lpstr>PowerPoint Presentation</vt:lpstr>
      <vt:lpstr>What Is A Credit Rating? </vt:lpstr>
      <vt:lpstr>What Credit Ratings Do </vt:lpstr>
      <vt:lpstr>Raising Capital Through Rated Securities </vt:lpstr>
      <vt:lpstr>Ratings: Filling A Gap Between Issuers And Investors </vt:lpstr>
      <vt:lpstr>S&amp;P Global Ratings: Meeting Issuer Needs</vt:lpstr>
      <vt:lpstr>Our Global Economics and Research Groups </vt:lpstr>
      <vt:lpstr>S&amp;P Global Ratings: Meeting Investor Needs</vt:lpstr>
      <vt:lpstr>Our Ratings Categories </vt:lpstr>
      <vt:lpstr>Comparison Of Rating Agencies’ Business Models </vt:lpstr>
      <vt:lpstr>PowerPoint Presentation</vt:lpstr>
      <vt:lpstr>The Breadth of Our Analytic Coverage  (Number of Issues Rated)</vt:lpstr>
      <vt:lpstr>Our Rating Process</vt:lpstr>
      <vt:lpstr>Primary Elements Of Our Corporate Rating Criteria </vt:lpstr>
      <vt:lpstr>Ratings Distribution: Global Corporates</vt:lpstr>
      <vt:lpstr>Ratings Distribution: U.S. Corporates</vt:lpstr>
      <vt:lpstr>Ratings Distribution: Asia Pacific Corporates</vt:lpstr>
      <vt:lpstr>Ratings Distribution: European Corporates</vt:lpstr>
      <vt:lpstr>Ratings Distribution: U.S. Corporates (non Financial)</vt:lpstr>
      <vt:lpstr>Ratings Distribution: U.S. Corporates (Financial)</vt:lpstr>
      <vt:lpstr>Thank you</vt:lpstr>
      <vt:lpstr>PowerPoint Presentation</vt:lpstr>
      <vt:lpstr>Default Risk: What Our Research Shows  </vt:lpstr>
      <vt:lpstr>Global Corporate Issuers Average Cumulative Default Rates Over 10 Years  </vt:lpstr>
      <vt:lpstr>PowerPoint Presentation</vt:lpstr>
      <vt:lpstr>PowerPoint Presentation</vt:lpstr>
    </vt:vector>
  </TitlesOfParts>
  <Company>The McGraw-Hill Companies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PLATTS POWERPOINT TEMPLATE</dc:title>
  <dc:creator>Noble, Louise</dc:creator>
  <cp:lastModifiedBy>Ashmore, Tara</cp:lastModifiedBy>
  <cp:revision>545</cp:revision>
  <cp:lastPrinted>2017-05-03T15:03:22Z</cp:lastPrinted>
  <dcterms:created xsi:type="dcterms:W3CDTF">2016-03-04T19:47:25Z</dcterms:created>
  <dcterms:modified xsi:type="dcterms:W3CDTF">2017-05-03T15:03:38Z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651fe355-c03b-4fe6-95e0-85087d36a690</vt:lpwstr>
  </property>
  <property fmtid="{D5CDD505-2E9C-101B-9397-08002B2CF9AE}" pid="3" name="Classification">
    <vt:lpwstr>Internal</vt:lpwstr>
  </property>
  <property fmtid="{D5CDD505-2E9C-101B-9397-08002B2CF9AE}" pid="4" name="Offisync_UpdateToken">
    <vt:lpwstr>5</vt:lpwstr>
  </property>
  <property fmtid="{D5CDD505-2E9C-101B-9397-08002B2CF9AE}" pid="5" name="Jive_VersionGuid">
    <vt:lpwstr>8f1cabbf-8f8b-4c69-b5f2-6996831684ad</vt:lpwstr>
  </property>
  <property fmtid="{D5CDD505-2E9C-101B-9397-08002B2CF9AE}" pid="6" name="Jive_LatestUserAccountName">
    <vt:lpwstr>tara_ashmore</vt:lpwstr>
  </property>
  <property fmtid="{D5CDD505-2E9C-101B-9397-08002B2CF9AE}" pid="7" name="Offisync_ServerID">
    <vt:lpwstr>e473e071-ae29-440a-8ef1-9f85c6df4fb5</vt:lpwstr>
  </property>
  <property fmtid="{D5CDD505-2E9C-101B-9397-08002B2CF9AE}" pid="8" name="Offisync_UniqueId">
    <vt:lpwstr>107514</vt:lpwstr>
  </property>
  <property fmtid="{D5CDD505-2E9C-101B-9397-08002B2CF9AE}" pid="9" name="Offisync_ProviderInitializationData">
    <vt:lpwstr>https://thehub.spglobal.com</vt:lpwstr>
  </property>
</Properties>
</file>