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8"/>
  </p:notesMasterIdLst>
  <p:handoutMasterIdLst>
    <p:handoutMasterId r:id="rId19"/>
  </p:handoutMasterIdLst>
  <p:sldIdLst>
    <p:sldId id="1063" r:id="rId2"/>
    <p:sldId id="1039" r:id="rId3"/>
    <p:sldId id="1041" r:id="rId4"/>
    <p:sldId id="1056" r:id="rId5"/>
    <p:sldId id="1003" r:id="rId6"/>
    <p:sldId id="1065" r:id="rId7"/>
    <p:sldId id="1059" r:id="rId8"/>
    <p:sldId id="1046" r:id="rId9"/>
    <p:sldId id="1050" r:id="rId10"/>
    <p:sldId id="1051" r:id="rId11"/>
    <p:sldId id="1052" r:id="rId12"/>
    <p:sldId id="1053" r:id="rId13"/>
    <p:sldId id="1016" r:id="rId14"/>
    <p:sldId id="1064" r:id="rId15"/>
    <p:sldId id="1067" r:id="rId16"/>
    <p:sldId id="1066" r:id="rId17"/>
  </p:sldIdLst>
  <p:sldSz cx="9144000" cy="5143500" type="screen16x9"/>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wen, Sarah" initials="BS" lastIdx="5" clrIdx="0">
    <p:extLst>
      <p:ext uri="{19B8F6BF-5375-455C-9EA6-DF929625EA0E}">
        <p15:presenceInfo xmlns:p15="http://schemas.microsoft.com/office/powerpoint/2012/main" userId="Bowen, Sar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71B"/>
    <a:srgbClr val="FFFFFF"/>
    <a:srgbClr val="686868"/>
    <a:srgbClr val="C7E2F5"/>
    <a:srgbClr val="0000CC"/>
    <a:srgbClr val="A2A2A2"/>
    <a:srgbClr val="86C2EA"/>
    <a:srgbClr val="97CAED"/>
    <a:srgbClr val="AAD4F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81694" autoAdjust="0"/>
  </p:normalViewPr>
  <p:slideViewPr>
    <p:cSldViewPr snapToGrid="0">
      <p:cViewPr varScale="1">
        <p:scale>
          <a:sx n="119" d="100"/>
          <a:sy n="119" d="100"/>
        </p:scale>
        <p:origin x="1416" y="176"/>
      </p:cViewPr>
      <p:guideLst>
        <p:guide orient="horz" pos="2124"/>
        <p:guide pos="2880"/>
      </p:guideLst>
    </p:cSldViewPr>
  </p:slideViewPr>
  <p:outlineViewPr>
    <p:cViewPr>
      <p:scale>
        <a:sx n="33" d="100"/>
        <a:sy n="33" d="100"/>
      </p:scale>
      <p:origin x="0" y="-1716"/>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75" d="100"/>
          <a:sy n="75" d="100"/>
        </p:scale>
        <p:origin x="1536" y="-50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AB53C8EB-E3D3-454A-A062-9B9000C8907A}" type="slidenum">
              <a:rPr lang="en-US" smtClean="0">
                <a:latin typeface="Mark Offc For MC" panose="020B0504020101010102" pitchFamily="34" charset="0"/>
              </a:rPr>
              <a:t>‹#›</a:t>
            </a:fld>
            <a:endParaRPr lang="en-US" dirty="0">
              <a:latin typeface="Mark Offc For MC" panose="020B0504020101010102" pitchFamily="34" charset="0"/>
            </a:endParaRPr>
          </a:p>
        </p:txBody>
      </p:sp>
      <p:sp>
        <p:nvSpPr>
          <p:cNvPr id="4" name="Footer Placeholder 4"/>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dirty="0">
              <a:latin typeface="Mark Offc For MC" panose="020B0504020101010102" pitchFamily="34" charset="0"/>
            </a:endParaRPr>
          </a:p>
        </p:txBody>
      </p:sp>
      <p:sp>
        <p:nvSpPr>
          <p:cNvPr id="3" name="Date Placeholder 3"/>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9E4EE345-2FD1-4AE6-BA90-13FE237BFB17}" type="datetime4">
              <a:rPr lang="en-US" smtClean="0">
                <a:latin typeface="Mark Offc For MC" panose="020B0504020101010102" pitchFamily="34" charset="0"/>
              </a:rPr>
              <a:t>December 18, 2019</a:t>
            </a:fld>
            <a:endParaRPr lang="en-US" dirty="0">
              <a:latin typeface="Mark Offc For MC" panose="020B0504020101010102" pitchFamily="34" charset="0"/>
            </a:endParaRPr>
          </a:p>
        </p:txBody>
      </p:sp>
    </p:spTree>
    <p:extLst>
      <p:ext uri="{BB962C8B-B14F-4D97-AF65-F5344CB8AC3E}">
        <p14:creationId xmlns:p14="http://schemas.microsoft.com/office/powerpoint/2010/main" val="2514341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atin typeface="Mark Offc For MC" panose="020B0504020101010102" pitchFamily="34" charset="0"/>
              </a:defRPr>
            </a:lvl1pPr>
          </a:lstStyle>
          <a:p>
            <a:fld id="{9D321C93-C6C5-43C9-BDBB-3B3926036F61}" type="slidenum">
              <a:rPr lang="en-US" smtClean="0"/>
              <a:pPr/>
              <a:t>‹#›</a:t>
            </a:fld>
            <a:endParaRPr lang="en-US" dirty="0"/>
          </a:p>
        </p:txBody>
      </p:sp>
      <p:sp>
        <p:nvSpPr>
          <p:cNvPr id="6" name="Footer Placeholder 4"/>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atin typeface="Mark Offc For MC" panose="020B0504020101010102" pitchFamily="34" charset="0"/>
              </a:defRPr>
            </a:lvl1pPr>
          </a:lstStyle>
          <a:p>
            <a:endParaRPr lang="en-US" dirty="0"/>
          </a:p>
        </p:txBody>
      </p:sp>
      <p:sp>
        <p:nvSpPr>
          <p:cNvPr id="3" name="Date Placeholder 3"/>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atin typeface="Mark Offc For MC" panose="020B0504020101010102" pitchFamily="34" charset="0"/>
              </a:defRPr>
            </a:lvl1pPr>
          </a:lstStyle>
          <a:p>
            <a:fld id="{567D8260-A090-467E-A4C2-96C1573B8F99}" type="datetime4">
              <a:rPr lang="en-US" smtClean="0"/>
              <a:t>December 18, 2019</a:t>
            </a:fld>
            <a:endParaRPr lang="en-US" dirty="0"/>
          </a:p>
        </p:txBody>
      </p:sp>
      <p:sp>
        <p:nvSpPr>
          <p:cNvPr id="2" name="Header Placeholder 2"/>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atin typeface="Mark Offc For MC" panose="020B0504020101010102" pitchFamily="34" charset="0"/>
              </a:defRPr>
            </a:lvl1pPr>
          </a:lstStyle>
          <a:p>
            <a:endParaRPr lang="en-US" dirty="0"/>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dirty="0"/>
          </a:p>
        </p:txBody>
      </p:sp>
    </p:spTree>
    <p:extLst>
      <p:ext uri="{BB962C8B-B14F-4D97-AF65-F5344CB8AC3E}">
        <p14:creationId xmlns:p14="http://schemas.microsoft.com/office/powerpoint/2010/main" val="4147397711"/>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ark Offc For MC" panose="020B0504020101010102" pitchFamily="34" charset="0"/>
        <a:ea typeface="+mn-ea"/>
        <a:cs typeface="+mn-cs"/>
      </a:defRPr>
    </a:lvl1pPr>
    <a:lvl2pPr marL="228600" indent="-228600" algn="l" defTabSz="685800" rtl="0" eaLnBrk="1" latinLnBrk="0" hangingPunct="1">
      <a:buFont typeface="Mark Offc For MC" panose="020B0504020101010102" pitchFamily="34" charset="0"/>
      <a:buChar char="•"/>
      <a:defRPr sz="900" kern="1200">
        <a:solidFill>
          <a:schemeClr val="tx1"/>
        </a:solidFill>
        <a:latin typeface="Mark Offc For MC" panose="020B0504020101010102" pitchFamily="34" charset="0"/>
        <a:ea typeface="+mn-ea"/>
        <a:cs typeface="+mn-cs"/>
      </a:defRPr>
    </a:lvl2pPr>
    <a:lvl3pPr marL="406400" indent="-177800" algn="l" defTabSz="685800" rtl="0" eaLnBrk="1" latinLnBrk="0" hangingPunct="1">
      <a:buFont typeface="Mark Offc For MC" panose="020B0504020101010102" pitchFamily="34" charset="0"/>
      <a:buChar char="–"/>
      <a:defRPr sz="900" kern="1200">
        <a:solidFill>
          <a:schemeClr val="tx1"/>
        </a:solidFill>
        <a:latin typeface="Mark Offc For MC" panose="020B0504020101010102" pitchFamily="34" charset="0"/>
        <a:ea typeface="+mn-ea"/>
        <a:cs typeface="+mn-cs"/>
      </a:defRPr>
    </a:lvl3pPr>
    <a:lvl4pPr marL="577850" indent="-171450" algn="l" defTabSz="685800" rtl="0" eaLnBrk="1" latinLnBrk="0" hangingPunct="1">
      <a:buFont typeface="Mark Offc For MC" panose="020B0504020101010102" pitchFamily="34" charset="0"/>
      <a:buChar char="•"/>
      <a:defRPr sz="900" kern="1200">
        <a:solidFill>
          <a:schemeClr val="tx1"/>
        </a:solidFill>
        <a:latin typeface="Mark Offc For MC" panose="020B0504020101010102" pitchFamily="34" charset="0"/>
        <a:ea typeface="+mn-ea"/>
        <a:cs typeface="+mn-cs"/>
      </a:defRPr>
    </a:lvl4pPr>
    <a:lvl5pPr marL="800100" indent="-228600" algn="l" defTabSz="685800" rtl="0" eaLnBrk="1" latinLnBrk="0" hangingPunct="1">
      <a:buFont typeface="Mark Offc For MC" panose="020B0504020101010102" pitchFamily="34" charset="0"/>
      <a:buChar char="–"/>
      <a:defRPr sz="900" kern="1200">
        <a:solidFill>
          <a:schemeClr val="tx1"/>
        </a:solidFill>
        <a:latin typeface="Mark Offc For MC" panose="020B0504020101010102"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D321C93-C6C5-43C9-BDBB-3B3926036F61}" type="slidenum">
              <a:rPr lang="en-US" smtClean="0"/>
              <a:pPr/>
              <a:t>1</a:t>
            </a:fld>
            <a:endParaRPr lang="en-US" dirty="0"/>
          </a:p>
        </p:txBody>
      </p:sp>
    </p:spTree>
    <p:extLst>
      <p:ext uri="{BB962C8B-B14F-4D97-AF65-F5344CB8AC3E}">
        <p14:creationId xmlns:p14="http://schemas.microsoft.com/office/powerpoint/2010/main" val="3092252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i="0" kern="1200" dirty="0">
                <a:solidFill>
                  <a:schemeClr val="tx1"/>
                </a:solidFill>
                <a:effectLst/>
                <a:latin typeface="Mark Offc For MC" panose="020B0504020101010102" pitchFamily="34" charset="0"/>
                <a:ea typeface="+mn-ea"/>
                <a:cs typeface="+mn-cs"/>
              </a:rPr>
              <a:t>This application enables instant payment collection and associated product reconciliation data upon delivery of goods. By connecting banks, ERPs, suppliers and buyers at scale, this service streamlines the operating fundamentals for both distributors and merchants. </a:t>
            </a:r>
          </a:p>
          <a:p>
            <a:endParaRPr lang="en-US" sz="900" i="0" kern="1200" dirty="0">
              <a:solidFill>
                <a:schemeClr val="tx1"/>
              </a:solidFill>
              <a:effectLst/>
              <a:latin typeface="Mark Offc For MC" panose="020B0504020101010102" pitchFamily="34" charset="0"/>
              <a:ea typeface="+mn-ea"/>
              <a:cs typeface="+mn-cs"/>
            </a:endParaRPr>
          </a:p>
          <a:p>
            <a:r>
              <a:rPr lang="en-US" sz="900" kern="1200" dirty="0">
                <a:solidFill>
                  <a:schemeClr val="tx1"/>
                </a:solidFill>
                <a:effectLst/>
                <a:latin typeface="Mark Offc For MC" panose="020B0504020101010102" pitchFamily="34" charset="0"/>
                <a:ea typeface="+mn-ea"/>
                <a:cs typeface="+mn-cs"/>
              </a:rPr>
              <a:t>Mastercard’s Payment on Delivery solution will connect banks, agents/ERPs, buyers, and suppliers at scale to enable payment velocity and precision, and rich messaging across the ecosystem. This will be enabled by: Transforming invoice data from the Supplier ERP and creating data-rich ISO 20022 request for payment messages packaged for the Supplier Bank; facilitating dynamic messaging between Buyers and their agents/banks to authorize payment upon acceptance of delivery; and confirming payment with accompanying data to buyer and supplier participants for streamlined reconciliation. </a:t>
            </a:r>
          </a:p>
          <a:p>
            <a:endParaRPr lang="en-US" sz="900" i="0" kern="1200" dirty="0">
              <a:solidFill>
                <a:schemeClr val="tx1"/>
              </a:solidFill>
              <a:effectLst/>
              <a:latin typeface="Mark Offc For MC" panose="020B0504020101010102" pitchFamily="34" charset="0"/>
              <a:ea typeface="+mn-ea"/>
              <a:cs typeface="+mn-cs"/>
            </a:endParaRPr>
          </a:p>
          <a:p>
            <a:r>
              <a:rPr lang="en-US" sz="900" i="0" kern="1200" dirty="0">
                <a:solidFill>
                  <a:schemeClr val="tx1"/>
                </a:solidFill>
                <a:effectLst/>
                <a:latin typeface="Mark Offc For MC" panose="020B0504020101010102" pitchFamily="34" charset="0"/>
                <a:ea typeface="+mn-ea"/>
                <a:cs typeface="+mn-cs"/>
              </a:rPr>
              <a:t>**Edit to B2B Mastercard Track Payment Services</a:t>
            </a:r>
          </a:p>
        </p:txBody>
      </p:sp>
      <p:sp>
        <p:nvSpPr>
          <p:cNvPr id="4" name="Slide Number Placeholder 3"/>
          <p:cNvSpPr>
            <a:spLocks noGrp="1"/>
          </p:cNvSpPr>
          <p:nvPr>
            <p:ph type="sldNum" sz="quarter" idx="10"/>
          </p:nvPr>
        </p:nvSpPr>
        <p:spPr/>
        <p:txBody>
          <a:bodyPr/>
          <a:lstStyle/>
          <a:p>
            <a:fld id="{9D321C93-C6C5-43C9-BDBB-3B3926036F61}" type="slidenum">
              <a:rPr lang="en-US" smtClean="0"/>
              <a:pPr/>
              <a:t>10</a:t>
            </a:fld>
            <a:endParaRPr lang="en-US" dirty="0"/>
          </a:p>
        </p:txBody>
      </p:sp>
    </p:spTree>
    <p:extLst>
      <p:ext uri="{BB962C8B-B14F-4D97-AF65-F5344CB8AC3E}">
        <p14:creationId xmlns:p14="http://schemas.microsoft.com/office/powerpoint/2010/main" val="1023308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ark Offc For MC" panose="020B0504020101010102" pitchFamily="34" charset="0"/>
                <a:ea typeface="+mn-ea"/>
                <a:cs typeface="+mn-cs"/>
              </a:rPr>
              <a:t>Payment on Delivery is being built on the Mastercard Track</a:t>
            </a:r>
            <a:r>
              <a:rPr lang="en-US" sz="900" kern="1200" baseline="0" dirty="0">
                <a:solidFill>
                  <a:schemeClr val="tx1"/>
                </a:solidFill>
                <a:effectLst/>
                <a:latin typeface="Mark Offc For MC" panose="020B0504020101010102" pitchFamily="34" charset="0"/>
                <a:ea typeface="+mn-ea"/>
                <a:cs typeface="+mn-cs"/>
              </a:rPr>
              <a:t> Business Payment Service (BPS) platform. </a:t>
            </a:r>
            <a:endParaRPr lang="en-US" sz="900" kern="1200" dirty="0">
              <a:solidFill>
                <a:schemeClr val="tx1"/>
              </a:solidFill>
              <a:effectLst/>
              <a:latin typeface="Mark Offc For MC" panose="020B0504020101010102" pitchFamily="34" charset="0"/>
              <a:ea typeface="+mn-ea"/>
              <a:cs typeface="+mn-cs"/>
            </a:endParaRPr>
          </a:p>
          <a:p>
            <a:endParaRPr lang="en-US" sz="900" kern="1200" dirty="0">
              <a:solidFill>
                <a:schemeClr val="tx1"/>
              </a:solidFill>
              <a:effectLst/>
              <a:latin typeface="Mark Offc For MC" panose="020B0504020101010102" pitchFamily="34" charset="0"/>
              <a:ea typeface="+mn-ea"/>
              <a:cs typeface="+mn-cs"/>
            </a:endParaRPr>
          </a:p>
          <a:p>
            <a:r>
              <a:rPr lang="en-US" sz="900" kern="1200" dirty="0">
                <a:solidFill>
                  <a:schemeClr val="tx1"/>
                </a:solidFill>
                <a:effectLst/>
                <a:latin typeface="Mark Offc For MC" panose="020B0504020101010102" pitchFamily="34" charset="0"/>
                <a:ea typeface="+mn-ea"/>
                <a:cs typeface="+mn-cs"/>
              </a:rPr>
              <a:t>Mastercard’s B2B payments strategy centers on streamlining the complexity of the B2B ecosystem, where buyers and suppliers are using all different systems, formats, and processes. </a:t>
            </a:r>
            <a:r>
              <a:rPr lang="en-US" sz="900" b="1" i="1" kern="1200" dirty="0">
                <a:solidFill>
                  <a:schemeClr val="tx1"/>
                </a:solidFill>
                <a:effectLst/>
                <a:latin typeface="Mark Offc For MC" panose="020B0504020101010102" pitchFamily="34" charset="0"/>
                <a:ea typeface="+mn-ea"/>
                <a:cs typeface="+mn-cs"/>
              </a:rPr>
              <a:t>Mastercard is building the Business-to Business Payment Service (BPS) platform, establishing a new 4-party model</a:t>
            </a:r>
            <a:r>
              <a:rPr lang="en-US" sz="900" kern="1200" dirty="0">
                <a:solidFill>
                  <a:schemeClr val="tx1"/>
                </a:solidFill>
                <a:effectLst/>
                <a:latin typeface="Mark Offc For MC" panose="020B0504020101010102" pitchFamily="34" charset="0"/>
                <a:ea typeface="+mn-ea"/>
                <a:cs typeface="+mn-cs"/>
              </a:rPr>
              <a:t> to connect businesses in a robust network governed with rules, standards, and economics. The BPS network will bring together Agents (ERPs, banks, etc.) that represent Buyers and Suppliers in order </a:t>
            </a:r>
            <a:r>
              <a:rPr lang="en-US" sz="900" b="1" i="1" kern="1200" dirty="0">
                <a:solidFill>
                  <a:schemeClr val="tx1"/>
                </a:solidFill>
                <a:effectLst/>
                <a:latin typeface="Mark Offc For MC" panose="020B0504020101010102" pitchFamily="34" charset="0"/>
                <a:ea typeface="+mn-ea"/>
                <a:cs typeface="+mn-cs"/>
              </a:rPr>
              <a:t>to drive efficiency and standardization across both sides of a B2B transaction</a:t>
            </a:r>
            <a:r>
              <a:rPr lang="en-US" sz="900" kern="1200" dirty="0">
                <a:solidFill>
                  <a:schemeClr val="tx1"/>
                </a:solidFill>
                <a:effectLst/>
                <a:latin typeface="Mark Offc For MC" panose="020B0504020101010102" pitchFamily="34" charset="0"/>
                <a:ea typeface="+mn-ea"/>
                <a:cs typeface="+mn-cs"/>
              </a:rPr>
              <a:t>. Optimized payment processing, payment rail optionality, and value added services will ultimately enable improved working capital, processing/reconciliation costs, and transparency for businesses. Payment on Delivery will be an application built on the BPS framework.</a:t>
            </a:r>
          </a:p>
          <a:p>
            <a:endParaRPr lang="en-US" sz="900" kern="1200" dirty="0">
              <a:solidFill>
                <a:schemeClr val="tx1"/>
              </a:solidFill>
              <a:effectLst/>
              <a:latin typeface="Mark Offc For MC" panose="020B0504020101010102" pitchFamily="34" charset="0"/>
              <a:ea typeface="+mn-ea"/>
              <a:cs typeface="+mn-cs"/>
            </a:endParaRPr>
          </a:p>
          <a:p>
            <a:pPr lvl="0"/>
            <a:r>
              <a:rPr lang="en-US" sz="900" b="1" kern="1200" dirty="0">
                <a:solidFill>
                  <a:schemeClr val="tx1"/>
                </a:solidFill>
                <a:effectLst/>
                <a:latin typeface="Mark Offc For MC" panose="020B0504020101010102" pitchFamily="34" charset="0"/>
                <a:ea typeface="+mn-ea"/>
                <a:cs typeface="+mn-cs"/>
              </a:rPr>
              <a:t>When it comes to real-time payments, choice is key. Business needs are far more complex and cannot be approached with a one-size-fits-all solution:</a:t>
            </a:r>
            <a:endParaRPr lang="en-US" sz="900" kern="1200" dirty="0">
              <a:solidFill>
                <a:schemeClr val="tx1"/>
              </a:solidFill>
              <a:effectLst/>
              <a:latin typeface="Mark Offc For MC" panose="020B0504020101010102" pitchFamily="34" charset="0"/>
              <a:ea typeface="+mn-ea"/>
              <a:cs typeface="+mn-cs"/>
            </a:endParaRPr>
          </a:p>
          <a:p>
            <a:pPr lvl="1"/>
            <a:r>
              <a:rPr lang="en-US" sz="900" kern="1200" dirty="0">
                <a:solidFill>
                  <a:schemeClr val="tx1"/>
                </a:solidFill>
                <a:effectLst/>
                <a:latin typeface="Mark Offc For MC" panose="020B0504020101010102" pitchFamily="34" charset="0"/>
                <a:ea typeface="+mn-ea"/>
                <a:cs typeface="+mn-cs"/>
              </a:rPr>
              <a:t>Mastercard believes faster payments represents the future of payments, and that financial institutions globally should be out there actively testing and piloting new applications. Mastercard with its real-time payments capabilities is well positioned to help our partners do just that in both the consumer and business payments space</a:t>
            </a:r>
          </a:p>
          <a:p>
            <a:pPr lvl="1"/>
            <a:r>
              <a:rPr lang="en-US" sz="900" kern="1200" dirty="0">
                <a:solidFill>
                  <a:schemeClr val="tx1"/>
                </a:solidFill>
                <a:effectLst/>
                <a:latin typeface="Mark Offc For MC" panose="020B0504020101010102" pitchFamily="34" charset="0"/>
                <a:ea typeface="+mn-ea"/>
                <a:cs typeface="+mn-cs"/>
              </a:rPr>
              <a:t>With Vocalink technology, we can move information with the dollars and enable rich messaging to make reconciliation easier</a:t>
            </a:r>
          </a:p>
          <a:p>
            <a:pPr lvl="1"/>
            <a:r>
              <a:rPr lang="en-US" sz="900" kern="1200" dirty="0">
                <a:solidFill>
                  <a:schemeClr val="tx1"/>
                </a:solidFill>
                <a:effectLst/>
                <a:latin typeface="Mark Offc For MC" panose="020B0504020101010102" pitchFamily="34" charset="0"/>
                <a:ea typeface="+mn-ea"/>
                <a:cs typeface="+mn-cs"/>
              </a:rPr>
              <a:t>Through Mastercard Send, we can address the unique needs of the insurance, gig and healthcare industry – where payments are expected to keep pace with the way we live our lives</a:t>
            </a:r>
          </a:p>
          <a:p>
            <a:pPr lvl="1"/>
            <a:r>
              <a:rPr lang="en-US" sz="900" kern="1200" dirty="0">
                <a:solidFill>
                  <a:schemeClr val="tx1"/>
                </a:solidFill>
                <a:effectLst/>
                <a:latin typeface="Mark Offc For MC" panose="020B0504020101010102" pitchFamily="34" charset="0"/>
                <a:ea typeface="+mn-ea"/>
                <a:cs typeface="+mn-cs"/>
              </a:rPr>
              <a:t>While push to card works in certain scenarios, RTP is the answer for others</a:t>
            </a:r>
          </a:p>
          <a:p>
            <a:pPr lvl="1"/>
            <a:r>
              <a:rPr lang="en-US" sz="900" kern="1200" dirty="0">
                <a:solidFill>
                  <a:schemeClr val="tx1"/>
                </a:solidFill>
                <a:effectLst/>
                <a:latin typeface="Mark Offc For MC" panose="020B0504020101010102" pitchFamily="34" charset="0"/>
                <a:ea typeface="+mn-ea"/>
                <a:cs typeface="+mn-cs"/>
              </a:rPr>
              <a:t>By working with Mastercard on RTP applications, you can leverage our multi-rail capabilities to ensure payment certainty and optionality until RTP reaches ubiquity</a:t>
            </a:r>
          </a:p>
          <a:p>
            <a:r>
              <a:rPr lang="en-US" sz="900" kern="1200" dirty="0">
                <a:solidFill>
                  <a:schemeClr val="tx1"/>
                </a:solidFill>
                <a:effectLst/>
                <a:latin typeface="Mark Offc For MC" panose="020B0504020101010102" pitchFamily="34" charset="0"/>
                <a:ea typeface="+mn-ea"/>
                <a:cs typeface="+mn-cs"/>
              </a:rPr>
              <a:t>Through Mastercard Track Business Payment Service (BPS), a single connection bringing together (1) multi-rail capabilities to enable payment choice from card to account-to-account/Real-time Payments; (2) greater control with common, extensible, global standards; and (3) richer data – to optimize B2B transactions for both suppliers and buyers</a:t>
            </a:r>
          </a:p>
          <a:p>
            <a:endParaRPr lang="en-US" dirty="0"/>
          </a:p>
          <a:p>
            <a:pPr marL="171176" indent="-171176" defTabSz="684703">
              <a:buFont typeface="Arial" panose="020B0604020202020204" pitchFamily="34" charset="0"/>
              <a:buChar char="•"/>
              <a:defRPr/>
            </a:pPr>
            <a:r>
              <a:rPr lang="en-US" dirty="0"/>
              <a:t>By combining Mastercard’s core offerings and Vocalink’s assets, Mastercard is playing a larger role in the broader payments ecosystem</a:t>
            </a:r>
          </a:p>
          <a:p>
            <a:pPr marL="171176" indent="-171176" defTabSz="684703">
              <a:buFont typeface="Arial" panose="020B0604020202020204" pitchFamily="34" charset="0"/>
              <a:buChar char="•"/>
              <a:defRPr/>
            </a:pPr>
            <a:r>
              <a:rPr lang="en-US" dirty="0"/>
              <a:t>Mastercard’s business payment strategy is simple yet effective; offer a robust set of payment capabilities that span multiple rails, while offering best in class innovation, safety and security.  </a:t>
            </a:r>
          </a:p>
          <a:p>
            <a:pPr marL="171176" indent="-171176" defTabSz="684703">
              <a:buFont typeface="Arial" panose="020B0604020202020204" pitchFamily="34" charset="0"/>
              <a:buChar char="•"/>
              <a:defRPr/>
            </a:pPr>
            <a:r>
              <a:rPr lang="en-US" dirty="0"/>
              <a:t>Moreover, we fundamentally believe that it is the banks choice of which rails they choose, how they want to optimize those choices and if they offer them to the end consumer or corporate.  </a:t>
            </a:r>
          </a:p>
          <a:p>
            <a:pPr marL="171176" indent="-171176" defTabSz="684703">
              <a:buFont typeface="Arial" panose="020B0604020202020204" pitchFamily="34" charset="0"/>
              <a:buChar char="•"/>
              <a:defRPr/>
            </a:pPr>
            <a:r>
              <a:rPr lang="en-US" dirty="0"/>
              <a:t>Real Time Payments is a critical component of our strategy and value to bank partners. </a:t>
            </a:r>
          </a:p>
          <a:p>
            <a:pPr marL="171176" indent="-171176" defTabSz="684703">
              <a:buFont typeface="Arial" panose="020B0604020202020204" pitchFamily="34" charset="0"/>
              <a:buChar char="•"/>
              <a:defRPr/>
            </a:pPr>
            <a:endParaRPr lang="en-US" dirty="0"/>
          </a:p>
          <a:p>
            <a:pPr marL="171176" indent="-171176" defTabSz="684703">
              <a:buFont typeface="Arial" panose="020B0604020202020204" pitchFamily="34" charset="0"/>
              <a:buChar char="•"/>
              <a:defRPr/>
            </a:pPr>
            <a:r>
              <a:rPr lang="en-US" dirty="0"/>
              <a:t>**Focus will be on payment optionality</a:t>
            </a:r>
            <a:r>
              <a:rPr lang="en-US" baseline="0" dirty="0"/>
              <a:t> </a:t>
            </a:r>
            <a:endParaRPr lang="en-US" dirty="0"/>
          </a:p>
          <a:p>
            <a:pPr marL="171176" indent="-171176" defTabSz="684703">
              <a:buFont typeface="Arial" panose="020B0604020202020204" pitchFamily="34" charset="0"/>
              <a:buChar char="•"/>
              <a:defRPr/>
            </a:pPr>
            <a:endParaRPr lang="en-CA" dirty="0">
              <a:solidFill>
                <a:srgbClr val="171717"/>
              </a:solidFill>
            </a:endParaRPr>
          </a:p>
          <a:p>
            <a:pPr marL="171176" indent="-171176" defTabSz="684703">
              <a:buFont typeface="Arial" panose="020B0604020202020204" pitchFamily="34" charset="0"/>
              <a:buChar char="•"/>
              <a:defRPr/>
            </a:pPr>
            <a:endParaRPr lang="en-CA" dirty="0">
              <a:solidFill>
                <a:srgbClr val="171717"/>
              </a:solidFill>
            </a:endParaRPr>
          </a:p>
          <a:p>
            <a:pPr marL="171176" indent="-171176" defTabSz="684703">
              <a:buFont typeface="Arial" panose="020B0604020202020204" pitchFamily="34" charset="0"/>
              <a:buChar char="•"/>
              <a:defRPr/>
            </a:pPr>
            <a:endParaRPr lang="en-CA" dirty="0">
              <a:solidFill>
                <a:srgbClr val="171717"/>
              </a:solidFill>
            </a:endParaRPr>
          </a:p>
          <a:p>
            <a:pPr marL="171176" indent="-171176">
              <a:buFont typeface="Arial" panose="020B0604020202020204" pitchFamily="34" charset="0"/>
              <a:buChar char="•"/>
            </a:pPr>
            <a:endParaRPr lang="en-US" dirty="0"/>
          </a:p>
          <a:p>
            <a:endParaRPr lang="en-US" dirty="0"/>
          </a:p>
          <a:p>
            <a:endParaRPr lang="en-US" dirty="0"/>
          </a:p>
          <a:p>
            <a:endParaRPr lang="en-CA" dirty="0"/>
          </a:p>
          <a:p>
            <a:pPr defTabSz="684703">
              <a:defRPr/>
            </a:pPr>
            <a:endParaRPr lang="en-US" dirty="0"/>
          </a:p>
          <a:p>
            <a:endParaRPr lang="en-US" dirty="0"/>
          </a:p>
        </p:txBody>
      </p:sp>
      <p:sp>
        <p:nvSpPr>
          <p:cNvPr id="4" name="Slide Number Placeholder 3"/>
          <p:cNvSpPr>
            <a:spLocks noGrp="1"/>
          </p:cNvSpPr>
          <p:nvPr>
            <p:ph type="sldNum" sz="quarter" idx="10"/>
          </p:nvPr>
        </p:nvSpPr>
        <p:spPr/>
        <p:txBody>
          <a:bodyPr/>
          <a:lstStyle/>
          <a:p>
            <a:fld id="{9D321C93-C6C5-43C9-BDBB-3B3926036F61}" type="slidenum">
              <a:rPr lang="en-US" smtClean="0"/>
              <a:pPr/>
              <a:t>11</a:t>
            </a:fld>
            <a:endParaRPr lang="en-US" dirty="0"/>
          </a:p>
        </p:txBody>
      </p:sp>
    </p:spTree>
    <p:extLst>
      <p:ext uri="{BB962C8B-B14F-4D97-AF65-F5344CB8AC3E}">
        <p14:creationId xmlns:p14="http://schemas.microsoft.com/office/powerpoint/2010/main" val="4236531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321C93-C6C5-43C9-BDBB-3B3926036F61}" type="slidenum">
              <a:rPr lang="en-US" smtClean="0"/>
              <a:pPr/>
              <a:t>12</a:t>
            </a:fld>
            <a:endParaRPr lang="en-US" dirty="0"/>
          </a:p>
        </p:txBody>
      </p:sp>
    </p:spTree>
    <p:extLst>
      <p:ext uri="{BB962C8B-B14F-4D97-AF65-F5344CB8AC3E}">
        <p14:creationId xmlns:p14="http://schemas.microsoft.com/office/powerpoint/2010/main" val="3949959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900" b="1" kern="1200" dirty="0">
                <a:solidFill>
                  <a:schemeClr val="tx1"/>
                </a:solidFill>
                <a:effectLst/>
                <a:latin typeface="Mark Offc For MC" panose="020B0504020101010102" pitchFamily="34" charset="0"/>
                <a:ea typeface="+mn-ea"/>
                <a:cs typeface="+mn-cs"/>
              </a:rPr>
              <a:t>What this means for banks: Applications are key to meet customer demands and monetize your investments in the RTP rails</a:t>
            </a:r>
            <a:endParaRPr lang="en-US" sz="900" kern="1200" dirty="0">
              <a:solidFill>
                <a:schemeClr val="tx1"/>
              </a:solidFill>
              <a:effectLst/>
              <a:latin typeface="Mark Offc For MC" panose="020B0504020101010102" pitchFamily="34" charset="0"/>
              <a:ea typeface="+mn-ea"/>
              <a:cs typeface="+mn-cs"/>
            </a:endParaRPr>
          </a:p>
          <a:p>
            <a:pPr lvl="1"/>
            <a:r>
              <a:rPr lang="en-US" sz="900" kern="1200" dirty="0">
                <a:solidFill>
                  <a:schemeClr val="tx1"/>
                </a:solidFill>
                <a:effectLst/>
                <a:latin typeface="Mark Offc For MC" panose="020B0504020101010102" pitchFamily="34" charset="0"/>
                <a:ea typeface="+mn-ea"/>
                <a:cs typeface="+mn-cs"/>
              </a:rPr>
              <a:t>Banks have been doubling down and to date have been largely focused on hooking into the rails – There have already been many announcements by entities connecting into the rails – BNY, Chase, US Bank, Wells, etc.</a:t>
            </a:r>
          </a:p>
          <a:p>
            <a:pPr lvl="2"/>
            <a:r>
              <a:rPr lang="en-US" sz="900" kern="1200" dirty="0">
                <a:solidFill>
                  <a:schemeClr val="tx1"/>
                </a:solidFill>
                <a:effectLst/>
                <a:latin typeface="Mark Offc For MC" panose="020B0504020101010102" pitchFamily="34" charset="0"/>
                <a:ea typeface="+mn-ea"/>
                <a:cs typeface="+mn-cs"/>
              </a:rPr>
              <a:t>15 banks currently live on the RTP system representing 50% of DDA accounts</a:t>
            </a:r>
          </a:p>
          <a:p>
            <a:pPr lvl="2"/>
            <a:r>
              <a:rPr lang="en-US" sz="900" kern="1200" dirty="0">
                <a:solidFill>
                  <a:schemeClr val="tx1"/>
                </a:solidFill>
                <a:effectLst/>
                <a:latin typeface="Mark Offc For MC" panose="020B0504020101010102" pitchFamily="34" charset="0"/>
                <a:ea typeface="+mn-ea"/>
                <a:cs typeface="+mn-cs"/>
              </a:rPr>
              <a:t>By the end of 2019 penetration will reach 60-70%</a:t>
            </a:r>
          </a:p>
          <a:p>
            <a:pPr lvl="2"/>
            <a:r>
              <a:rPr lang="en-US" sz="900" kern="1200" dirty="0">
                <a:solidFill>
                  <a:schemeClr val="tx1"/>
                </a:solidFill>
                <a:effectLst/>
                <a:latin typeface="Mark Offc For MC" panose="020B0504020101010102" pitchFamily="34" charset="0"/>
                <a:ea typeface="+mn-ea"/>
                <a:cs typeface="+mn-cs"/>
              </a:rPr>
              <a:t>By the end of 2019 and into 2020, there will be 100-1000 banks live due to the vendor solutions and core banking platforms connecting to RTP system</a:t>
            </a:r>
          </a:p>
          <a:p>
            <a:pPr lvl="1"/>
            <a:r>
              <a:rPr lang="en-US" sz="900" kern="1200" dirty="0">
                <a:solidFill>
                  <a:schemeClr val="tx1"/>
                </a:solidFill>
                <a:effectLst/>
                <a:latin typeface="Mark Offc For MC" panose="020B0504020101010102" pitchFamily="34" charset="0"/>
                <a:ea typeface="+mn-ea"/>
                <a:cs typeface="+mn-cs"/>
              </a:rPr>
              <a:t>But the next and now focus needs to be on applications that sit on top of the rails to help monetize these infrastructure investments and enable customers to access the benefits of the RTP system. Your customers want this (add more data points here):</a:t>
            </a:r>
          </a:p>
          <a:p>
            <a:pPr lvl="2"/>
            <a:r>
              <a:rPr lang="en-US" sz="900" kern="1200" dirty="0">
                <a:solidFill>
                  <a:schemeClr val="tx1"/>
                </a:solidFill>
                <a:effectLst/>
                <a:latin typeface="Mark Offc For MC" panose="020B0504020101010102" pitchFamily="34" charset="0"/>
                <a:ea typeface="+mn-ea"/>
                <a:cs typeface="+mn-cs"/>
              </a:rPr>
              <a:t>Most finance professionals say their organization will have implemented real-time payments in the next two years.</a:t>
            </a:r>
          </a:p>
          <a:p>
            <a:pPr lvl="2"/>
            <a:r>
              <a:rPr lang="en-US" sz="900" kern="1200" dirty="0">
                <a:solidFill>
                  <a:schemeClr val="tx1"/>
                </a:solidFill>
                <a:effectLst/>
                <a:latin typeface="Mark Offc For MC" panose="020B0504020101010102" pitchFamily="34" charset="0"/>
                <a:ea typeface="+mn-ea"/>
                <a:cs typeface="+mn-cs"/>
              </a:rPr>
              <a:t>Second highest innovation that corporates are planning on implementing is RTP, which is a surprise given that the technology is in a nascent stage.</a:t>
            </a:r>
          </a:p>
          <a:p>
            <a:pPr lvl="1"/>
            <a:r>
              <a:rPr lang="en-US" sz="900" kern="1200" dirty="0">
                <a:solidFill>
                  <a:schemeClr val="tx1"/>
                </a:solidFill>
                <a:effectLst/>
                <a:latin typeface="Mark Offc For MC" panose="020B0504020101010102" pitchFamily="34" charset="0"/>
                <a:ea typeface="+mn-ea"/>
                <a:cs typeface="+mn-cs"/>
              </a:rPr>
              <a:t>RTP allows banks to capture and create new value beyond traditional payments like never before. </a:t>
            </a:r>
          </a:p>
          <a:p>
            <a:pPr lvl="2"/>
            <a:r>
              <a:rPr lang="en-US" sz="900" kern="1200" dirty="0">
                <a:solidFill>
                  <a:schemeClr val="tx1"/>
                </a:solidFill>
                <a:effectLst/>
                <a:latin typeface="Mark Offc For MC" panose="020B0504020101010102" pitchFamily="34" charset="0"/>
                <a:ea typeface="+mn-ea"/>
                <a:cs typeface="+mn-cs"/>
              </a:rPr>
              <a:t>RTP is a great opportunity to offer cutting edge solution and capabilities that solve real pain points to their customers.</a:t>
            </a:r>
          </a:p>
          <a:p>
            <a:pPr lvl="2"/>
            <a:r>
              <a:rPr lang="en-US" sz="900" kern="1200" dirty="0">
                <a:solidFill>
                  <a:schemeClr val="tx1"/>
                </a:solidFill>
                <a:effectLst/>
                <a:latin typeface="Mark Offc For MC" panose="020B0504020101010102" pitchFamily="34" charset="0"/>
                <a:ea typeface="+mn-ea"/>
                <a:cs typeface="+mn-cs"/>
              </a:rPr>
              <a:t>Key benefits include: Lower payment processing costs; Potential reduced overhead from automation; Expected increase in transaction volume; Improved customer engagement; Access to increased payment data and opportunity for monetization. </a:t>
            </a:r>
          </a:p>
          <a:p>
            <a:r>
              <a:rPr lang="en-US" sz="900" kern="1200" dirty="0">
                <a:solidFill>
                  <a:schemeClr val="tx1"/>
                </a:solidFill>
                <a:effectLst/>
                <a:latin typeface="Mark Offc For MC" panose="020B0504020101010102" pitchFamily="34" charset="0"/>
                <a:ea typeface="+mn-ea"/>
                <a:cs typeface="+mn-cs"/>
              </a:rPr>
              <a:t>In the POD use case, we’ve already started to see the bank’s in payment authorization deepen engagement with your banking app/portal. Other opportunities have already presented themselves to cross-sell existing capabilities like image check capture, reconciliation and reporting, vault capability, and other core treasury services.</a:t>
            </a:r>
          </a:p>
          <a:p>
            <a:endParaRPr lang="en-US" sz="900" kern="1200" dirty="0">
              <a:solidFill>
                <a:schemeClr val="tx1"/>
              </a:solidFill>
              <a:effectLst/>
              <a:latin typeface="Mark Offc For MC" panose="020B0504020101010102" pitchFamily="34" charset="0"/>
              <a:ea typeface="+mn-ea"/>
              <a:cs typeface="+mn-cs"/>
            </a:endParaRPr>
          </a:p>
          <a:p>
            <a:pPr lvl="0"/>
            <a:r>
              <a:rPr lang="en-US" sz="900" b="1" kern="1200" dirty="0">
                <a:solidFill>
                  <a:schemeClr val="tx1"/>
                </a:solidFill>
                <a:effectLst/>
                <a:latin typeface="Mark Offc For MC" panose="020B0504020101010102" pitchFamily="34" charset="0"/>
                <a:ea typeface="+mn-ea"/>
                <a:cs typeface="+mn-cs"/>
              </a:rPr>
              <a:t>Call to action – The time is now, early movers get more benefits</a:t>
            </a:r>
            <a:endParaRPr lang="en-US" sz="900" kern="1200" dirty="0">
              <a:solidFill>
                <a:schemeClr val="tx1"/>
              </a:solidFill>
              <a:effectLst/>
              <a:latin typeface="Mark Offc For MC" panose="020B0504020101010102" pitchFamily="34" charset="0"/>
              <a:ea typeface="+mn-ea"/>
              <a:cs typeface="+mn-cs"/>
            </a:endParaRPr>
          </a:p>
          <a:p>
            <a:pPr lvl="1"/>
            <a:r>
              <a:rPr lang="en-US" sz="900" kern="1200" dirty="0">
                <a:solidFill>
                  <a:schemeClr val="tx1"/>
                </a:solidFill>
                <a:effectLst/>
                <a:latin typeface="Mark Offc For MC" panose="020B0504020101010102" pitchFamily="34" charset="0"/>
                <a:ea typeface="+mn-ea"/>
                <a:cs typeface="+mn-cs"/>
              </a:rPr>
              <a:t>An Aite 2018 survey revealed that 80% of banks are planning to offer B2B real time payments. </a:t>
            </a:r>
          </a:p>
          <a:p>
            <a:pPr lvl="2"/>
            <a:r>
              <a:rPr lang="en-US" sz="900" kern="1200" dirty="0">
                <a:solidFill>
                  <a:schemeClr val="tx1"/>
                </a:solidFill>
                <a:effectLst/>
                <a:latin typeface="Mark Offc For MC" panose="020B0504020101010102" pitchFamily="34" charset="0"/>
                <a:ea typeface="+mn-ea"/>
                <a:cs typeface="+mn-cs"/>
              </a:rPr>
              <a:t>The Fed announced in August 2019 it will develop the FedNow Service, a real-time payment and settlement service – reinforcing that RTP is real and here.</a:t>
            </a:r>
          </a:p>
          <a:p>
            <a:pPr lvl="2"/>
            <a:r>
              <a:rPr lang="en-US" sz="900" kern="1200" dirty="0">
                <a:solidFill>
                  <a:schemeClr val="tx1"/>
                </a:solidFill>
                <a:effectLst/>
                <a:latin typeface="Mark Offc For MC" panose="020B0504020101010102" pitchFamily="34" charset="0"/>
                <a:ea typeface="+mn-ea"/>
                <a:cs typeface="+mn-cs"/>
              </a:rPr>
              <a:t>While the Fed announcement talks about a future launch date in 2023 or 2024 at the earliest, RTP infrastructure and abilities are already in place today and available to financial institutions of all sizes through TCH. TCH announced that smaller banks are now actively working to hook-in to the RTP system. </a:t>
            </a:r>
          </a:p>
          <a:p>
            <a:pPr lvl="1"/>
            <a:r>
              <a:rPr lang="en-US" sz="900" kern="1200" dirty="0">
                <a:solidFill>
                  <a:schemeClr val="tx1"/>
                </a:solidFill>
                <a:effectLst/>
                <a:latin typeface="Mark Offc For MC" panose="020B0504020101010102" pitchFamily="34" charset="0"/>
                <a:ea typeface="+mn-ea"/>
                <a:cs typeface="+mn-cs"/>
              </a:rPr>
              <a:t>With a majority of banks planning to offer RTP, and a heightened awareness, focus, and need from corporates on RTP, inaction could create a significant opportunity loss and competitive-positioning risk. </a:t>
            </a:r>
          </a:p>
          <a:p>
            <a:pPr lvl="1"/>
            <a:r>
              <a:rPr lang="en-US" sz="900" kern="1200" dirty="0">
                <a:solidFill>
                  <a:schemeClr val="tx1"/>
                </a:solidFill>
                <a:effectLst/>
                <a:latin typeface="Mark Offc For MC" panose="020B0504020101010102" pitchFamily="34" charset="0"/>
                <a:ea typeface="+mn-ea"/>
                <a:cs typeface="+mn-cs"/>
              </a:rPr>
              <a:t>Stand out from the competition by working with Mastercard on RTP applications.</a:t>
            </a:r>
          </a:p>
          <a:p>
            <a:endParaRPr lang="en-US" dirty="0"/>
          </a:p>
        </p:txBody>
      </p:sp>
      <p:sp>
        <p:nvSpPr>
          <p:cNvPr id="4" name="Slide Number Placeholder 3"/>
          <p:cNvSpPr>
            <a:spLocks noGrp="1"/>
          </p:cNvSpPr>
          <p:nvPr>
            <p:ph type="sldNum" sz="quarter" idx="10"/>
          </p:nvPr>
        </p:nvSpPr>
        <p:spPr/>
        <p:txBody>
          <a:bodyPr/>
          <a:lstStyle/>
          <a:p>
            <a:fld id="{9D321C93-C6C5-43C9-BDBB-3B3926036F61}" type="slidenum">
              <a:rPr lang="en-US" smtClean="0"/>
              <a:pPr/>
              <a:t>13</a:t>
            </a:fld>
            <a:endParaRPr lang="en-US" dirty="0"/>
          </a:p>
        </p:txBody>
      </p:sp>
    </p:spTree>
    <p:extLst>
      <p:ext uri="{BB962C8B-B14F-4D97-AF65-F5344CB8AC3E}">
        <p14:creationId xmlns:p14="http://schemas.microsoft.com/office/powerpoint/2010/main" val="1748365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a:solidFill>
                  <a:schemeClr val="tx1"/>
                </a:solidFill>
                <a:effectLst/>
                <a:latin typeface="Mark Offc For MC" panose="020B0504020101010102" pitchFamily="34" charset="0"/>
                <a:ea typeface="+mn-ea"/>
                <a:cs typeface="+mn-cs"/>
              </a:rPr>
              <a:t>Intro – If we think about all the transformations, RTP sits at the epicenter of them all</a:t>
            </a:r>
            <a:endParaRPr lang="en-US" sz="900" kern="1200" dirty="0">
              <a:solidFill>
                <a:schemeClr val="tx1"/>
              </a:solidFill>
              <a:effectLst/>
              <a:latin typeface="Mark Offc For MC" panose="020B0504020101010102" pitchFamily="34" charset="0"/>
              <a:ea typeface="+mn-ea"/>
              <a:cs typeface="+mn-cs"/>
            </a:endParaRPr>
          </a:p>
          <a:p>
            <a:r>
              <a:rPr lang="en-US" sz="900" kern="1200" dirty="0">
                <a:solidFill>
                  <a:schemeClr val="tx1"/>
                </a:solidFill>
                <a:effectLst/>
                <a:latin typeface="Mark Offc For MC" panose="020B0504020101010102" pitchFamily="34" charset="0"/>
                <a:ea typeface="+mn-ea"/>
                <a:cs typeface="+mn-cs"/>
              </a:rPr>
              <a:t>RTP is one of the most exciting transformations we will see – because as we talk about all these other transformations taking place, RTP will benefit from so many of them and serve as a key foundation for innovation </a:t>
            </a:r>
          </a:p>
          <a:p>
            <a:pPr lvl="0"/>
            <a:r>
              <a:rPr lang="en-US" sz="900" kern="1200" dirty="0">
                <a:solidFill>
                  <a:schemeClr val="tx1"/>
                </a:solidFill>
                <a:effectLst/>
                <a:latin typeface="Mark Offc For MC" panose="020B0504020101010102" pitchFamily="34" charset="0"/>
                <a:ea typeface="+mn-ea"/>
                <a:cs typeface="+mn-cs"/>
              </a:rPr>
              <a:t>New payment advances – open banking, real time payments</a:t>
            </a:r>
          </a:p>
          <a:p>
            <a:pPr lvl="0"/>
            <a:r>
              <a:rPr lang="en-US" sz="900" kern="1200" dirty="0">
                <a:solidFill>
                  <a:schemeClr val="tx1"/>
                </a:solidFill>
                <a:effectLst/>
                <a:latin typeface="Mark Offc For MC" panose="020B0504020101010102" pitchFamily="34" charset="0"/>
                <a:ea typeface="+mn-ea"/>
                <a:cs typeface="+mn-cs"/>
              </a:rPr>
              <a:t>Technology- Machine learning Cloud, APIs</a:t>
            </a:r>
          </a:p>
          <a:p>
            <a:pPr lvl="0"/>
            <a:r>
              <a:rPr lang="en-US" sz="900" kern="1200" dirty="0">
                <a:solidFill>
                  <a:schemeClr val="tx1"/>
                </a:solidFill>
                <a:effectLst/>
                <a:latin typeface="Mark Offc For MC" panose="020B0504020101010102" pitchFamily="34" charset="0"/>
                <a:ea typeface="+mn-ea"/>
                <a:cs typeface="+mn-cs"/>
              </a:rPr>
              <a:t>Governments are increasingly getting into the game – here and especially abroad</a:t>
            </a:r>
          </a:p>
          <a:p>
            <a:pPr lvl="0"/>
            <a:r>
              <a:rPr lang="en-US" sz="900" kern="1200" dirty="0">
                <a:solidFill>
                  <a:schemeClr val="tx1"/>
                </a:solidFill>
                <a:effectLst/>
                <a:latin typeface="Mark Offc For MC" panose="020B0504020101010102" pitchFamily="34" charset="0"/>
                <a:ea typeface="+mn-ea"/>
                <a:cs typeface="+mn-cs"/>
              </a:rPr>
              <a:t>The fintech space is hot</a:t>
            </a:r>
          </a:p>
          <a:p>
            <a:pPr lvl="0"/>
            <a:r>
              <a:rPr lang="en-US" sz="900" kern="1200" dirty="0">
                <a:solidFill>
                  <a:schemeClr val="tx1"/>
                </a:solidFill>
                <a:effectLst/>
                <a:latin typeface="Mark Offc For MC" panose="020B0504020101010102" pitchFamily="34" charset="0"/>
                <a:ea typeface="+mn-ea"/>
                <a:cs typeface="+mn-cs"/>
              </a:rPr>
              <a:t>Customer expectations continue to rise – and this is transcending into the B2B space</a:t>
            </a:r>
          </a:p>
          <a:p>
            <a:pPr lvl="0"/>
            <a:endParaRPr lang="en-US" sz="900" b="1" kern="1200" dirty="0">
              <a:solidFill>
                <a:schemeClr val="tx1"/>
              </a:solidFill>
              <a:effectLst/>
              <a:latin typeface="Mark Offc For MC" panose="020B0504020101010102" pitchFamily="34" charset="0"/>
              <a:ea typeface="+mn-ea"/>
              <a:cs typeface="+mn-cs"/>
            </a:endParaRPr>
          </a:p>
          <a:p>
            <a:pPr lvl="0"/>
            <a:endParaRPr lang="en-US" sz="900" b="1" kern="1200" dirty="0">
              <a:solidFill>
                <a:schemeClr val="tx1"/>
              </a:solidFill>
              <a:effectLst/>
              <a:latin typeface="Mark Offc For MC" panose="020B0504020101010102" pitchFamily="34" charset="0"/>
              <a:ea typeface="+mn-ea"/>
              <a:cs typeface="+mn-cs"/>
            </a:endParaRPr>
          </a:p>
          <a:p>
            <a:pPr lvl="0"/>
            <a:r>
              <a:rPr lang="en-US" sz="900" b="1" kern="1200" dirty="0">
                <a:solidFill>
                  <a:schemeClr val="tx1"/>
                </a:solidFill>
                <a:effectLst/>
                <a:latin typeface="Mark Offc For MC" panose="020B0504020101010102" pitchFamily="34" charset="0"/>
                <a:ea typeface="+mn-ea"/>
                <a:cs typeface="+mn-cs"/>
              </a:rPr>
              <a:t>Massive disruption in payments is demanding modernization</a:t>
            </a:r>
            <a:endParaRPr lang="en-US" sz="900" kern="1200" dirty="0">
              <a:solidFill>
                <a:schemeClr val="tx1"/>
              </a:solidFill>
              <a:effectLst/>
              <a:latin typeface="Mark Offc For MC" panose="020B0504020101010102" pitchFamily="34" charset="0"/>
              <a:ea typeface="+mn-ea"/>
              <a:cs typeface="+mn-cs"/>
            </a:endParaRPr>
          </a:p>
          <a:p>
            <a:pPr lvl="1"/>
            <a:r>
              <a:rPr lang="en-US" sz="900" kern="1200" dirty="0">
                <a:solidFill>
                  <a:schemeClr val="tx1"/>
                </a:solidFill>
                <a:effectLst/>
                <a:latin typeface="Mark Offc For MC" panose="020B0504020101010102" pitchFamily="34" charset="0"/>
                <a:ea typeface="+mn-ea"/>
                <a:cs typeface="+mn-cs"/>
              </a:rPr>
              <a:t>Digital growth and technological advances – machine learning, AI, cloud, APIs, open banking, etc. </a:t>
            </a:r>
          </a:p>
          <a:p>
            <a:pPr lvl="1"/>
            <a:r>
              <a:rPr lang="en-US" sz="900" kern="1200" dirty="0">
                <a:solidFill>
                  <a:schemeClr val="tx1"/>
                </a:solidFill>
                <a:effectLst/>
                <a:latin typeface="Mark Offc For MC" panose="020B0504020101010102" pitchFamily="34" charset="0"/>
                <a:ea typeface="+mn-ea"/>
                <a:cs typeface="+mn-cs"/>
              </a:rPr>
              <a:t>Consumer expectations continue to rise, and this is transcending into the business payments space</a:t>
            </a:r>
          </a:p>
          <a:p>
            <a:pPr lvl="2"/>
            <a:r>
              <a:rPr lang="en-US" sz="900" kern="1200" dirty="0">
                <a:solidFill>
                  <a:schemeClr val="tx1"/>
                </a:solidFill>
                <a:effectLst/>
                <a:latin typeface="Mark Offc For MC" panose="020B0504020101010102" pitchFamily="34" charset="0"/>
                <a:ea typeface="+mn-ea"/>
                <a:cs typeface="+mn-cs"/>
              </a:rPr>
              <a:t>We live in an “on-demand society” where consumers experience most services in real-time and a wave of new digital tools have transformed how consumers shop, travel, and manage their finances. With high costs and inefficiencies, businesses are increasingly demanding their payment processes to be as simple and seamless as in their personal lives.</a:t>
            </a:r>
          </a:p>
          <a:p>
            <a:pPr lvl="2"/>
            <a:r>
              <a:rPr lang="en-US" sz="900" kern="1200" dirty="0">
                <a:solidFill>
                  <a:schemeClr val="tx1"/>
                </a:solidFill>
                <a:effectLst/>
                <a:latin typeface="Mark Offc For MC" panose="020B0504020101010102" pitchFamily="34" charset="0"/>
                <a:ea typeface="+mn-ea"/>
                <a:cs typeface="+mn-cs"/>
              </a:rPr>
              <a:t>Corporate clients are demanding value-added services that support omni-channel payment integration, vertically integrated services inside their banks, and more comprehensive data capabilities that will drive further innovation</a:t>
            </a:r>
          </a:p>
          <a:p>
            <a:pPr lvl="1"/>
            <a:r>
              <a:rPr lang="en-US" sz="900" kern="1200" dirty="0">
                <a:solidFill>
                  <a:schemeClr val="tx1"/>
                </a:solidFill>
                <a:effectLst/>
                <a:latin typeface="Mark Offc For MC" panose="020B0504020101010102" pitchFamily="34" charset="0"/>
                <a:ea typeface="+mn-ea"/>
                <a:cs typeface="+mn-cs"/>
              </a:rPr>
              <a:t>The US fintech space is hot (pitchbook.com to be sourced) </a:t>
            </a:r>
          </a:p>
          <a:p>
            <a:pPr lvl="2"/>
            <a:r>
              <a:rPr lang="en-US" sz="900" kern="1200" dirty="0">
                <a:solidFill>
                  <a:schemeClr val="tx1"/>
                </a:solidFill>
                <a:effectLst/>
                <a:latin typeface="Mark Offc For MC" panose="020B0504020101010102" pitchFamily="34" charset="0"/>
                <a:ea typeface="+mn-ea"/>
                <a:cs typeface="+mn-cs"/>
              </a:rPr>
              <a:t>Issuers are looking toward new ways to cut costs through fintech engagements. Issuers in NAM can cut up to $30B in operational costs this way (BCG, 2019)</a:t>
            </a:r>
          </a:p>
          <a:p>
            <a:pPr marL="171450" indent="-171450">
              <a:buFont typeface="Arial" panose="020B0604020202020204" pitchFamily="34" charset="0"/>
              <a:buChar char="•"/>
            </a:pPr>
            <a:r>
              <a:rPr lang="en-US" sz="900" kern="1200" dirty="0">
                <a:solidFill>
                  <a:schemeClr val="tx1"/>
                </a:solidFill>
                <a:effectLst/>
                <a:latin typeface="Mark Offc For MC" panose="020B0504020101010102" pitchFamily="34" charset="0"/>
                <a:ea typeface="+mn-ea"/>
                <a:cs typeface="+mn-cs"/>
              </a:rPr>
              <a:t>Governments are increasingly getting into the game – in the US and especially abroad</a:t>
            </a:r>
            <a:br>
              <a:rPr lang="en-US" sz="900" kern="1200" dirty="0">
                <a:solidFill>
                  <a:schemeClr val="tx1"/>
                </a:solidFill>
                <a:effectLst/>
                <a:latin typeface="Mark Offc For MC" panose="020B0504020101010102"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9D321C93-C6C5-43C9-BDBB-3B3926036F61}" type="slidenum">
              <a:rPr lang="en-US" smtClean="0"/>
              <a:pPr/>
              <a:t>2</a:t>
            </a:fld>
            <a:endParaRPr lang="en-US" dirty="0"/>
          </a:p>
        </p:txBody>
      </p:sp>
    </p:spTree>
    <p:extLst>
      <p:ext uri="{BB962C8B-B14F-4D97-AF65-F5344CB8AC3E}">
        <p14:creationId xmlns:p14="http://schemas.microsoft.com/office/powerpoint/2010/main" val="3961219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900" kern="1200" dirty="0">
                <a:solidFill>
                  <a:schemeClr val="tx1"/>
                </a:solidFill>
                <a:effectLst/>
                <a:latin typeface="Mark Offc For MC" panose="020B0504020101010102" pitchFamily="34" charset="0"/>
                <a:ea typeface="+mn-ea"/>
                <a:cs typeface="+mn-cs"/>
              </a:rPr>
              <a:t>RTP systems are proliferating globally at an accelerated pace. Markets representing 87% of the world’s GDP have or are launching RTP systems. As of 2019, 46 RTP systems are live with an additional 12 under development</a:t>
            </a:r>
          </a:p>
          <a:p>
            <a:pPr lvl="1"/>
            <a:r>
              <a:rPr lang="en-US" sz="900" kern="1200" dirty="0">
                <a:solidFill>
                  <a:schemeClr val="tx1"/>
                </a:solidFill>
                <a:effectLst/>
                <a:latin typeface="Mark Offc For MC" panose="020B0504020101010102" pitchFamily="34" charset="0"/>
                <a:ea typeface="+mn-ea"/>
                <a:cs typeface="+mn-cs"/>
              </a:rPr>
              <a:t>Vocalink</a:t>
            </a:r>
            <a:r>
              <a:rPr lang="en-US" sz="900" kern="1200" baseline="0" dirty="0">
                <a:solidFill>
                  <a:schemeClr val="tx1"/>
                </a:solidFill>
                <a:effectLst/>
                <a:latin typeface="Mark Offc For MC" panose="020B0504020101010102" pitchFamily="34" charset="0"/>
                <a:ea typeface="+mn-ea"/>
                <a:cs typeface="+mn-cs"/>
              </a:rPr>
              <a:t> technology powers many markets – UK, Singapore, Thailand, US in 2017</a:t>
            </a:r>
          </a:p>
          <a:p>
            <a:pPr lvl="1"/>
            <a:r>
              <a:rPr lang="en-US" sz="900" kern="1200" baseline="0" dirty="0">
                <a:solidFill>
                  <a:schemeClr val="tx1"/>
                </a:solidFill>
                <a:effectLst/>
                <a:latin typeface="Mark Offc For MC" panose="020B0504020101010102" pitchFamily="34" charset="0"/>
                <a:ea typeface="+mn-ea"/>
                <a:cs typeface="+mn-cs"/>
              </a:rPr>
              <a:t>RTP is becoming the norm</a:t>
            </a:r>
          </a:p>
          <a:p>
            <a:pPr lvl="1"/>
            <a:r>
              <a:rPr lang="en-US" sz="900" kern="1200" baseline="0" dirty="0">
                <a:solidFill>
                  <a:schemeClr val="tx1"/>
                </a:solidFill>
                <a:effectLst/>
                <a:latin typeface="Mark Offc For MC" panose="020B0504020101010102" pitchFamily="34" charset="0"/>
                <a:ea typeface="+mn-ea"/>
                <a:cs typeface="+mn-cs"/>
              </a:rPr>
              <a:t>87% of the world’s GDP is in markets (the population in those markets/the GDP in those markets = 87%) – get a list of all countries</a:t>
            </a:r>
            <a:endParaRPr lang="en-US" sz="900" kern="1200" dirty="0">
              <a:solidFill>
                <a:schemeClr val="tx1"/>
              </a:solidFill>
              <a:effectLst/>
              <a:latin typeface="Mark Offc For MC" panose="020B0504020101010102" pitchFamily="34" charset="0"/>
              <a:ea typeface="+mn-ea"/>
              <a:cs typeface="+mn-cs"/>
            </a:endParaRPr>
          </a:p>
        </p:txBody>
      </p:sp>
      <p:sp>
        <p:nvSpPr>
          <p:cNvPr id="4" name="Slide Number Placeholder 3"/>
          <p:cNvSpPr>
            <a:spLocks noGrp="1"/>
          </p:cNvSpPr>
          <p:nvPr>
            <p:ph type="sldNum" sz="quarter" idx="10"/>
          </p:nvPr>
        </p:nvSpPr>
        <p:spPr/>
        <p:txBody>
          <a:bodyPr/>
          <a:lstStyle/>
          <a:p>
            <a:fld id="{9D321C93-C6C5-43C9-BDBB-3B3926036F61}" type="slidenum">
              <a:rPr lang="en-US" smtClean="0"/>
              <a:pPr/>
              <a:t>3</a:t>
            </a:fld>
            <a:endParaRPr lang="en-US" dirty="0"/>
          </a:p>
        </p:txBody>
      </p:sp>
    </p:spTree>
    <p:extLst>
      <p:ext uri="{BB962C8B-B14F-4D97-AF65-F5344CB8AC3E}">
        <p14:creationId xmlns:p14="http://schemas.microsoft.com/office/powerpoint/2010/main" val="862772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234" indent="-228234">
              <a:buFont typeface="Arial" panose="020B0604020202020204" pitchFamily="34" charset="0"/>
              <a:buChar char="•"/>
            </a:pPr>
            <a:r>
              <a:rPr lang="en-US" dirty="0">
                <a:latin typeface="Mark Offc For MC" panose="020B0504020101010102" pitchFamily="34" charset="77"/>
              </a:rPr>
              <a:t>Unlike other markets, the Real Time Payments System in the United States has a strong emphasis on data and messaging. </a:t>
            </a:r>
          </a:p>
          <a:p>
            <a:pPr marL="228234" indent="-228234">
              <a:buFont typeface="Arial" panose="020B0604020202020204" pitchFamily="34" charset="0"/>
              <a:buChar char="•"/>
            </a:pPr>
            <a:r>
              <a:rPr lang="en-US" dirty="0">
                <a:latin typeface="Mark Offc For MC" panose="020B0504020101010102" pitchFamily="34" charset="77"/>
              </a:rPr>
              <a:t>With 5 messaging types supported, and the adoption of the ISO20022 data standard, the RTP system is the most advanced payment system in the world</a:t>
            </a:r>
          </a:p>
          <a:p>
            <a:pPr marL="228234" indent="-228234" defTabSz="684703">
              <a:buFont typeface="Arial" panose="020B0604020202020204" pitchFamily="34" charset="0"/>
              <a:buChar char="•"/>
              <a:defRPr/>
            </a:pPr>
            <a:r>
              <a:rPr lang="en-US" dirty="0"/>
              <a:t>Banks are not only able to offer their customers a real time settlement option, but are able to innovate around customer pain points and inefficiencies in the market by taking advantage of the data standard and messaging functionality </a:t>
            </a:r>
          </a:p>
          <a:p>
            <a:pPr marL="228234" indent="-228234" defTabSz="684703">
              <a:buFont typeface="Arial" panose="020B0604020202020204" pitchFamily="34" charset="0"/>
              <a:buChar char="•"/>
              <a:defRPr/>
            </a:pPr>
            <a:r>
              <a:rPr lang="en-US" dirty="0"/>
              <a:t>ISO 20022 is an international framework that enables a real-time, common language: for global financial communications across debtors, creditors, and their Fis – it</a:t>
            </a:r>
            <a:r>
              <a:rPr lang="en-US" baseline="0" dirty="0"/>
              <a:t> enables more scalability and uniformity with banks, who have already been using the ISO 20022 standard</a:t>
            </a:r>
            <a:endParaRPr lang="en-US" dirty="0"/>
          </a:p>
          <a:p>
            <a:pPr marL="228234" indent="-228234">
              <a:buFont typeface="Arial" panose="020B0604020202020204" pitchFamily="34" charset="0"/>
              <a:buChar char="•"/>
            </a:pPr>
            <a:r>
              <a:rPr lang="en-US" dirty="0">
                <a:latin typeface="Mark Offc For MC" panose="020B0504020101010102" pitchFamily="34" charset="77"/>
              </a:rPr>
              <a:t>The most powerful messaging type supported is the Request for Payment. This simple message type allows a biller to request payment from a payer. In the example shown on the slide you can see how the process of bill presentment, payment and confirmation are simplified through the RFP messaging. </a:t>
            </a:r>
          </a:p>
          <a:p>
            <a:pPr marL="228234" indent="-228234" defTabSz="684703">
              <a:buFont typeface="Arial" panose="020B0604020202020204" pitchFamily="34" charset="0"/>
              <a:buChar char="•"/>
              <a:defRPr/>
            </a:pPr>
            <a:r>
              <a:rPr lang="en-US" dirty="0"/>
              <a:t>The US RTP system, with is advanced data and messaging functionality, has the opportunity to unlock even more profit pools and opportunities than in other markets.</a:t>
            </a:r>
          </a:p>
          <a:p>
            <a:pPr marL="228234" indent="-228234" defTabSz="684703">
              <a:buFont typeface="Arial" panose="020B0604020202020204" pitchFamily="34" charset="0"/>
              <a:buChar char="•"/>
              <a:defRPr/>
            </a:pPr>
            <a:endParaRPr lang="en-US" sz="900" kern="1200" dirty="0">
              <a:solidFill>
                <a:schemeClr val="tx1"/>
              </a:solidFill>
              <a:effectLst/>
              <a:latin typeface="Mark Offc For MC" panose="020B0504020101010102" pitchFamily="34" charset="0"/>
              <a:ea typeface="+mn-ea"/>
              <a:cs typeface="+mn-cs"/>
            </a:endParaRPr>
          </a:p>
          <a:p>
            <a:pPr marL="228234" indent="-228234" defTabSz="684703">
              <a:buFont typeface="Arial" panose="020B0604020202020204" pitchFamily="34" charset="0"/>
              <a:buChar char="•"/>
              <a:defRPr/>
            </a:pPr>
            <a:r>
              <a:rPr lang="en-US" sz="900" kern="1200" dirty="0">
                <a:solidFill>
                  <a:schemeClr val="tx1"/>
                </a:solidFill>
                <a:effectLst/>
                <a:latin typeface="Mark Offc For MC" panose="020B0504020101010102" pitchFamily="34" charset="0"/>
                <a:ea typeface="+mn-ea"/>
                <a:cs typeface="+mn-cs"/>
              </a:rPr>
              <a:t>*** In the right hand – create a glossary of terms for those in the appendix</a:t>
            </a:r>
            <a:r>
              <a:rPr lang="en-US" sz="900" kern="1200" baseline="0" dirty="0">
                <a:solidFill>
                  <a:schemeClr val="tx1"/>
                </a:solidFill>
                <a:effectLst/>
                <a:latin typeface="Mark Offc For MC" panose="020B0504020101010102" pitchFamily="34" charset="0"/>
                <a:ea typeface="+mn-ea"/>
                <a:cs typeface="+mn-cs"/>
              </a:rPr>
              <a:t> </a:t>
            </a:r>
          </a:p>
          <a:p>
            <a:pPr marL="228234" indent="-228234" defTabSz="684703">
              <a:buFont typeface="Arial" panose="020B0604020202020204" pitchFamily="34" charset="0"/>
              <a:buChar char="•"/>
              <a:defRPr/>
            </a:pPr>
            <a:r>
              <a:rPr lang="en-US" sz="900" kern="1200" baseline="0" dirty="0">
                <a:solidFill>
                  <a:schemeClr val="tx1"/>
                </a:solidFill>
                <a:effectLst/>
                <a:latin typeface="Mark Offc For MC" panose="020B0504020101010102" pitchFamily="34" charset="0"/>
                <a:ea typeface="+mn-ea"/>
                <a:cs typeface="+mn-cs"/>
              </a:rPr>
              <a:t>Admin – anything that is a non payment message. A lot of these are about outages. </a:t>
            </a:r>
            <a:endParaRPr lang="en-US" sz="900" kern="1200" dirty="0">
              <a:solidFill>
                <a:schemeClr val="tx1"/>
              </a:solidFill>
              <a:effectLst/>
              <a:latin typeface="Mark Offc For MC" panose="020B0504020101010102"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9D321C93-C6C5-43C9-BDBB-3B3926036F61}" type="slidenum">
              <a:rPr lang="en-US" smtClean="0"/>
              <a:pPr/>
              <a:t>4</a:t>
            </a:fld>
            <a:endParaRPr lang="en-US" dirty="0"/>
          </a:p>
        </p:txBody>
      </p:sp>
    </p:spTree>
    <p:extLst>
      <p:ext uri="{BB962C8B-B14F-4D97-AF65-F5344CB8AC3E}">
        <p14:creationId xmlns:p14="http://schemas.microsoft.com/office/powerpoint/2010/main" val="1556065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benefits of the RTP system beyond speed, which no other payment system can collectively offer as compared to traditional channels:</a:t>
            </a:r>
          </a:p>
          <a:p>
            <a:r>
              <a:rPr lang="en-US" b="1" dirty="0"/>
              <a:t>Information</a:t>
            </a:r>
            <a:r>
              <a:rPr lang="en-US" b="1" baseline="0" dirty="0"/>
              <a:t> with the payment</a:t>
            </a:r>
            <a:endParaRPr lang="en-US" b="1" dirty="0"/>
          </a:p>
          <a:p>
            <a:pPr marL="171450" indent="-171450">
              <a:buFont typeface="Arial" panose="020B0604020202020204" pitchFamily="34" charset="0"/>
              <a:buChar char="•"/>
            </a:pPr>
            <a:r>
              <a:rPr lang="en-US" dirty="0"/>
              <a:t>Only payment system where</a:t>
            </a:r>
            <a:r>
              <a:rPr lang="en-US" baseline="0" dirty="0"/>
              <a:t> i</a:t>
            </a:r>
            <a:r>
              <a:rPr lang="en-US" dirty="0"/>
              <a:t>nformation and payment move together in</a:t>
            </a:r>
            <a:r>
              <a:rPr lang="en-US" baseline="0" dirty="0"/>
              <a:t> </a:t>
            </a:r>
            <a:r>
              <a:rPr lang="en-US" dirty="0"/>
              <a:t>the same channel</a:t>
            </a:r>
          </a:p>
          <a:p>
            <a:pPr marL="171450" indent="-171450">
              <a:buFont typeface="Arial" panose="020B0604020202020204" pitchFamily="34" charset="0"/>
              <a:buChar char="•"/>
            </a:pPr>
            <a:r>
              <a:rPr lang="en-US" dirty="0"/>
              <a:t>Information and payment arrive</a:t>
            </a:r>
            <a:r>
              <a:rPr lang="en-US" baseline="0" dirty="0"/>
              <a:t> at the same time, </a:t>
            </a:r>
            <a:r>
              <a:rPr lang="en-US" dirty="0"/>
              <a:t>in seconds, 24/7/365 and are irrevocable</a:t>
            </a:r>
          </a:p>
          <a:p>
            <a:pPr marL="171450" indent="-171450">
              <a:buFont typeface="Arial" panose="020B0604020202020204" pitchFamily="34" charset="0"/>
              <a:buChar char="•"/>
            </a:pPr>
            <a:r>
              <a:rPr lang="en-US" dirty="0"/>
              <a:t>More robust information can be coupled with the payment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Rich messaging allowing</a:t>
            </a:r>
            <a:r>
              <a:rPr lang="en-US" b="1" baseline="0" dirty="0"/>
              <a:t> for c</a:t>
            </a:r>
            <a:r>
              <a:rPr lang="en-US" b="1" dirty="0"/>
              <a:t>onversational commerce </a:t>
            </a:r>
          </a:p>
          <a:p>
            <a:pPr marL="171450" indent="-171450">
              <a:buFont typeface="Arial" panose="020B0604020202020204" pitchFamily="34" charset="0"/>
              <a:buChar char="•"/>
            </a:pPr>
            <a:r>
              <a:rPr lang="en-US" dirty="0"/>
              <a:t>Both payment and</a:t>
            </a:r>
            <a:r>
              <a:rPr lang="en-US" baseline="0" dirty="0"/>
              <a:t> </a:t>
            </a:r>
            <a:r>
              <a:rPr lang="en-US" dirty="0"/>
              <a:t>non-payment messages can be supported</a:t>
            </a:r>
          </a:p>
          <a:p>
            <a:pPr marL="171450" indent="-171450">
              <a:buFont typeface="Arial" panose="020B0604020202020204" pitchFamily="34" charset="0"/>
              <a:buChar char="•"/>
            </a:pPr>
            <a:r>
              <a:rPr lang="en-US" dirty="0"/>
              <a:t>Messages</a:t>
            </a:r>
            <a:r>
              <a:rPr lang="en-US" baseline="0" dirty="0"/>
              <a:t> can go back and forth, allowing for richer2-way communication</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1" baseline="0" dirty="0"/>
              <a:t>These benefits in practical terms:</a:t>
            </a:r>
          </a:p>
          <a:p>
            <a:pPr lvl="1"/>
            <a:r>
              <a:rPr lang="en-US" sz="900" kern="1200" dirty="0">
                <a:solidFill>
                  <a:schemeClr val="tx1"/>
                </a:solidFill>
                <a:effectLst/>
                <a:latin typeface="Mark Offc For MC" panose="020B0504020101010102" pitchFamily="34" charset="0"/>
                <a:ea typeface="+mn-ea"/>
                <a:cs typeface="+mn-cs"/>
              </a:rPr>
              <a:t>Information with the payment can enable more robust and complete reconciliation data</a:t>
            </a:r>
          </a:p>
          <a:p>
            <a:pPr lvl="1"/>
            <a:r>
              <a:rPr lang="en-US" sz="900" kern="1200" dirty="0">
                <a:solidFill>
                  <a:schemeClr val="tx1"/>
                </a:solidFill>
                <a:effectLst/>
                <a:latin typeface="Mark Offc For MC" panose="020B0504020101010102" pitchFamily="34" charset="0"/>
                <a:ea typeface="+mn-ea"/>
                <a:cs typeface="+mn-cs"/>
              </a:rPr>
              <a:t>Enhanced messaging capabilities allow corporate senders to know the moment their payment hits the receiver’s account, dramatically improving payment settlement transparency</a:t>
            </a:r>
          </a:p>
        </p:txBody>
      </p:sp>
      <p:sp>
        <p:nvSpPr>
          <p:cNvPr id="4" name="Slide Number Placeholder 3"/>
          <p:cNvSpPr>
            <a:spLocks noGrp="1"/>
          </p:cNvSpPr>
          <p:nvPr>
            <p:ph type="sldNum" sz="quarter" idx="10"/>
          </p:nvPr>
        </p:nvSpPr>
        <p:spPr/>
        <p:txBody>
          <a:bodyPr/>
          <a:lstStyle/>
          <a:p>
            <a:fld id="{9D321C93-C6C5-43C9-BDBB-3B3926036F61}" type="slidenum">
              <a:rPr lang="en-US" smtClean="0"/>
              <a:pPr/>
              <a:t>5</a:t>
            </a:fld>
            <a:endParaRPr lang="en-US" dirty="0"/>
          </a:p>
        </p:txBody>
      </p:sp>
    </p:spTree>
    <p:extLst>
      <p:ext uri="{BB962C8B-B14F-4D97-AF65-F5344CB8AC3E}">
        <p14:creationId xmlns:p14="http://schemas.microsoft.com/office/powerpoint/2010/main" val="290574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 typeface="Arial" panose="020B0604020202020204" pitchFamily="34" charset="0"/>
              <a:buChar char="•"/>
            </a:pPr>
            <a:r>
              <a:rPr lang="en-US" dirty="0"/>
              <a:t>B2B</a:t>
            </a:r>
            <a:r>
              <a:rPr lang="en-US" baseline="0" dirty="0"/>
              <a:t> payments today are large and inefficient. </a:t>
            </a:r>
          </a:p>
          <a:p>
            <a:pPr marL="228600" lvl="1" indent="-228600"/>
            <a:r>
              <a:rPr lang="en-US" sz="900" kern="1200" dirty="0">
                <a:solidFill>
                  <a:schemeClr val="tx1"/>
                </a:solidFill>
                <a:effectLst/>
                <a:latin typeface="Mark Offc For MC" panose="020B0504020101010102" pitchFamily="34" charset="0"/>
                <a:ea typeface="+mn-ea"/>
                <a:cs typeface="+mn-cs"/>
              </a:rPr>
              <a:t>Business payments have seen relatively little innovation, but that is changing with the emergence of fintechs and challenger banks. </a:t>
            </a:r>
          </a:p>
          <a:p>
            <a:pPr lvl="1"/>
            <a:r>
              <a:rPr lang="en-US" sz="900" kern="1200" dirty="0">
                <a:solidFill>
                  <a:schemeClr val="tx1"/>
                </a:solidFill>
                <a:effectLst/>
                <a:latin typeface="Mark Offc For MC" panose="020B0504020101010102" pitchFamily="34" charset="0"/>
                <a:ea typeface="+mn-ea"/>
                <a:cs typeface="+mn-cs"/>
              </a:rPr>
              <a:t>The business opportunity sits at $125T globally, split amongst C2B payments and B2B ($110T for B2B, $15T in C2B payments)</a:t>
            </a:r>
            <a:r>
              <a:rPr lang="en-US" sz="900" kern="1200" baseline="30000" dirty="0">
                <a:solidFill>
                  <a:schemeClr val="tx1"/>
                </a:solidFill>
                <a:effectLst/>
                <a:latin typeface="Mark Offc For MC" panose="020B0504020101010102" pitchFamily="34" charset="0"/>
                <a:ea typeface="+mn-ea"/>
                <a:cs typeface="+mn-cs"/>
              </a:rPr>
              <a:t> </a:t>
            </a:r>
            <a:r>
              <a:rPr lang="en-US" sz="900" kern="1200" dirty="0">
                <a:solidFill>
                  <a:schemeClr val="tx1"/>
                </a:solidFill>
                <a:effectLst/>
                <a:latin typeface="Mark Offc For MC" panose="020B0504020101010102" pitchFamily="34" charset="0"/>
                <a:ea typeface="+mn-ea"/>
                <a:cs typeface="+mn-cs"/>
              </a:rPr>
              <a:t>The NAM opportunity is ~$19T</a:t>
            </a:r>
          </a:p>
          <a:p>
            <a:pPr lvl="1"/>
            <a:r>
              <a:rPr lang="en-US" sz="900" kern="1200" dirty="0">
                <a:solidFill>
                  <a:schemeClr val="tx1"/>
                </a:solidFill>
                <a:effectLst/>
                <a:latin typeface="Mark Offc For MC" panose="020B0504020101010102" pitchFamily="34" charset="0"/>
                <a:ea typeface="+mn-ea"/>
                <a:cs typeface="+mn-cs"/>
              </a:rPr>
              <a:t>Only 2% of total B2B flows carded globally / 7% in NAM</a:t>
            </a:r>
          </a:p>
          <a:p>
            <a:pPr lvl="1"/>
            <a:r>
              <a:rPr lang="en-US" sz="900" kern="1200" dirty="0">
                <a:solidFill>
                  <a:schemeClr val="tx1"/>
                </a:solidFill>
                <a:effectLst/>
                <a:latin typeface="Mark Offc For MC" panose="020B0504020101010102" pitchFamily="34" charset="0"/>
                <a:ea typeface="+mn-ea"/>
                <a:cs typeface="+mn-cs"/>
              </a:rPr>
              <a:t>Checks and ACH dominate the B2B market, yet checks are costly ($31/transaction) and businesses are far from satisfied with batch ACH </a:t>
            </a:r>
          </a:p>
          <a:p>
            <a:pPr lvl="1"/>
            <a:r>
              <a:rPr lang="en-US" sz="900" kern="1200" dirty="0">
                <a:solidFill>
                  <a:schemeClr val="tx1"/>
                </a:solidFill>
                <a:effectLst/>
                <a:latin typeface="Mark Offc For MC" panose="020B0504020101010102" pitchFamily="34" charset="0"/>
                <a:ea typeface="+mn-ea"/>
                <a:cs typeface="+mn-cs"/>
              </a:rPr>
              <a:t>Additionally, with traditional payment channel issues like insufficient data, lack of data standardization, and the data and payment commonly moving out of sync – all leading to high operating and reconciliation costs – RTP rich information/messaging capabilities are a key opportunity for payments innovation and solving real business pain points.</a:t>
            </a:r>
          </a:p>
          <a:p>
            <a:pPr marL="0" lvl="1" indent="0">
              <a:buNone/>
            </a:pPr>
            <a:endParaRPr lang="en-US" sz="900" kern="1200" dirty="0">
              <a:solidFill>
                <a:schemeClr val="tx1"/>
              </a:solidFill>
              <a:effectLst/>
              <a:latin typeface="Mark Offc For MC" panose="020B0504020101010102" pitchFamily="34" charset="0"/>
              <a:ea typeface="+mn-ea"/>
              <a:cs typeface="+mn-cs"/>
            </a:endParaRPr>
          </a:p>
        </p:txBody>
      </p:sp>
      <p:sp>
        <p:nvSpPr>
          <p:cNvPr id="4" name="Slide Number Placeholder 3"/>
          <p:cNvSpPr>
            <a:spLocks noGrp="1"/>
          </p:cNvSpPr>
          <p:nvPr>
            <p:ph type="sldNum" sz="quarter" idx="10"/>
          </p:nvPr>
        </p:nvSpPr>
        <p:spPr/>
        <p:txBody>
          <a:bodyPr/>
          <a:lstStyle/>
          <a:p>
            <a:fld id="{9D321C93-C6C5-43C9-BDBB-3B3926036F61}" type="slidenum">
              <a:rPr lang="en-US" smtClean="0"/>
              <a:pPr/>
              <a:t>6</a:t>
            </a:fld>
            <a:endParaRPr lang="en-US" dirty="0"/>
          </a:p>
        </p:txBody>
      </p:sp>
    </p:spTree>
    <p:extLst>
      <p:ext uri="{BB962C8B-B14F-4D97-AF65-F5344CB8AC3E}">
        <p14:creationId xmlns:p14="http://schemas.microsoft.com/office/powerpoint/2010/main" val="380679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900" b="1" kern="1200" dirty="0">
                <a:solidFill>
                  <a:schemeClr val="tx1"/>
                </a:solidFill>
                <a:effectLst/>
                <a:latin typeface="Mark Offc For MC" panose="020B0504020101010102" pitchFamily="34" charset="0"/>
                <a:ea typeface="+mn-ea"/>
                <a:cs typeface="+mn-cs"/>
              </a:rPr>
              <a:t>Mastercard is leading the shift to RTP, bringing together market-leading technology and assets, with a culture of innovation:</a:t>
            </a:r>
            <a:endParaRPr lang="en-US" sz="900" kern="1200" dirty="0">
              <a:solidFill>
                <a:schemeClr val="tx1"/>
              </a:solidFill>
              <a:effectLst/>
              <a:latin typeface="Mark Offc For MC" panose="020B0504020101010102" pitchFamily="34" charset="0"/>
              <a:ea typeface="+mn-ea"/>
              <a:cs typeface="+mn-cs"/>
            </a:endParaRPr>
          </a:p>
          <a:p>
            <a:pPr lvl="1"/>
            <a:r>
              <a:rPr lang="en-US" sz="900" kern="1200" dirty="0">
                <a:solidFill>
                  <a:schemeClr val="tx1"/>
                </a:solidFill>
                <a:effectLst/>
                <a:latin typeface="Mark Offc For MC" panose="020B0504020101010102" pitchFamily="34" charset="0"/>
                <a:ea typeface="+mn-ea"/>
                <a:cs typeface="+mn-cs"/>
              </a:rPr>
              <a:t>We are developing RTP offerings at each level (infrastructure, applications and services), and through this approach Mastercard has the power to support the transformation of the global payments ecosystem</a:t>
            </a:r>
          </a:p>
          <a:p>
            <a:pPr lvl="2"/>
            <a:r>
              <a:rPr lang="en-US" sz="900" b="1" kern="1200" dirty="0">
                <a:solidFill>
                  <a:schemeClr val="tx1"/>
                </a:solidFill>
                <a:effectLst/>
                <a:latin typeface="Mark Offc For MC" panose="020B0504020101010102" pitchFamily="34" charset="0"/>
                <a:ea typeface="+mn-ea"/>
                <a:cs typeface="+mn-cs"/>
              </a:rPr>
              <a:t>Infrastructure</a:t>
            </a:r>
            <a:r>
              <a:rPr lang="en-US" sz="900" kern="1200" dirty="0">
                <a:solidFill>
                  <a:schemeClr val="tx1"/>
                </a:solidFill>
                <a:effectLst/>
                <a:latin typeface="Mark Offc For MC" panose="020B0504020101010102" pitchFamily="34" charset="0"/>
                <a:ea typeface="+mn-ea"/>
                <a:cs typeface="+mn-cs"/>
              </a:rPr>
              <a:t>: Vocalink's technology powers the US RTP system, which is operated by The Clearing House</a:t>
            </a:r>
          </a:p>
          <a:p>
            <a:pPr lvl="2"/>
            <a:r>
              <a:rPr lang="en-US" sz="900" b="1" kern="1200" dirty="0">
                <a:solidFill>
                  <a:schemeClr val="tx1"/>
                </a:solidFill>
                <a:effectLst/>
                <a:latin typeface="Mark Offc For MC" panose="020B0504020101010102" pitchFamily="34" charset="0"/>
                <a:ea typeface="+mn-ea"/>
                <a:cs typeface="+mn-cs"/>
              </a:rPr>
              <a:t>Applications</a:t>
            </a:r>
            <a:r>
              <a:rPr lang="en-US" sz="900" kern="1200" dirty="0">
                <a:solidFill>
                  <a:schemeClr val="tx1"/>
                </a:solidFill>
                <a:effectLst/>
                <a:latin typeface="Mark Offc For MC" panose="020B0504020101010102" pitchFamily="34" charset="0"/>
                <a:ea typeface="+mn-ea"/>
                <a:cs typeface="+mn-cs"/>
              </a:rPr>
              <a:t>: Overlay applications that sit on top of the rails that banks are connecting to – thereby creating deeper value for customers</a:t>
            </a:r>
          </a:p>
          <a:p>
            <a:pPr lvl="2"/>
            <a:r>
              <a:rPr lang="en-US" sz="900" b="1" kern="1200" dirty="0">
                <a:solidFill>
                  <a:schemeClr val="tx1"/>
                </a:solidFill>
                <a:effectLst/>
                <a:latin typeface="Mark Offc For MC" panose="020B0504020101010102" pitchFamily="34" charset="0"/>
                <a:ea typeface="+mn-ea"/>
                <a:cs typeface="+mn-cs"/>
              </a:rPr>
              <a:t>Services</a:t>
            </a:r>
            <a:r>
              <a:rPr lang="en-US" sz="900" kern="1200" dirty="0">
                <a:solidFill>
                  <a:schemeClr val="tx1"/>
                </a:solidFill>
                <a:effectLst/>
                <a:latin typeface="Mark Offc For MC" panose="020B0504020101010102" pitchFamily="34" charset="0"/>
                <a:ea typeface="+mn-ea"/>
                <a:cs typeface="+mn-cs"/>
              </a:rPr>
              <a:t>: We offer value-added services that drive RTP strategy &amp; performance for banks &amp; corporates, including financial crime solutions that leverage real-time and high-volume data, overlaying machine learning and advanced technologies, to help protect schemes, financial institutions, and their customers from fraud and financial crime</a:t>
            </a:r>
          </a:p>
          <a:p>
            <a:pPr lvl="1"/>
            <a:r>
              <a:rPr lang="en-US" sz="900" kern="1200" dirty="0">
                <a:solidFill>
                  <a:schemeClr val="tx1"/>
                </a:solidFill>
                <a:effectLst/>
                <a:latin typeface="Mark Offc For MC" panose="020B0504020101010102" pitchFamily="34" charset="0"/>
                <a:ea typeface="+mn-ea"/>
                <a:cs typeface="+mn-cs"/>
              </a:rPr>
              <a:t>Mastercard’s value is unparalleled in market. No other entity rivals us in terms of technology/assets, networks, data &amp; security, analytics, innovation, and partnerships within the card and account-based payment environments</a:t>
            </a:r>
          </a:p>
          <a:p>
            <a:pPr lvl="2"/>
            <a:r>
              <a:rPr lang="en-US" sz="900" b="1" kern="1200" dirty="0">
                <a:solidFill>
                  <a:schemeClr val="tx1"/>
                </a:solidFill>
                <a:effectLst/>
                <a:latin typeface="Mark Offc For MC" panose="020B0504020101010102" pitchFamily="34" charset="0"/>
                <a:ea typeface="+mn-ea"/>
                <a:cs typeface="+mn-cs"/>
              </a:rPr>
              <a:t>Vocalink</a:t>
            </a:r>
            <a:r>
              <a:rPr lang="en-US" sz="900" kern="1200" dirty="0">
                <a:solidFill>
                  <a:schemeClr val="tx1"/>
                </a:solidFill>
                <a:effectLst/>
                <a:latin typeface="Mark Offc For MC" panose="020B0504020101010102" pitchFamily="34" charset="0"/>
                <a:ea typeface="+mn-ea"/>
                <a:cs typeface="+mn-cs"/>
              </a:rPr>
              <a:t> is the pioneer of real time payments infrastructure globally</a:t>
            </a:r>
          </a:p>
          <a:p>
            <a:r>
              <a:rPr lang="en-US" sz="900" b="1" kern="1200" dirty="0">
                <a:solidFill>
                  <a:schemeClr val="tx1"/>
                </a:solidFill>
                <a:effectLst/>
                <a:latin typeface="Mark Offc For MC" panose="020B0504020101010102" pitchFamily="34" charset="0"/>
                <a:ea typeface="+mn-ea"/>
                <a:cs typeface="+mn-cs"/>
              </a:rPr>
              <a:t>Nets</a:t>
            </a:r>
            <a:r>
              <a:rPr lang="en-US" sz="900" kern="1200" dirty="0">
                <a:solidFill>
                  <a:schemeClr val="tx1"/>
                </a:solidFill>
                <a:effectLst/>
                <a:latin typeface="Mark Offc For MC" panose="020B0504020101010102" pitchFamily="34" charset="0"/>
                <a:ea typeface="+mn-ea"/>
                <a:cs typeface="+mn-cs"/>
              </a:rPr>
              <a:t> provides leading technology and expertise that will turbo-charge our global efforts by extending Mastercard’s A2A capabilities deep into continental Europe</a:t>
            </a:r>
            <a:endParaRPr lang="en-US" sz="800" b="0" dirty="0"/>
          </a:p>
          <a:p>
            <a:pPr marL="0" marR="0" lvl="0" indent="0" algn="l" defTabSz="685800" rtl="0" eaLnBrk="1" fontAlgn="auto" latinLnBrk="0" hangingPunct="1">
              <a:lnSpc>
                <a:spcPct val="100000"/>
              </a:lnSpc>
              <a:spcBef>
                <a:spcPts val="0"/>
              </a:spcBef>
              <a:spcAft>
                <a:spcPts val="1500"/>
              </a:spcAft>
              <a:buClrTx/>
              <a:buSzTx/>
              <a:buFontTx/>
              <a:buNone/>
              <a:tabLst/>
              <a:defRPr/>
            </a:pPr>
            <a:endParaRPr lang="en-US" sz="900" b="0" dirty="0"/>
          </a:p>
          <a:p>
            <a:pPr marL="0" marR="0" lvl="0" indent="0" algn="l" defTabSz="685800" rtl="0" eaLnBrk="1" fontAlgn="auto" latinLnBrk="0" hangingPunct="1">
              <a:lnSpc>
                <a:spcPct val="100000"/>
              </a:lnSpc>
              <a:spcBef>
                <a:spcPts val="0"/>
              </a:spcBef>
              <a:spcAft>
                <a:spcPts val="1500"/>
              </a:spcAft>
              <a:buClrTx/>
              <a:buSzTx/>
              <a:buFontTx/>
              <a:buNone/>
              <a:tabLst/>
              <a:defRPr/>
            </a:pPr>
            <a:endParaRPr lang="en-US" sz="900" b="0" dirty="0"/>
          </a:p>
          <a:p>
            <a:pPr marL="0" marR="0" lvl="0" indent="0" algn="l" defTabSz="685800" rtl="0" eaLnBrk="1" fontAlgn="auto" latinLnBrk="0" hangingPunct="1">
              <a:lnSpc>
                <a:spcPct val="100000"/>
              </a:lnSpc>
              <a:spcBef>
                <a:spcPts val="0"/>
              </a:spcBef>
              <a:spcAft>
                <a:spcPts val="1500"/>
              </a:spcAft>
              <a:buClrTx/>
              <a:buSzTx/>
              <a:buFontTx/>
              <a:buNone/>
              <a:tabLst/>
              <a:defRPr/>
            </a:pPr>
            <a:r>
              <a:rPr lang="en-US" sz="900" b="0" dirty="0"/>
              <a:t>We’re actively working to solve business needs and payment inefficiencies with innovative applications</a:t>
            </a:r>
          </a:p>
          <a:p>
            <a:pPr marL="0" marR="0" lvl="0" indent="0" algn="l" defTabSz="685800" rtl="0" eaLnBrk="1" fontAlgn="auto" latinLnBrk="0" hangingPunct="1">
              <a:lnSpc>
                <a:spcPct val="100000"/>
              </a:lnSpc>
              <a:spcBef>
                <a:spcPts val="0"/>
              </a:spcBef>
              <a:spcAft>
                <a:spcPts val="1500"/>
              </a:spcAft>
              <a:buClrTx/>
              <a:buSzTx/>
              <a:buFontTx/>
              <a:buNone/>
              <a:tabLst/>
              <a:defRPr/>
            </a:pPr>
            <a:endParaRPr lang="en-US" sz="900" dirty="0"/>
          </a:p>
          <a:p>
            <a:pPr marL="0" marR="0" lvl="0" indent="0" algn="l" defTabSz="685800" rtl="0" eaLnBrk="1" fontAlgn="auto" latinLnBrk="0" hangingPunct="1">
              <a:lnSpc>
                <a:spcPct val="100000"/>
              </a:lnSpc>
              <a:spcBef>
                <a:spcPts val="0"/>
              </a:spcBef>
              <a:spcAft>
                <a:spcPts val="1500"/>
              </a:spcAft>
              <a:buClrTx/>
              <a:buSzTx/>
              <a:buFontTx/>
              <a:buNone/>
              <a:tabLst/>
              <a:defRPr/>
            </a:pPr>
            <a:r>
              <a:rPr lang="en-US" sz="900" dirty="0"/>
              <a:t>BPX - A solution that will enable consumers to view, manage and pay their bills instantly from their bank accounts – in a matter of seconds versus days </a:t>
            </a:r>
          </a:p>
          <a:p>
            <a:pPr algn="l">
              <a:spcAft>
                <a:spcPts val="1500"/>
              </a:spcAft>
            </a:pPr>
            <a:endParaRPr lang="en-US" dirty="0"/>
          </a:p>
          <a:p>
            <a:pPr marL="0" marR="0" lvl="0" indent="0" algn="l" defTabSz="685800" rtl="0" eaLnBrk="1" fontAlgn="auto" latinLnBrk="0" hangingPunct="1">
              <a:lnSpc>
                <a:spcPct val="100000"/>
              </a:lnSpc>
              <a:spcBef>
                <a:spcPts val="0"/>
              </a:spcBef>
              <a:spcAft>
                <a:spcPts val="1500"/>
              </a:spcAft>
              <a:buClrTx/>
              <a:buSzTx/>
              <a:buFontTx/>
              <a:buNone/>
              <a:tabLst/>
              <a:defRPr/>
            </a:pPr>
            <a:r>
              <a:rPr lang="en-US" dirty="0"/>
              <a:t>POD – </a:t>
            </a:r>
            <a:r>
              <a:rPr lang="en-US" sz="900" dirty="0"/>
              <a:t>A solution connecting banks, ERPs, buyers and suppliers to provide payment velocity, payment precision and rich messaging across the ecosystem</a:t>
            </a:r>
            <a:r>
              <a:rPr lang="en-US" sz="900" baseline="0" dirty="0"/>
              <a:t> to </a:t>
            </a:r>
            <a:r>
              <a:rPr lang="en-US" sz="900" dirty="0"/>
              <a:t>enable instant</a:t>
            </a:r>
            <a:r>
              <a:rPr lang="en-US" sz="900" baseline="0" dirty="0"/>
              <a:t> electronic payment and reconciliation</a:t>
            </a:r>
            <a:r>
              <a:rPr lang="en-US" sz="900" dirty="0"/>
              <a:t> for goods at the moment of delivery</a:t>
            </a:r>
          </a:p>
          <a:p>
            <a:pPr algn="l">
              <a:spcAft>
                <a:spcPts val="1500"/>
              </a:spcAft>
            </a:pPr>
            <a:endParaRPr lang="en-US" dirty="0"/>
          </a:p>
          <a:p>
            <a:pPr algn="l">
              <a:spcAft>
                <a:spcPts val="1500"/>
              </a:spcAft>
            </a:pPr>
            <a:r>
              <a:rPr lang="en-US" dirty="0"/>
              <a:t>SMB – A solution that helps SMBs get paid faster</a:t>
            </a:r>
            <a:r>
              <a:rPr lang="en-US" baseline="0" dirty="0"/>
              <a:t> and more efficiently </a:t>
            </a:r>
            <a:endParaRPr lang="en-US" dirty="0"/>
          </a:p>
          <a:p>
            <a:pPr algn="l">
              <a:spcAft>
                <a:spcPts val="1500"/>
              </a:spcAft>
            </a:pPr>
            <a:endParaRPr lang="en-US" dirty="0"/>
          </a:p>
          <a:p>
            <a:pPr marL="0" marR="0" lvl="0" indent="0" algn="l" defTabSz="685800" rtl="0" eaLnBrk="1" fontAlgn="auto" latinLnBrk="0" hangingPunct="1">
              <a:lnSpc>
                <a:spcPct val="100000"/>
              </a:lnSpc>
              <a:spcBef>
                <a:spcPts val="0"/>
              </a:spcBef>
              <a:spcAft>
                <a:spcPts val="1500"/>
              </a:spcAft>
              <a:buClrTx/>
              <a:buSzTx/>
              <a:buFontTx/>
              <a:buNone/>
              <a:tabLst/>
              <a:defRPr/>
            </a:pPr>
            <a:r>
              <a:rPr lang="en-US" dirty="0"/>
              <a:t>Disbursements – </a:t>
            </a:r>
            <a:r>
              <a:rPr lang="en-US" sz="900" dirty="0"/>
              <a:t>A solution which POD sets the foundation for. A </a:t>
            </a:r>
            <a:r>
              <a:rPr lang="en-US" dirty="0"/>
              <a:t>platform connecting systems of detached parties in the insurance claims approval-to-payment process, leveraging dynamic messaging to automate invoicing, payment and reconciliation</a:t>
            </a:r>
          </a:p>
          <a:p>
            <a:pPr algn="l">
              <a:spcAft>
                <a:spcPts val="1500"/>
              </a:spcAft>
            </a:pPr>
            <a:endParaRPr lang="en-US" dirty="0"/>
          </a:p>
          <a:p>
            <a:pPr algn="l">
              <a:spcAft>
                <a:spcPts val="1500"/>
              </a:spcAft>
            </a:pPr>
            <a:endParaRPr lang="en-US" dirty="0"/>
          </a:p>
        </p:txBody>
      </p:sp>
      <p:sp>
        <p:nvSpPr>
          <p:cNvPr id="4" name="Slide Number Placeholder 3"/>
          <p:cNvSpPr>
            <a:spLocks noGrp="1"/>
          </p:cNvSpPr>
          <p:nvPr>
            <p:ph type="sldNum" sz="quarter" idx="10"/>
          </p:nvPr>
        </p:nvSpPr>
        <p:spPr/>
        <p:txBody>
          <a:bodyPr/>
          <a:lstStyle/>
          <a:p>
            <a:fld id="{9D321C93-C6C5-43C9-BDBB-3B3926036F61}" type="slidenum">
              <a:rPr lang="en-US" smtClean="0"/>
              <a:pPr/>
              <a:t>7</a:t>
            </a:fld>
            <a:endParaRPr lang="en-US" dirty="0"/>
          </a:p>
        </p:txBody>
      </p:sp>
    </p:spTree>
    <p:extLst>
      <p:ext uri="{BB962C8B-B14F-4D97-AF65-F5344CB8AC3E}">
        <p14:creationId xmlns:p14="http://schemas.microsoft.com/office/powerpoint/2010/main" val="3804190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900" kern="1200" dirty="0">
                <a:solidFill>
                  <a:schemeClr val="tx1"/>
                </a:solidFill>
                <a:effectLst/>
                <a:latin typeface="Mark Offc For MC" panose="020B0504020101010102" pitchFamily="34" charset="0"/>
                <a:ea typeface="+mn-ea"/>
                <a:cs typeface="+mn-cs"/>
              </a:rPr>
              <a:t>The consumer bank bill pay experience in the US is not optimal. For example, if need to pay your electric bill right away, or if you want to collect rewards by paying with credit card. Not to mention over 50% of bills are still sent by paper check.</a:t>
            </a:r>
          </a:p>
          <a:p>
            <a:pPr lvl="1"/>
            <a:r>
              <a:rPr lang="en-US" sz="900" kern="1200" dirty="0">
                <a:solidFill>
                  <a:schemeClr val="tx1"/>
                </a:solidFill>
                <a:effectLst/>
                <a:latin typeface="Mark Offc For MC" panose="020B0504020101010102" pitchFamily="34" charset="0"/>
                <a:ea typeface="+mn-ea"/>
                <a:cs typeface="+mn-cs"/>
              </a:rPr>
              <a:t>Introducing Bill Pay Exchange – A new payment solution that enables consumers to pay their bills instantly – in a matter of seconds versus days – from their bank accounts, making it easier for them to avoid late payment fees or service disruptions. </a:t>
            </a:r>
          </a:p>
          <a:p>
            <a:pPr lvl="1"/>
            <a:r>
              <a:rPr lang="en-US" sz="900" kern="1200" dirty="0">
                <a:solidFill>
                  <a:schemeClr val="tx1"/>
                </a:solidFill>
                <a:effectLst/>
                <a:latin typeface="Mark Offc For MC" panose="020B0504020101010102" pitchFamily="34" charset="0"/>
                <a:ea typeface="+mn-ea"/>
                <a:cs typeface="+mn-cs"/>
              </a:rPr>
              <a:t>Importantly, utilizing RTP, the bill pay process becomes simplified for both the consumer and the business, with the payment information staying conveniently intact with the payment itself. </a:t>
            </a:r>
          </a:p>
          <a:p>
            <a:pPr lvl="1"/>
            <a:r>
              <a:rPr lang="en-US" sz="900" kern="1200" dirty="0">
                <a:solidFill>
                  <a:schemeClr val="tx1"/>
                </a:solidFill>
                <a:effectLst/>
                <a:latin typeface="Mark Offc For MC" panose="020B0504020101010102" pitchFamily="34" charset="0"/>
                <a:ea typeface="+mn-ea"/>
                <a:cs typeface="+mn-cs"/>
              </a:rPr>
              <a:t>It also provides financial institutions with cutting-edge services that help them to drive RTP performance as well as identifying and preventing financial fraud.</a:t>
            </a:r>
          </a:p>
          <a:p>
            <a:pPr defTabSz="684703">
              <a:defRPr/>
            </a:pPr>
            <a:endParaRPr lang="en-US" dirty="0"/>
          </a:p>
        </p:txBody>
      </p:sp>
      <p:sp>
        <p:nvSpPr>
          <p:cNvPr id="4" name="Slide Number Placeholder 3"/>
          <p:cNvSpPr>
            <a:spLocks noGrp="1"/>
          </p:cNvSpPr>
          <p:nvPr>
            <p:ph type="sldNum" sz="quarter" idx="10"/>
          </p:nvPr>
        </p:nvSpPr>
        <p:spPr/>
        <p:txBody>
          <a:bodyPr/>
          <a:lstStyle/>
          <a:p>
            <a:fld id="{9D321C93-C6C5-43C9-BDBB-3B3926036F61}" type="slidenum">
              <a:rPr lang="en-US" smtClean="0"/>
              <a:pPr/>
              <a:t>8</a:t>
            </a:fld>
            <a:endParaRPr lang="en-US" dirty="0"/>
          </a:p>
        </p:txBody>
      </p:sp>
    </p:spTree>
    <p:extLst>
      <p:ext uri="{BB962C8B-B14F-4D97-AF65-F5344CB8AC3E}">
        <p14:creationId xmlns:p14="http://schemas.microsoft.com/office/powerpoint/2010/main" val="2634182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900" i="0" kern="1200" dirty="0">
                <a:solidFill>
                  <a:schemeClr val="tx1"/>
                </a:solidFill>
                <a:effectLst/>
                <a:latin typeface="Mark Offc For MC" panose="020B0504020101010102" pitchFamily="34" charset="0"/>
                <a:ea typeface="+mn-ea"/>
                <a:cs typeface="+mn-cs"/>
              </a:rPr>
              <a:t>Check/cash and manual processes like paper invoices impact all stakeholders, leading to high reconciliation/operating expenses, working capital issues, and low cash management transparency.  </a:t>
            </a:r>
            <a:endParaRPr lang="en-US" sz="1050" i="0" kern="1200" dirty="0">
              <a:solidFill>
                <a:schemeClr val="tx1"/>
              </a:solidFill>
              <a:effectLst/>
              <a:latin typeface="Mark Offc For MC" panose="020B0504020101010102" pitchFamily="34" charset="0"/>
              <a:ea typeface="+mn-ea"/>
              <a:cs typeface="+mn-cs"/>
            </a:endParaRPr>
          </a:p>
          <a:p>
            <a:pPr lvl="2"/>
            <a:r>
              <a:rPr lang="en-US" sz="900" i="0" kern="1200" dirty="0">
                <a:solidFill>
                  <a:schemeClr val="tx1"/>
                </a:solidFill>
                <a:effectLst/>
                <a:latin typeface="Mark Offc For MC" panose="020B0504020101010102" pitchFamily="34" charset="0"/>
                <a:ea typeface="+mn-ea"/>
                <a:cs typeface="+mn-cs"/>
              </a:rPr>
              <a:t>Distributors face other critical pain points such as long wait times at the place of delivery and driver safety with so much check/cash handling. </a:t>
            </a:r>
            <a:endParaRPr lang="en-US" sz="1050" i="0" kern="1200" dirty="0">
              <a:solidFill>
                <a:schemeClr val="tx1"/>
              </a:solidFill>
              <a:effectLst/>
              <a:latin typeface="Mark Offc For MC" panose="020B0504020101010102" pitchFamily="34" charset="0"/>
              <a:ea typeface="+mn-ea"/>
              <a:cs typeface="+mn-cs"/>
            </a:endParaRPr>
          </a:p>
          <a:p>
            <a:pPr lvl="2"/>
            <a:r>
              <a:rPr lang="en-US" sz="900" i="0" kern="1200" dirty="0">
                <a:solidFill>
                  <a:schemeClr val="tx1"/>
                </a:solidFill>
                <a:effectLst/>
                <a:latin typeface="Mark Offc For MC" panose="020B0504020101010102" pitchFamily="34" charset="0"/>
                <a:ea typeface="+mn-ea"/>
                <a:cs typeface="+mn-cs"/>
              </a:rPr>
              <a:t>For merchants, the confirmation message is critical so that they know that money is out and paid, and they can rest easier with better insight into their cash position.</a:t>
            </a:r>
          </a:p>
          <a:p>
            <a:pPr defTabSz="684703">
              <a:defRPr/>
            </a:pPr>
            <a:endParaRPr lang="en-US" dirty="0"/>
          </a:p>
        </p:txBody>
      </p:sp>
      <p:sp>
        <p:nvSpPr>
          <p:cNvPr id="4" name="Slide Number Placeholder 3"/>
          <p:cNvSpPr>
            <a:spLocks noGrp="1"/>
          </p:cNvSpPr>
          <p:nvPr>
            <p:ph type="sldNum" sz="quarter" idx="10"/>
          </p:nvPr>
        </p:nvSpPr>
        <p:spPr/>
        <p:txBody>
          <a:bodyPr/>
          <a:lstStyle/>
          <a:p>
            <a:fld id="{9D321C93-C6C5-43C9-BDBB-3B3926036F61}" type="slidenum">
              <a:rPr lang="en-US" smtClean="0"/>
              <a:pPr/>
              <a:t>9</a:t>
            </a:fld>
            <a:endParaRPr lang="en-US" dirty="0"/>
          </a:p>
        </p:txBody>
      </p:sp>
    </p:spTree>
    <p:extLst>
      <p:ext uri="{BB962C8B-B14F-4D97-AF65-F5344CB8AC3E}">
        <p14:creationId xmlns:p14="http://schemas.microsoft.com/office/powerpoint/2010/main" val="934687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SlideNameDept"/>
          <p:cNvSpPr>
            <a:spLocks noGrp="1"/>
          </p:cNvSpPr>
          <p:nvPr>
            <p:ph type="body" sz="quarter" idx="11" hasCustomPrompt="1"/>
          </p:nvPr>
        </p:nvSpPr>
        <p:spPr bwMode="gray">
          <a:xfrm>
            <a:off x="164592" y="3217936"/>
            <a:ext cx="3124200" cy="170816"/>
          </a:xfrm>
        </p:spPr>
        <p:txBody>
          <a:bodyPr vert="horz" lIns="91440" tIns="0" rIns="91440" bIns="45720" rtlCol="0" anchor="t" anchorCtr="0">
            <a:spAutoFit/>
          </a:bodyPr>
          <a:lstStyle>
            <a:lvl1pPr marL="115885" indent="-115885">
              <a:buNone/>
              <a:defRPr lang="en-US" sz="900" b="0" cap="none" baseline="0" dirty="0" smtClean="0">
                <a:latin typeface="Mark Offc For MC Medium" panose="020B0604020101010102" pitchFamily="34" charset="0"/>
              </a:defRPr>
            </a:lvl1pPr>
          </a:lstStyle>
          <a:p>
            <a:pPr marL="0" lvl="0" indent="0"/>
            <a:r>
              <a:rPr lang="en-US" dirty="0"/>
              <a:t>Click to add presenter name, department</a:t>
            </a:r>
          </a:p>
        </p:txBody>
      </p:sp>
      <p:sp>
        <p:nvSpPr>
          <p:cNvPr id="8" name="Date Placeholder 3"/>
          <p:cNvSpPr>
            <a:spLocks noGrp="1"/>
          </p:cNvSpPr>
          <p:nvPr>
            <p:ph type="dt" sz="half" idx="2"/>
          </p:nvPr>
        </p:nvSpPr>
        <p:spPr bwMode="gray">
          <a:xfrm>
            <a:off x="164592" y="2918461"/>
            <a:ext cx="3123564" cy="273844"/>
          </a:xfrm>
          <a:prstGeom prst="rect">
            <a:avLst/>
          </a:prstGeom>
        </p:spPr>
        <p:txBody>
          <a:bodyPr vert="horz" lIns="91440" tIns="45720" rIns="91440" bIns="0" rtlCol="0" anchor="b" anchorCtr="0"/>
          <a:lstStyle>
            <a:lvl1pPr>
              <a:defRPr lang="en-US" sz="900" cap="none" smtClean="0">
                <a:latin typeface="Mark Offc For MC Medium" panose="020B0604020101010102" pitchFamily="34" charset="0"/>
              </a:defRPr>
            </a:lvl1pPr>
          </a:lstStyle>
          <a:p>
            <a:fld id="{72D0F5FB-113D-442D-B9C7-528C119D26D1}" type="datetime4">
              <a:rPr lang="en-US" smtClean="0"/>
              <a:t>December 18, 2019</a:t>
            </a:fld>
            <a:endParaRPr lang="en-US" dirty="0"/>
          </a:p>
        </p:txBody>
      </p:sp>
      <p:sp>
        <p:nvSpPr>
          <p:cNvPr id="25" name="Subtitle 2"/>
          <p:cNvSpPr>
            <a:spLocks noGrp="1"/>
          </p:cNvSpPr>
          <p:nvPr>
            <p:ph type="subTitle" idx="1"/>
          </p:nvPr>
        </p:nvSpPr>
        <p:spPr bwMode="gray">
          <a:xfrm>
            <a:off x="164592" y="2469416"/>
            <a:ext cx="5799531" cy="498725"/>
          </a:xfrm>
          <a:ln>
            <a:noFill/>
          </a:ln>
        </p:spPr>
        <p:txBody>
          <a:bodyPr rIns="91440"/>
          <a:lstStyle>
            <a:lvl1pPr marL="0" indent="0" algn="l">
              <a:lnSpc>
                <a:spcPct val="80000"/>
              </a:lnSpc>
              <a:buNone/>
              <a:defRPr sz="1400">
                <a:solidFill>
                  <a:schemeClr val="tx1"/>
                </a:solidFill>
                <a:latin typeface="+mj-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24" name="Title 1"/>
          <p:cNvSpPr>
            <a:spLocks noGrp="1"/>
          </p:cNvSpPr>
          <p:nvPr>
            <p:ph type="ctrTitle"/>
          </p:nvPr>
        </p:nvSpPr>
        <p:spPr bwMode="gray">
          <a:xfrm>
            <a:off x="164592" y="1034228"/>
            <a:ext cx="5799531" cy="1421928"/>
          </a:xfrm>
          <a:ln>
            <a:noFill/>
          </a:ln>
        </p:spPr>
        <p:txBody>
          <a:bodyPr rIns="91440" anchor="b"/>
          <a:lstStyle>
            <a:lvl1pPr algn="l">
              <a:lnSpc>
                <a:spcPct val="80000"/>
              </a:lnSpc>
              <a:defRPr sz="5400" b="0">
                <a:solidFill>
                  <a:schemeClr val="tx1"/>
                </a:solidFill>
                <a:latin typeface="+mj-lt"/>
              </a:defRPr>
            </a:lvl1pPr>
          </a:lstStyle>
          <a:p>
            <a:r>
              <a:rPr lang="en-US"/>
              <a:t>Click to edit Master title style</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032" y="4480560"/>
            <a:ext cx="1745991" cy="308620"/>
          </a:xfrm>
          <a:prstGeom prst="rect">
            <a:avLst/>
          </a:prstGeom>
        </p:spPr>
      </p:pic>
    </p:spTree>
    <p:extLst>
      <p:ext uri="{BB962C8B-B14F-4D97-AF65-F5344CB8AC3E}">
        <p14:creationId xmlns:p14="http://schemas.microsoft.com/office/powerpoint/2010/main" val="1771698751"/>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dirty="0"/>
          </a:p>
        </p:txBody>
      </p:sp>
      <p:sp>
        <p:nvSpPr>
          <p:cNvPr id="11" name="Date Placeholder 3"/>
          <p:cNvSpPr>
            <a:spLocks noGrp="1"/>
          </p:cNvSpPr>
          <p:nvPr>
            <p:ph type="dt" sz="half" idx="15"/>
          </p:nvPr>
        </p:nvSpPr>
        <p:spPr bwMode="gray"/>
        <p:txBody>
          <a:bodyPr/>
          <a:lstStyle/>
          <a:p>
            <a:fld id="{AF8A3FF2-9D87-4B46-892D-F457DA31626F}" type="datetime4">
              <a:rPr lang="en-US" smtClean="0"/>
              <a:t>December 18, 2019</a:t>
            </a:fld>
            <a:endParaRPr lang="en-US" dirty="0"/>
          </a:p>
        </p:txBody>
      </p:sp>
      <p:sp>
        <p:nvSpPr>
          <p:cNvPr id="8" name="Text Placeholder 7"/>
          <p:cNvSpPr>
            <a:spLocks noGrp="1"/>
          </p:cNvSpPr>
          <p:nvPr>
            <p:ph type="body" sz="quarter" idx="14"/>
          </p:nvPr>
        </p:nvSpPr>
        <p:spPr bwMode="gray">
          <a:xfrm>
            <a:off x="3119438" y="192088"/>
            <a:ext cx="5786438" cy="4125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ubtitle 2"/>
          <p:cNvSpPr>
            <a:spLocks noGrp="1"/>
          </p:cNvSpPr>
          <p:nvPr>
            <p:ph type="body" idx="13" hasCustomPrompt="1"/>
          </p:nvPr>
        </p:nvSpPr>
        <p:spPr bwMode="gray">
          <a:xfrm>
            <a:off x="164592" y="1042416"/>
            <a:ext cx="2725896" cy="617934"/>
          </a:xfrm>
        </p:spPr>
        <p:txBody>
          <a:bodyPr rIns="0" anchor="t" anchorCtr="0"/>
          <a:lstStyle>
            <a:lvl1pPr marL="0" indent="0">
              <a:buNone/>
              <a:defRPr sz="1400" b="0">
                <a:latin typeface="Mark Offc For MC" panose="020B0504020101010102"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subtitle or secondary text</a:t>
            </a:r>
          </a:p>
        </p:txBody>
      </p:sp>
      <p:sp>
        <p:nvSpPr>
          <p:cNvPr id="7" name="Title 1"/>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237576493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Content (no bullets)">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dirty="0"/>
          </a:p>
        </p:txBody>
      </p:sp>
      <p:sp>
        <p:nvSpPr>
          <p:cNvPr id="11" name="Date Placeholder 3"/>
          <p:cNvSpPr>
            <a:spLocks noGrp="1"/>
          </p:cNvSpPr>
          <p:nvPr>
            <p:ph type="dt" sz="half" idx="15"/>
          </p:nvPr>
        </p:nvSpPr>
        <p:spPr bwMode="gray"/>
        <p:txBody>
          <a:bodyPr/>
          <a:lstStyle/>
          <a:p>
            <a:fld id="{5997C4EF-4B19-4D8C-9B8C-E4F2506E8A9E}" type="datetime4">
              <a:rPr lang="en-US" smtClean="0"/>
              <a:t>December 18, 2019</a:t>
            </a:fld>
            <a:endParaRPr lang="en-US" dirty="0"/>
          </a:p>
        </p:txBody>
      </p:sp>
      <p:sp>
        <p:nvSpPr>
          <p:cNvPr id="8" name="Text Placeholder 7"/>
          <p:cNvSpPr>
            <a:spLocks noGrp="1"/>
          </p:cNvSpPr>
          <p:nvPr>
            <p:ph type="body" sz="quarter" idx="14"/>
          </p:nvPr>
        </p:nvSpPr>
        <p:spPr bwMode="gray">
          <a:xfrm>
            <a:off x="3119438" y="192088"/>
            <a:ext cx="5786438" cy="4125742"/>
          </a:xfrm>
        </p:spPr>
        <p:txBody>
          <a:bodyPr/>
          <a:lstStyle>
            <a:lvl1pPr marL="0" indent="0">
              <a:buNone/>
              <a:defRPr/>
            </a:lvl1pPr>
            <a:lvl2pPr marL="147634" indent="0">
              <a:buNone/>
              <a:defRPr/>
            </a:lvl2pPr>
            <a:lvl3pPr marL="287330" indent="0">
              <a:buNone/>
              <a:defRPr/>
            </a:lvl3pPr>
            <a:lvl4pPr marL="434964" indent="0">
              <a:buNone/>
              <a:defRPr/>
            </a:lvl4pPr>
            <a:lvl5pPr marL="568311" indent="0">
              <a:buNone/>
              <a:defRPr/>
            </a:lvl5pPr>
          </a:lstStyle>
          <a:p>
            <a:pPr lvl="0"/>
            <a:r>
              <a:rPr lang="en-US"/>
              <a:t>Click to edit Master text styles</a:t>
            </a:r>
          </a:p>
        </p:txBody>
      </p:sp>
      <p:sp>
        <p:nvSpPr>
          <p:cNvPr id="22" name="Subtitle 2"/>
          <p:cNvSpPr>
            <a:spLocks noGrp="1"/>
          </p:cNvSpPr>
          <p:nvPr>
            <p:ph type="body" idx="13" hasCustomPrompt="1"/>
          </p:nvPr>
        </p:nvSpPr>
        <p:spPr bwMode="gray">
          <a:xfrm>
            <a:off x="164592" y="1042416"/>
            <a:ext cx="2725896" cy="617934"/>
          </a:xfrm>
        </p:spPr>
        <p:txBody>
          <a:bodyPr rIns="0" anchor="t" anchorCtr="0"/>
          <a:lstStyle>
            <a:lvl1pPr marL="0" indent="0">
              <a:buNone/>
              <a:defRPr sz="1400" b="0">
                <a:latin typeface="Mark Offc For MC" panose="020B0504020101010102"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subtitle or secondary text</a:t>
            </a:r>
          </a:p>
        </p:txBody>
      </p:sp>
      <p:sp>
        <p:nvSpPr>
          <p:cNvPr id="7" name="Title 1"/>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284951765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p:txBody>
          <a:bodyPr/>
          <a:lstStyle/>
          <a:p>
            <a:r>
              <a:rPr lang="en-US" dirty="0"/>
              <a:t>January 2019</a:t>
            </a:r>
          </a:p>
        </p:txBody>
      </p:sp>
      <p:sp>
        <p:nvSpPr>
          <p:cNvPr id="11" name="Date Placeholder 3"/>
          <p:cNvSpPr>
            <a:spLocks noGrp="1"/>
          </p:cNvSpPr>
          <p:nvPr>
            <p:ph type="dt" sz="half" idx="15"/>
          </p:nvPr>
        </p:nvSpPr>
        <p:spPr bwMode="gray"/>
        <p:txBody>
          <a:bodyPr/>
          <a:lstStyle/>
          <a:p>
            <a:fld id="{89373E9D-2245-423D-95EA-8DBFF4FE7716}" type="datetime4">
              <a:rPr lang="en-US" smtClean="0"/>
              <a:t>December 18, 2019</a:t>
            </a:fld>
            <a:endParaRPr lang="en-US" dirty="0"/>
          </a:p>
        </p:txBody>
      </p:sp>
      <p:sp>
        <p:nvSpPr>
          <p:cNvPr id="8" name="Text Placeholder 7"/>
          <p:cNvSpPr>
            <a:spLocks noGrp="1"/>
          </p:cNvSpPr>
          <p:nvPr>
            <p:ph type="body" sz="quarter" idx="14"/>
          </p:nvPr>
        </p:nvSpPr>
        <p:spPr bwMode="gray">
          <a:xfrm>
            <a:off x="3119438" y="192088"/>
            <a:ext cx="2743200" cy="4125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bwMode="gray"/>
        <p:txBody>
          <a:bodyPr/>
          <a:lstStyle/>
          <a:p>
            <a:r>
              <a:rPr lang="en-US"/>
              <a:t>Click to edit Master title style</a:t>
            </a:r>
            <a:endParaRPr lang="en-US" dirty="0"/>
          </a:p>
        </p:txBody>
      </p:sp>
      <p:sp>
        <p:nvSpPr>
          <p:cNvPr id="3" name="Text Placeholder 2"/>
          <p:cNvSpPr>
            <a:spLocks noGrp="1"/>
          </p:cNvSpPr>
          <p:nvPr>
            <p:ph type="body" sz="quarter" idx="18"/>
          </p:nvPr>
        </p:nvSpPr>
        <p:spPr bwMode="gray">
          <a:xfrm>
            <a:off x="6163056" y="192024"/>
            <a:ext cx="2743200" cy="4123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130493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with Subtitle">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p:txBody>
          <a:bodyPr/>
          <a:lstStyle/>
          <a:p>
            <a:r>
              <a:rPr lang="en-US" dirty="0"/>
              <a:t>January 2019</a:t>
            </a:r>
          </a:p>
        </p:txBody>
      </p:sp>
      <p:sp>
        <p:nvSpPr>
          <p:cNvPr id="11" name="Date Placeholder 3"/>
          <p:cNvSpPr>
            <a:spLocks noGrp="1"/>
          </p:cNvSpPr>
          <p:nvPr>
            <p:ph type="dt" sz="half" idx="15"/>
          </p:nvPr>
        </p:nvSpPr>
        <p:spPr bwMode="gray"/>
        <p:txBody>
          <a:bodyPr/>
          <a:lstStyle/>
          <a:p>
            <a:fld id="{F9ADE94A-3EF2-4307-908A-DE78B6595C5E}" type="datetime4">
              <a:rPr lang="en-US" smtClean="0"/>
              <a:t>December 18, 2019</a:t>
            </a:fld>
            <a:endParaRPr lang="en-US" dirty="0"/>
          </a:p>
        </p:txBody>
      </p:sp>
      <p:sp>
        <p:nvSpPr>
          <p:cNvPr id="8" name="Text Placeholder 7"/>
          <p:cNvSpPr>
            <a:spLocks noGrp="1"/>
          </p:cNvSpPr>
          <p:nvPr>
            <p:ph type="body" sz="quarter" idx="14"/>
          </p:nvPr>
        </p:nvSpPr>
        <p:spPr bwMode="gray">
          <a:xfrm>
            <a:off x="3119438" y="192088"/>
            <a:ext cx="2743200" cy="4125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ubtitle 2"/>
          <p:cNvSpPr>
            <a:spLocks noGrp="1"/>
          </p:cNvSpPr>
          <p:nvPr>
            <p:ph type="body" idx="13" hasCustomPrompt="1"/>
          </p:nvPr>
        </p:nvSpPr>
        <p:spPr bwMode="gray">
          <a:xfrm>
            <a:off x="164592" y="1042416"/>
            <a:ext cx="2725896" cy="617934"/>
          </a:xfrm>
        </p:spPr>
        <p:txBody>
          <a:bodyPr rIns="0" anchor="t" anchorCtr="0"/>
          <a:lstStyle>
            <a:lvl1pPr marL="0" indent="0">
              <a:buNone/>
              <a:defRPr sz="1400" b="0">
                <a:latin typeface="Mark Offc For MC" panose="020B0504020101010102"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subtitle or secondary text</a:t>
            </a:r>
          </a:p>
        </p:txBody>
      </p:sp>
      <p:sp>
        <p:nvSpPr>
          <p:cNvPr id="7" name="Title 1"/>
          <p:cNvSpPr>
            <a:spLocks noGrp="1"/>
          </p:cNvSpPr>
          <p:nvPr>
            <p:ph type="title"/>
          </p:nvPr>
        </p:nvSpPr>
        <p:spPr bwMode="gray"/>
        <p:txBody>
          <a:bodyPr/>
          <a:lstStyle/>
          <a:p>
            <a:r>
              <a:rPr lang="en-US"/>
              <a:t>Click to edit Master title style</a:t>
            </a:r>
            <a:endParaRPr lang="en-US" dirty="0"/>
          </a:p>
        </p:txBody>
      </p:sp>
      <p:sp>
        <p:nvSpPr>
          <p:cNvPr id="3" name="Text Placeholder 2"/>
          <p:cNvSpPr>
            <a:spLocks noGrp="1"/>
          </p:cNvSpPr>
          <p:nvPr>
            <p:ph type="body" sz="quarter" idx="18"/>
          </p:nvPr>
        </p:nvSpPr>
        <p:spPr bwMode="gray">
          <a:xfrm>
            <a:off x="6163056" y="192088"/>
            <a:ext cx="2743200" cy="4123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650403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with Subtitle (no bullets)">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p:txBody>
          <a:bodyPr/>
          <a:lstStyle/>
          <a:p>
            <a:r>
              <a:rPr lang="en-US" dirty="0"/>
              <a:t>January 2019</a:t>
            </a:r>
          </a:p>
        </p:txBody>
      </p:sp>
      <p:sp>
        <p:nvSpPr>
          <p:cNvPr id="11" name="Date Placeholder 3"/>
          <p:cNvSpPr>
            <a:spLocks noGrp="1"/>
          </p:cNvSpPr>
          <p:nvPr>
            <p:ph type="dt" sz="half" idx="15"/>
          </p:nvPr>
        </p:nvSpPr>
        <p:spPr bwMode="gray"/>
        <p:txBody>
          <a:bodyPr/>
          <a:lstStyle/>
          <a:p>
            <a:fld id="{2CC3E1D6-50A0-42F1-B481-54970DED27A8}" type="datetime4">
              <a:rPr lang="en-US" smtClean="0"/>
              <a:t>December 18, 2019</a:t>
            </a:fld>
            <a:endParaRPr lang="en-US" dirty="0"/>
          </a:p>
        </p:txBody>
      </p:sp>
      <p:sp>
        <p:nvSpPr>
          <p:cNvPr id="8" name="Text Placeholder 7"/>
          <p:cNvSpPr>
            <a:spLocks noGrp="1"/>
          </p:cNvSpPr>
          <p:nvPr>
            <p:ph type="body" sz="quarter" idx="14"/>
          </p:nvPr>
        </p:nvSpPr>
        <p:spPr bwMode="gray">
          <a:xfrm>
            <a:off x="3119438" y="192088"/>
            <a:ext cx="2743200" cy="4125742"/>
          </a:xfrm>
        </p:spPr>
        <p:txBody>
          <a:bodyPr/>
          <a:lstStyle>
            <a:lvl1pPr marL="0" indent="0">
              <a:buNone/>
              <a:defRPr/>
            </a:lvl1pPr>
            <a:lvl2pPr marL="147634" indent="0">
              <a:buNone/>
              <a:defRPr/>
            </a:lvl2pPr>
            <a:lvl3pPr marL="287330" indent="0">
              <a:buNone/>
              <a:defRPr/>
            </a:lvl3pPr>
            <a:lvl4pPr marL="434964" indent="0">
              <a:buNone/>
              <a:defRPr/>
            </a:lvl4pPr>
            <a:lvl5pPr marL="568311" indent="0">
              <a:buNone/>
              <a:defRPr/>
            </a:lvl5pPr>
          </a:lstStyle>
          <a:p>
            <a:pPr lvl="0"/>
            <a:r>
              <a:rPr lang="en-US"/>
              <a:t>Click to edit Master text styles</a:t>
            </a:r>
          </a:p>
        </p:txBody>
      </p:sp>
      <p:sp>
        <p:nvSpPr>
          <p:cNvPr id="22" name="Subtitle 2"/>
          <p:cNvSpPr>
            <a:spLocks noGrp="1"/>
          </p:cNvSpPr>
          <p:nvPr>
            <p:ph type="body" idx="13" hasCustomPrompt="1"/>
          </p:nvPr>
        </p:nvSpPr>
        <p:spPr bwMode="gray">
          <a:xfrm>
            <a:off x="164592" y="1042416"/>
            <a:ext cx="2725896" cy="617934"/>
          </a:xfrm>
        </p:spPr>
        <p:txBody>
          <a:bodyPr rIns="0" anchor="t" anchorCtr="0"/>
          <a:lstStyle>
            <a:lvl1pPr marL="0" indent="0">
              <a:buNone/>
              <a:defRPr sz="1400" b="0">
                <a:latin typeface="Mark Offc For MC" panose="020B0504020101010102"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subtitle or secondary text</a:t>
            </a:r>
          </a:p>
        </p:txBody>
      </p:sp>
      <p:sp>
        <p:nvSpPr>
          <p:cNvPr id="7" name="Title 1"/>
          <p:cNvSpPr>
            <a:spLocks noGrp="1"/>
          </p:cNvSpPr>
          <p:nvPr>
            <p:ph type="title"/>
          </p:nvPr>
        </p:nvSpPr>
        <p:spPr bwMode="gray"/>
        <p:txBody>
          <a:bodyPr/>
          <a:lstStyle/>
          <a:p>
            <a:r>
              <a:rPr lang="en-US"/>
              <a:t>Click to edit Master title style</a:t>
            </a:r>
            <a:endParaRPr lang="en-US" dirty="0"/>
          </a:p>
        </p:txBody>
      </p:sp>
      <p:sp>
        <p:nvSpPr>
          <p:cNvPr id="3" name="Text Placeholder 2"/>
          <p:cNvSpPr>
            <a:spLocks noGrp="1"/>
          </p:cNvSpPr>
          <p:nvPr>
            <p:ph type="body" sz="quarter" idx="18"/>
          </p:nvPr>
        </p:nvSpPr>
        <p:spPr bwMode="gray">
          <a:xfrm>
            <a:off x="6163056" y="192088"/>
            <a:ext cx="2743200" cy="4123944"/>
          </a:xfrm>
        </p:spPr>
        <p:txBody>
          <a:bodyPr/>
          <a:lstStyle>
            <a:lvl1pPr marL="0" indent="0">
              <a:buNone/>
              <a:defRPr/>
            </a:lvl1pPr>
            <a:lvl2pPr marL="147634" indent="0">
              <a:buNone/>
              <a:defRPr/>
            </a:lvl2pPr>
            <a:lvl3pPr marL="287330" indent="0">
              <a:buNone/>
              <a:defRPr/>
            </a:lvl3pPr>
            <a:lvl4pPr marL="434964" indent="0">
              <a:buNone/>
              <a:defRPr/>
            </a:lvl4pPr>
            <a:lvl5pPr marL="568311" indent="0">
              <a:buNone/>
              <a:defRPr/>
            </a:lvl5pPr>
          </a:lstStyle>
          <a:p>
            <a:pPr lvl="0"/>
            <a:r>
              <a:rPr lang="en-US"/>
              <a:t>Click to edit Master text styles</a:t>
            </a:r>
          </a:p>
        </p:txBody>
      </p:sp>
    </p:spTree>
    <p:extLst>
      <p:ext uri="{BB962C8B-B14F-4D97-AF65-F5344CB8AC3E}">
        <p14:creationId xmlns:p14="http://schemas.microsoft.com/office/powerpoint/2010/main" val="13189534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p:txBody>
          <a:bodyPr/>
          <a:lstStyle/>
          <a:p>
            <a:r>
              <a:rPr lang="en-US" dirty="0"/>
              <a:t>January 2019</a:t>
            </a:r>
          </a:p>
        </p:txBody>
      </p:sp>
      <p:sp>
        <p:nvSpPr>
          <p:cNvPr id="11" name="Date Placeholder 3"/>
          <p:cNvSpPr>
            <a:spLocks noGrp="1"/>
          </p:cNvSpPr>
          <p:nvPr>
            <p:ph type="dt" sz="half" idx="15"/>
          </p:nvPr>
        </p:nvSpPr>
        <p:spPr bwMode="gray"/>
        <p:txBody>
          <a:bodyPr/>
          <a:lstStyle/>
          <a:p>
            <a:fld id="{9DDFA0D9-1E44-4B13-8C91-60DF73465593}" type="datetime4">
              <a:rPr lang="en-US" smtClean="0"/>
              <a:t>December 18, 2019</a:t>
            </a:fld>
            <a:endParaRPr lang="en-US" dirty="0"/>
          </a:p>
        </p:txBody>
      </p:sp>
      <p:sp>
        <p:nvSpPr>
          <p:cNvPr id="22" name="Subtitle 2"/>
          <p:cNvSpPr>
            <a:spLocks noGrp="1"/>
          </p:cNvSpPr>
          <p:nvPr>
            <p:ph type="body" idx="13" hasCustomPrompt="1"/>
          </p:nvPr>
        </p:nvSpPr>
        <p:spPr bwMode="gray">
          <a:xfrm>
            <a:off x="164592" y="1042416"/>
            <a:ext cx="2725896" cy="617934"/>
          </a:xfrm>
        </p:spPr>
        <p:txBody>
          <a:bodyPr rIns="0" anchor="t" anchorCtr="0"/>
          <a:lstStyle>
            <a:lvl1pPr marL="0" indent="0">
              <a:buNone/>
              <a:defRPr sz="1400" b="0">
                <a:latin typeface="Mark Offc For MC" panose="020B0504020101010102"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subtitle or secondary text</a:t>
            </a:r>
          </a:p>
        </p:txBody>
      </p:sp>
      <p:sp>
        <p:nvSpPr>
          <p:cNvPr id="7" name="Title 1"/>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28703248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long)">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dirty="0"/>
          </a:p>
        </p:txBody>
      </p:sp>
      <p:sp>
        <p:nvSpPr>
          <p:cNvPr id="12" name="Footer Placeholder 4"/>
          <p:cNvSpPr>
            <a:spLocks noGrp="1"/>
          </p:cNvSpPr>
          <p:nvPr>
            <p:ph type="ftr" sz="quarter" idx="16"/>
          </p:nvPr>
        </p:nvSpPr>
        <p:spPr bwMode="gray"/>
        <p:txBody>
          <a:bodyPr/>
          <a:lstStyle/>
          <a:p>
            <a:r>
              <a:rPr lang="en-US" dirty="0"/>
              <a:t>January 2019</a:t>
            </a:r>
          </a:p>
        </p:txBody>
      </p:sp>
      <p:sp>
        <p:nvSpPr>
          <p:cNvPr id="11" name="Date Placeholder 3"/>
          <p:cNvSpPr>
            <a:spLocks noGrp="1"/>
          </p:cNvSpPr>
          <p:nvPr>
            <p:ph type="dt" sz="half" idx="15"/>
          </p:nvPr>
        </p:nvSpPr>
        <p:spPr bwMode="gray"/>
        <p:txBody>
          <a:bodyPr/>
          <a:lstStyle/>
          <a:p>
            <a:fld id="{0637364A-6D8F-4E08-A78C-19B776ED44F5}" type="datetime4">
              <a:rPr lang="en-US" smtClean="0"/>
              <a:t>December 18, 2019</a:t>
            </a:fld>
            <a:endParaRPr lang="en-US" dirty="0"/>
          </a:p>
        </p:txBody>
      </p:sp>
      <p:sp>
        <p:nvSpPr>
          <p:cNvPr id="7" name="Title 1"/>
          <p:cNvSpPr>
            <a:spLocks noGrp="1"/>
          </p:cNvSpPr>
          <p:nvPr>
            <p:ph type="title"/>
          </p:nvPr>
        </p:nvSpPr>
        <p:spPr bwMode="gray">
          <a:xfrm>
            <a:off x="164592" y="192025"/>
            <a:ext cx="8567928" cy="310896"/>
          </a:xfrm>
        </p:spPr>
        <p:txBody>
          <a:bodyPr/>
          <a:lstStyle/>
          <a:p>
            <a:r>
              <a:rPr lang="en-US"/>
              <a:t>Click to edit Master title style</a:t>
            </a:r>
            <a:endParaRPr lang="en-US" dirty="0"/>
          </a:p>
        </p:txBody>
      </p:sp>
    </p:spTree>
    <p:extLst>
      <p:ext uri="{BB962C8B-B14F-4D97-AF65-F5344CB8AC3E}">
        <p14:creationId xmlns:p14="http://schemas.microsoft.com/office/powerpoint/2010/main" val="279391770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7F7F7"/>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bwMode="gray"/>
        <p:txBody>
          <a:bodyPr/>
          <a:lstStyle/>
          <a:p>
            <a:fld id="{3AB2DB24-5BB4-4F1B-973E-A10FA63DFB9A}" type="slidenum">
              <a:rPr lang="en-US" smtClean="0"/>
              <a:pPr/>
              <a:t>‹#›</a:t>
            </a:fld>
            <a:endParaRPr lang="en-US" dirty="0"/>
          </a:p>
        </p:txBody>
      </p:sp>
      <p:sp>
        <p:nvSpPr>
          <p:cNvPr id="6" name="Footer Placeholder 4"/>
          <p:cNvSpPr>
            <a:spLocks noGrp="1"/>
          </p:cNvSpPr>
          <p:nvPr>
            <p:ph type="ftr" sz="quarter" idx="11"/>
          </p:nvPr>
        </p:nvSpPr>
        <p:spPr bwMode="gray"/>
        <p:txBody>
          <a:bodyPr/>
          <a:lstStyle/>
          <a:p>
            <a:r>
              <a:rPr lang="en-US" dirty="0"/>
              <a:t>January 2019</a:t>
            </a:r>
          </a:p>
        </p:txBody>
      </p:sp>
      <p:sp>
        <p:nvSpPr>
          <p:cNvPr id="5" name="Date Placeholder 3"/>
          <p:cNvSpPr>
            <a:spLocks noGrp="1"/>
          </p:cNvSpPr>
          <p:nvPr>
            <p:ph type="dt" sz="half" idx="10"/>
          </p:nvPr>
        </p:nvSpPr>
        <p:spPr bwMode="gray"/>
        <p:txBody>
          <a:bodyPr/>
          <a:lstStyle/>
          <a:p>
            <a:fld id="{7F8B0EA9-2F79-41AA-BD74-2E69745B1516}" type="datetime4">
              <a:rPr lang="en-US" smtClean="0"/>
              <a:t>December 18, 2019</a:t>
            </a:fld>
            <a:endParaRPr lang="en-US" dirty="0"/>
          </a:p>
        </p:txBody>
      </p:sp>
    </p:spTree>
    <p:extLst>
      <p:ext uri="{BB962C8B-B14F-4D97-AF65-F5344CB8AC3E}">
        <p14:creationId xmlns:p14="http://schemas.microsoft.com/office/powerpoint/2010/main" val="415514814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Date Placeholder 3"/>
          <p:cNvSpPr>
            <a:spLocks noGrp="1"/>
          </p:cNvSpPr>
          <p:nvPr>
            <p:ph type="dt" sz="half" idx="11"/>
          </p:nvPr>
        </p:nvSpPr>
        <p:spPr bwMode="gray"/>
        <p:txBody>
          <a:bodyPr/>
          <a:lstStyle/>
          <a:p>
            <a:fld id="{C4AED6B5-EEEA-4ED1-98B2-82627DB34F27}" type="datetime4">
              <a:rPr lang="en-US" smtClean="0"/>
              <a:t>December 18, 2019</a:t>
            </a:fld>
            <a:endParaRPr lang="en-US" dirty="0"/>
          </a:p>
        </p:txBody>
      </p:sp>
      <p:sp>
        <p:nvSpPr>
          <p:cNvPr id="15" name="Picture Placeholder 3"/>
          <p:cNvSpPr>
            <a:spLocks noGrp="1"/>
          </p:cNvSpPr>
          <p:nvPr>
            <p:ph type="pic" sz="quarter" idx="15" hasCustomPrompt="1"/>
          </p:nvPr>
        </p:nvSpPr>
        <p:spPr bwMode="gray">
          <a:xfrm>
            <a:off x="4572000" y="0"/>
            <a:ext cx="4572000" cy="5143500"/>
          </a:xfrm>
        </p:spPr>
        <p:txBody>
          <a:bodyPr bIns="2011680" anchor="b" anchorCtr="0"/>
          <a:lstStyle>
            <a:lvl1pPr marL="0" indent="0" algn="ctr">
              <a:buNone/>
              <a:defRPr sz="1200">
                <a:solidFill>
                  <a:srgbClr val="B9B9B9"/>
                </a:solidFill>
                <a:latin typeface="+mn-lt"/>
              </a:defRPr>
            </a:lvl1pPr>
          </a:lstStyle>
          <a:p>
            <a:r>
              <a:rPr lang="en-US" dirty="0"/>
              <a:t>Click icon to add image.</a:t>
            </a:r>
            <a:br>
              <a:rPr lang="en-US" dirty="0"/>
            </a:br>
            <a:r>
              <a:rPr lang="en-US" dirty="0"/>
              <a:t>Get Mastercard approved photography and</a:t>
            </a:r>
            <a:br>
              <a:rPr lang="en-US" dirty="0"/>
            </a:br>
            <a:r>
              <a:rPr lang="en-US" dirty="0"/>
              <a:t>imagery guidelines at designcenter.mastercard.com.</a:t>
            </a:r>
          </a:p>
        </p:txBody>
      </p:sp>
      <p:sp>
        <p:nvSpPr>
          <p:cNvPr id="14" name="Attribution Placeholder 2"/>
          <p:cNvSpPr>
            <a:spLocks noGrp="1"/>
          </p:cNvSpPr>
          <p:nvPr>
            <p:ph type="body" sz="quarter" idx="14" hasCustomPrompt="1"/>
          </p:nvPr>
        </p:nvSpPr>
        <p:spPr bwMode="gray">
          <a:xfrm>
            <a:off x="169863" y="1934578"/>
            <a:ext cx="2813050" cy="617538"/>
          </a:xfrm>
        </p:spPr>
        <p:txBody>
          <a:bodyPr/>
          <a:lstStyle>
            <a:lvl1pPr marL="0" indent="0">
              <a:buNone/>
              <a:defRPr lang="en-US" sz="1400" b="0" kern="1200" dirty="0">
                <a:solidFill>
                  <a:schemeClr val="tx1"/>
                </a:solidFill>
                <a:latin typeface="MarkForMC Nrw O" panose="020B0506020201010104" pitchFamily="34" charset="0"/>
                <a:ea typeface="+mn-ea"/>
                <a:cs typeface="+mn-cs"/>
              </a:defRPr>
            </a:lvl1pPr>
            <a:lvl2pPr marL="147634" indent="0">
              <a:buNone/>
              <a:defRPr/>
            </a:lvl2pPr>
            <a:lvl3pPr marL="287330" indent="0">
              <a:buNone/>
              <a:defRPr/>
            </a:lvl3pPr>
            <a:lvl4pPr marL="434964" indent="0">
              <a:buNone/>
              <a:defRPr/>
            </a:lvl4pPr>
            <a:lvl5pPr marL="568311" indent="0">
              <a:buNone/>
              <a:defRPr/>
            </a:lvl5pPr>
          </a:lstStyle>
          <a:p>
            <a:pPr marL="0" lvl="0" indent="0" algn="l" defTabSz="685783" rtl="0" eaLnBrk="1" latinLnBrk="0" hangingPunct="1">
              <a:lnSpc>
                <a:spcPct val="90000"/>
              </a:lnSpc>
              <a:spcBef>
                <a:spcPts val="1200"/>
              </a:spcBef>
              <a:buFont typeface="Mark Offc For MC" panose="020B0604020202020204" pitchFamily="34" charset="0"/>
              <a:buNone/>
            </a:pPr>
            <a:r>
              <a:rPr lang="en-US" dirty="0"/>
              <a:t>Click to add quote attribution</a:t>
            </a:r>
          </a:p>
        </p:txBody>
      </p:sp>
      <p:sp>
        <p:nvSpPr>
          <p:cNvPr id="12" name="Quote Placeholder 1"/>
          <p:cNvSpPr>
            <a:spLocks noGrp="1"/>
          </p:cNvSpPr>
          <p:nvPr>
            <p:ph type="body" sz="quarter" idx="13" hasCustomPrompt="1"/>
          </p:nvPr>
        </p:nvSpPr>
        <p:spPr bwMode="gray">
          <a:xfrm>
            <a:off x="169863" y="112582"/>
            <a:ext cx="4059237" cy="1821996"/>
          </a:xfrm>
        </p:spPr>
        <p:txBody>
          <a:bodyPr anchor="t" anchorCtr="0">
            <a:noAutofit/>
          </a:bodyPr>
          <a:lstStyle>
            <a:lvl1pPr marL="0" indent="0">
              <a:buNone/>
              <a:defRPr lang="en-US" sz="2600" kern="1200" dirty="0" smtClean="0">
                <a:solidFill>
                  <a:schemeClr val="tx1"/>
                </a:solidFill>
                <a:latin typeface="+mj-lt"/>
                <a:ea typeface="+mn-ea"/>
                <a:cs typeface="+mn-cs"/>
              </a:defRPr>
            </a:lvl1pPr>
            <a:lvl2pPr marL="147634" indent="0">
              <a:buNone/>
              <a:defRPr/>
            </a:lvl2pPr>
            <a:lvl3pPr marL="287330" indent="0">
              <a:buNone/>
              <a:defRPr/>
            </a:lvl3pPr>
            <a:lvl4pPr marL="434964" indent="0">
              <a:buNone/>
              <a:defRPr/>
            </a:lvl4pPr>
            <a:lvl5pPr marL="568311" indent="0">
              <a:buNone/>
              <a:defRPr/>
            </a:lvl5pPr>
          </a:lstStyle>
          <a:p>
            <a:pPr marL="0" lvl="0" indent="0" algn="l" defTabSz="685783" rtl="0" eaLnBrk="1" latinLnBrk="0" hangingPunct="1">
              <a:lnSpc>
                <a:spcPct val="114000"/>
              </a:lnSpc>
              <a:spcBef>
                <a:spcPts val="1200"/>
              </a:spcBef>
              <a:buFont typeface="Mark Offc For MC" panose="020B0604020202020204" pitchFamily="34" charset="0"/>
              <a:buNone/>
            </a:pPr>
            <a:r>
              <a:rPr lang="en-US" dirty="0"/>
              <a:t>Click to add quote</a:t>
            </a:r>
          </a:p>
        </p:txBody>
      </p:sp>
    </p:spTree>
    <p:extLst>
      <p:ext uri="{BB962C8B-B14F-4D97-AF65-F5344CB8AC3E}">
        <p14:creationId xmlns:p14="http://schemas.microsoft.com/office/powerpoint/2010/main" val="1681616186"/>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bg>
      <p:bgPr>
        <a:solidFill>
          <a:srgbClr val="F7F7F7"/>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29"/>
          </p:nvPr>
        </p:nvSpPr>
        <p:spPr bwMode="gray"/>
        <p:txBody>
          <a:bodyPr/>
          <a:lstStyle/>
          <a:p>
            <a:fld id="{3AB2DB24-5BB4-4F1B-973E-A10FA63DFB9A}" type="slidenum">
              <a:rPr lang="en-US" smtClean="0"/>
              <a:pPr/>
              <a:t>‹#›</a:t>
            </a:fld>
            <a:endParaRPr lang="en-US" dirty="0"/>
          </a:p>
        </p:txBody>
      </p:sp>
      <p:sp>
        <p:nvSpPr>
          <p:cNvPr id="4" name="Footer Placeholder 4"/>
          <p:cNvSpPr>
            <a:spLocks noGrp="1"/>
          </p:cNvSpPr>
          <p:nvPr>
            <p:ph type="ftr" sz="quarter" idx="28"/>
          </p:nvPr>
        </p:nvSpPr>
        <p:spPr bwMode="gray"/>
        <p:txBody>
          <a:bodyPr/>
          <a:lstStyle/>
          <a:p>
            <a:r>
              <a:rPr lang="en-US" dirty="0"/>
              <a:t>January 2019</a:t>
            </a:r>
          </a:p>
        </p:txBody>
      </p:sp>
      <p:sp>
        <p:nvSpPr>
          <p:cNvPr id="2" name="Date Placeholder 3"/>
          <p:cNvSpPr>
            <a:spLocks noGrp="1"/>
          </p:cNvSpPr>
          <p:nvPr>
            <p:ph type="dt" sz="half" idx="27"/>
          </p:nvPr>
        </p:nvSpPr>
        <p:spPr bwMode="gray"/>
        <p:txBody>
          <a:bodyPr/>
          <a:lstStyle/>
          <a:p>
            <a:fld id="{6056EDFA-7D99-4753-9596-6DCA35C5287D}" type="datetime4">
              <a:rPr lang="en-US" smtClean="0"/>
              <a:t>December 18, 2019</a:t>
            </a:fld>
            <a:endParaRPr lang="en-US" dirty="0"/>
          </a:p>
        </p:txBody>
      </p:sp>
      <p:sp>
        <p:nvSpPr>
          <p:cNvPr id="22" name="Text Placeholder 2"/>
          <p:cNvSpPr>
            <a:spLocks noGrp="1"/>
          </p:cNvSpPr>
          <p:nvPr>
            <p:ph type="body" idx="26"/>
          </p:nvPr>
        </p:nvSpPr>
        <p:spPr bwMode="gray">
          <a:xfrm>
            <a:off x="4119851" y="3881173"/>
            <a:ext cx="4786026" cy="422641"/>
          </a:xfrm>
        </p:spPr>
        <p:txBody>
          <a:bodyPr lIns="182880" anchor="t" anchorCtr="0"/>
          <a:lstStyle>
            <a:lvl1pPr marL="0" indent="0" algn="l">
              <a:lnSpc>
                <a:spcPct val="85000"/>
              </a:lnSpc>
              <a:spcBef>
                <a:spcPts val="300"/>
              </a:spcBef>
              <a:buNone/>
              <a:defRPr sz="1100" b="0">
                <a:latin typeface="+mn-lt"/>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14" name="Text Placeholder 1"/>
          <p:cNvSpPr>
            <a:spLocks noGrp="1"/>
          </p:cNvSpPr>
          <p:nvPr>
            <p:ph type="body" idx="18"/>
          </p:nvPr>
        </p:nvSpPr>
        <p:spPr bwMode="gray">
          <a:xfrm>
            <a:off x="4119851" y="3612234"/>
            <a:ext cx="4786026" cy="258532"/>
          </a:xfrm>
        </p:spPr>
        <p:txBody>
          <a:bodyPr lIns="182880" anchor="t" anchorCtr="0">
            <a:noAutofit/>
          </a:bodyPr>
          <a:lstStyle>
            <a:lvl1pPr marL="0" indent="0">
              <a:buNone/>
              <a:defRPr sz="1200" b="0">
                <a:solidFill>
                  <a:schemeClr val="accent1"/>
                </a:solidFill>
                <a:latin typeface="MarkForMC Nrw Medium" panose="020B0606020201010104"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18" name="Picture Placeholder 14"/>
          <p:cNvSpPr>
            <a:spLocks noGrp="1"/>
          </p:cNvSpPr>
          <p:nvPr>
            <p:ph type="pic" sz="quarter" idx="22"/>
          </p:nvPr>
        </p:nvSpPr>
        <p:spPr bwMode="gray">
          <a:xfrm>
            <a:off x="3205451" y="3612294"/>
            <a:ext cx="914400" cy="914400"/>
          </a:xfrm>
        </p:spPr>
        <p:txBody>
          <a:bodyPr/>
          <a:lstStyle>
            <a:lvl1pPr marL="0" indent="0" algn="l">
              <a:buFont typeface="Mark Offc For MC" panose="020B0604020202020204" pitchFamily="34" charset="0"/>
              <a:buNone/>
              <a:defRPr sz="1051">
                <a:solidFill>
                  <a:srgbClr val="B9B9B9"/>
                </a:solidFill>
                <a:latin typeface="+mn-lt"/>
              </a:defRPr>
            </a:lvl1pPr>
          </a:lstStyle>
          <a:p>
            <a:r>
              <a:rPr lang="en-US" dirty="0"/>
              <a:t>Click icon to add picture</a:t>
            </a:r>
          </a:p>
        </p:txBody>
      </p:sp>
      <p:sp>
        <p:nvSpPr>
          <p:cNvPr id="21" name="Text Placeholder 2"/>
          <p:cNvSpPr>
            <a:spLocks noGrp="1"/>
          </p:cNvSpPr>
          <p:nvPr>
            <p:ph type="body" idx="25"/>
          </p:nvPr>
        </p:nvSpPr>
        <p:spPr bwMode="gray">
          <a:xfrm>
            <a:off x="4119851" y="2736970"/>
            <a:ext cx="4786026" cy="422641"/>
          </a:xfrm>
        </p:spPr>
        <p:txBody>
          <a:bodyPr lIns="182880" anchor="t" anchorCtr="0"/>
          <a:lstStyle>
            <a:lvl1pPr marL="0" indent="0" algn="l">
              <a:lnSpc>
                <a:spcPct val="85000"/>
              </a:lnSpc>
              <a:spcBef>
                <a:spcPts val="300"/>
              </a:spcBef>
              <a:buNone/>
              <a:defRPr sz="1100" b="0">
                <a:latin typeface="+mn-lt"/>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13" name="Text Placeholder 1"/>
          <p:cNvSpPr>
            <a:spLocks noGrp="1"/>
          </p:cNvSpPr>
          <p:nvPr>
            <p:ph type="body" idx="17"/>
          </p:nvPr>
        </p:nvSpPr>
        <p:spPr bwMode="gray">
          <a:xfrm>
            <a:off x="4119851" y="2468193"/>
            <a:ext cx="4786026" cy="258532"/>
          </a:xfrm>
        </p:spPr>
        <p:txBody>
          <a:bodyPr lIns="182880" anchor="t" anchorCtr="0">
            <a:noAutofit/>
          </a:bodyPr>
          <a:lstStyle>
            <a:lvl1pPr marL="0" indent="0">
              <a:buNone/>
              <a:defRPr sz="1200" b="0">
                <a:solidFill>
                  <a:schemeClr val="accent1"/>
                </a:solidFill>
                <a:latin typeface="MarkForMC Nrw Medium" panose="020B0606020201010104"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17" name="Picture Placeholder 14"/>
          <p:cNvSpPr>
            <a:spLocks noGrp="1"/>
          </p:cNvSpPr>
          <p:nvPr>
            <p:ph type="pic" sz="quarter" idx="21"/>
          </p:nvPr>
        </p:nvSpPr>
        <p:spPr bwMode="gray">
          <a:xfrm>
            <a:off x="3205451" y="2468192"/>
            <a:ext cx="914400" cy="914400"/>
          </a:xfrm>
        </p:spPr>
        <p:txBody>
          <a:bodyPr/>
          <a:lstStyle>
            <a:lvl1pPr marL="0" indent="0" algn="l">
              <a:buFont typeface="Mark Offc For MC" panose="020B0604020202020204" pitchFamily="34" charset="0"/>
              <a:buNone/>
              <a:defRPr sz="1051">
                <a:solidFill>
                  <a:srgbClr val="B9B9B9"/>
                </a:solidFill>
                <a:latin typeface="+mn-lt"/>
              </a:defRPr>
            </a:lvl1pPr>
          </a:lstStyle>
          <a:p>
            <a:r>
              <a:rPr lang="en-US" dirty="0"/>
              <a:t>Click icon to add picture</a:t>
            </a:r>
          </a:p>
        </p:txBody>
      </p:sp>
      <p:sp>
        <p:nvSpPr>
          <p:cNvPr id="20" name="Text Placeholder 2"/>
          <p:cNvSpPr>
            <a:spLocks noGrp="1"/>
          </p:cNvSpPr>
          <p:nvPr>
            <p:ph type="body" idx="24"/>
          </p:nvPr>
        </p:nvSpPr>
        <p:spPr bwMode="gray">
          <a:xfrm>
            <a:off x="4119851" y="1595250"/>
            <a:ext cx="4786026" cy="422641"/>
          </a:xfrm>
        </p:spPr>
        <p:txBody>
          <a:bodyPr lIns="182880" anchor="t" anchorCtr="0"/>
          <a:lstStyle>
            <a:lvl1pPr marL="0" indent="0" algn="l">
              <a:lnSpc>
                <a:spcPct val="85000"/>
              </a:lnSpc>
              <a:spcBef>
                <a:spcPts val="300"/>
              </a:spcBef>
              <a:buNone/>
              <a:defRPr sz="1100" b="0">
                <a:latin typeface="+mn-lt"/>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10" name="Text Placeholder 1"/>
          <p:cNvSpPr>
            <a:spLocks noGrp="1"/>
          </p:cNvSpPr>
          <p:nvPr>
            <p:ph type="body" idx="14"/>
          </p:nvPr>
        </p:nvSpPr>
        <p:spPr bwMode="gray">
          <a:xfrm>
            <a:off x="4119851" y="1324092"/>
            <a:ext cx="4786026" cy="258532"/>
          </a:xfrm>
        </p:spPr>
        <p:txBody>
          <a:bodyPr lIns="182880" anchor="t" anchorCtr="0">
            <a:noAutofit/>
          </a:bodyPr>
          <a:lstStyle>
            <a:lvl1pPr marL="0" indent="0">
              <a:buNone/>
              <a:defRPr sz="1200" b="0">
                <a:solidFill>
                  <a:schemeClr val="accent1"/>
                </a:solidFill>
                <a:latin typeface="MarkForMC Nrw Medium" panose="020B0606020201010104"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16" name="Picture Placeholder 14"/>
          <p:cNvSpPr>
            <a:spLocks noGrp="1"/>
          </p:cNvSpPr>
          <p:nvPr>
            <p:ph type="pic" sz="quarter" idx="20"/>
          </p:nvPr>
        </p:nvSpPr>
        <p:spPr bwMode="gray">
          <a:xfrm>
            <a:off x="3205451" y="1324091"/>
            <a:ext cx="914400" cy="914400"/>
          </a:xfrm>
        </p:spPr>
        <p:txBody>
          <a:bodyPr/>
          <a:lstStyle>
            <a:lvl1pPr marL="0" indent="0" algn="l">
              <a:buFont typeface="Mark Offc For MC" panose="020B0604020202020204" pitchFamily="34" charset="0"/>
              <a:buNone/>
              <a:defRPr sz="1051">
                <a:solidFill>
                  <a:srgbClr val="B9B9B9"/>
                </a:solidFill>
                <a:latin typeface="+mn-lt"/>
              </a:defRPr>
            </a:lvl1pPr>
          </a:lstStyle>
          <a:p>
            <a:r>
              <a:rPr lang="en-US" dirty="0"/>
              <a:t>Click icon to add picture</a:t>
            </a:r>
          </a:p>
        </p:txBody>
      </p:sp>
      <p:sp>
        <p:nvSpPr>
          <p:cNvPr id="19" name="Text Placeholder 2"/>
          <p:cNvSpPr>
            <a:spLocks noGrp="1"/>
          </p:cNvSpPr>
          <p:nvPr>
            <p:ph type="body" idx="23"/>
          </p:nvPr>
        </p:nvSpPr>
        <p:spPr bwMode="gray">
          <a:xfrm>
            <a:off x="4119851" y="451147"/>
            <a:ext cx="4786026" cy="422641"/>
          </a:xfrm>
        </p:spPr>
        <p:txBody>
          <a:bodyPr lIns="182880" anchor="t" anchorCtr="0"/>
          <a:lstStyle>
            <a:lvl1pPr marL="0" indent="0" algn="l">
              <a:lnSpc>
                <a:spcPct val="85000"/>
              </a:lnSpc>
              <a:spcBef>
                <a:spcPts val="300"/>
              </a:spcBef>
              <a:buNone/>
              <a:defRPr sz="1100" b="0">
                <a:latin typeface="+mn-lt"/>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9" name="Text Placeholder 1"/>
          <p:cNvSpPr>
            <a:spLocks noGrp="1"/>
          </p:cNvSpPr>
          <p:nvPr>
            <p:ph type="body" idx="13"/>
          </p:nvPr>
        </p:nvSpPr>
        <p:spPr bwMode="gray">
          <a:xfrm>
            <a:off x="4119851" y="179989"/>
            <a:ext cx="4786026" cy="258532"/>
          </a:xfrm>
        </p:spPr>
        <p:txBody>
          <a:bodyPr lIns="182880" anchor="t" anchorCtr="0">
            <a:noAutofit/>
          </a:bodyPr>
          <a:lstStyle>
            <a:lvl1pPr marL="0" indent="0">
              <a:buNone/>
              <a:defRPr sz="1200" b="0">
                <a:solidFill>
                  <a:schemeClr val="accent1"/>
                </a:solidFill>
                <a:latin typeface="MarkForMC Nrw Medium" panose="020B0606020201010104"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15" name="Picture Placeholder 14"/>
          <p:cNvSpPr>
            <a:spLocks noGrp="1"/>
          </p:cNvSpPr>
          <p:nvPr>
            <p:ph type="pic" sz="quarter" idx="19"/>
          </p:nvPr>
        </p:nvSpPr>
        <p:spPr bwMode="gray">
          <a:xfrm>
            <a:off x="3205451" y="179990"/>
            <a:ext cx="914400" cy="914400"/>
          </a:xfrm>
        </p:spPr>
        <p:txBody>
          <a:bodyPr/>
          <a:lstStyle>
            <a:lvl1pPr marL="0" indent="0" algn="l">
              <a:buFont typeface="Mark Offc For MC" panose="020B0604020202020204" pitchFamily="34" charset="0"/>
              <a:buNone/>
              <a:defRPr sz="1051">
                <a:solidFill>
                  <a:srgbClr val="B9B9B9"/>
                </a:solidFill>
                <a:latin typeface="+mn-lt"/>
              </a:defRPr>
            </a:lvl1pPr>
          </a:lstStyle>
          <a:p>
            <a:r>
              <a:rPr lang="en-US" dirty="0"/>
              <a:t>Click icon to add picture</a:t>
            </a:r>
          </a:p>
        </p:txBody>
      </p:sp>
      <p:sp>
        <p:nvSpPr>
          <p:cNvPr id="3" name="Title 2"/>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420489144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Graphic - Dark">
    <p:bg bwMode="gray">
      <p:bgPr>
        <a:solidFill>
          <a:srgbClr val="171717"/>
        </a:solidFill>
        <a:effectLst/>
      </p:bgPr>
    </p:bg>
    <p:spTree>
      <p:nvGrpSpPr>
        <p:cNvPr id="1" name=""/>
        <p:cNvGrpSpPr/>
        <p:nvPr/>
      </p:nvGrpSpPr>
      <p:grpSpPr>
        <a:xfrm>
          <a:off x="0" y="0"/>
          <a:ext cx="0" cy="0"/>
          <a:chOff x="0" y="0"/>
          <a:chExt cx="0" cy="0"/>
        </a:xfrm>
      </p:grpSpPr>
      <p:sp>
        <p:nvSpPr>
          <p:cNvPr id="8" name="TitleSlideNameDept"/>
          <p:cNvSpPr>
            <a:spLocks noGrp="1"/>
          </p:cNvSpPr>
          <p:nvPr>
            <p:ph type="body" sz="quarter" idx="11" hasCustomPrompt="1"/>
          </p:nvPr>
        </p:nvSpPr>
        <p:spPr bwMode="gray">
          <a:xfrm>
            <a:off x="164592" y="3217936"/>
            <a:ext cx="3124200" cy="170816"/>
          </a:xfrm>
        </p:spPr>
        <p:txBody>
          <a:bodyPr vert="horz" lIns="91440" tIns="0" rIns="91440" bIns="45720" rtlCol="0" anchor="t" anchorCtr="0">
            <a:spAutoFit/>
          </a:bodyPr>
          <a:lstStyle>
            <a:lvl1pPr marL="115885" indent="-115885">
              <a:buNone/>
              <a:defRPr lang="en-US" sz="900" b="0" cap="none" baseline="0" dirty="0" smtClean="0">
                <a:solidFill>
                  <a:srgbClr val="FFFFFF"/>
                </a:solidFill>
                <a:latin typeface="Mark Offc For MC Medium" panose="020B0604020101010102" pitchFamily="34" charset="0"/>
              </a:defRPr>
            </a:lvl1pPr>
          </a:lstStyle>
          <a:p>
            <a:pPr marL="0" lvl="0" indent="0"/>
            <a:r>
              <a:rPr lang="en-US" dirty="0"/>
              <a:t>Click to add presenter name, department</a:t>
            </a:r>
          </a:p>
        </p:txBody>
      </p:sp>
      <p:sp>
        <p:nvSpPr>
          <p:cNvPr id="7" name="Date Placeholder 3"/>
          <p:cNvSpPr>
            <a:spLocks noGrp="1"/>
          </p:cNvSpPr>
          <p:nvPr>
            <p:ph type="dt" sz="half" idx="2"/>
          </p:nvPr>
        </p:nvSpPr>
        <p:spPr bwMode="gray">
          <a:xfrm>
            <a:off x="164592" y="2918461"/>
            <a:ext cx="3123564" cy="273844"/>
          </a:xfrm>
          <a:prstGeom prst="rect">
            <a:avLst/>
          </a:prstGeom>
        </p:spPr>
        <p:txBody>
          <a:bodyPr vert="horz" lIns="91440" tIns="45720" rIns="91440" bIns="0" rtlCol="0" anchor="b" anchorCtr="0"/>
          <a:lstStyle>
            <a:lvl1pPr>
              <a:defRPr lang="en-US" sz="900" cap="none" smtClean="0">
                <a:solidFill>
                  <a:srgbClr val="FFFFFF"/>
                </a:solidFill>
                <a:latin typeface="Mark Offc For MC Medium" panose="020B0604020101010102" pitchFamily="34" charset="0"/>
              </a:defRPr>
            </a:lvl1pPr>
          </a:lstStyle>
          <a:p>
            <a:fld id="{4DF0CCBE-4E01-4BFD-A122-734377DF5EB5}" type="datetime4">
              <a:rPr lang="en-US" smtClean="0"/>
              <a:t>December 18, 2019</a:t>
            </a:fld>
            <a:endParaRPr lang="en-US" dirty="0"/>
          </a:p>
        </p:txBody>
      </p:sp>
      <p:sp>
        <p:nvSpPr>
          <p:cNvPr id="25" name="Subtitle 2"/>
          <p:cNvSpPr>
            <a:spLocks noGrp="1"/>
          </p:cNvSpPr>
          <p:nvPr>
            <p:ph type="subTitle" idx="1"/>
          </p:nvPr>
        </p:nvSpPr>
        <p:spPr bwMode="gray">
          <a:xfrm>
            <a:off x="164592" y="2469416"/>
            <a:ext cx="5799531" cy="498725"/>
          </a:xfrm>
          <a:ln>
            <a:noFill/>
          </a:ln>
        </p:spPr>
        <p:txBody>
          <a:bodyPr rIns="91440"/>
          <a:lstStyle>
            <a:lvl1pPr marL="0" indent="0" algn="l">
              <a:lnSpc>
                <a:spcPct val="80000"/>
              </a:lnSpc>
              <a:buNone/>
              <a:defRPr sz="1400">
                <a:solidFill>
                  <a:srgbClr val="FFFFFF"/>
                </a:solidFill>
                <a:latin typeface="+mj-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24" name="Title 1"/>
          <p:cNvSpPr>
            <a:spLocks noGrp="1"/>
          </p:cNvSpPr>
          <p:nvPr>
            <p:ph type="ctrTitle"/>
          </p:nvPr>
        </p:nvSpPr>
        <p:spPr bwMode="gray">
          <a:xfrm>
            <a:off x="164592" y="1034228"/>
            <a:ext cx="5799531" cy="1421928"/>
          </a:xfrm>
          <a:ln>
            <a:noFill/>
          </a:ln>
        </p:spPr>
        <p:txBody>
          <a:bodyPr rIns="91440" anchor="b"/>
          <a:lstStyle>
            <a:lvl1pPr algn="l">
              <a:lnSpc>
                <a:spcPct val="80000"/>
              </a:lnSpc>
              <a:defRPr sz="5400" b="0">
                <a:solidFill>
                  <a:srgbClr val="FFFFFF"/>
                </a:solidFill>
                <a:latin typeface="+mj-lt"/>
              </a:defRPr>
            </a:lvl1pPr>
          </a:lstStyle>
          <a:p>
            <a:r>
              <a:rPr lang="en-US"/>
              <a:t>Click to edit Master title style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2" y="4480560"/>
            <a:ext cx="1745991" cy="308620"/>
          </a:xfrm>
          <a:prstGeom prst="rect">
            <a:avLst/>
          </a:prstGeom>
        </p:spPr>
      </p:pic>
    </p:spTree>
    <p:extLst>
      <p:ext uri="{BB962C8B-B14F-4D97-AF65-F5344CB8AC3E}">
        <p14:creationId xmlns:p14="http://schemas.microsoft.com/office/powerpoint/2010/main" val="3626566811"/>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rgbClr val="F7F7F7"/>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4"/>
          </p:nvPr>
        </p:nvSpPr>
        <p:spPr bwMode="gray"/>
        <p:txBody>
          <a:bodyPr/>
          <a:lstStyle/>
          <a:p>
            <a:fld id="{3AB2DB24-5BB4-4F1B-973E-A10FA63DFB9A}" type="slidenum">
              <a:rPr lang="en-US" smtClean="0"/>
              <a:pPr/>
              <a:t>‹#›</a:t>
            </a:fld>
            <a:endParaRPr lang="en-US" dirty="0"/>
          </a:p>
        </p:txBody>
      </p:sp>
      <p:sp>
        <p:nvSpPr>
          <p:cNvPr id="5" name="Footer Placeholder 4"/>
          <p:cNvSpPr>
            <a:spLocks noGrp="1"/>
          </p:cNvSpPr>
          <p:nvPr>
            <p:ph type="ftr" sz="quarter" idx="13"/>
          </p:nvPr>
        </p:nvSpPr>
        <p:spPr bwMode="gray"/>
        <p:txBody>
          <a:bodyPr/>
          <a:lstStyle/>
          <a:p>
            <a:r>
              <a:rPr lang="en-US" dirty="0"/>
              <a:t>January 2019</a:t>
            </a:r>
          </a:p>
        </p:txBody>
      </p:sp>
      <p:sp>
        <p:nvSpPr>
          <p:cNvPr id="4" name="Date Placeholder 3"/>
          <p:cNvSpPr>
            <a:spLocks noGrp="1"/>
          </p:cNvSpPr>
          <p:nvPr>
            <p:ph type="dt" sz="half" idx="12"/>
          </p:nvPr>
        </p:nvSpPr>
        <p:spPr bwMode="gray"/>
        <p:txBody>
          <a:bodyPr/>
          <a:lstStyle/>
          <a:p>
            <a:fld id="{D10AA19E-C04F-4240-8629-610CDE5BCBB9}" type="datetime4">
              <a:rPr lang="en-US" smtClean="0"/>
              <a:t>December 18, 2019</a:t>
            </a:fld>
            <a:endParaRPr lang="en-US" dirty="0"/>
          </a:p>
        </p:txBody>
      </p:sp>
      <p:sp>
        <p:nvSpPr>
          <p:cNvPr id="3" name="Picture Placeholder 2"/>
          <p:cNvSpPr>
            <a:spLocks noGrp="1"/>
          </p:cNvSpPr>
          <p:nvPr>
            <p:ph type="pic" sz="quarter" idx="11" hasCustomPrompt="1"/>
          </p:nvPr>
        </p:nvSpPr>
        <p:spPr bwMode="gray">
          <a:xfrm>
            <a:off x="0" y="0"/>
            <a:ext cx="9144000" cy="4761915"/>
          </a:xfrm>
        </p:spPr>
        <p:txBody>
          <a:bodyPr tIns="182880" rIns="91440" bIns="1005840" anchor="b" anchorCtr="0"/>
          <a:lstStyle>
            <a:lvl1pPr marL="0" indent="0" algn="ctr">
              <a:spcBef>
                <a:spcPts val="0"/>
              </a:spcBef>
              <a:buNone/>
              <a:defRPr>
                <a:solidFill>
                  <a:srgbClr val="B9B9B9"/>
                </a:solidFill>
                <a:latin typeface="+mn-lt"/>
              </a:defRPr>
            </a:lvl1pPr>
          </a:lstStyle>
          <a:p>
            <a:r>
              <a:rPr lang="en-US" dirty="0"/>
              <a:t>Click icon to add image.</a:t>
            </a:r>
            <a:br>
              <a:rPr lang="en-US" dirty="0"/>
            </a:br>
            <a:r>
              <a:rPr lang="en-US" dirty="0"/>
              <a:t>Get Mastercard approved photography and</a:t>
            </a:r>
            <a:br>
              <a:rPr lang="en-US" dirty="0"/>
            </a:br>
            <a:r>
              <a:rPr lang="en-US" dirty="0"/>
              <a:t>imagery guidelines at designcenter.mastercard.com.</a:t>
            </a:r>
          </a:p>
        </p:txBody>
      </p:sp>
      <p:sp>
        <p:nvSpPr>
          <p:cNvPr id="2" name="Title 1"/>
          <p:cNvSpPr>
            <a:spLocks noGrp="1"/>
          </p:cNvSpPr>
          <p:nvPr>
            <p:ph type="title"/>
          </p:nvPr>
        </p:nvSpPr>
        <p:spPr bwMode="gray"/>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60199404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032" y="4892040"/>
            <a:ext cx="825845" cy="145737"/>
          </a:xfrm>
          <a:prstGeom prst="rect">
            <a:avLst/>
          </a:prstGeom>
        </p:spPr>
      </p:pic>
      <p:sp>
        <p:nvSpPr>
          <p:cNvPr id="10" name="Text Placeholder 2"/>
          <p:cNvSpPr>
            <a:spLocks noGrp="1"/>
          </p:cNvSpPr>
          <p:nvPr>
            <p:ph type="body" idx="1" hasCustomPrompt="1"/>
          </p:nvPr>
        </p:nvSpPr>
        <p:spPr bwMode="gray">
          <a:xfrm>
            <a:off x="164593" y="191594"/>
            <a:ext cx="4198001" cy="321562"/>
          </a:xfrm>
        </p:spPr>
        <p:txBody>
          <a:bodyPr/>
          <a:lstStyle>
            <a:lvl1pPr marL="0" indent="0">
              <a:buNone/>
              <a:defRPr sz="1600" b="1">
                <a:solidFill>
                  <a:schemeClr val="tx1"/>
                </a:solidFill>
                <a:latin typeface="Mark Offc For MC" panose="020B0504020101010102"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dirty="0"/>
              <a:t>Click to add section number</a:t>
            </a:r>
          </a:p>
        </p:txBody>
      </p:sp>
      <p:sp>
        <p:nvSpPr>
          <p:cNvPr id="11" name="Title 1"/>
          <p:cNvSpPr>
            <a:spLocks noGrp="1"/>
          </p:cNvSpPr>
          <p:nvPr>
            <p:ph type="title" hasCustomPrompt="1"/>
          </p:nvPr>
        </p:nvSpPr>
        <p:spPr bwMode="gray">
          <a:xfrm>
            <a:off x="164594" y="606172"/>
            <a:ext cx="4198001" cy="1034129"/>
          </a:xfrm>
        </p:spPr>
        <p:txBody>
          <a:bodyPr anchor="t" anchorCtr="0"/>
          <a:lstStyle>
            <a:lvl1pPr>
              <a:defRPr sz="3400" b="0">
                <a:solidFill>
                  <a:schemeClr val="tx1"/>
                </a:solidFill>
                <a:latin typeface="+mj-lt"/>
              </a:defRPr>
            </a:lvl1pPr>
          </a:lstStyle>
          <a:p>
            <a:r>
              <a:rPr lang="en-US" dirty="0"/>
              <a:t>Click to add section title</a:t>
            </a:r>
          </a:p>
        </p:txBody>
      </p:sp>
    </p:spTree>
    <p:extLst>
      <p:ext uri="{BB962C8B-B14F-4D97-AF65-F5344CB8AC3E}">
        <p14:creationId xmlns:p14="http://schemas.microsoft.com/office/powerpoint/2010/main" val="2255292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 Graphic - Dark">
    <p:bg bwMode="gray">
      <p:bgPr>
        <a:solidFill>
          <a:srgbClr val="171717"/>
        </a:solidFill>
        <a:effectLst/>
      </p:bgPr>
    </p:bg>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bwMode="gray">
          <a:xfrm>
            <a:off x="164593" y="191594"/>
            <a:ext cx="4198001" cy="321562"/>
          </a:xfrm>
        </p:spPr>
        <p:txBody>
          <a:bodyPr/>
          <a:lstStyle>
            <a:lvl1pPr marL="0" indent="0">
              <a:buNone/>
              <a:defRPr sz="1600" b="1">
                <a:solidFill>
                  <a:srgbClr val="FFFFFF"/>
                </a:solidFill>
                <a:latin typeface="Mark Offc For MC" panose="020B0504020101010102"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dirty="0"/>
              <a:t>Click to add section number</a:t>
            </a:r>
          </a:p>
        </p:txBody>
      </p:sp>
      <p:sp>
        <p:nvSpPr>
          <p:cNvPr id="2" name="Title 1"/>
          <p:cNvSpPr>
            <a:spLocks noGrp="1"/>
          </p:cNvSpPr>
          <p:nvPr>
            <p:ph type="title" hasCustomPrompt="1"/>
          </p:nvPr>
        </p:nvSpPr>
        <p:spPr bwMode="gray">
          <a:xfrm>
            <a:off x="164594" y="606172"/>
            <a:ext cx="4198001" cy="1034129"/>
          </a:xfrm>
        </p:spPr>
        <p:txBody>
          <a:bodyPr anchor="t" anchorCtr="0"/>
          <a:lstStyle>
            <a:lvl1pPr>
              <a:defRPr sz="3400" b="0">
                <a:solidFill>
                  <a:srgbClr val="FFFFFF"/>
                </a:solidFill>
                <a:latin typeface="+mj-lt"/>
              </a:defRPr>
            </a:lvl1pPr>
          </a:lstStyle>
          <a:p>
            <a:r>
              <a:rPr lang="en-US" dirty="0"/>
              <a:t>Click to add section 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2" y="4892040"/>
            <a:ext cx="825845" cy="145737"/>
          </a:xfrm>
          <a:prstGeom prst="rect">
            <a:avLst/>
          </a:prstGeom>
        </p:spPr>
      </p:pic>
    </p:spTree>
    <p:extLst>
      <p:ext uri="{BB962C8B-B14F-4D97-AF65-F5344CB8AC3E}">
        <p14:creationId xmlns:p14="http://schemas.microsoft.com/office/powerpoint/2010/main" val="2416366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Divider Graphic - Light">
    <p:bg bwMode="gray">
      <p:bgPr>
        <a:solidFill>
          <a:srgbClr val="F7F7F7"/>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2" y="4892040"/>
            <a:ext cx="825845" cy="145737"/>
          </a:xfrm>
          <a:prstGeom prst="rect">
            <a:avLst/>
          </a:prstGeom>
        </p:spPr>
      </p:pic>
      <p:sp>
        <p:nvSpPr>
          <p:cNvPr id="5" name="Text Placeholder 2"/>
          <p:cNvSpPr>
            <a:spLocks noGrp="1"/>
          </p:cNvSpPr>
          <p:nvPr>
            <p:ph type="body" idx="1" hasCustomPrompt="1"/>
          </p:nvPr>
        </p:nvSpPr>
        <p:spPr bwMode="gray">
          <a:xfrm>
            <a:off x="164593" y="191594"/>
            <a:ext cx="4198001" cy="321562"/>
          </a:xfrm>
        </p:spPr>
        <p:txBody>
          <a:bodyPr/>
          <a:lstStyle>
            <a:lvl1pPr marL="0" indent="0">
              <a:buNone/>
              <a:defRPr sz="1600" b="1">
                <a:solidFill>
                  <a:schemeClr val="tx1"/>
                </a:solidFill>
                <a:latin typeface="Mark Offc For MC" panose="020B0504020101010102"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dirty="0"/>
              <a:t>Click to add section number</a:t>
            </a:r>
          </a:p>
        </p:txBody>
      </p:sp>
      <p:sp>
        <p:nvSpPr>
          <p:cNvPr id="2" name="Title 1"/>
          <p:cNvSpPr>
            <a:spLocks noGrp="1"/>
          </p:cNvSpPr>
          <p:nvPr>
            <p:ph type="title" hasCustomPrompt="1"/>
          </p:nvPr>
        </p:nvSpPr>
        <p:spPr bwMode="gray">
          <a:xfrm>
            <a:off x="164594" y="606172"/>
            <a:ext cx="4198001" cy="1034129"/>
          </a:xfrm>
        </p:spPr>
        <p:txBody>
          <a:bodyPr anchor="t" anchorCtr="0"/>
          <a:lstStyle>
            <a:lvl1pPr>
              <a:defRPr sz="3400" b="0">
                <a:solidFill>
                  <a:schemeClr val="tx1"/>
                </a:solidFill>
                <a:latin typeface="+mj-lt"/>
              </a:defRPr>
            </a:lvl1pPr>
          </a:lstStyle>
          <a:p>
            <a:r>
              <a:rPr lang="en-US" dirty="0"/>
              <a:t>Click to add section title</a:t>
            </a:r>
          </a:p>
        </p:txBody>
      </p:sp>
    </p:spTree>
    <p:extLst>
      <p:ext uri="{BB962C8B-B14F-4D97-AF65-F5344CB8AC3E}">
        <p14:creationId xmlns:p14="http://schemas.microsoft.com/office/powerpoint/2010/main" val="899984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Divider Custom Image - Dark">
    <p:bg bwMode="gray">
      <p:bgPr>
        <a:solidFill>
          <a:srgbClr val="171717"/>
        </a:solidFill>
        <a:effectLst/>
      </p:bgPr>
    </p:bg>
    <p:spTree>
      <p:nvGrpSpPr>
        <p:cNvPr id="1" name=""/>
        <p:cNvGrpSpPr/>
        <p:nvPr/>
      </p:nvGrpSpPr>
      <p:grpSpPr>
        <a:xfrm>
          <a:off x="0" y="0"/>
          <a:ext cx="0" cy="0"/>
          <a:chOff x="0" y="0"/>
          <a:chExt cx="0" cy="0"/>
        </a:xfrm>
      </p:grpSpPr>
      <p:sp>
        <p:nvSpPr>
          <p:cNvPr id="9" name="Picture Placeholder 3"/>
          <p:cNvSpPr>
            <a:spLocks noGrp="1"/>
          </p:cNvSpPr>
          <p:nvPr>
            <p:ph type="pic" sz="quarter" idx="11" hasCustomPrompt="1"/>
          </p:nvPr>
        </p:nvSpPr>
        <p:spPr bwMode="gray">
          <a:xfrm>
            <a:off x="4572000" y="0"/>
            <a:ext cx="4572000" cy="5143500"/>
          </a:xfrm>
        </p:spPr>
        <p:txBody>
          <a:bodyPr bIns="2011680" anchor="b" anchorCtr="0"/>
          <a:lstStyle>
            <a:lvl1pPr marL="0" indent="0" algn="ctr">
              <a:buNone/>
              <a:defRPr sz="1200">
                <a:solidFill>
                  <a:srgbClr val="B9B9B9"/>
                </a:solidFill>
                <a:latin typeface="+mn-lt"/>
              </a:defRPr>
            </a:lvl1pPr>
          </a:lstStyle>
          <a:p>
            <a:r>
              <a:rPr lang="en-US" dirty="0"/>
              <a:t>Click icon to add image.</a:t>
            </a:r>
            <a:br>
              <a:rPr lang="en-US" dirty="0"/>
            </a:br>
            <a:r>
              <a:rPr lang="en-US" dirty="0"/>
              <a:t>Get Mastercard approved photography and</a:t>
            </a:r>
            <a:br>
              <a:rPr lang="en-US" dirty="0"/>
            </a:br>
            <a:r>
              <a:rPr lang="en-US" dirty="0"/>
              <a:t>imagery guidelines at designcenter.mastercard.com.</a:t>
            </a:r>
          </a:p>
        </p:txBody>
      </p:sp>
      <p:sp>
        <p:nvSpPr>
          <p:cNvPr id="13" name="Text Placeholder 2"/>
          <p:cNvSpPr>
            <a:spLocks noGrp="1"/>
          </p:cNvSpPr>
          <p:nvPr>
            <p:ph type="body" idx="1" hasCustomPrompt="1"/>
          </p:nvPr>
        </p:nvSpPr>
        <p:spPr bwMode="gray">
          <a:xfrm>
            <a:off x="164593" y="191594"/>
            <a:ext cx="4198001" cy="321562"/>
          </a:xfrm>
        </p:spPr>
        <p:txBody>
          <a:bodyPr/>
          <a:lstStyle>
            <a:lvl1pPr marL="0" indent="0">
              <a:buNone/>
              <a:defRPr sz="1600" b="1">
                <a:solidFill>
                  <a:srgbClr val="FFFFFF"/>
                </a:solidFill>
                <a:latin typeface="Mark Offc For MC" panose="020B0504020101010102"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dirty="0"/>
              <a:t>Click to add section number</a:t>
            </a:r>
          </a:p>
        </p:txBody>
      </p:sp>
      <p:sp>
        <p:nvSpPr>
          <p:cNvPr id="2" name="Title 1"/>
          <p:cNvSpPr>
            <a:spLocks noGrp="1"/>
          </p:cNvSpPr>
          <p:nvPr>
            <p:ph type="title" hasCustomPrompt="1"/>
          </p:nvPr>
        </p:nvSpPr>
        <p:spPr bwMode="gray">
          <a:xfrm>
            <a:off x="164594" y="606172"/>
            <a:ext cx="4198001" cy="1034129"/>
          </a:xfrm>
        </p:spPr>
        <p:txBody>
          <a:bodyPr anchor="t" anchorCtr="0"/>
          <a:lstStyle>
            <a:lvl1pPr>
              <a:defRPr sz="3400" b="0">
                <a:solidFill>
                  <a:srgbClr val="FFFFFF"/>
                </a:solidFill>
                <a:latin typeface="+mj-lt"/>
              </a:defRPr>
            </a:lvl1pPr>
          </a:lstStyle>
          <a:p>
            <a:r>
              <a:rPr lang="en-US" dirty="0"/>
              <a:t>Click to add section 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2" y="4892040"/>
            <a:ext cx="825845" cy="145737"/>
          </a:xfrm>
          <a:prstGeom prst="rect">
            <a:avLst/>
          </a:prstGeom>
        </p:spPr>
      </p:pic>
    </p:spTree>
    <p:extLst>
      <p:ext uri="{BB962C8B-B14F-4D97-AF65-F5344CB8AC3E}">
        <p14:creationId xmlns:p14="http://schemas.microsoft.com/office/powerpoint/2010/main" val="3228883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Custom Image - Light">
    <p:bg bwMode="gray">
      <p:bgPr>
        <a:solidFill>
          <a:srgbClr val="F7F7F7"/>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2" y="4892040"/>
            <a:ext cx="825845" cy="145737"/>
          </a:xfrm>
          <a:prstGeom prst="rect">
            <a:avLst/>
          </a:prstGeom>
        </p:spPr>
      </p:pic>
      <p:sp>
        <p:nvSpPr>
          <p:cNvPr id="11" name="Picture Placeholder 3"/>
          <p:cNvSpPr>
            <a:spLocks noGrp="1"/>
          </p:cNvSpPr>
          <p:nvPr>
            <p:ph type="pic" sz="quarter" idx="11" hasCustomPrompt="1"/>
          </p:nvPr>
        </p:nvSpPr>
        <p:spPr bwMode="gray">
          <a:xfrm>
            <a:off x="4572000" y="0"/>
            <a:ext cx="4572000" cy="5143500"/>
          </a:xfrm>
        </p:spPr>
        <p:txBody>
          <a:bodyPr bIns="2011680" anchor="b" anchorCtr="0"/>
          <a:lstStyle>
            <a:lvl1pPr marL="0" indent="0" algn="ctr">
              <a:buNone/>
              <a:defRPr sz="1200">
                <a:solidFill>
                  <a:srgbClr val="B9B9B9"/>
                </a:solidFill>
                <a:latin typeface="+mn-lt"/>
              </a:defRPr>
            </a:lvl1pPr>
          </a:lstStyle>
          <a:p>
            <a:r>
              <a:rPr lang="en-US" dirty="0"/>
              <a:t>Click icon to add image.</a:t>
            </a:r>
            <a:br>
              <a:rPr lang="en-US" dirty="0"/>
            </a:br>
            <a:r>
              <a:rPr lang="en-US" dirty="0"/>
              <a:t>Get Mastercard approved photography and</a:t>
            </a:r>
            <a:br>
              <a:rPr lang="en-US" dirty="0"/>
            </a:br>
            <a:r>
              <a:rPr lang="en-US" dirty="0"/>
              <a:t>imagery guidelines at designcenter.mastercard.com.</a:t>
            </a:r>
          </a:p>
        </p:txBody>
      </p:sp>
      <p:sp>
        <p:nvSpPr>
          <p:cNvPr id="5" name="Text Placeholder 2"/>
          <p:cNvSpPr>
            <a:spLocks noGrp="1"/>
          </p:cNvSpPr>
          <p:nvPr>
            <p:ph type="body" idx="1" hasCustomPrompt="1"/>
          </p:nvPr>
        </p:nvSpPr>
        <p:spPr bwMode="gray">
          <a:xfrm>
            <a:off x="164593" y="191594"/>
            <a:ext cx="4198001" cy="321562"/>
          </a:xfrm>
        </p:spPr>
        <p:txBody>
          <a:bodyPr/>
          <a:lstStyle>
            <a:lvl1pPr marL="0" indent="0">
              <a:buNone/>
              <a:defRPr sz="1600" b="1">
                <a:solidFill>
                  <a:schemeClr val="tx1"/>
                </a:solidFill>
                <a:latin typeface="Mark Offc For MC" panose="020B0504020101010102"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dirty="0"/>
              <a:t>Click to add section number</a:t>
            </a:r>
          </a:p>
        </p:txBody>
      </p:sp>
      <p:sp>
        <p:nvSpPr>
          <p:cNvPr id="2" name="Title 1"/>
          <p:cNvSpPr>
            <a:spLocks noGrp="1"/>
          </p:cNvSpPr>
          <p:nvPr>
            <p:ph type="title" hasCustomPrompt="1"/>
          </p:nvPr>
        </p:nvSpPr>
        <p:spPr bwMode="gray">
          <a:xfrm>
            <a:off x="164594" y="606172"/>
            <a:ext cx="4198001" cy="1034129"/>
          </a:xfrm>
        </p:spPr>
        <p:txBody>
          <a:bodyPr anchor="t" anchorCtr="0"/>
          <a:lstStyle>
            <a:lvl1pPr>
              <a:defRPr sz="3400" b="0">
                <a:solidFill>
                  <a:schemeClr val="tx1"/>
                </a:solidFill>
                <a:latin typeface="+mj-lt"/>
              </a:defRPr>
            </a:lvl1pPr>
          </a:lstStyle>
          <a:p>
            <a:r>
              <a:rPr lang="en-US" dirty="0"/>
              <a:t>Click to add section title</a:t>
            </a:r>
          </a:p>
        </p:txBody>
      </p:sp>
    </p:spTree>
    <p:extLst>
      <p:ext uri="{BB962C8B-B14F-4D97-AF65-F5344CB8AC3E}">
        <p14:creationId xmlns:p14="http://schemas.microsoft.com/office/powerpoint/2010/main" val="2788991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B90A44-B230-7F4A-A31B-76E9F165E6BE}"/>
              </a:ext>
            </a:extLst>
          </p:cNvPr>
          <p:cNvSpPr>
            <a:spLocks noGrp="1"/>
          </p:cNvSpPr>
          <p:nvPr>
            <p:ph type="ftr" sz="quarter" idx="10"/>
          </p:nvPr>
        </p:nvSpPr>
        <p:spPr/>
        <p:txBody>
          <a:bodyPr/>
          <a:lstStyle/>
          <a:p>
            <a:r>
              <a:rPr lang="en-US" dirty="0">
                <a:solidFill>
                  <a:srgbClr val="171717"/>
                </a:solidFill>
              </a:rPr>
              <a:t>January 2019</a:t>
            </a:r>
          </a:p>
        </p:txBody>
      </p:sp>
      <p:sp>
        <p:nvSpPr>
          <p:cNvPr id="4" name="Date Placeholder 3">
            <a:extLst>
              <a:ext uri="{FF2B5EF4-FFF2-40B4-BE49-F238E27FC236}">
                <a16:creationId xmlns:a16="http://schemas.microsoft.com/office/drawing/2014/main" id="{8323C51F-B3F9-D949-A759-F4F51106A14A}"/>
              </a:ext>
            </a:extLst>
          </p:cNvPr>
          <p:cNvSpPr>
            <a:spLocks noGrp="1"/>
          </p:cNvSpPr>
          <p:nvPr>
            <p:ph type="dt" sz="half" idx="11"/>
          </p:nvPr>
        </p:nvSpPr>
        <p:spPr/>
        <p:txBody>
          <a:bodyPr/>
          <a:lstStyle/>
          <a:p>
            <a:pPr defTabSz="914400">
              <a:defRPr/>
            </a:pPr>
            <a:fld id="{93505C93-A892-4052-999A-FD089B86FBBC}" type="datetime4">
              <a:rPr lang="en-US" kern="0" smtClean="0">
                <a:solidFill>
                  <a:srgbClr val="171717"/>
                </a:solidFill>
              </a:rPr>
              <a:t>December 18, 2019</a:t>
            </a:fld>
            <a:endParaRPr lang="en-US" kern="0" dirty="0">
              <a:solidFill>
                <a:srgbClr val="171717"/>
              </a:solidFill>
            </a:endParaRPr>
          </a:p>
        </p:txBody>
      </p:sp>
      <p:sp>
        <p:nvSpPr>
          <p:cNvPr id="5" name="Slide Number Placeholder 4">
            <a:extLst>
              <a:ext uri="{FF2B5EF4-FFF2-40B4-BE49-F238E27FC236}">
                <a16:creationId xmlns:a16="http://schemas.microsoft.com/office/drawing/2014/main" id="{817C0AB4-A964-E74B-95E6-57099D93E01D}"/>
              </a:ext>
            </a:extLst>
          </p:cNvPr>
          <p:cNvSpPr>
            <a:spLocks noGrp="1"/>
          </p:cNvSpPr>
          <p:nvPr>
            <p:ph type="sldNum" sz="quarter" idx="12"/>
          </p:nvPr>
        </p:nvSpPr>
        <p:spPr/>
        <p:txBody>
          <a:bodyPr/>
          <a:lstStyle/>
          <a:p>
            <a:fld id="{3AB2DB24-5BB4-4F1B-973E-A10FA63DFB9A}" type="slidenum">
              <a:rPr lang="en-US" smtClean="0"/>
              <a:pPr/>
              <a:t>‹#›</a:t>
            </a:fld>
            <a:endParaRPr lang="en-US" dirty="0"/>
          </a:p>
        </p:txBody>
      </p:sp>
    </p:spTree>
    <p:extLst>
      <p:ext uri="{BB962C8B-B14F-4D97-AF65-F5344CB8AC3E}">
        <p14:creationId xmlns:p14="http://schemas.microsoft.com/office/powerpoint/2010/main" val="419405877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ubtitle 2"/>
          <p:cNvSpPr>
            <a:spLocks noGrp="1"/>
          </p:cNvSpPr>
          <p:nvPr>
            <p:ph type="subTitle" idx="1"/>
          </p:nvPr>
        </p:nvSpPr>
        <p:spPr bwMode="gray">
          <a:xfrm>
            <a:off x="164591" y="2971484"/>
            <a:ext cx="6702552" cy="498725"/>
          </a:xfrm>
          <a:ln>
            <a:noFill/>
          </a:ln>
        </p:spPr>
        <p:txBody>
          <a:bodyPr rIns="91440"/>
          <a:lstStyle>
            <a:lvl1pPr marL="0" indent="0" algn="l">
              <a:lnSpc>
                <a:spcPct val="80000"/>
              </a:lnSpc>
              <a:buNone/>
              <a:defRPr sz="1400">
                <a:solidFill>
                  <a:schemeClr val="tx1"/>
                </a:solidFill>
                <a:latin typeface="Mark Offc For MC" panose="020B0504020101010102"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24" name="Title 1"/>
          <p:cNvSpPr>
            <a:spLocks noGrp="1"/>
          </p:cNvSpPr>
          <p:nvPr>
            <p:ph type="ctrTitle"/>
          </p:nvPr>
        </p:nvSpPr>
        <p:spPr bwMode="gray">
          <a:xfrm>
            <a:off x="164591" y="1684029"/>
            <a:ext cx="6702552" cy="1274195"/>
          </a:xfrm>
          <a:ln>
            <a:noFill/>
          </a:ln>
        </p:spPr>
        <p:txBody>
          <a:bodyPr rIns="91440" anchor="b"/>
          <a:lstStyle>
            <a:lvl1pPr algn="l">
              <a:lnSpc>
                <a:spcPct val="80000"/>
              </a:lnSpc>
              <a:defRPr sz="4800" b="0">
                <a:solidFill>
                  <a:schemeClr val="tx1"/>
                </a:solidFill>
                <a:latin typeface="Mark Offc For MC Extra Light" panose="020B0404020101010102" pitchFamily="34" charset="0"/>
              </a:defRPr>
            </a:lvl1pPr>
          </a:lstStyle>
          <a:p>
            <a:r>
              <a:rPr lang="en-US" dirty="0"/>
              <a:t>Click to edit Master title style</a:t>
            </a:r>
          </a:p>
        </p:txBody>
      </p:sp>
      <p:grpSp>
        <p:nvGrpSpPr>
          <p:cNvPr id="10" name="Graphic 9">
            <a:extLst>
              <a:ext uri="{FF2B5EF4-FFF2-40B4-BE49-F238E27FC236}">
                <a16:creationId xmlns:a16="http://schemas.microsoft.com/office/drawing/2014/main" id="{28569B48-3CBC-4E67-8F4C-8DE5AF659169}"/>
              </a:ext>
            </a:extLst>
          </p:cNvPr>
          <p:cNvGrpSpPr>
            <a:grpSpLocks noChangeAspect="1"/>
          </p:cNvGrpSpPr>
          <p:nvPr/>
        </p:nvGrpSpPr>
        <p:grpSpPr bwMode="gray">
          <a:xfrm>
            <a:off x="8288899" y="258318"/>
            <a:ext cx="595440" cy="370757"/>
            <a:chOff x="248864" y="1309239"/>
            <a:chExt cx="1116830" cy="695406"/>
          </a:xfrm>
        </p:grpSpPr>
        <p:sp>
          <p:nvSpPr>
            <p:cNvPr id="11" name="Freeform: Shape 10">
              <a:extLst>
                <a:ext uri="{FF2B5EF4-FFF2-40B4-BE49-F238E27FC236}">
                  <a16:creationId xmlns:a16="http://schemas.microsoft.com/office/drawing/2014/main" id="{75118976-F83B-4161-8DA3-9BD54B2A61B3}"/>
                </a:ext>
              </a:extLst>
            </p:cNvPr>
            <p:cNvSpPr/>
            <p:nvPr/>
          </p:nvSpPr>
          <p:spPr bwMode="gray">
            <a:xfrm>
              <a:off x="653702" y="1382595"/>
              <a:ext cx="314326" cy="552451"/>
            </a:xfrm>
            <a:custGeom>
              <a:avLst/>
              <a:gdLst>
                <a:gd name="connsiteX0" fmla="*/ 7144 w 314325"/>
                <a:gd name="connsiteY0" fmla="*/ 7144 h 552450"/>
                <a:gd name="connsiteX1" fmla="*/ 307181 w 314325"/>
                <a:gd name="connsiteY1" fmla="*/ 7144 h 552450"/>
                <a:gd name="connsiteX2" fmla="*/ 307181 w 314325"/>
                <a:gd name="connsiteY2" fmla="*/ 546354 h 552450"/>
                <a:gd name="connsiteX3" fmla="*/ 7144 w 314325"/>
                <a:gd name="connsiteY3" fmla="*/ 546354 h 552450"/>
              </a:gdLst>
              <a:ahLst/>
              <a:cxnLst>
                <a:cxn ang="0">
                  <a:pos x="connsiteX0" y="connsiteY0"/>
                </a:cxn>
                <a:cxn ang="0">
                  <a:pos x="connsiteX1" y="connsiteY1"/>
                </a:cxn>
                <a:cxn ang="0">
                  <a:pos x="connsiteX2" y="connsiteY2"/>
                </a:cxn>
                <a:cxn ang="0">
                  <a:pos x="connsiteX3" y="connsiteY3"/>
                </a:cxn>
              </a:cxnLst>
              <a:rect l="l" t="t" r="r" b="b"/>
              <a:pathLst>
                <a:path w="314325" h="552450">
                  <a:moveTo>
                    <a:pt x="7144" y="7144"/>
                  </a:moveTo>
                  <a:lnTo>
                    <a:pt x="307181" y="7144"/>
                  </a:lnTo>
                  <a:lnTo>
                    <a:pt x="307181" y="546354"/>
                  </a:lnTo>
                  <a:lnTo>
                    <a:pt x="7144" y="546354"/>
                  </a:lnTo>
                  <a:close/>
                </a:path>
              </a:pathLst>
            </a:custGeom>
            <a:solidFill>
              <a:srgbClr val="FF5F00"/>
            </a:solidFill>
            <a:ln w="9525" cap="flat">
              <a:noFill/>
              <a:prstDash val="solid"/>
              <a:miter/>
            </a:ln>
          </p:spPr>
          <p:txBody>
            <a:bodyPr rtlCol="0" anchor="ctr"/>
            <a:lstStyle/>
            <a:p>
              <a:pPr lvl="0"/>
              <a:endParaRPr lang="en-US"/>
            </a:p>
          </p:txBody>
        </p:sp>
        <p:sp>
          <p:nvSpPr>
            <p:cNvPr id="12" name="Freeform: Shape 11">
              <a:extLst>
                <a:ext uri="{FF2B5EF4-FFF2-40B4-BE49-F238E27FC236}">
                  <a16:creationId xmlns:a16="http://schemas.microsoft.com/office/drawing/2014/main" id="{EF533C0F-710F-43B4-AB60-15799585F936}"/>
                </a:ext>
              </a:extLst>
            </p:cNvPr>
            <p:cNvSpPr/>
            <p:nvPr/>
          </p:nvSpPr>
          <p:spPr bwMode="gray">
            <a:xfrm>
              <a:off x="248864" y="1309239"/>
              <a:ext cx="561975" cy="695324"/>
            </a:xfrm>
            <a:custGeom>
              <a:avLst/>
              <a:gdLst>
                <a:gd name="connsiteX0" fmla="*/ 431031 w 561975"/>
                <a:gd name="connsiteY0" fmla="*/ 350058 h 695325"/>
                <a:gd name="connsiteX1" fmla="*/ 562000 w 561975"/>
                <a:gd name="connsiteY1" fmla="*/ 80501 h 695325"/>
                <a:gd name="connsiteX2" fmla="*/ 80501 w 561975"/>
                <a:gd name="connsiteY2" fmla="*/ 138117 h 695325"/>
                <a:gd name="connsiteX3" fmla="*/ 138117 w 561975"/>
                <a:gd name="connsiteY3" fmla="*/ 619616 h 695325"/>
                <a:gd name="connsiteX4" fmla="*/ 562000 w 561975"/>
                <a:gd name="connsiteY4" fmla="*/ 619616 h 695325"/>
                <a:gd name="connsiteX5" fmla="*/ 431031 w 561975"/>
                <a:gd name="connsiteY5" fmla="*/ 35005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975" h="695325">
                  <a:moveTo>
                    <a:pt x="431031" y="350058"/>
                  </a:moveTo>
                  <a:cubicBezTo>
                    <a:pt x="430905" y="244845"/>
                    <a:pt x="479209" y="145428"/>
                    <a:pt x="562000" y="80501"/>
                  </a:cubicBezTo>
                  <a:cubicBezTo>
                    <a:pt x="413127" y="-36551"/>
                    <a:pt x="197553" y="-10756"/>
                    <a:pt x="80501" y="138117"/>
                  </a:cubicBezTo>
                  <a:cubicBezTo>
                    <a:pt x="-36551" y="286989"/>
                    <a:pt x="-10756" y="502564"/>
                    <a:pt x="138117" y="619616"/>
                  </a:cubicBezTo>
                  <a:cubicBezTo>
                    <a:pt x="262491" y="717406"/>
                    <a:pt x="437626" y="717406"/>
                    <a:pt x="562000" y="619616"/>
                  </a:cubicBezTo>
                  <a:cubicBezTo>
                    <a:pt x="479209" y="554688"/>
                    <a:pt x="430905" y="455272"/>
                    <a:pt x="431031" y="350058"/>
                  </a:cubicBezTo>
                  <a:close/>
                </a:path>
              </a:pathLst>
            </a:custGeom>
            <a:solidFill>
              <a:srgbClr val="EB001B"/>
            </a:solidFill>
            <a:ln w="9525" cap="flat">
              <a:noFill/>
              <a:prstDash val="solid"/>
              <a:miter/>
            </a:ln>
          </p:spPr>
          <p:txBody>
            <a:bodyPr rtlCol="0" anchor="ctr"/>
            <a:lstStyle/>
            <a:p>
              <a:pPr lvl="0"/>
              <a:endParaRPr lang="en-US"/>
            </a:p>
          </p:txBody>
        </p:sp>
        <p:sp>
          <p:nvSpPr>
            <p:cNvPr id="17" name="Freeform: Shape 16">
              <a:extLst>
                <a:ext uri="{FF2B5EF4-FFF2-40B4-BE49-F238E27FC236}">
                  <a16:creationId xmlns:a16="http://schemas.microsoft.com/office/drawing/2014/main" id="{175A42B5-E23A-4E96-ABCD-201030ED05A6}"/>
                </a:ext>
              </a:extLst>
            </p:cNvPr>
            <p:cNvSpPr/>
            <p:nvPr/>
          </p:nvSpPr>
          <p:spPr bwMode="gray">
            <a:xfrm>
              <a:off x="803719" y="1309321"/>
              <a:ext cx="561975" cy="695324"/>
            </a:xfrm>
            <a:custGeom>
              <a:avLst/>
              <a:gdLst>
                <a:gd name="connsiteX0" fmla="*/ 561880 w 561975"/>
                <a:gd name="connsiteY0" fmla="*/ 349975 h 695325"/>
                <a:gd name="connsiteX1" fmla="*/ 218897 w 561975"/>
                <a:gd name="connsiteY1" fmla="*/ 692793 h 695325"/>
                <a:gd name="connsiteX2" fmla="*/ 7144 w 561975"/>
                <a:gd name="connsiteY2" fmla="*/ 619533 h 695325"/>
                <a:gd name="connsiteX3" fmla="*/ 64760 w 561975"/>
                <a:gd name="connsiteY3" fmla="*/ 138034 h 695325"/>
                <a:gd name="connsiteX4" fmla="*/ 7144 w 561975"/>
                <a:gd name="connsiteY4" fmla="*/ 80418 h 695325"/>
                <a:gd name="connsiteX5" fmla="*/ 488620 w 561975"/>
                <a:gd name="connsiteY5" fmla="*/ 138222 h 695325"/>
                <a:gd name="connsiteX6" fmla="*/ 561880 w 561975"/>
                <a:gd name="connsiteY6" fmla="*/ 349975 h 695325"/>
                <a:gd name="connsiteX7" fmla="*/ 529209 w 561975"/>
                <a:gd name="connsiteY7" fmla="*/ 562478 h 695325"/>
                <a:gd name="connsiteX8" fmla="*/ 529209 w 561975"/>
                <a:gd name="connsiteY8" fmla="*/ 551429 h 695325"/>
                <a:gd name="connsiteX9" fmla="*/ 533686 w 561975"/>
                <a:gd name="connsiteY9" fmla="*/ 551429 h 695325"/>
                <a:gd name="connsiteX10" fmla="*/ 533686 w 561975"/>
                <a:gd name="connsiteY10" fmla="*/ 549143 h 695325"/>
                <a:gd name="connsiteX11" fmla="*/ 522446 w 561975"/>
                <a:gd name="connsiteY11" fmla="*/ 549143 h 695325"/>
                <a:gd name="connsiteX12" fmla="*/ 522446 w 561975"/>
                <a:gd name="connsiteY12" fmla="*/ 551429 h 695325"/>
                <a:gd name="connsiteX13" fmla="*/ 526828 w 561975"/>
                <a:gd name="connsiteY13" fmla="*/ 551429 h 695325"/>
                <a:gd name="connsiteX14" fmla="*/ 526828 w 561975"/>
                <a:gd name="connsiteY14" fmla="*/ 562478 h 695325"/>
                <a:gd name="connsiteX15" fmla="*/ 551212 w 561975"/>
                <a:gd name="connsiteY15" fmla="*/ 562478 h 695325"/>
                <a:gd name="connsiteX16" fmla="*/ 551212 w 561975"/>
                <a:gd name="connsiteY16" fmla="*/ 549143 h 695325"/>
                <a:gd name="connsiteX17" fmla="*/ 547687 w 561975"/>
                <a:gd name="connsiteY17" fmla="*/ 549143 h 695325"/>
                <a:gd name="connsiteX18" fmla="*/ 543687 w 561975"/>
                <a:gd name="connsiteY18" fmla="*/ 558668 h 695325"/>
                <a:gd name="connsiteX19" fmla="*/ 539686 w 561975"/>
                <a:gd name="connsiteY19" fmla="*/ 549143 h 695325"/>
                <a:gd name="connsiteX20" fmla="*/ 536258 w 561975"/>
                <a:gd name="connsiteY20" fmla="*/ 549143 h 695325"/>
                <a:gd name="connsiteX21" fmla="*/ 536258 w 561975"/>
                <a:gd name="connsiteY21" fmla="*/ 562478 h 695325"/>
                <a:gd name="connsiteX22" fmla="*/ 538734 w 561975"/>
                <a:gd name="connsiteY22" fmla="*/ 562478 h 695325"/>
                <a:gd name="connsiteX23" fmla="*/ 538734 w 561975"/>
                <a:gd name="connsiteY23" fmla="*/ 552382 h 695325"/>
                <a:gd name="connsiteX24" fmla="*/ 542449 w 561975"/>
                <a:gd name="connsiteY24" fmla="*/ 561049 h 695325"/>
                <a:gd name="connsiteX25" fmla="*/ 545020 w 561975"/>
                <a:gd name="connsiteY25" fmla="*/ 561049 h 695325"/>
                <a:gd name="connsiteX26" fmla="*/ 548735 w 561975"/>
                <a:gd name="connsiteY26" fmla="*/ 552382 h 695325"/>
                <a:gd name="connsiteX27" fmla="*/ 548735 w 561975"/>
                <a:gd name="connsiteY27" fmla="*/ 56247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1975" h="695325">
                  <a:moveTo>
                    <a:pt x="561880" y="349975"/>
                  </a:moveTo>
                  <a:cubicBezTo>
                    <a:pt x="561834" y="539354"/>
                    <a:pt x="408276" y="692838"/>
                    <a:pt x="218897" y="692793"/>
                  </a:cubicBezTo>
                  <a:cubicBezTo>
                    <a:pt x="142100" y="692774"/>
                    <a:pt x="67533" y="666976"/>
                    <a:pt x="7144" y="619533"/>
                  </a:cubicBezTo>
                  <a:cubicBezTo>
                    <a:pt x="156016" y="502481"/>
                    <a:pt x="181812" y="286906"/>
                    <a:pt x="64760" y="138034"/>
                  </a:cubicBezTo>
                  <a:cubicBezTo>
                    <a:pt x="47913" y="116607"/>
                    <a:pt x="28571" y="97265"/>
                    <a:pt x="7144" y="80418"/>
                  </a:cubicBezTo>
                  <a:cubicBezTo>
                    <a:pt x="156062" y="-36576"/>
                    <a:pt x="371626" y="-10696"/>
                    <a:pt x="488620" y="138222"/>
                  </a:cubicBezTo>
                  <a:cubicBezTo>
                    <a:pt x="536063" y="198612"/>
                    <a:pt x="561861" y="273179"/>
                    <a:pt x="561880" y="349975"/>
                  </a:cubicBezTo>
                  <a:close/>
                  <a:moveTo>
                    <a:pt x="529209" y="562478"/>
                  </a:moveTo>
                  <a:lnTo>
                    <a:pt x="529209" y="551429"/>
                  </a:lnTo>
                  <a:lnTo>
                    <a:pt x="533686" y="551429"/>
                  </a:lnTo>
                  <a:lnTo>
                    <a:pt x="533686" y="549143"/>
                  </a:lnTo>
                  <a:lnTo>
                    <a:pt x="522446" y="549143"/>
                  </a:lnTo>
                  <a:lnTo>
                    <a:pt x="522446" y="551429"/>
                  </a:lnTo>
                  <a:lnTo>
                    <a:pt x="526828" y="551429"/>
                  </a:lnTo>
                  <a:lnTo>
                    <a:pt x="526828" y="562478"/>
                  </a:lnTo>
                  <a:close/>
                  <a:moveTo>
                    <a:pt x="551212" y="562478"/>
                  </a:moveTo>
                  <a:lnTo>
                    <a:pt x="551212" y="549143"/>
                  </a:lnTo>
                  <a:lnTo>
                    <a:pt x="547687" y="549143"/>
                  </a:lnTo>
                  <a:lnTo>
                    <a:pt x="543687" y="558668"/>
                  </a:lnTo>
                  <a:lnTo>
                    <a:pt x="539686" y="549143"/>
                  </a:lnTo>
                  <a:lnTo>
                    <a:pt x="536258" y="549143"/>
                  </a:lnTo>
                  <a:lnTo>
                    <a:pt x="536258" y="562478"/>
                  </a:lnTo>
                  <a:lnTo>
                    <a:pt x="538734" y="562478"/>
                  </a:lnTo>
                  <a:lnTo>
                    <a:pt x="538734" y="552382"/>
                  </a:lnTo>
                  <a:lnTo>
                    <a:pt x="542449" y="561049"/>
                  </a:lnTo>
                  <a:lnTo>
                    <a:pt x="545020" y="561049"/>
                  </a:lnTo>
                  <a:lnTo>
                    <a:pt x="548735" y="552382"/>
                  </a:lnTo>
                  <a:lnTo>
                    <a:pt x="548735" y="562478"/>
                  </a:lnTo>
                  <a:close/>
                </a:path>
              </a:pathLst>
            </a:custGeom>
            <a:solidFill>
              <a:srgbClr val="F79E1B"/>
            </a:solidFill>
            <a:ln w="9525" cap="flat">
              <a:noFill/>
              <a:prstDash val="solid"/>
              <a:miter/>
            </a:ln>
          </p:spPr>
          <p:txBody>
            <a:bodyPr rtlCol="0" anchor="ctr"/>
            <a:lstStyle/>
            <a:p>
              <a:pPr lvl="0"/>
              <a:endParaRPr lang="en-US"/>
            </a:p>
          </p:txBody>
        </p:sp>
      </p:grpSp>
    </p:spTree>
    <p:extLst>
      <p:ext uri="{BB962C8B-B14F-4D97-AF65-F5344CB8AC3E}">
        <p14:creationId xmlns:p14="http://schemas.microsoft.com/office/powerpoint/2010/main" val="4019744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Final slide">
    <p:bg>
      <p:bgPr>
        <a:solidFill>
          <a:schemeClr val="bg1">
            <a:lumMod val="25000"/>
          </a:schemeClr>
        </a:solidFill>
        <a:effectLst/>
      </p:bgPr>
    </p:bg>
    <p:spTree>
      <p:nvGrpSpPr>
        <p:cNvPr id="1" name=""/>
        <p:cNvGrpSpPr/>
        <p:nvPr/>
      </p:nvGrpSpPr>
      <p:grpSpPr>
        <a:xfrm>
          <a:off x="0" y="0"/>
          <a:ext cx="0" cy="0"/>
          <a:chOff x="0" y="0"/>
          <a:chExt cx="0" cy="0"/>
        </a:xfrm>
      </p:grpSpPr>
      <p:pic>
        <p:nvPicPr>
          <p:cNvPr id="6" name="Picture 5" descr="Black_quarter_circ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8256" y="0"/>
            <a:ext cx="5665744" cy="5143500"/>
          </a:xfrm>
          <a:prstGeom prst="rect">
            <a:avLst/>
          </a:prstGeom>
        </p:spPr>
      </p:pic>
      <p:sp>
        <p:nvSpPr>
          <p:cNvPr id="8" name="Title 1"/>
          <p:cNvSpPr>
            <a:spLocks noGrp="1"/>
          </p:cNvSpPr>
          <p:nvPr>
            <p:ph type="ctrTitle" hasCustomPrompt="1"/>
          </p:nvPr>
        </p:nvSpPr>
        <p:spPr bwMode="gray">
          <a:xfrm>
            <a:off x="161389" y="288909"/>
            <a:ext cx="5799531" cy="182101"/>
          </a:xfrm>
          <a:ln>
            <a:noFill/>
          </a:ln>
        </p:spPr>
        <p:txBody>
          <a:bodyPr rIns="91440" anchor="b"/>
          <a:lstStyle>
            <a:lvl1pPr algn="l">
              <a:lnSpc>
                <a:spcPct val="80000"/>
              </a:lnSpc>
              <a:defRPr sz="700" b="1" i="0" kern="0" cap="all" spc="0">
                <a:solidFill>
                  <a:srgbClr val="F2651B"/>
                </a:solidFill>
                <a:latin typeface="Mark Offc For MC"/>
                <a:cs typeface="Mark Offc For MC"/>
              </a:defRPr>
            </a:lvl1pPr>
          </a:lstStyle>
          <a:p>
            <a:r>
              <a:rPr lang="en-US" dirty="0"/>
              <a:t>CLICK TO EDIT MASTER TITLE STYLE</a:t>
            </a:r>
          </a:p>
        </p:txBody>
      </p:sp>
      <p:sp>
        <p:nvSpPr>
          <p:cNvPr id="9" name="Text Placeholder 4"/>
          <p:cNvSpPr>
            <a:spLocks noGrp="1"/>
          </p:cNvSpPr>
          <p:nvPr>
            <p:ph type="body" sz="quarter" idx="13"/>
          </p:nvPr>
        </p:nvSpPr>
        <p:spPr>
          <a:xfrm>
            <a:off x="146864" y="540289"/>
            <a:ext cx="2959465" cy="3956028"/>
          </a:xfrm>
        </p:spPr>
        <p:txBody>
          <a:bodyPr/>
          <a:lstStyle>
            <a:lvl1pPr marL="0" indent="0">
              <a:lnSpc>
                <a:spcPct val="100000"/>
              </a:lnSpc>
              <a:spcBef>
                <a:spcPts val="0"/>
              </a:spcBef>
              <a:spcAft>
                <a:spcPts val="800"/>
              </a:spcAft>
              <a:buNone/>
              <a:defRPr sz="3400" b="0" i="0">
                <a:solidFill>
                  <a:srgbClr val="F7F7F7"/>
                </a:solidFill>
                <a:latin typeface="Mark Offc For MC Light" charset="0"/>
                <a:ea typeface="Mark Offc For MC Light" charset="0"/>
                <a:cs typeface="Mark Offc For MC Light" charset="0"/>
              </a:defRPr>
            </a:lvl1pPr>
            <a:lvl2pPr marL="0" indent="0">
              <a:lnSpc>
                <a:spcPct val="100000"/>
              </a:lnSpc>
              <a:spcBef>
                <a:spcPts val="0"/>
              </a:spcBef>
              <a:spcAft>
                <a:spcPts val="300"/>
              </a:spcAft>
              <a:buNone/>
              <a:defRPr sz="1400" b="0" i="0">
                <a:solidFill>
                  <a:srgbClr val="F7F7F7"/>
                </a:solidFill>
                <a:latin typeface="Mark Offc For MC" charset="0"/>
                <a:ea typeface="Mark Offc For MC" charset="0"/>
                <a:cs typeface="Mark Offc For MC" charset="0"/>
              </a:defRPr>
            </a:lvl2pPr>
            <a:lvl3pPr marL="0" indent="0">
              <a:lnSpc>
                <a:spcPct val="100000"/>
              </a:lnSpc>
              <a:spcBef>
                <a:spcPts val="0"/>
              </a:spcBef>
              <a:spcAft>
                <a:spcPts val="300"/>
              </a:spcAft>
              <a:buNone/>
              <a:defRPr sz="1400" b="0" i="0">
                <a:solidFill>
                  <a:srgbClr val="F7F7F7"/>
                </a:solidFill>
                <a:latin typeface="Mark Offc For MC" charset="0"/>
                <a:ea typeface="Mark Offc For MC" charset="0"/>
                <a:cs typeface="Mark Offc For MC" charset="0"/>
              </a:defRPr>
            </a:lvl3pPr>
            <a:lvl4pPr marL="0" indent="0">
              <a:lnSpc>
                <a:spcPct val="100000"/>
              </a:lnSpc>
              <a:spcBef>
                <a:spcPts val="0"/>
              </a:spcBef>
              <a:spcAft>
                <a:spcPts val="300"/>
              </a:spcAft>
              <a:buNone/>
              <a:defRPr sz="1400" b="0" i="0">
                <a:solidFill>
                  <a:srgbClr val="F7F7F7"/>
                </a:solidFill>
                <a:latin typeface="Mark Offc For MC" charset="0"/>
                <a:ea typeface="Mark Offc For MC" charset="0"/>
                <a:cs typeface="Mark Offc For MC" charset="0"/>
              </a:defRPr>
            </a:lvl4pPr>
            <a:lvl5pPr marL="0" indent="0">
              <a:lnSpc>
                <a:spcPct val="100000"/>
              </a:lnSpc>
              <a:spcBef>
                <a:spcPts val="0"/>
              </a:spcBef>
              <a:spcAft>
                <a:spcPts val="300"/>
              </a:spcAft>
              <a:buFont typeface="Arial"/>
              <a:buNone/>
              <a:defRPr sz="1400" b="0" i="0">
                <a:solidFill>
                  <a:srgbClr val="F7F7F7"/>
                </a:solidFill>
                <a:latin typeface="Mark Offc For MC" charset="0"/>
                <a:ea typeface="Mark Offc For MC" charset="0"/>
                <a:cs typeface="Mark Offc For MC"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6037558" y="1962347"/>
            <a:ext cx="2822279" cy="2117414"/>
          </a:xfrm>
        </p:spPr>
        <p:txBody>
          <a:bodyPr/>
          <a:lstStyle>
            <a:lvl1pPr marL="0" indent="0">
              <a:lnSpc>
                <a:spcPct val="100000"/>
              </a:lnSpc>
              <a:spcBef>
                <a:spcPts val="0"/>
              </a:spcBef>
              <a:spcAft>
                <a:spcPts val="800"/>
              </a:spcAft>
              <a:buFont typeface="Arial"/>
              <a:buNone/>
              <a:defRPr sz="1400" b="0" i="0">
                <a:solidFill>
                  <a:srgbClr val="F7F7F7"/>
                </a:solidFill>
                <a:latin typeface="Mark Offc For MC" charset="0"/>
                <a:ea typeface="Mark Offc For MC" charset="0"/>
                <a:cs typeface="Mark Offc For MC" charset="0"/>
              </a:defRPr>
            </a:lvl1pPr>
            <a:lvl2pPr marL="0" indent="0">
              <a:lnSpc>
                <a:spcPct val="100000"/>
              </a:lnSpc>
              <a:spcBef>
                <a:spcPts val="0"/>
              </a:spcBef>
              <a:spcAft>
                <a:spcPts val="800"/>
              </a:spcAft>
              <a:buFont typeface="Arial"/>
              <a:buNone/>
              <a:defRPr sz="1400" b="0" i="0">
                <a:solidFill>
                  <a:srgbClr val="F7F7F7"/>
                </a:solidFill>
                <a:latin typeface="Mark Offc For MC" charset="0"/>
                <a:ea typeface="Mark Offc For MC" charset="0"/>
                <a:cs typeface="Mark Offc For MC" charset="0"/>
              </a:defRPr>
            </a:lvl2pPr>
            <a:lvl3pPr marL="0" indent="0">
              <a:lnSpc>
                <a:spcPct val="100000"/>
              </a:lnSpc>
              <a:spcBef>
                <a:spcPts val="0"/>
              </a:spcBef>
              <a:spcAft>
                <a:spcPts val="800"/>
              </a:spcAft>
              <a:buFont typeface="Arial"/>
              <a:buNone/>
              <a:defRPr sz="1400" b="0" i="0">
                <a:solidFill>
                  <a:srgbClr val="F7F7F7"/>
                </a:solidFill>
                <a:latin typeface="Mark Offc For MC" charset="0"/>
                <a:ea typeface="Mark Offc For MC" charset="0"/>
                <a:cs typeface="Mark Offc For MC" charset="0"/>
              </a:defRPr>
            </a:lvl3pPr>
            <a:lvl4pPr marL="0" indent="0">
              <a:lnSpc>
                <a:spcPct val="100000"/>
              </a:lnSpc>
              <a:spcBef>
                <a:spcPts val="0"/>
              </a:spcBef>
              <a:spcAft>
                <a:spcPts val="800"/>
              </a:spcAft>
              <a:buFont typeface="Arial"/>
              <a:buNone/>
              <a:defRPr sz="1400" b="0" i="0">
                <a:solidFill>
                  <a:srgbClr val="F7F7F7"/>
                </a:solidFill>
                <a:latin typeface="Mark Offc For MC" charset="0"/>
                <a:ea typeface="Mark Offc For MC" charset="0"/>
                <a:cs typeface="Mark Offc For MC" charset="0"/>
              </a:defRPr>
            </a:lvl4pPr>
            <a:lvl5pPr marL="0" indent="0">
              <a:lnSpc>
                <a:spcPct val="100000"/>
              </a:lnSpc>
              <a:spcBef>
                <a:spcPts val="0"/>
              </a:spcBef>
              <a:spcAft>
                <a:spcPts val="800"/>
              </a:spcAft>
              <a:buNone/>
              <a:defRPr sz="1400" b="0" i="0">
                <a:solidFill>
                  <a:srgbClr val="F7F7F7"/>
                </a:solidFill>
                <a:latin typeface="Mark Offc For MC" charset="0"/>
                <a:ea typeface="Mark Offc For MC" charset="0"/>
                <a:cs typeface="Mark Offc For MC"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3"/>
          </p:nvPr>
        </p:nvSpPr>
        <p:spPr bwMode="gray">
          <a:xfrm>
            <a:off x="4571999" y="4809102"/>
            <a:ext cx="3749290" cy="288000"/>
          </a:xfrm>
          <a:prstGeom prst="rect">
            <a:avLst/>
          </a:prstGeom>
        </p:spPr>
        <p:txBody>
          <a:bodyPr vert="horz" lIns="91440" tIns="45720" rIns="0" bIns="45720" rtlCol="0" anchor="ctr" anchorCtr="0"/>
          <a:lstStyle>
            <a:lvl1pPr algn="r">
              <a:defRPr sz="600" b="1" cap="all" baseline="0">
                <a:solidFill>
                  <a:srgbClr val="FFFFFF"/>
                </a:solidFill>
                <a:latin typeface="Mark Offc For MC" panose="020B0504020101010102" pitchFamily="34" charset="0"/>
              </a:defRPr>
            </a:lvl1pPr>
          </a:lstStyle>
          <a:p>
            <a:endParaRPr lang="en-US" dirty="0"/>
          </a:p>
        </p:txBody>
      </p:sp>
      <p:sp>
        <p:nvSpPr>
          <p:cNvPr id="12" name="Date Placeholder 3"/>
          <p:cNvSpPr>
            <a:spLocks noGrp="1"/>
          </p:cNvSpPr>
          <p:nvPr>
            <p:ph type="dt" sz="half" idx="2"/>
          </p:nvPr>
        </p:nvSpPr>
        <p:spPr bwMode="gray">
          <a:xfrm>
            <a:off x="3119090" y="4817955"/>
            <a:ext cx="1452909" cy="273844"/>
          </a:xfrm>
          <a:prstGeom prst="rect">
            <a:avLst/>
          </a:prstGeom>
        </p:spPr>
        <p:txBody>
          <a:bodyPr vert="horz" lIns="91440" tIns="45720" rIns="91440" bIns="45720" rtlCol="0" anchor="ctr"/>
          <a:lstStyle>
            <a:lvl1pPr algn="l">
              <a:defRPr sz="600" b="0" cap="all" baseline="0">
                <a:solidFill>
                  <a:schemeClr val="tx1"/>
                </a:solidFill>
                <a:latin typeface="Mark Offc For MC" panose="020B0504020101010102" pitchFamily="34" charset="0"/>
              </a:defRPr>
            </a:lvl1pPr>
          </a:lstStyle>
          <a:p>
            <a:pPr defTabSz="914400">
              <a:defRPr/>
            </a:pPr>
            <a:fld id="{79198105-55D3-49EF-8B40-8DD5135797C8}" type="datetime4">
              <a:rPr lang="en-US" kern="0" smtClean="0">
                <a:solidFill>
                  <a:srgbClr val="171717"/>
                </a:solidFill>
              </a:rPr>
              <a:t>December 18, 2019</a:t>
            </a:fld>
            <a:endParaRPr lang="en-US" kern="0" dirty="0">
              <a:solidFill>
                <a:srgbClr val="171717"/>
              </a:solidFill>
            </a:endParaRPr>
          </a:p>
        </p:txBody>
      </p:sp>
      <p:sp>
        <p:nvSpPr>
          <p:cNvPr id="13" name="Slide Number Placeholder 5"/>
          <p:cNvSpPr>
            <a:spLocks noGrp="1"/>
          </p:cNvSpPr>
          <p:nvPr>
            <p:ph type="sldNum" sz="quarter" idx="4"/>
          </p:nvPr>
        </p:nvSpPr>
        <p:spPr bwMode="gray">
          <a:xfrm>
            <a:off x="8470301" y="4817955"/>
            <a:ext cx="435577" cy="273844"/>
          </a:xfrm>
          <a:prstGeom prst="rect">
            <a:avLst/>
          </a:prstGeom>
        </p:spPr>
        <p:txBody>
          <a:bodyPr vert="horz" lIns="91440" tIns="45720" rIns="0" bIns="45720" rtlCol="0" anchor="ctr"/>
          <a:lstStyle>
            <a:lvl1pPr algn="r">
              <a:defRPr sz="600" b="1" cap="all" baseline="0">
                <a:solidFill>
                  <a:srgbClr val="FFFFFF"/>
                </a:solidFill>
                <a:latin typeface="Mark Offc For MC" panose="020B0504020101010102" pitchFamily="34" charset="0"/>
              </a:defRPr>
            </a:lvl1pPr>
          </a:lstStyle>
          <a:p>
            <a:fld id="{3AB2DB24-5BB4-4F1B-973E-A10FA63DFB9A}" type="slidenum">
              <a:rPr lang="en-US" smtClean="0"/>
              <a:pPr/>
              <a:t>‹#›</a:t>
            </a:fld>
            <a:endParaRPr lang="en-US" dirty="0"/>
          </a:p>
        </p:txBody>
      </p:sp>
    </p:spTree>
    <p:extLst>
      <p:ext uri="{BB962C8B-B14F-4D97-AF65-F5344CB8AC3E}">
        <p14:creationId xmlns:p14="http://schemas.microsoft.com/office/powerpoint/2010/main" val="4170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Graphic - Light">
    <p:bg bwMode="gray">
      <p:bgPr>
        <a:solidFill>
          <a:srgbClr val="F7F7F7"/>
        </a:solidFill>
        <a:effectLst/>
      </p:bgPr>
    </p:bg>
    <p:spTree>
      <p:nvGrpSpPr>
        <p:cNvPr id="1" name=""/>
        <p:cNvGrpSpPr/>
        <p:nvPr/>
      </p:nvGrpSpPr>
      <p:grpSpPr>
        <a:xfrm>
          <a:off x="0" y="0"/>
          <a:ext cx="0" cy="0"/>
          <a:chOff x="0" y="0"/>
          <a:chExt cx="0" cy="0"/>
        </a:xfrm>
      </p:grpSpPr>
      <p:sp>
        <p:nvSpPr>
          <p:cNvPr id="3" name="TitleSlideNameDept"/>
          <p:cNvSpPr>
            <a:spLocks noGrp="1"/>
          </p:cNvSpPr>
          <p:nvPr>
            <p:ph type="body" sz="quarter" idx="11" hasCustomPrompt="1"/>
          </p:nvPr>
        </p:nvSpPr>
        <p:spPr bwMode="gray">
          <a:xfrm>
            <a:off x="164592" y="3217936"/>
            <a:ext cx="3124200" cy="170816"/>
          </a:xfrm>
        </p:spPr>
        <p:txBody>
          <a:bodyPr vert="horz" lIns="91440" tIns="0" rIns="91440" bIns="45720" rtlCol="0" anchor="t" anchorCtr="0">
            <a:spAutoFit/>
          </a:bodyPr>
          <a:lstStyle>
            <a:lvl1pPr marL="115885" indent="-115885">
              <a:buNone/>
              <a:defRPr lang="en-US" sz="900" b="0" cap="none" baseline="0" dirty="0" smtClean="0">
                <a:latin typeface="Mark Offc For MC Medium" panose="020B0604020101010102" pitchFamily="34" charset="0"/>
              </a:defRPr>
            </a:lvl1pPr>
          </a:lstStyle>
          <a:p>
            <a:pPr marL="0" lvl="0" indent="0"/>
            <a:r>
              <a:rPr lang="en-US" dirty="0"/>
              <a:t>Click to add presenter name, department</a:t>
            </a:r>
          </a:p>
        </p:txBody>
      </p:sp>
      <p:sp>
        <p:nvSpPr>
          <p:cNvPr id="26" name="Date Placeholder 3"/>
          <p:cNvSpPr>
            <a:spLocks noGrp="1"/>
          </p:cNvSpPr>
          <p:nvPr>
            <p:ph type="dt" sz="half" idx="2"/>
          </p:nvPr>
        </p:nvSpPr>
        <p:spPr bwMode="gray">
          <a:xfrm>
            <a:off x="164592" y="2918461"/>
            <a:ext cx="3123564" cy="273844"/>
          </a:xfrm>
          <a:prstGeom prst="rect">
            <a:avLst/>
          </a:prstGeom>
        </p:spPr>
        <p:txBody>
          <a:bodyPr vert="horz" lIns="91440" tIns="45720" rIns="91440" bIns="0" rtlCol="0" anchor="b" anchorCtr="0"/>
          <a:lstStyle>
            <a:lvl1pPr>
              <a:defRPr lang="en-US" sz="900" cap="none" smtClean="0">
                <a:latin typeface="Mark Offc For MC Medium" panose="020B0604020101010102" pitchFamily="34" charset="0"/>
              </a:defRPr>
            </a:lvl1pPr>
          </a:lstStyle>
          <a:p>
            <a:fld id="{B27C56B7-EECE-4655-AC54-34CD6B69A628}" type="datetime4">
              <a:rPr lang="en-US" smtClean="0"/>
              <a:t>December 18, 2019</a:t>
            </a:fld>
            <a:endParaRPr lang="en-US" dirty="0"/>
          </a:p>
        </p:txBody>
      </p:sp>
      <p:sp>
        <p:nvSpPr>
          <p:cNvPr id="25" name="Subtitle 2"/>
          <p:cNvSpPr>
            <a:spLocks noGrp="1"/>
          </p:cNvSpPr>
          <p:nvPr>
            <p:ph type="subTitle" idx="1"/>
          </p:nvPr>
        </p:nvSpPr>
        <p:spPr bwMode="gray">
          <a:xfrm>
            <a:off x="164592" y="2469416"/>
            <a:ext cx="5799531" cy="498725"/>
          </a:xfrm>
          <a:ln>
            <a:noFill/>
          </a:ln>
        </p:spPr>
        <p:txBody>
          <a:bodyPr rIns="91440"/>
          <a:lstStyle>
            <a:lvl1pPr marL="0" indent="0" algn="l">
              <a:lnSpc>
                <a:spcPct val="80000"/>
              </a:lnSpc>
              <a:buNone/>
              <a:defRPr sz="1400">
                <a:solidFill>
                  <a:schemeClr val="tx1"/>
                </a:solidFill>
                <a:latin typeface="+mj-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24" name="Title 1"/>
          <p:cNvSpPr>
            <a:spLocks noGrp="1"/>
          </p:cNvSpPr>
          <p:nvPr>
            <p:ph type="ctrTitle"/>
          </p:nvPr>
        </p:nvSpPr>
        <p:spPr bwMode="gray">
          <a:xfrm>
            <a:off x="164592" y="1034228"/>
            <a:ext cx="5799531" cy="1421928"/>
          </a:xfrm>
          <a:ln>
            <a:noFill/>
          </a:ln>
        </p:spPr>
        <p:txBody>
          <a:bodyPr rIns="91440" anchor="b"/>
          <a:lstStyle>
            <a:lvl1pPr algn="l">
              <a:lnSpc>
                <a:spcPct val="80000"/>
              </a:lnSpc>
              <a:defRPr sz="5400" b="0">
                <a:solidFill>
                  <a:schemeClr val="tx1"/>
                </a:solidFill>
                <a:latin typeface="+mj-lt"/>
              </a:defRPr>
            </a:lvl1pPr>
          </a:lstStyle>
          <a:p>
            <a:r>
              <a:rPr lang="en-US"/>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2" y="4480560"/>
            <a:ext cx="1745991" cy="308620"/>
          </a:xfrm>
          <a:prstGeom prst="rect">
            <a:avLst/>
          </a:prstGeom>
        </p:spPr>
      </p:pic>
    </p:spTree>
    <p:extLst>
      <p:ext uri="{BB962C8B-B14F-4D97-AF65-F5344CB8AC3E}">
        <p14:creationId xmlns:p14="http://schemas.microsoft.com/office/powerpoint/2010/main" val="81189333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Image - Dark">
    <p:bg bwMode="gray">
      <p:bgPr>
        <a:solidFill>
          <a:srgbClr val="171717"/>
        </a:solidFill>
        <a:effectLst/>
      </p:bgPr>
    </p:bg>
    <p:spTree>
      <p:nvGrpSpPr>
        <p:cNvPr id="1" name=""/>
        <p:cNvGrpSpPr/>
        <p:nvPr/>
      </p:nvGrpSpPr>
      <p:grpSpPr>
        <a:xfrm>
          <a:off x="0" y="0"/>
          <a:ext cx="0" cy="0"/>
          <a:chOff x="0" y="0"/>
          <a:chExt cx="0" cy="0"/>
        </a:xfrm>
      </p:grpSpPr>
      <p:sp>
        <p:nvSpPr>
          <p:cNvPr id="9" name="TitleSlideNameDept"/>
          <p:cNvSpPr>
            <a:spLocks noGrp="1"/>
          </p:cNvSpPr>
          <p:nvPr>
            <p:ph type="body" sz="quarter" idx="11" hasCustomPrompt="1"/>
          </p:nvPr>
        </p:nvSpPr>
        <p:spPr bwMode="gray">
          <a:xfrm>
            <a:off x="164592" y="3217936"/>
            <a:ext cx="3124200" cy="170816"/>
          </a:xfrm>
        </p:spPr>
        <p:txBody>
          <a:bodyPr vert="horz" lIns="91440" tIns="0" rIns="91440" bIns="45720" rtlCol="0" anchor="t" anchorCtr="0">
            <a:spAutoFit/>
          </a:bodyPr>
          <a:lstStyle>
            <a:lvl1pPr marL="115885" indent="-115885">
              <a:buNone/>
              <a:defRPr lang="en-US" sz="900" b="0" cap="none" baseline="0" dirty="0" smtClean="0">
                <a:solidFill>
                  <a:srgbClr val="FFFFFF"/>
                </a:solidFill>
                <a:latin typeface="Mark Offc For MC Medium" panose="020B0604020101010102" pitchFamily="34" charset="0"/>
              </a:defRPr>
            </a:lvl1pPr>
          </a:lstStyle>
          <a:p>
            <a:pPr marL="0" lvl="0" indent="0"/>
            <a:r>
              <a:rPr lang="en-US" dirty="0"/>
              <a:t>Click to add presenter name, department</a:t>
            </a:r>
          </a:p>
        </p:txBody>
      </p:sp>
      <p:sp>
        <p:nvSpPr>
          <p:cNvPr id="8" name="Date Placeholder 3"/>
          <p:cNvSpPr>
            <a:spLocks noGrp="1"/>
          </p:cNvSpPr>
          <p:nvPr>
            <p:ph type="dt" sz="half" idx="2"/>
          </p:nvPr>
        </p:nvSpPr>
        <p:spPr bwMode="gray">
          <a:xfrm>
            <a:off x="164592" y="2918461"/>
            <a:ext cx="3123564" cy="273844"/>
          </a:xfrm>
          <a:prstGeom prst="rect">
            <a:avLst/>
          </a:prstGeom>
        </p:spPr>
        <p:txBody>
          <a:bodyPr vert="horz" lIns="91440" tIns="45720" rIns="91440" bIns="0" rtlCol="0" anchor="b" anchorCtr="0"/>
          <a:lstStyle>
            <a:lvl1pPr>
              <a:defRPr lang="en-US" sz="900" cap="none" smtClean="0">
                <a:solidFill>
                  <a:srgbClr val="FFFFFF"/>
                </a:solidFill>
                <a:latin typeface="Mark Offc For MC Medium" panose="020B0604020101010102" pitchFamily="34" charset="0"/>
              </a:defRPr>
            </a:lvl1pPr>
          </a:lstStyle>
          <a:p>
            <a:fld id="{5E056887-E347-487A-9185-8C0AB9DAE2F9}" type="datetime4">
              <a:rPr lang="en-US" smtClean="0"/>
              <a:t>December 18, 2019</a:t>
            </a:fld>
            <a:endParaRPr lang="en-US" dirty="0"/>
          </a:p>
        </p:txBody>
      </p:sp>
      <p:sp>
        <p:nvSpPr>
          <p:cNvPr id="24" name="Subtitle 2"/>
          <p:cNvSpPr>
            <a:spLocks noGrp="1"/>
          </p:cNvSpPr>
          <p:nvPr>
            <p:ph type="subTitle" idx="1"/>
          </p:nvPr>
        </p:nvSpPr>
        <p:spPr bwMode="gray">
          <a:xfrm>
            <a:off x="164592" y="2469416"/>
            <a:ext cx="4365625" cy="498725"/>
          </a:xfrm>
          <a:ln>
            <a:noFill/>
          </a:ln>
        </p:spPr>
        <p:txBody>
          <a:bodyPr rIns="91440"/>
          <a:lstStyle>
            <a:lvl1pPr marL="0" indent="0" algn="l">
              <a:lnSpc>
                <a:spcPct val="80000"/>
              </a:lnSpc>
              <a:buNone/>
              <a:defRPr sz="1400">
                <a:solidFill>
                  <a:srgbClr val="FFFFFF"/>
                </a:solidFill>
                <a:latin typeface="+mj-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23" name="Title 1"/>
          <p:cNvSpPr>
            <a:spLocks noGrp="1"/>
          </p:cNvSpPr>
          <p:nvPr>
            <p:ph type="ctrTitle"/>
          </p:nvPr>
        </p:nvSpPr>
        <p:spPr bwMode="gray">
          <a:xfrm>
            <a:off x="164592" y="591029"/>
            <a:ext cx="4365625" cy="1865126"/>
          </a:xfrm>
          <a:ln>
            <a:noFill/>
          </a:ln>
        </p:spPr>
        <p:txBody>
          <a:bodyPr rIns="91440" anchor="b"/>
          <a:lstStyle>
            <a:lvl1pPr algn="l">
              <a:lnSpc>
                <a:spcPct val="80000"/>
              </a:lnSpc>
              <a:defRPr sz="4800" b="0">
                <a:solidFill>
                  <a:srgbClr val="FFFFFF"/>
                </a:solidFill>
                <a:latin typeface="+mj-lt"/>
              </a:defRPr>
            </a:lvl1pPr>
          </a:lstStyle>
          <a:p>
            <a:r>
              <a:rPr lang="en-US"/>
              <a:t>Click to edit Master title style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2" y="4480560"/>
            <a:ext cx="1745991" cy="308620"/>
          </a:xfrm>
          <a:prstGeom prst="rect">
            <a:avLst/>
          </a:prstGeom>
        </p:spPr>
      </p:pic>
    </p:spTree>
    <p:extLst>
      <p:ext uri="{BB962C8B-B14F-4D97-AF65-F5344CB8AC3E}">
        <p14:creationId xmlns:p14="http://schemas.microsoft.com/office/powerpoint/2010/main" val="239261871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Image - Light">
    <p:bg bwMode="gray">
      <p:bgPr>
        <a:solidFill>
          <a:srgbClr val="F7F7F7"/>
        </a:solidFill>
        <a:effectLst/>
      </p:bgPr>
    </p:bg>
    <p:spTree>
      <p:nvGrpSpPr>
        <p:cNvPr id="1" name=""/>
        <p:cNvGrpSpPr/>
        <p:nvPr/>
      </p:nvGrpSpPr>
      <p:grpSpPr>
        <a:xfrm>
          <a:off x="0" y="0"/>
          <a:ext cx="0" cy="0"/>
          <a:chOff x="0" y="0"/>
          <a:chExt cx="0" cy="0"/>
        </a:xfrm>
      </p:grpSpPr>
      <p:sp>
        <p:nvSpPr>
          <p:cNvPr id="9" name="TitleSlideNameDept"/>
          <p:cNvSpPr>
            <a:spLocks noGrp="1"/>
          </p:cNvSpPr>
          <p:nvPr>
            <p:ph type="body" sz="quarter" idx="11" hasCustomPrompt="1"/>
          </p:nvPr>
        </p:nvSpPr>
        <p:spPr bwMode="gray">
          <a:xfrm>
            <a:off x="164592" y="3217936"/>
            <a:ext cx="3124200" cy="170816"/>
          </a:xfrm>
        </p:spPr>
        <p:txBody>
          <a:bodyPr vert="horz" lIns="91440" tIns="0" rIns="91440" bIns="45720" rtlCol="0" anchor="t" anchorCtr="0">
            <a:spAutoFit/>
          </a:bodyPr>
          <a:lstStyle>
            <a:lvl1pPr marL="115885" indent="-115885">
              <a:buNone/>
              <a:defRPr lang="en-US" sz="900" b="0" cap="none" baseline="0" dirty="0" smtClean="0">
                <a:latin typeface="Mark Offc For MC Medium" panose="020B0604020101010102" pitchFamily="34" charset="0"/>
              </a:defRPr>
            </a:lvl1pPr>
          </a:lstStyle>
          <a:p>
            <a:pPr marL="0" lvl="0" indent="0"/>
            <a:r>
              <a:rPr lang="en-US" dirty="0"/>
              <a:t>Click to add presenter name, department</a:t>
            </a:r>
          </a:p>
        </p:txBody>
      </p:sp>
      <p:sp>
        <p:nvSpPr>
          <p:cNvPr id="8" name="Date Placeholder 3"/>
          <p:cNvSpPr>
            <a:spLocks noGrp="1"/>
          </p:cNvSpPr>
          <p:nvPr>
            <p:ph type="dt" sz="half" idx="2"/>
          </p:nvPr>
        </p:nvSpPr>
        <p:spPr bwMode="gray">
          <a:xfrm>
            <a:off x="164592" y="2918461"/>
            <a:ext cx="3123564" cy="273844"/>
          </a:xfrm>
          <a:prstGeom prst="rect">
            <a:avLst/>
          </a:prstGeom>
        </p:spPr>
        <p:txBody>
          <a:bodyPr vert="horz" lIns="91440" tIns="45720" rIns="91440" bIns="0" rtlCol="0" anchor="b" anchorCtr="0"/>
          <a:lstStyle>
            <a:lvl1pPr>
              <a:defRPr lang="en-US" sz="900" cap="none" smtClean="0">
                <a:latin typeface="Mark Offc For MC Medium" panose="020B0604020101010102" pitchFamily="34" charset="0"/>
              </a:defRPr>
            </a:lvl1pPr>
          </a:lstStyle>
          <a:p>
            <a:fld id="{2660AE48-2047-4E0A-80BA-6ACE4464428E}" type="datetime4">
              <a:rPr lang="en-US" smtClean="0"/>
              <a:t>December 18, 2019</a:t>
            </a:fld>
            <a:endParaRPr lang="en-US" dirty="0"/>
          </a:p>
        </p:txBody>
      </p:sp>
      <p:sp>
        <p:nvSpPr>
          <p:cNvPr id="24" name="Subtitle 2"/>
          <p:cNvSpPr>
            <a:spLocks noGrp="1"/>
          </p:cNvSpPr>
          <p:nvPr>
            <p:ph type="subTitle" idx="1"/>
          </p:nvPr>
        </p:nvSpPr>
        <p:spPr bwMode="gray">
          <a:xfrm>
            <a:off x="164592" y="2469416"/>
            <a:ext cx="4365625" cy="498725"/>
          </a:xfrm>
          <a:ln>
            <a:noFill/>
          </a:ln>
        </p:spPr>
        <p:txBody>
          <a:bodyPr rIns="91440"/>
          <a:lstStyle>
            <a:lvl1pPr marL="0" indent="0" algn="l">
              <a:lnSpc>
                <a:spcPct val="80000"/>
              </a:lnSpc>
              <a:buNone/>
              <a:defRPr sz="1400">
                <a:solidFill>
                  <a:schemeClr val="tx1"/>
                </a:solidFill>
                <a:latin typeface="+mj-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23" name="Title 1"/>
          <p:cNvSpPr>
            <a:spLocks noGrp="1"/>
          </p:cNvSpPr>
          <p:nvPr>
            <p:ph type="ctrTitle"/>
          </p:nvPr>
        </p:nvSpPr>
        <p:spPr bwMode="gray">
          <a:xfrm>
            <a:off x="164592" y="591029"/>
            <a:ext cx="4365625" cy="1865126"/>
          </a:xfrm>
          <a:ln>
            <a:noFill/>
          </a:ln>
        </p:spPr>
        <p:txBody>
          <a:bodyPr rIns="91440" anchor="b"/>
          <a:lstStyle>
            <a:lvl1pPr algn="l">
              <a:lnSpc>
                <a:spcPct val="80000"/>
              </a:lnSpc>
              <a:defRPr sz="4800" b="0">
                <a:solidFill>
                  <a:schemeClr val="tx1"/>
                </a:solidFill>
                <a:latin typeface="+mj-lt"/>
              </a:defRPr>
            </a:lvl1pPr>
          </a:lstStyle>
          <a:p>
            <a:r>
              <a:rPr lang="en-US"/>
              <a:t>Click to edit Master title style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2" y="4480560"/>
            <a:ext cx="1745991" cy="308620"/>
          </a:xfrm>
          <a:prstGeom prst="rect">
            <a:avLst/>
          </a:prstGeom>
        </p:spPr>
      </p:pic>
    </p:spTree>
    <p:extLst>
      <p:ext uri="{BB962C8B-B14F-4D97-AF65-F5344CB8AC3E}">
        <p14:creationId xmlns:p14="http://schemas.microsoft.com/office/powerpoint/2010/main" val="255807261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Custom Image - Dark">
    <p:bg bwMode="gray">
      <p:bgPr>
        <a:solidFill>
          <a:srgbClr val="171717"/>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bwMode="gray">
          <a:xfrm>
            <a:off x="4572000" y="0"/>
            <a:ext cx="4572000" cy="5143500"/>
          </a:xfrm>
        </p:spPr>
        <p:txBody>
          <a:bodyPr bIns="2011680" anchor="b" anchorCtr="0"/>
          <a:lstStyle>
            <a:lvl1pPr marL="0" indent="0" algn="ctr">
              <a:buNone/>
              <a:defRPr sz="1200">
                <a:solidFill>
                  <a:srgbClr val="94918C"/>
                </a:solidFill>
                <a:latin typeface="+mn-lt"/>
              </a:defRPr>
            </a:lvl1pPr>
          </a:lstStyle>
          <a:p>
            <a:r>
              <a:rPr lang="en-US" dirty="0"/>
              <a:t>Click icon to add image.</a:t>
            </a:r>
            <a:br>
              <a:rPr lang="en-US" dirty="0"/>
            </a:br>
            <a:r>
              <a:rPr lang="en-US" dirty="0"/>
              <a:t>Get Mastercard approved photography and</a:t>
            </a:r>
            <a:br>
              <a:rPr lang="en-US" dirty="0"/>
            </a:br>
            <a:r>
              <a:rPr lang="en-US" dirty="0"/>
              <a:t>imagery guidelines at designcenter.mastercard.com.</a:t>
            </a:r>
          </a:p>
        </p:txBody>
      </p:sp>
      <p:sp>
        <p:nvSpPr>
          <p:cNvPr id="10" name="TitleSlideNameDept"/>
          <p:cNvSpPr>
            <a:spLocks noGrp="1"/>
          </p:cNvSpPr>
          <p:nvPr>
            <p:ph type="body" sz="quarter" idx="12" hasCustomPrompt="1"/>
          </p:nvPr>
        </p:nvSpPr>
        <p:spPr bwMode="gray">
          <a:xfrm>
            <a:off x="164592" y="3217936"/>
            <a:ext cx="3124200" cy="170816"/>
          </a:xfrm>
        </p:spPr>
        <p:txBody>
          <a:bodyPr vert="horz" lIns="91440" tIns="0" rIns="91440" bIns="45720" rtlCol="0" anchor="t" anchorCtr="0">
            <a:spAutoFit/>
          </a:bodyPr>
          <a:lstStyle>
            <a:lvl1pPr marL="115885" indent="-115885">
              <a:buNone/>
              <a:defRPr lang="en-US" sz="900" b="0" cap="none" baseline="0" dirty="0" smtClean="0">
                <a:solidFill>
                  <a:srgbClr val="FFFFFF"/>
                </a:solidFill>
                <a:latin typeface="Mark Offc For MC Medium" panose="020B0604020101010102" pitchFamily="34" charset="0"/>
              </a:defRPr>
            </a:lvl1pPr>
          </a:lstStyle>
          <a:p>
            <a:pPr marL="0" lvl="0" indent="0"/>
            <a:r>
              <a:rPr lang="en-US" dirty="0"/>
              <a:t>Click to add presenter name, department</a:t>
            </a:r>
          </a:p>
        </p:txBody>
      </p:sp>
      <p:sp>
        <p:nvSpPr>
          <p:cNvPr id="9" name="Date Placeholder 3"/>
          <p:cNvSpPr>
            <a:spLocks noGrp="1"/>
          </p:cNvSpPr>
          <p:nvPr>
            <p:ph type="dt" sz="half" idx="2"/>
          </p:nvPr>
        </p:nvSpPr>
        <p:spPr bwMode="gray">
          <a:xfrm>
            <a:off x="164592" y="2918461"/>
            <a:ext cx="3123564" cy="273844"/>
          </a:xfrm>
          <a:prstGeom prst="rect">
            <a:avLst/>
          </a:prstGeom>
        </p:spPr>
        <p:txBody>
          <a:bodyPr vert="horz" lIns="91440" tIns="45720" rIns="91440" bIns="0" rtlCol="0" anchor="b" anchorCtr="0"/>
          <a:lstStyle>
            <a:lvl1pPr>
              <a:defRPr lang="en-US" sz="900" cap="none" smtClean="0">
                <a:solidFill>
                  <a:srgbClr val="FFFFFF"/>
                </a:solidFill>
                <a:latin typeface="Mark Offc For MC Medium" panose="020B0604020101010102" pitchFamily="34" charset="0"/>
              </a:defRPr>
            </a:lvl1pPr>
          </a:lstStyle>
          <a:p>
            <a:fld id="{360741BE-01B2-4EC9-899E-DECED3083C28}" type="datetime4">
              <a:rPr lang="en-US" smtClean="0"/>
              <a:t>December 18, 2019</a:t>
            </a:fld>
            <a:endParaRPr lang="en-US" dirty="0"/>
          </a:p>
        </p:txBody>
      </p:sp>
      <p:sp>
        <p:nvSpPr>
          <p:cNvPr id="24" name="Subtitle 2"/>
          <p:cNvSpPr>
            <a:spLocks noGrp="1"/>
          </p:cNvSpPr>
          <p:nvPr>
            <p:ph type="subTitle" idx="1"/>
          </p:nvPr>
        </p:nvSpPr>
        <p:spPr bwMode="gray">
          <a:xfrm>
            <a:off x="164592" y="2469416"/>
            <a:ext cx="4365625" cy="498725"/>
          </a:xfrm>
          <a:ln>
            <a:noFill/>
          </a:ln>
        </p:spPr>
        <p:txBody>
          <a:bodyPr rIns="91440"/>
          <a:lstStyle>
            <a:lvl1pPr marL="0" indent="0" algn="l">
              <a:lnSpc>
                <a:spcPct val="80000"/>
              </a:lnSpc>
              <a:buNone/>
              <a:defRPr sz="1400">
                <a:solidFill>
                  <a:srgbClr val="FFFFFF"/>
                </a:solidFill>
                <a:latin typeface="+mj-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23" name="Title 1"/>
          <p:cNvSpPr>
            <a:spLocks noGrp="1"/>
          </p:cNvSpPr>
          <p:nvPr>
            <p:ph type="ctrTitle"/>
          </p:nvPr>
        </p:nvSpPr>
        <p:spPr bwMode="gray">
          <a:xfrm>
            <a:off x="164592" y="591029"/>
            <a:ext cx="4365625" cy="1865126"/>
          </a:xfrm>
          <a:ln>
            <a:noFill/>
          </a:ln>
        </p:spPr>
        <p:txBody>
          <a:bodyPr rIns="91440" anchor="b"/>
          <a:lstStyle>
            <a:lvl1pPr algn="l">
              <a:lnSpc>
                <a:spcPct val="80000"/>
              </a:lnSpc>
              <a:defRPr sz="4800" b="0">
                <a:solidFill>
                  <a:srgbClr val="FFFFFF"/>
                </a:solidFill>
                <a:latin typeface="+mj-lt"/>
              </a:defRPr>
            </a:lvl1pPr>
          </a:lstStyle>
          <a:p>
            <a:r>
              <a:rPr lang="en-US"/>
              <a:t>Click to edit Master title style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2" y="4480560"/>
            <a:ext cx="1745991" cy="308620"/>
          </a:xfrm>
          <a:prstGeom prst="rect">
            <a:avLst/>
          </a:prstGeom>
        </p:spPr>
      </p:pic>
    </p:spTree>
    <p:extLst>
      <p:ext uri="{BB962C8B-B14F-4D97-AF65-F5344CB8AC3E}">
        <p14:creationId xmlns:p14="http://schemas.microsoft.com/office/powerpoint/2010/main" val="13016730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Custom Image - Light">
    <p:bg bwMode="gray">
      <p:bgPr>
        <a:solidFill>
          <a:srgbClr val="F7F7F7"/>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bwMode="gray">
          <a:xfrm>
            <a:off x="4572000" y="0"/>
            <a:ext cx="4572000" cy="5143500"/>
          </a:xfrm>
        </p:spPr>
        <p:txBody>
          <a:bodyPr bIns="2011680" anchor="b" anchorCtr="0"/>
          <a:lstStyle>
            <a:lvl1pPr marL="0" indent="0" algn="ctr">
              <a:buNone/>
              <a:defRPr sz="1200">
                <a:solidFill>
                  <a:srgbClr val="B9B9B9"/>
                </a:solidFill>
                <a:latin typeface="+mn-lt"/>
              </a:defRPr>
            </a:lvl1pPr>
          </a:lstStyle>
          <a:p>
            <a:r>
              <a:rPr lang="en-US" dirty="0"/>
              <a:t>Click icon to add image.</a:t>
            </a:r>
            <a:br>
              <a:rPr lang="en-US" dirty="0"/>
            </a:br>
            <a:r>
              <a:rPr lang="en-US" dirty="0"/>
              <a:t>Get Mastercard approved photography and</a:t>
            </a:r>
            <a:br>
              <a:rPr lang="en-US" dirty="0"/>
            </a:br>
            <a:r>
              <a:rPr lang="en-US" dirty="0"/>
              <a:t>imagery guidelines at designcenter.mastercard.com.</a:t>
            </a:r>
          </a:p>
        </p:txBody>
      </p:sp>
      <p:sp>
        <p:nvSpPr>
          <p:cNvPr id="10" name="TitleSlideNameDept"/>
          <p:cNvSpPr>
            <a:spLocks noGrp="1"/>
          </p:cNvSpPr>
          <p:nvPr>
            <p:ph type="body" sz="quarter" idx="12" hasCustomPrompt="1"/>
          </p:nvPr>
        </p:nvSpPr>
        <p:spPr bwMode="gray">
          <a:xfrm>
            <a:off x="164592" y="3217936"/>
            <a:ext cx="3124200" cy="170816"/>
          </a:xfrm>
        </p:spPr>
        <p:txBody>
          <a:bodyPr vert="horz" lIns="91440" tIns="0" rIns="91440" bIns="45720" rtlCol="0" anchor="t" anchorCtr="0">
            <a:spAutoFit/>
          </a:bodyPr>
          <a:lstStyle>
            <a:lvl1pPr marL="115885" indent="-115885">
              <a:buNone/>
              <a:defRPr lang="en-US" sz="900" b="0" cap="none" baseline="0" dirty="0" smtClean="0">
                <a:latin typeface="Mark Offc For MC Medium" panose="020B0604020101010102" pitchFamily="34" charset="0"/>
              </a:defRPr>
            </a:lvl1pPr>
          </a:lstStyle>
          <a:p>
            <a:pPr marL="0" lvl="0" indent="0"/>
            <a:r>
              <a:rPr lang="en-US" dirty="0"/>
              <a:t>Click to add presenter name, department</a:t>
            </a:r>
          </a:p>
        </p:txBody>
      </p:sp>
      <p:sp>
        <p:nvSpPr>
          <p:cNvPr id="8" name="Date Placeholder 3"/>
          <p:cNvSpPr>
            <a:spLocks noGrp="1"/>
          </p:cNvSpPr>
          <p:nvPr>
            <p:ph type="dt" sz="half" idx="2"/>
          </p:nvPr>
        </p:nvSpPr>
        <p:spPr bwMode="gray">
          <a:xfrm>
            <a:off x="164592" y="2918461"/>
            <a:ext cx="3123564" cy="273844"/>
          </a:xfrm>
          <a:prstGeom prst="rect">
            <a:avLst/>
          </a:prstGeom>
        </p:spPr>
        <p:txBody>
          <a:bodyPr vert="horz" lIns="91440" tIns="45720" rIns="91440" bIns="0" rtlCol="0" anchor="b" anchorCtr="0"/>
          <a:lstStyle>
            <a:lvl1pPr>
              <a:defRPr lang="en-US" sz="900" cap="none" smtClean="0">
                <a:latin typeface="Mark Offc For MC Medium" panose="020B0604020101010102" pitchFamily="34" charset="0"/>
              </a:defRPr>
            </a:lvl1pPr>
          </a:lstStyle>
          <a:p>
            <a:fld id="{FE54B2A6-23A6-47FB-B262-C7B4FF4574FA}" type="datetime4">
              <a:rPr lang="en-US" smtClean="0"/>
              <a:t>December 18, 2019</a:t>
            </a:fld>
            <a:endParaRPr lang="en-US" dirty="0"/>
          </a:p>
        </p:txBody>
      </p:sp>
      <p:sp>
        <p:nvSpPr>
          <p:cNvPr id="24" name="Subtitle 2"/>
          <p:cNvSpPr>
            <a:spLocks noGrp="1"/>
          </p:cNvSpPr>
          <p:nvPr>
            <p:ph type="subTitle" idx="1"/>
          </p:nvPr>
        </p:nvSpPr>
        <p:spPr bwMode="gray">
          <a:xfrm>
            <a:off x="164592" y="2469416"/>
            <a:ext cx="4365625" cy="498725"/>
          </a:xfrm>
          <a:ln>
            <a:noFill/>
          </a:ln>
        </p:spPr>
        <p:txBody>
          <a:bodyPr rIns="91440"/>
          <a:lstStyle>
            <a:lvl1pPr marL="0" indent="0" algn="l">
              <a:lnSpc>
                <a:spcPct val="80000"/>
              </a:lnSpc>
              <a:buNone/>
              <a:defRPr sz="1400">
                <a:solidFill>
                  <a:schemeClr val="tx1"/>
                </a:solidFill>
                <a:latin typeface="+mj-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23" name="Title 1"/>
          <p:cNvSpPr>
            <a:spLocks noGrp="1"/>
          </p:cNvSpPr>
          <p:nvPr>
            <p:ph type="ctrTitle"/>
          </p:nvPr>
        </p:nvSpPr>
        <p:spPr bwMode="gray">
          <a:xfrm>
            <a:off x="164592" y="591029"/>
            <a:ext cx="4365625" cy="1865126"/>
          </a:xfrm>
          <a:ln>
            <a:noFill/>
          </a:ln>
        </p:spPr>
        <p:txBody>
          <a:bodyPr rIns="91440" anchor="b"/>
          <a:lstStyle>
            <a:lvl1pPr algn="l">
              <a:lnSpc>
                <a:spcPct val="80000"/>
              </a:lnSpc>
              <a:defRPr sz="4800" b="0">
                <a:solidFill>
                  <a:schemeClr val="tx1"/>
                </a:solidFill>
                <a:latin typeface="+mj-lt"/>
              </a:defRPr>
            </a:lvl1pPr>
          </a:lstStyle>
          <a:p>
            <a:r>
              <a:rPr lang="en-US"/>
              <a:t>Click to edit Master title style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2" y="4480560"/>
            <a:ext cx="1745991" cy="308620"/>
          </a:xfrm>
          <a:prstGeom prst="rect">
            <a:avLst/>
          </a:prstGeom>
        </p:spPr>
      </p:pic>
    </p:spTree>
    <p:extLst>
      <p:ext uri="{BB962C8B-B14F-4D97-AF65-F5344CB8AC3E}">
        <p14:creationId xmlns:p14="http://schemas.microsoft.com/office/powerpoint/2010/main" val="4767070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dirty="0"/>
          </a:p>
        </p:txBody>
      </p:sp>
      <p:sp>
        <p:nvSpPr>
          <p:cNvPr id="11" name="Date Placeholder 3"/>
          <p:cNvSpPr>
            <a:spLocks noGrp="1"/>
          </p:cNvSpPr>
          <p:nvPr>
            <p:ph type="dt" sz="half" idx="15"/>
          </p:nvPr>
        </p:nvSpPr>
        <p:spPr bwMode="gray"/>
        <p:txBody>
          <a:bodyPr/>
          <a:lstStyle/>
          <a:p>
            <a:fld id="{AF445F0D-AC74-4A3A-88F2-63A22096F2AD}" type="datetime4">
              <a:rPr lang="en-US" smtClean="0"/>
              <a:t>December 18, 2019</a:t>
            </a:fld>
            <a:endParaRPr lang="en-US" dirty="0"/>
          </a:p>
        </p:txBody>
      </p:sp>
      <p:sp>
        <p:nvSpPr>
          <p:cNvPr id="8" name="Text Placeholder 7"/>
          <p:cNvSpPr>
            <a:spLocks noGrp="1"/>
          </p:cNvSpPr>
          <p:nvPr>
            <p:ph type="body" sz="quarter" idx="14"/>
          </p:nvPr>
        </p:nvSpPr>
        <p:spPr bwMode="gray">
          <a:xfrm>
            <a:off x="3119438" y="1042416"/>
            <a:ext cx="5786438" cy="3282696"/>
          </a:xfrm>
        </p:spPr>
        <p:txBody>
          <a:bodyPr/>
          <a:lstStyle>
            <a:lvl1pPr marL="342900" indent="-342900">
              <a:buSzPct val="50000"/>
              <a:buFont typeface="+mj-lt"/>
              <a:buAutoNum type="arabicPeriod"/>
              <a:defRPr sz="2200"/>
            </a:lvl1pPr>
            <a:lvl2pPr marL="511175" indent="-138113">
              <a:buFont typeface="Mark Offc For MC" panose="020B0604020202020204" pitchFamily="34" charset="0"/>
              <a:buChar char="•"/>
              <a:defRPr/>
            </a:lvl2pPr>
            <a:lvl3pPr marL="514350" indent="0">
              <a:buNone/>
              <a:defRPr/>
            </a:lvl3pPr>
            <a:lvl4pPr marL="747713" indent="-131763">
              <a:defRPr/>
            </a:lvl4pPr>
            <a:lvl5pPr marL="855663" indent="-114300">
              <a:defRPr/>
            </a:lvl5pPr>
          </a:lstStyle>
          <a:p>
            <a:pPr lvl="0"/>
            <a:r>
              <a:rPr lang="en-US"/>
              <a:t>Click to edit Master text styles</a:t>
            </a:r>
          </a:p>
          <a:p>
            <a:pPr lvl="1"/>
            <a:r>
              <a:rPr lang="en-US"/>
              <a:t>Second level</a:t>
            </a:r>
          </a:p>
        </p:txBody>
      </p:sp>
      <p:sp>
        <p:nvSpPr>
          <p:cNvPr id="22" name="Subtitle 2"/>
          <p:cNvSpPr>
            <a:spLocks noGrp="1"/>
          </p:cNvSpPr>
          <p:nvPr>
            <p:ph type="body" idx="13" hasCustomPrompt="1"/>
          </p:nvPr>
        </p:nvSpPr>
        <p:spPr bwMode="gray">
          <a:xfrm>
            <a:off x="164592" y="1042416"/>
            <a:ext cx="2725896" cy="617934"/>
          </a:xfrm>
        </p:spPr>
        <p:txBody>
          <a:bodyPr rIns="0" anchor="t" anchorCtr="0"/>
          <a:lstStyle>
            <a:lvl1pPr marL="0" indent="0">
              <a:buNone/>
              <a:defRPr sz="1400" b="0">
                <a:latin typeface="Mark Offc For MC" panose="020B0504020101010102"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subtitle or secondary text</a:t>
            </a:r>
          </a:p>
        </p:txBody>
      </p:sp>
      <p:sp>
        <p:nvSpPr>
          <p:cNvPr id="7" name="Title 1"/>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225387403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7F7F7"/>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dirty="0"/>
          </a:p>
        </p:txBody>
      </p:sp>
      <p:sp>
        <p:nvSpPr>
          <p:cNvPr id="11" name="Date Placeholder 3"/>
          <p:cNvSpPr>
            <a:spLocks noGrp="1"/>
          </p:cNvSpPr>
          <p:nvPr>
            <p:ph type="dt" sz="half" idx="15"/>
          </p:nvPr>
        </p:nvSpPr>
        <p:spPr bwMode="gray"/>
        <p:txBody>
          <a:bodyPr/>
          <a:lstStyle/>
          <a:p>
            <a:fld id="{87C20368-EB80-487D-8D06-8AF355E089C7}" type="datetime4">
              <a:rPr lang="en-US" smtClean="0"/>
              <a:t>December 18, 2019</a:t>
            </a:fld>
            <a:endParaRPr lang="en-US" dirty="0"/>
          </a:p>
        </p:txBody>
      </p:sp>
      <p:sp>
        <p:nvSpPr>
          <p:cNvPr id="8" name="Text Placeholder 7"/>
          <p:cNvSpPr>
            <a:spLocks noGrp="1"/>
          </p:cNvSpPr>
          <p:nvPr>
            <p:ph type="body" sz="quarter" idx="14"/>
          </p:nvPr>
        </p:nvSpPr>
        <p:spPr bwMode="gray">
          <a:xfrm>
            <a:off x="3119438" y="192088"/>
            <a:ext cx="5786438" cy="4125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2234987649"/>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256032" y="4892040"/>
            <a:ext cx="825845" cy="145737"/>
          </a:xfrm>
          <a:prstGeom prst="rect">
            <a:avLst/>
          </a:prstGeom>
        </p:spPr>
      </p:pic>
      <p:sp>
        <p:nvSpPr>
          <p:cNvPr id="7" name="Legal"/>
          <p:cNvSpPr/>
          <p:nvPr userDrawn="1"/>
        </p:nvSpPr>
        <p:spPr bwMode="gray">
          <a:xfrm>
            <a:off x="8980380" y="3298031"/>
            <a:ext cx="90964" cy="1481030"/>
          </a:xfrm>
          <a:prstGeom prst="rect">
            <a:avLst/>
          </a:prstGeom>
        </p:spPr>
        <p:txBody>
          <a:bodyPr vert="vert270" wrap="none" lIns="91440" tIns="45720" rIns="91440" bIns="45720" rtlCol="0" anchor="ctr"/>
          <a:lstStyle/>
          <a:p>
            <a:pPr lvl="0"/>
            <a:r>
              <a:rPr lang="en-US" sz="400" b="0" cap="none" baseline="0" noProof="0">
                <a:solidFill>
                  <a:srgbClr val="A2A2A2"/>
                </a:solidFill>
                <a:latin typeface="Mark Offc For MC" panose="020B0504020101010102" pitchFamily="34" charset="0"/>
              </a:rPr>
              <a:t>©2019 Mastercard. Proprietary and Confidential</a:t>
            </a:r>
            <a:endParaRPr lang="en-US" sz="400" b="0" cap="none" baseline="0" dirty="0">
              <a:solidFill>
                <a:srgbClr val="A2A2A2"/>
              </a:solidFill>
              <a:latin typeface="Mark Offc For MC" panose="020B0504020101010102" pitchFamily="34" charset="0"/>
            </a:endParaRPr>
          </a:p>
        </p:txBody>
      </p:sp>
      <p:sp>
        <p:nvSpPr>
          <p:cNvPr id="6" name="Slide Number Placeholder 5"/>
          <p:cNvSpPr>
            <a:spLocks noGrp="1"/>
          </p:cNvSpPr>
          <p:nvPr>
            <p:ph type="sldNum" sz="quarter" idx="4"/>
          </p:nvPr>
        </p:nvSpPr>
        <p:spPr bwMode="gray">
          <a:xfrm>
            <a:off x="8470301" y="4817955"/>
            <a:ext cx="435577" cy="273844"/>
          </a:xfrm>
          <a:prstGeom prst="rect">
            <a:avLst/>
          </a:prstGeom>
        </p:spPr>
        <p:txBody>
          <a:bodyPr vert="horz" lIns="91440" tIns="45720" rIns="0" bIns="45720" rtlCol="0" anchor="ctr"/>
          <a:lstStyle>
            <a:lvl1pPr algn="r">
              <a:defRPr sz="600" b="1" cap="all" baseline="0">
                <a:solidFill>
                  <a:schemeClr val="tx1"/>
                </a:solidFill>
                <a:latin typeface="Mark Offc For MC" panose="020B0504020101010102" pitchFamily="34" charset="0"/>
              </a:defRPr>
            </a:lvl1pPr>
          </a:lstStyle>
          <a:p>
            <a:fld id="{3AB2DB24-5BB4-4F1B-973E-A10FA63DFB9A}" type="slidenum">
              <a:rPr lang="en-US" smtClean="0"/>
              <a:pPr/>
              <a:t>‹#›</a:t>
            </a:fld>
            <a:endParaRPr lang="en-US" dirty="0"/>
          </a:p>
        </p:txBody>
      </p:sp>
      <p:sp>
        <p:nvSpPr>
          <p:cNvPr id="5" name="Footer Placeholder 4"/>
          <p:cNvSpPr>
            <a:spLocks noGrp="1"/>
          </p:cNvSpPr>
          <p:nvPr>
            <p:ph type="ftr" sz="quarter" idx="3"/>
          </p:nvPr>
        </p:nvSpPr>
        <p:spPr bwMode="gray">
          <a:xfrm>
            <a:off x="4721013" y="4817955"/>
            <a:ext cx="3600276" cy="273844"/>
          </a:xfrm>
          <a:prstGeom prst="rect">
            <a:avLst/>
          </a:prstGeom>
        </p:spPr>
        <p:txBody>
          <a:bodyPr vert="horz" lIns="91440" tIns="45720" rIns="0" bIns="45720" rtlCol="0" anchor="ctr" anchorCtr="0"/>
          <a:lstStyle>
            <a:lvl1pPr algn="r">
              <a:defRPr sz="600" b="1" cap="all" baseline="0">
                <a:solidFill>
                  <a:schemeClr val="tx1"/>
                </a:solidFill>
                <a:latin typeface="Mark Offc For MC" panose="020B0504020101010102" pitchFamily="34" charset="0"/>
              </a:defRPr>
            </a:lvl1pPr>
          </a:lstStyle>
          <a:p>
            <a:r>
              <a:rPr lang="en-US" dirty="0"/>
              <a:t>January 2019</a:t>
            </a:r>
          </a:p>
        </p:txBody>
      </p:sp>
      <p:sp>
        <p:nvSpPr>
          <p:cNvPr id="4" name="Date Placeholder 3"/>
          <p:cNvSpPr>
            <a:spLocks noGrp="1"/>
          </p:cNvSpPr>
          <p:nvPr>
            <p:ph type="dt" sz="half" idx="2"/>
          </p:nvPr>
        </p:nvSpPr>
        <p:spPr bwMode="gray">
          <a:xfrm>
            <a:off x="3119090" y="4817955"/>
            <a:ext cx="1452909" cy="273844"/>
          </a:xfrm>
          <a:prstGeom prst="rect">
            <a:avLst/>
          </a:prstGeom>
        </p:spPr>
        <p:txBody>
          <a:bodyPr vert="horz" lIns="91440" tIns="45720" rIns="91440" bIns="45720" rtlCol="0" anchor="ctr"/>
          <a:lstStyle>
            <a:lvl1pPr algn="l">
              <a:defRPr sz="600" b="0" cap="all" baseline="0">
                <a:solidFill>
                  <a:schemeClr val="tx1"/>
                </a:solidFill>
                <a:latin typeface="Mark Offc For MC" panose="020B0504020101010102" pitchFamily="34" charset="0"/>
              </a:defRPr>
            </a:lvl1pPr>
          </a:lstStyle>
          <a:p>
            <a:fld id="{4CE6C460-1551-4C95-81E8-D667F5FD0852}" type="datetime4">
              <a:rPr lang="en-US" smtClean="0"/>
              <a:t>December 18, 2019</a:t>
            </a:fld>
            <a:endParaRPr lang="en-US" dirty="0"/>
          </a:p>
        </p:txBody>
      </p:sp>
      <p:sp>
        <p:nvSpPr>
          <p:cNvPr id="3" name="Text Placeholder 2"/>
          <p:cNvSpPr>
            <a:spLocks noGrp="1"/>
          </p:cNvSpPr>
          <p:nvPr>
            <p:ph type="body" idx="1"/>
          </p:nvPr>
        </p:nvSpPr>
        <p:spPr bwMode="gray">
          <a:xfrm>
            <a:off x="3119089" y="192024"/>
            <a:ext cx="5786787" cy="4125806"/>
          </a:xfrm>
          <a:prstGeom prst="rect">
            <a:avLst/>
          </a:prstGeom>
        </p:spPr>
        <p:txBody>
          <a:bodyPr vert="horz" lIns="9144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164593" y="192025"/>
            <a:ext cx="2725897" cy="53553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Tree>
    <p:extLst>
      <p:ext uri="{BB962C8B-B14F-4D97-AF65-F5344CB8AC3E}">
        <p14:creationId xmlns:p14="http://schemas.microsoft.com/office/powerpoint/2010/main" val="3288462399"/>
      </p:ext>
    </p:extLst>
  </p:cSld>
  <p:clrMap bg1="lt1" tx1="dk1" bg2="lt2" tx2="dk2" accent1="accent1" accent2="accent2" accent3="accent3" accent4="accent4" accent5="accent5" accent6="accent6" hlink="hlink" folHlink="folHlink"/>
  <p:sldLayoutIdLst>
    <p:sldLayoutId id="2147483703" r:id="rId1"/>
    <p:sldLayoutId id="2147483681" r:id="rId2"/>
    <p:sldLayoutId id="2147483682" r:id="rId3"/>
    <p:sldLayoutId id="2147483701" r:id="rId4"/>
    <p:sldLayoutId id="2147483688" r:id="rId5"/>
    <p:sldLayoutId id="2147483687" r:id="rId6"/>
    <p:sldLayoutId id="2147483702" r:id="rId7"/>
    <p:sldLayoutId id="2147483650" r:id="rId8"/>
    <p:sldLayoutId id="2147483712" r:id="rId9"/>
    <p:sldLayoutId id="2147483710" r:id="rId10"/>
    <p:sldLayoutId id="2147483709" r:id="rId11"/>
    <p:sldLayoutId id="2147483708" r:id="rId12"/>
    <p:sldLayoutId id="2147483707" r:id="rId13"/>
    <p:sldLayoutId id="2147483706" r:id="rId14"/>
    <p:sldLayoutId id="2147483704" r:id="rId15"/>
    <p:sldLayoutId id="2147483711" r:id="rId16"/>
    <p:sldLayoutId id="2147483655" r:id="rId17"/>
    <p:sldLayoutId id="2147483695" r:id="rId18"/>
    <p:sldLayoutId id="2147483671" r:id="rId19"/>
    <p:sldLayoutId id="2147483677" r:id="rId20"/>
    <p:sldLayoutId id="2147483713" r:id="rId21"/>
    <p:sldLayoutId id="2147483699" r:id="rId22"/>
    <p:sldLayoutId id="2147483700" r:id="rId23"/>
    <p:sldLayoutId id="2147483651" r:id="rId24"/>
    <p:sldLayoutId id="2147483691" r:id="rId25"/>
    <p:sldLayoutId id="2147483714" r:id="rId26"/>
    <p:sldLayoutId id="2147483716" r:id="rId27"/>
    <p:sldLayoutId id="2147483717" r:id="rId28"/>
  </p:sldLayoutIdLst>
  <p:hf hdr="0" ftr="0" dt="0"/>
  <p:txStyles>
    <p:titleStyle>
      <a:lvl1pPr algn="l" defTabSz="685783" rtl="0" eaLnBrk="1" latinLnBrk="0" hangingPunct="1">
        <a:lnSpc>
          <a:spcPct val="90000"/>
        </a:lnSpc>
        <a:spcBef>
          <a:spcPct val="0"/>
        </a:spcBef>
        <a:buNone/>
        <a:defRPr sz="1600" b="1" kern="1200">
          <a:solidFill>
            <a:schemeClr val="tx1"/>
          </a:solidFill>
          <a:latin typeface="Mark Offc For MC" panose="020B0504020101010102" pitchFamily="34" charset="0"/>
          <a:ea typeface="+mj-ea"/>
          <a:cs typeface="+mj-cs"/>
        </a:defRPr>
      </a:lvl1pPr>
    </p:titleStyle>
    <p:body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1919" userDrawn="1">
          <p15:clr>
            <a:srgbClr val="F26B43"/>
          </p15:clr>
        </p15:guide>
        <p15:guide id="4" pos="3843" userDrawn="1">
          <p15:clr>
            <a:srgbClr val="F26B43"/>
          </p15:clr>
        </p15:guide>
        <p15:guide id="5" orient="horz" pos="2903" userDrawn="1">
          <p15:clr>
            <a:srgbClr val="F26B43"/>
          </p15:clr>
        </p15:guide>
        <p15:guide id="6" orient="horz" pos="30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hyperlink" Target="http://www.transactis.com/" TargetMode="External"/><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jp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75.png"/></Relationships>
</file>

<file path=ppt/slides/_rels/slide1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66.png"/><Relationship Id="rId5" Type="http://schemas.openxmlformats.org/officeDocument/2006/relationships/image" Target="../media/image71.png"/><Relationship Id="rId4" Type="http://schemas.openxmlformats.org/officeDocument/2006/relationships/image" Target="../media/image70.png"/></Relationships>
</file>

<file path=ppt/slides/_rels/slide1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3" Type="http://schemas.openxmlformats.org/officeDocument/2006/relationships/image" Target="../media/image22.emf"/><Relationship Id="rId18" Type="http://schemas.openxmlformats.org/officeDocument/2006/relationships/image" Target="../media/image27.emf"/><Relationship Id="rId26" Type="http://schemas.openxmlformats.org/officeDocument/2006/relationships/image" Target="../media/image35.emf"/><Relationship Id="rId39" Type="http://schemas.openxmlformats.org/officeDocument/2006/relationships/image" Target="../media/image48.emf"/><Relationship Id="rId21" Type="http://schemas.openxmlformats.org/officeDocument/2006/relationships/image" Target="../media/image30.emf"/><Relationship Id="rId34" Type="http://schemas.openxmlformats.org/officeDocument/2006/relationships/image" Target="../media/image43.emf"/><Relationship Id="rId7" Type="http://schemas.openxmlformats.org/officeDocument/2006/relationships/image" Target="../media/image16.emf"/><Relationship Id="rId12" Type="http://schemas.openxmlformats.org/officeDocument/2006/relationships/image" Target="../media/image21.emf"/><Relationship Id="rId17" Type="http://schemas.openxmlformats.org/officeDocument/2006/relationships/image" Target="../media/image26.emf"/><Relationship Id="rId25" Type="http://schemas.openxmlformats.org/officeDocument/2006/relationships/image" Target="../media/image34.emf"/><Relationship Id="rId33" Type="http://schemas.openxmlformats.org/officeDocument/2006/relationships/image" Target="../media/image42.emf"/><Relationship Id="rId38" Type="http://schemas.openxmlformats.org/officeDocument/2006/relationships/image" Target="../media/image47.emf"/><Relationship Id="rId2" Type="http://schemas.openxmlformats.org/officeDocument/2006/relationships/notesSlide" Target="../notesSlides/notesSlide3.xml"/><Relationship Id="rId16" Type="http://schemas.openxmlformats.org/officeDocument/2006/relationships/image" Target="../media/image25.emf"/><Relationship Id="rId20" Type="http://schemas.openxmlformats.org/officeDocument/2006/relationships/image" Target="../media/image29.emf"/><Relationship Id="rId29" Type="http://schemas.openxmlformats.org/officeDocument/2006/relationships/image" Target="../media/image38.png"/><Relationship Id="rId1" Type="http://schemas.openxmlformats.org/officeDocument/2006/relationships/slideLayout" Target="../slideLayouts/slideLayout10.xml"/><Relationship Id="rId6" Type="http://schemas.openxmlformats.org/officeDocument/2006/relationships/image" Target="../media/image15.emf"/><Relationship Id="rId11" Type="http://schemas.openxmlformats.org/officeDocument/2006/relationships/image" Target="../media/image20.emf"/><Relationship Id="rId24" Type="http://schemas.openxmlformats.org/officeDocument/2006/relationships/image" Target="../media/image33.emf"/><Relationship Id="rId32" Type="http://schemas.openxmlformats.org/officeDocument/2006/relationships/image" Target="../media/image41.emf"/><Relationship Id="rId37" Type="http://schemas.openxmlformats.org/officeDocument/2006/relationships/image" Target="../media/image46.emf"/><Relationship Id="rId40" Type="http://schemas.openxmlformats.org/officeDocument/2006/relationships/image" Target="../media/image49.png"/><Relationship Id="rId5" Type="http://schemas.openxmlformats.org/officeDocument/2006/relationships/image" Target="../media/image14.emf"/><Relationship Id="rId15" Type="http://schemas.openxmlformats.org/officeDocument/2006/relationships/image" Target="../media/image24.emf"/><Relationship Id="rId23" Type="http://schemas.openxmlformats.org/officeDocument/2006/relationships/image" Target="../media/image32.emf"/><Relationship Id="rId28" Type="http://schemas.openxmlformats.org/officeDocument/2006/relationships/image" Target="../media/image37.emf"/><Relationship Id="rId36" Type="http://schemas.openxmlformats.org/officeDocument/2006/relationships/image" Target="../media/image45.emf"/><Relationship Id="rId10" Type="http://schemas.openxmlformats.org/officeDocument/2006/relationships/image" Target="../media/image19.emf"/><Relationship Id="rId19" Type="http://schemas.openxmlformats.org/officeDocument/2006/relationships/image" Target="../media/image28.emf"/><Relationship Id="rId31" Type="http://schemas.openxmlformats.org/officeDocument/2006/relationships/image" Target="../media/image40.emf"/><Relationship Id="rId4" Type="http://schemas.openxmlformats.org/officeDocument/2006/relationships/image" Target="../media/image13.emf"/><Relationship Id="rId9" Type="http://schemas.openxmlformats.org/officeDocument/2006/relationships/image" Target="../media/image18.emf"/><Relationship Id="rId14" Type="http://schemas.openxmlformats.org/officeDocument/2006/relationships/image" Target="../media/image23.emf"/><Relationship Id="rId22" Type="http://schemas.openxmlformats.org/officeDocument/2006/relationships/image" Target="../media/image31.emf"/><Relationship Id="rId27" Type="http://schemas.openxmlformats.org/officeDocument/2006/relationships/image" Target="../media/image36.emf"/><Relationship Id="rId30" Type="http://schemas.openxmlformats.org/officeDocument/2006/relationships/image" Target="../media/image39.emf"/><Relationship Id="rId35" Type="http://schemas.openxmlformats.org/officeDocument/2006/relationships/image" Target="../media/image44.emf"/><Relationship Id="rId8" Type="http://schemas.openxmlformats.org/officeDocument/2006/relationships/image" Target="../media/image17.emf"/><Relationship Id="rId3" Type="http://schemas.openxmlformats.org/officeDocument/2006/relationships/image" Target="../media/image1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sv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image" Target="../media/image10.png"/><Relationship Id="rId4" Type="http://schemas.openxmlformats.org/officeDocument/2006/relationships/image" Target="../media/image59.png"/></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3629025" y="809274"/>
            <a:ext cx="5449574" cy="1835873"/>
          </a:xfrm>
          <a:prstGeom prst="rect">
            <a:avLst/>
          </a:prstGeom>
        </p:spPr>
        <p:txBody>
          <a:bodyPr/>
          <a:lstStyle/>
          <a:p>
            <a:pPr algn="r">
              <a:spcAft>
                <a:spcPts val="0"/>
              </a:spcAft>
            </a:pPr>
            <a:r>
              <a:rPr lang="en-US" b="1" dirty="0"/>
              <a:t>Making Real Time Transfer of Money and Data a Reality</a:t>
            </a:r>
            <a:endParaRPr lang="en-US" sz="3800" dirty="0"/>
          </a:p>
        </p:txBody>
      </p:sp>
      <p:sp>
        <p:nvSpPr>
          <p:cNvPr id="13" name="Date Placeholder 12"/>
          <p:cNvSpPr txBox="1">
            <a:spLocks/>
          </p:cNvSpPr>
          <p:nvPr/>
        </p:nvSpPr>
        <p:spPr bwMode="gray">
          <a:xfrm>
            <a:off x="233655" y="3893724"/>
            <a:ext cx="3123564" cy="273844"/>
          </a:xfrm>
          <a:prstGeom prst="rect">
            <a:avLst/>
          </a:prstGeom>
        </p:spPr>
        <p:txBody>
          <a:bodyPr vert="horz" lIns="91440" tIns="45720" rIns="91440" bIns="45720" rtlCol="0" anchor="ctr"/>
          <a:lstStyle>
            <a:defPPr>
              <a:defRPr lang="en-US"/>
            </a:defPPr>
            <a:lvl1pPr marL="0" algn="l" defTabSz="685800" rtl="0" eaLnBrk="1" latinLnBrk="0" hangingPunct="1">
              <a:defRPr sz="600" b="0" kern="1200" cap="all" baseline="0">
                <a:solidFill>
                  <a:schemeClr val="tx1"/>
                </a:solidFill>
                <a:latin typeface="Mark Offc For MC" panose="020B0504020101010102"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200" cap="none" dirty="0">
                <a:solidFill>
                  <a:srgbClr val="F7F7F7"/>
                </a:solidFill>
                <a:latin typeface="Mark Offc For MC" charset="0"/>
                <a:ea typeface="Mark Offc For MC" charset="0"/>
                <a:cs typeface="Mark Offc For MC" charset="0"/>
              </a:rPr>
              <a:t>November 2019</a:t>
            </a:r>
          </a:p>
        </p:txBody>
      </p:sp>
      <p:sp>
        <p:nvSpPr>
          <p:cNvPr id="14" name="Slide Number Placeholder 13"/>
          <p:cNvSpPr>
            <a:spLocks noGrp="1"/>
          </p:cNvSpPr>
          <p:nvPr>
            <p:ph type="sldNum" sz="quarter" idx="4"/>
          </p:nvPr>
        </p:nvSpPr>
        <p:spPr/>
        <p:txBody>
          <a:bodyPr/>
          <a:lstStyle/>
          <a:p>
            <a:fld id="{3AB2DB24-5BB4-4F1B-973E-A10FA63DFB9A}" type="slidenum">
              <a:rPr lang="en-US" smtClean="0"/>
              <a:pPr/>
              <a:t>1</a:t>
            </a:fld>
            <a:endParaRPr lang="en-US" dirty="0"/>
          </a:p>
        </p:txBody>
      </p:sp>
    </p:spTree>
    <p:extLst>
      <p:ext uri="{BB962C8B-B14F-4D97-AF65-F5344CB8AC3E}">
        <p14:creationId xmlns:p14="http://schemas.microsoft.com/office/powerpoint/2010/main" val="877465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a:picLocks noChangeAspect="1"/>
          </p:cNvPicPr>
          <p:nvPr/>
        </p:nvPicPr>
        <p:blipFill rotWithShape="1">
          <a:blip r:embed="rId3"/>
          <a:srcRect l="7498" t="14866"/>
          <a:stretch/>
        </p:blipFill>
        <p:spPr>
          <a:xfrm>
            <a:off x="271000" y="1462486"/>
            <a:ext cx="5263507" cy="2956160"/>
          </a:xfrm>
          <a:prstGeom prst="rect">
            <a:avLst/>
          </a:prstGeom>
        </p:spPr>
      </p:pic>
      <p:sp>
        <p:nvSpPr>
          <p:cNvPr id="118" name="Rectangle 117">
            <a:extLst>
              <a:ext uri="{FF2B5EF4-FFF2-40B4-BE49-F238E27FC236}">
                <a16:creationId xmlns:a16="http://schemas.microsoft.com/office/drawing/2014/main" id="{FE963508-0AFF-8546-A16E-F8682342673F}"/>
              </a:ext>
            </a:extLst>
          </p:cNvPr>
          <p:cNvSpPr/>
          <p:nvPr/>
        </p:nvSpPr>
        <p:spPr>
          <a:xfrm>
            <a:off x="5736861" y="1382679"/>
            <a:ext cx="2957818" cy="2406813"/>
          </a:xfrm>
          <a:prstGeom prst="rect">
            <a:avLst/>
          </a:prstGeom>
        </p:spPr>
        <p:txBody>
          <a:bodyPr wrap="square">
            <a:spAutoFit/>
          </a:bodyPr>
          <a:lstStyle/>
          <a:p>
            <a:r>
              <a:rPr lang="en-US" sz="1200" b="1" dirty="0">
                <a:latin typeface="Mark Offc For MC" panose="020B0504020101010102" pitchFamily="34" charset="77"/>
              </a:rPr>
              <a:t>Data Transformation</a:t>
            </a:r>
          </a:p>
          <a:p>
            <a:r>
              <a:rPr lang="en-US" sz="1080" dirty="0">
                <a:latin typeface="Mark Offc For MC" panose="020B0504020101010102" pitchFamily="34" charset="77"/>
              </a:rPr>
              <a:t>Convert invoice data from ERPs into ISO 20022 request for pay message for banks</a:t>
            </a:r>
          </a:p>
          <a:p>
            <a:endParaRPr lang="en-US" sz="1400" dirty="0">
              <a:latin typeface="Mark Offc For MC" panose="020B0504020101010102" pitchFamily="34" charset="77"/>
            </a:endParaRPr>
          </a:p>
          <a:p>
            <a:r>
              <a:rPr lang="en-US" sz="1200" b="1" dirty="0">
                <a:latin typeface="Mark Offc For MC" panose="020B0504020101010102" pitchFamily="34" charset="77"/>
              </a:rPr>
              <a:t>Dynamic Messaging</a:t>
            </a:r>
          </a:p>
          <a:p>
            <a:r>
              <a:rPr lang="en-US" sz="1080" dirty="0">
                <a:latin typeface="Mark Offc For MC" panose="020B0504020101010102" pitchFamily="34" charset="77"/>
              </a:rPr>
              <a:t>Facilitate messaging between retailers and banks, to authorize payment upon acceptance of delivery</a:t>
            </a:r>
          </a:p>
          <a:p>
            <a:endParaRPr lang="en-US" sz="1400" dirty="0">
              <a:latin typeface="Mark Offc For MC" panose="020B0504020101010102" pitchFamily="34" charset="77"/>
            </a:endParaRPr>
          </a:p>
          <a:p>
            <a:r>
              <a:rPr lang="en-US" sz="1200" b="1" dirty="0">
                <a:latin typeface="Mark Offc For MC" panose="020B0504020101010102" pitchFamily="34" charset="77"/>
              </a:rPr>
              <a:t>Reconciliation Enablement</a:t>
            </a:r>
          </a:p>
          <a:p>
            <a:r>
              <a:rPr lang="en-US" sz="1080" dirty="0">
                <a:latin typeface="Mark Offc For MC" panose="020B0504020101010102" pitchFamily="34" charset="77"/>
              </a:rPr>
              <a:t>Confirm and sync payments at delivery with data-rich remittance messages to ERPs for auto-reconciliation</a:t>
            </a:r>
          </a:p>
        </p:txBody>
      </p:sp>
      <p:sp>
        <p:nvSpPr>
          <p:cNvPr id="9" name="Title 5"/>
          <p:cNvSpPr txBox="1">
            <a:spLocks/>
          </p:cNvSpPr>
          <p:nvPr/>
        </p:nvSpPr>
        <p:spPr>
          <a:xfrm>
            <a:off x="171778" y="454707"/>
            <a:ext cx="8734100" cy="627757"/>
          </a:xfrm>
          <a:prstGeom prst="rect">
            <a:avLst/>
          </a:prstGeom>
        </p:spPr>
        <p:txBody>
          <a:bodyPr/>
          <a:lstStyle>
            <a:lvl1pPr algn="l" defTabSz="685783" rtl="0" eaLnBrk="1" latinLnBrk="0" hangingPunct="1">
              <a:lnSpc>
                <a:spcPct val="90000"/>
              </a:lnSpc>
              <a:spcBef>
                <a:spcPct val="0"/>
              </a:spcBef>
              <a:buNone/>
              <a:defRPr sz="1600" b="1" kern="1200">
                <a:solidFill>
                  <a:schemeClr val="tx1"/>
                </a:solidFill>
                <a:latin typeface="Mark Offc For MC" panose="020B0504020101010102" pitchFamily="34" charset="0"/>
                <a:ea typeface="+mj-ea"/>
                <a:cs typeface="+mj-cs"/>
              </a:defRPr>
            </a:lvl1pPr>
          </a:lstStyle>
          <a:p>
            <a:r>
              <a:rPr lang="en-US" sz="2000" b="0" dirty="0"/>
              <a:t>Our B2B solutions will connect banks, ERPs, suppliers and buyers at scale to enable payment velocity and rich messaging across the ecosystem</a:t>
            </a:r>
          </a:p>
        </p:txBody>
      </p:sp>
      <p:sp>
        <p:nvSpPr>
          <p:cNvPr id="7" name="Rectangle 6">
            <a:extLst>
              <a:ext uri="{FF2B5EF4-FFF2-40B4-BE49-F238E27FC236}">
                <a16:creationId xmlns:a16="http://schemas.microsoft.com/office/drawing/2014/main" id="{DE463A58-2C68-574B-A224-C7E91E99E2CC}"/>
              </a:ext>
            </a:extLst>
          </p:cNvPr>
          <p:cNvSpPr/>
          <p:nvPr/>
        </p:nvSpPr>
        <p:spPr>
          <a:xfrm>
            <a:off x="168578" y="172275"/>
            <a:ext cx="3384260" cy="200055"/>
          </a:xfrm>
          <a:prstGeom prst="rect">
            <a:avLst/>
          </a:prstGeom>
        </p:spPr>
        <p:txBody>
          <a:bodyPr wrap="none">
            <a:spAutoFit/>
          </a:bodyPr>
          <a:lstStyle/>
          <a:p>
            <a:r>
              <a:rPr lang="en-US" sz="700" b="1" spc="50" dirty="0">
                <a:solidFill>
                  <a:schemeClr val="accent1"/>
                </a:solidFill>
                <a:latin typeface="Mark Offc For MC" panose="020B0504020101010102" pitchFamily="34" charset="77"/>
              </a:rPr>
              <a:t>MASTERCARD PAYMENT ON DELIVERY – SOLUTION OVERVIEW</a:t>
            </a:r>
            <a:endParaRPr lang="en-US" sz="700" spc="50" dirty="0">
              <a:solidFill>
                <a:schemeClr val="accent1"/>
              </a:solidFill>
              <a:latin typeface="Mark Offc For MC" panose="020B0504020101010102" pitchFamily="34" charset="77"/>
            </a:endParaRPr>
          </a:p>
        </p:txBody>
      </p:sp>
      <p:sp>
        <p:nvSpPr>
          <p:cNvPr id="3" name="Slide Number Placeholder 2"/>
          <p:cNvSpPr>
            <a:spLocks noGrp="1"/>
          </p:cNvSpPr>
          <p:nvPr>
            <p:ph type="sldNum" sz="quarter" idx="17"/>
          </p:nvPr>
        </p:nvSpPr>
        <p:spPr/>
        <p:txBody>
          <a:bodyPr/>
          <a:lstStyle/>
          <a:p>
            <a:fld id="{3AB2DB24-5BB4-4F1B-973E-A10FA63DFB9A}" type="slidenum">
              <a:rPr lang="en-US" smtClean="0"/>
              <a:pPr/>
              <a:t>10</a:t>
            </a:fld>
            <a:endParaRPr lang="en-US" dirty="0"/>
          </a:p>
        </p:txBody>
      </p:sp>
    </p:spTree>
    <p:extLst>
      <p:ext uri="{BB962C8B-B14F-4D97-AF65-F5344CB8AC3E}">
        <p14:creationId xmlns:p14="http://schemas.microsoft.com/office/powerpoint/2010/main" val="3948905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txBox="1">
            <a:spLocks/>
          </p:cNvSpPr>
          <p:nvPr/>
        </p:nvSpPr>
        <p:spPr>
          <a:xfrm>
            <a:off x="171778" y="454707"/>
            <a:ext cx="8625590" cy="627757"/>
          </a:xfrm>
          <a:prstGeom prst="rect">
            <a:avLst/>
          </a:prstGeom>
        </p:spPr>
        <p:txBody>
          <a:bodyPr/>
          <a:lstStyle>
            <a:lvl1pPr algn="l" defTabSz="685783" rtl="0" eaLnBrk="1" latinLnBrk="0" hangingPunct="1">
              <a:lnSpc>
                <a:spcPct val="90000"/>
              </a:lnSpc>
              <a:spcBef>
                <a:spcPct val="0"/>
              </a:spcBef>
              <a:buNone/>
              <a:defRPr sz="1600" b="1" kern="1200">
                <a:solidFill>
                  <a:schemeClr val="tx1"/>
                </a:solidFill>
                <a:latin typeface="Mark Offc For MC" panose="020B0504020101010102" pitchFamily="34" charset="0"/>
                <a:ea typeface="+mj-ea"/>
                <a:cs typeface="+mj-cs"/>
              </a:defRPr>
            </a:lvl1pPr>
          </a:lstStyle>
          <a:p>
            <a:r>
              <a:rPr lang="en-US" sz="2000" b="0" dirty="0"/>
              <a:t>Payment on Delivery is powered by the Mastercard Track Business Payment Service designed to transform B2B payments at scale</a:t>
            </a:r>
          </a:p>
        </p:txBody>
      </p:sp>
      <p:sp>
        <p:nvSpPr>
          <p:cNvPr id="10" name="Rectangle 9">
            <a:extLst>
              <a:ext uri="{FF2B5EF4-FFF2-40B4-BE49-F238E27FC236}">
                <a16:creationId xmlns:a16="http://schemas.microsoft.com/office/drawing/2014/main" id="{DE463A58-2C68-574B-A224-C7E91E99E2CC}"/>
              </a:ext>
            </a:extLst>
          </p:cNvPr>
          <p:cNvSpPr/>
          <p:nvPr/>
        </p:nvSpPr>
        <p:spPr>
          <a:xfrm>
            <a:off x="168578" y="172275"/>
            <a:ext cx="2335896" cy="200055"/>
          </a:xfrm>
          <a:prstGeom prst="rect">
            <a:avLst/>
          </a:prstGeom>
        </p:spPr>
        <p:txBody>
          <a:bodyPr wrap="none">
            <a:spAutoFit/>
          </a:bodyPr>
          <a:lstStyle/>
          <a:p>
            <a:r>
              <a:rPr lang="en-US" sz="700" b="1" spc="50" dirty="0">
                <a:solidFill>
                  <a:schemeClr val="accent1"/>
                </a:solidFill>
                <a:latin typeface="Mark Offc For MC" panose="020B0504020101010102" pitchFamily="34" charset="77"/>
              </a:rPr>
              <a:t>MASTERCARD B2B STRATEGIC APPROACH</a:t>
            </a:r>
            <a:endParaRPr lang="en-US" sz="700" spc="50" dirty="0">
              <a:solidFill>
                <a:schemeClr val="accent1"/>
              </a:solidFill>
              <a:latin typeface="Mark Offc For MC" panose="020B0504020101010102" pitchFamily="34" charset="77"/>
            </a:endParaRPr>
          </a:p>
        </p:txBody>
      </p:sp>
      <p:sp>
        <p:nvSpPr>
          <p:cNvPr id="7" name="TextBox 6">
            <a:extLst>
              <a:ext uri="{FF2B5EF4-FFF2-40B4-BE49-F238E27FC236}">
                <a16:creationId xmlns:a16="http://schemas.microsoft.com/office/drawing/2014/main" id="{F960CC3A-6FC3-5A4E-BC8F-44ECB75B0967}"/>
              </a:ext>
            </a:extLst>
          </p:cNvPr>
          <p:cNvSpPr txBox="1"/>
          <p:nvPr/>
        </p:nvSpPr>
        <p:spPr bwMode="gray">
          <a:xfrm>
            <a:off x="608575" y="1759974"/>
            <a:ext cx="715197" cy="286232"/>
          </a:xfrm>
          <a:prstGeom prst="rect">
            <a:avLst/>
          </a:prstGeom>
          <a:noFill/>
        </p:spPr>
        <p:txBody>
          <a:bodyPr wrap="none" rtlCol="0">
            <a:spAutoFit/>
          </a:bodyPr>
          <a:lstStyle>
            <a:defPPr>
              <a:defRPr lang="en-US"/>
            </a:defPPr>
            <a:lvl1pPr>
              <a:lnSpc>
                <a:spcPct val="90000"/>
              </a:lnSpc>
              <a:spcBef>
                <a:spcPts val="600"/>
              </a:spcBef>
              <a:defRPr sz="1400">
                <a:solidFill>
                  <a:schemeClr val="accent1"/>
                </a:solidFill>
              </a:defRPr>
            </a:lvl1pPr>
          </a:lstStyle>
          <a:p>
            <a:r>
              <a:rPr lang="en-US" dirty="0"/>
              <a:t>Buyers</a:t>
            </a:r>
          </a:p>
        </p:txBody>
      </p:sp>
      <p:sp>
        <p:nvSpPr>
          <p:cNvPr id="8" name="TextBox 7">
            <a:extLst>
              <a:ext uri="{FF2B5EF4-FFF2-40B4-BE49-F238E27FC236}">
                <a16:creationId xmlns:a16="http://schemas.microsoft.com/office/drawing/2014/main" id="{93BBB4D4-A9B6-B045-B750-F60EA1924E32}"/>
              </a:ext>
            </a:extLst>
          </p:cNvPr>
          <p:cNvSpPr txBox="1"/>
          <p:nvPr/>
        </p:nvSpPr>
        <p:spPr bwMode="gray">
          <a:xfrm>
            <a:off x="7889491" y="1759974"/>
            <a:ext cx="907877" cy="286232"/>
          </a:xfrm>
          <a:prstGeom prst="rect">
            <a:avLst/>
          </a:prstGeom>
          <a:noFill/>
        </p:spPr>
        <p:txBody>
          <a:bodyPr wrap="none" rtlCol="0">
            <a:spAutoFit/>
          </a:bodyPr>
          <a:lstStyle>
            <a:defPPr>
              <a:defRPr lang="en-US"/>
            </a:defPPr>
            <a:lvl1pPr>
              <a:lnSpc>
                <a:spcPct val="90000"/>
              </a:lnSpc>
              <a:spcBef>
                <a:spcPts val="600"/>
              </a:spcBef>
              <a:defRPr sz="1400">
                <a:solidFill>
                  <a:schemeClr val="accent1"/>
                </a:solidFill>
              </a:defRPr>
            </a:lvl1pPr>
          </a:lstStyle>
          <a:p>
            <a:r>
              <a:rPr lang="en-US" dirty="0"/>
              <a:t>Suppliers</a:t>
            </a:r>
          </a:p>
        </p:txBody>
      </p:sp>
      <p:sp>
        <p:nvSpPr>
          <p:cNvPr id="11" name="TextBox 10">
            <a:extLst>
              <a:ext uri="{FF2B5EF4-FFF2-40B4-BE49-F238E27FC236}">
                <a16:creationId xmlns:a16="http://schemas.microsoft.com/office/drawing/2014/main" id="{B5A4B496-C802-2945-9253-867593757324}"/>
              </a:ext>
            </a:extLst>
          </p:cNvPr>
          <p:cNvSpPr txBox="1"/>
          <p:nvPr/>
        </p:nvSpPr>
        <p:spPr bwMode="gray">
          <a:xfrm>
            <a:off x="5575938" y="1670170"/>
            <a:ext cx="2080242" cy="424732"/>
          </a:xfrm>
          <a:prstGeom prst="rect">
            <a:avLst/>
          </a:prstGeom>
          <a:noFill/>
        </p:spPr>
        <p:txBody>
          <a:bodyPr wrap="square" rtlCol="0">
            <a:spAutoFit/>
          </a:bodyPr>
          <a:lstStyle/>
          <a:p>
            <a:pPr algn="ctr">
              <a:lnSpc>
                <a:spcPct val="90000"/>
              </a:lnSpc>
              <a:spcBef>
                <a:spcPts val="600"/>
              </a:spcBef>
            </a:pPr>
            <a:r>
              <a:rPr lang="en-US" sz="1200" dirty="0">
                <a:solidFill>
                  <a:schemeClr val="accent1"/>
                </a:solidFill>
              </a:rPr>
              <a:t>Players Representing Suppliers</a:t>
            </a:r>
          </a:p>
        </p:txBody>
      </p:sp>
      <p:cxnSp>
        <p:nvCxnSpPr>
          <p:cNvPr id="12" name="Straight Connector 11">
            <a:extLst>
              <a:ext uri="{FF2B5EF4-FFF2-40B4-BE49-F238E27FC236}">
                <a16:creationId xmlns:a16="http://schemas.microsoft.com/office/drawing/2014/main" id="{E698D321-82EC-6445-AE4D-F528B6C30B82}"/>
              </a:ext>
            </a:extLst>
          </p:cNvPr>
          <p:cNvCxnSpPr>
            <a:cxnSpLocks/>
          </p:cNvCxnSpPr>
          <p:nvPr/>
        </p:nvCxnSpPr>
        <p:spPr bwMode="gray">
          <a:xfrm>
            <a:off x="1900130" y="2087747"/>
            <a:ext cx="1698354" cy="0"/>
          </a:xfrm>
          <a:prstGeom prst="line">
            <a:avLst/>
          </a:prstGeom>
          <a:ln w="12700">
            <a:solidFill>
              <a:schemeClr val="accent6"/>
            </a:solidFill>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5A4B496-C802-2945-9253-867593757324}"/>
              </a:ext>
            </a:extLst>
          </p:cNvPr>
          <p:cNvSpPr txBox="1"/>
          <p:nvPr/>
        </p:nvSpPr>
        <p:spPr bwMode="gray">
          <a:xfrm>
            <a:off x="1791191" y="1670170"/>
            <a:ext cx="1802623" cy="424732"/>
          </a:xfrm>
          <a:prstGeom prst="rect">
            <a:avLst/>
          </a:prstGeom>
          <a:noFill/>
        </p:spPr>
        <p:txBody>
          <a:bodyPr wrap="square" rtlCol="0">
            <a:spAutoFit/>
          </a:bodyPr>
          <a:lstStyle/>
          <a:p>
            <a:pPr algn="ctr">
              <a:lnSpc>
                <a:spcPct val="90000"/>
              </a:lnSpc>
              <a:spcBef>
                <a:spcPts val="600"/>
              </a:spcBef>
            </a:pPr>
            <a:r>
              <a:rPr lang="en-US" sz="1200" dirty="0">
                <a:solidFill>
                  <a:schemeClr val="accent1"/>
                </a:solidFill>
              </a:rPr>
              <a:t>Players Representing Buyers</a:t>
            </a:r>
          </a:p>
        </p:txBody>
      </p:sp>
      <p:cxnSp>
        <p:nvCxnSpPr>
          <p:cNvPr id="14" name="Straight Connector 13">
            <a:extLst>
              <a:ext uri="{FF2B5EF4-FFF2-40B4-BE49-F238E27FC236}">
                <a16:creationId xmlns:a16="http://schemas.microsoft.com/office/drawing/2014/main" id="{E698D321-82EC-6445-AE4D-F528B6C30B82}"/>
              </a:ext>
            </a:extLst>
          </p:cNvPr>
          <p:cNvCxnSpPr>
            <a:cxnSpLocks/>
          </p:cNvCxnSpPr>
          <p:nvPr/>
        </p:nvCxnSpPr>
        <p:spPr bwMode="gray">
          <a:xfrm flipV="1">
            <a:off x="5608530" y="2089297"/>
            <a:ext cx="1946315" cy="365"/>
          </a:xfrm>
          <a:prstGeom prst="line">
            <a:avLst/>
          </a:prstGeom>
          <a:ln w="127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23" idx="3"/>
          </p:cNvCxnSpPr>
          <p:nvPr/>
        </p:nvCxnSpPr>
        <p:spPr bwMode="gray">
          <a:xfrm>
            <a:off x="3546887" y="2344178"/>
            <a:ext cx="3272860" cy="1059041"/>
          </a:xfrm>
          <a:prstGeom prst="line">
            <a:avLst/>
          </a:prstGeom>
          <a:ln>
            <a:solidFill>
              <a:schemeClr val="accent6">
                <a:lumMod val="25000"/>
              </a:schemeClr>
            </a:solidFill>
            <a:prstDash val="sysDot"/>
            <a:tailEnd type="none"/>
          </a:ln>
        </p:spPr>
        <p:style>
          <a:lnRef idx="1">
            <a:schemeClr val="accent6"/>
          </a:lnRef>
          <a:fillRef idx="0">
            <a:schemeClr val="accent6"/>
          </a:fillRef>
          <a:effectRef idx="0">
            <a:schemeClr val="accent6"/>
          </a:effectRef>
          <a:fontRef idx="minor">
            <a:schemeClr val="tx1"/>
          </a:fontRef>
        </p:style>
      </p:cxnSp>
      <p:cxnSp>
        <p:nvCxnSpPr>
          <p:cNvPr id="16" name="Straight Connector 15"/>
          <p:cNvCxnSpPr>
            <a:stCxn id="25" idx="3"/>
          </p:cNvCxnSpPr>
          <p:nvPr/>
        </p:nvCxnSpPr>
        <p:spPr bwMode="gray">
          <a:xfrm flipV="1">
            <a:off x="2312828" y="2561217"/>
            <a:ext cx="3372890" cy="1058594"/>
          </a:xfrm>
          <a:prstGeom prst="line">
            <a:avLst/>
          </a:prstGeom>
          <a:ln>
            <a:solidFill>
              <a:schemeClr val="accent4"/>
            </a:solidFill>
            <a:prstDash val="sysDot"/>
            <a:tailEnd type="none"/>
          </a:ln>
        </p:spPr>
        <p:style>
          <a:lnRef idx="1">
            <a:schemeClr val="accent6"/>
          </a:lnRef>
          <a:fillRef idx="0">
            <a:schemeClr val="accent6"/>
          </a:fillRef>
          <a:effectRef idx="0">
            <a:schemeClr val="accent6"/>
          </a:effectRef>
          <a:fontRef idx="minor">
            <a:schemeClr val="tx1"/>
          </a:fontRef>
        </p:style>
      </p:cxnSp>
      <p:cxnSp>
        <p:nvCxnSpPr>
          <p:cNvPr id="17" name="Straight Connector 16"/>
          <p:cNvCxnSpPr/>
          <p:nvPr/>
        </p:nvCxnSpPr>
        <p:spPr bwMode="gray">
          <a:xfrm flipV="1">
            <a:off x="2278120" y="4050834"/>
            <a:ext cx="4678754" cy="39549"/>
          </a:xfrm>
          <a:prstGeom prst="line">
            <a:avLst/>
          </a:prstGeom>
          <a:ln>
            <a:solidFill>
              <a:schemeClr val="accent1"/>
            </a:solidFill>
            <a:prstDash val="sysDot"/>
            <a:tailEnd type="none"/>
          </a:ln>
        </p:spPr>
        <p:style>
          <a:lnRef idx="1">
            <a:schemeClr val="accent6"/>
          </a:lnRef>
          <a:fillRef idx="0">
            <a:schemeClr val="accent6"/>
          </a:fillRef>
          <a:effectRef idx="0">
            <a:schemeClr val="accent6"/>
          </a:effectRef>
          <a:fontRef idx="minor">
            <a:schemeClr val="tx1"/>
          </a:fontRef>
        </p:style>
      </p:cxnSp>
      <p:cxnSp>
        <p:nvCxnSpPr>
          <p:cNvPr id="18" name="Straight Connector 17"/>
          <p:cNvCxnSpPr/>
          <p:nvPr/>
        </p:nvCxnSpPr>
        <p:spPr bwMode="gray">
          <a:xfrm>
            <a:off x="3180911" y="3655914"/>
            <a:ext cx="3956419" cy="213739"/>
          </a:xfrm>
          <a:prstGeom prst="line">
            <a:avLst/>
          </a:prstGeom>
          <a:ln>
            <a:solidFill>
              <a:schemeClr val="accent4"/>
            </a:solidFill>
            <a:prstDash val="sysDot"/>
            <a:tailEnd type="none"/>
          </a:ln>
        </p:spPr>
        <p:style>
          <a:lnRef idx="1">
            <a:schemeClr val="accent6"/>
          </a:lnRef>
          <a:fillRef idx="0">
            <a:schemeClr val="accent6"/>
          </a:fillRef>
          <a:effectRef idx="0">
            <a:schemeClr val="accent6"/>
          </a:effectRef>
          <a:fontRef idx="minor">
            <a:schemeClr val="tx1"/>
          </a:fontRef>
        </p:style>
      </p:cxnSp>
      <p:cxnSp>
        <p:nvCxnSpPr>
          <p:cNvPr id="19" name="Straight Connector 18"/>
          <p:cNvCxnSpPr>
            <a:stCxn id="27" idx="3"/>
          </p:cNvCxnSpPr>
          <p:nvPr/>
        </p:nvCxnSpPr>
        <p:spPr bwMode="gray">
          <a:xfrm flipV="1">
            <a:off x="2224863" y="3452940"/>
            <a:ext cx="4933338" cy="802480"/>
          </a:xfrm>
          <a:prstGeom prst="line">
            <a:avLst/>
          </a:prstGeom>
          <a:ln>
            <a:solidFill>
              <a:schemeClr val="accent6">
                <a:lumMod val="25000"/>
              </a:schemeClr>
            </a:solidFill>
            <a:prstDash val="sysDot"/>
            <a:tailEnd type="none"/>
          </a:ln>
        </p:spPr>
        <p:style>
          <a:lnRef idx="1">
            <a:schemeClr val="accent6"/>
          </a:lnRef>
          <a:fillRef idx="0">
            <a:schemeClr val="accent6"/>
          </a:fillRef>
          <a:effectRef idx="0">
            <a:schemeClr val="accent6"/>
          </a:effectRef>
          <a:fontRef idx="minor">
            <a:schemeClr val="tx1"/>
          </a:fontRef>
        </p:style>
      </p:cxnSp>
      <p:cxnSp>
        <p:nvCxnSpPr>
          <p:cNvPr id="20" name="Straight Connector 19"/>
          <p:cNvCxnSpPr>
            <a:stCxn id="24" idx="3"/>
          </p:cNvCxnSpPr>
          <p:nvPr/>
        </p:nvCxnSpPr>
        <p:spPr bwMode="gray">
          <a:xfrm>
            <a:off x="2262380" y="2998136"/>
            <a:ext cx="4874950" cy="1233879"/>
          </a:xfrm>
          <a:prstGeom prst="line">
            <a:avLst/>
          </a:prstGeom>
          <a:ln>
            <a:solidFill>
              <a:schemeClr val="bg2"/>
            </a:solidFill>
            <a:prstDash val="sysDot"/>
            <a:tailEnd type="none"/>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bwMode="gray">
          <a:xfrm>
            <a:off x="3593814" y="2504468"/>
            <a:ext cx="3371840" cy="1406604"/>
          </a:xfrm>
          <a:prstGeom prst="line">
            <a:avLst/>
          </a:prstGeom>
          <a:ln>
            <a:solidFill>
              <a:schemeClr val="bg2"/>
            </a:solidFill>
            <a:prstDash val="sysDot"/>
            <a:tailEnd type="none"/>
          </a:ln>
        </p:spPr>
        <p:style>
          <a:lnRef idx="1">
            <a:schemeClr val="accent6"/>
          </a:lnRef>
          <a:fillRef idx="0">
            <a:schemeClr val="accent6"/>
          </a:fillRef>
          <a:effectRef idx="0">
            <a:schemeClr val="accent6"/>
          </a:effectRef>
          <a:fontRef idx="minor">
            <a:schemeClr val="tx1"/>
          </a:fontRef>
        </p:style>
      </p:cxnSp>
      <p:cxnSp>
        <p:nvCxnSpPr>
          <p:cNvPr id="22" name="Straight Connector 21"/>
          <p:cNvCxnSpPr/>
          <p:nvPr/>
        </p:nvCxnSpPr>
        <p:spPr bwMode="gray">
          <a:xfrm>
            <a:off x="2068254" y="2561217"/>
            <a:ext cx="5069076" cy="1670798"/>
          </a:xfrm>
          <a:prstGeom prst="line">
            <a:avLst/>
          </a:prstGeom>
          <a:ln>
            <a:solidFill>
              <a:schemeClr val="bg2"/>
            </a:solidFill>
            <a:prstDash val="sysDot"/>
            <a:tailEnd type="none"/>
          </a:ln>
        </p:spPr>
        <p:style>
          <a:lnRef idx="1">
            <a:schemeClr val="accent6"/>
          </a:lnRef>
          <a:fillRef idx="0">
            <a:schemeClr val="accent6"/>
          </a:fillRef>
          <a:effectRef idx="0">
            <a:schemeClr val="accent6"/>
          </a:effectRef>
          <a:fontRef idx="minor">
            <a:schemeClr val="tx1"/>
          </a:fontRef>
        </p:style>
      </p:cxn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7285" y="2039377"/>
            <a:ext cx="609602" cy="609602"/>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3675" y="2743783"/>
            <a:ext cx="508705" cy="508705"/>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26" y="3315010"/>
            <a:ext cx="609602" cy="609602"/>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734" y="3280751"/>
            <a:ext cx="508705" cy="508705"/>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1191" y="4038584"/>
            <a:ext cx="433672" cy="433672"/>
          </a:xfrm>
          <a:prstGeom prst="rect">
            <a:avLst/>
          </a:prstGeom>
          <a:solidFill>
            <a:schemeClr val="bg1"/>
          </a:solidFill>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5458" y="2291556"/>
            <a:ext cx="508705" cy="508705"/>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009" y="3754968"/>
            <a:ext cx="609602" cy="609602"/>
          </a:xfrm>
          <a:prstGeom prst="rect">
            <a:avLst/>
          </a:prstGeom>
          <a:solidFill>
            <a:schemeClr val="bg1"/>
          </a:solidFill>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320" y="2337803"/>
            <a:ext cx="495706" cy="495706"/>
          </a:xfrm>
          <a:prstGeom prst="rect">
            <a:avLst/>
          </a:prstGeom>
        </p:spPr>
      </p:pic>
      <p:sp>
        <p:nvSpPr>
          <p:cNvPr id="31" name="TextBox 30">
            <a:extLst>
              <a:ext uri="{FF2B5EF4-FFF2-40B4-BE49-F238E27FC236}">
                <a16:creationId xmlns:a16="http://schemas.microsoft.com/office/drawing/2014/main" id="{B5A4B496-C802-2945-9253-867593757324}"/>
              </a:ext>
            </a:extLst>
          </p:cNvPr>
          <p:cNvSpPr txBox="1"/>
          <p:nvPr/>
        </p:nvSpPr>
        <p:spPr bwMode="gray">
          <a:xfrm>
            <a:off x="445186" y="2841929"/>
            <a:ext cx="1041974" cy="407804"/>
          </a:xfrm>
          <a:prstGeom prst="rect">
            <a:avLst/>
          </a:prstGeom>
          <a:noFill/>
        </p:spPr>
        <p:txBody>
          <a:bodyPr wrap="square" rtlCol="0">
            <a:spAutoFit/>
          </a:bodyPr>
          <a:lstStyle/>
          <a:p>
            <a:pPr algn="ctr"/>
            <a:r>
              <a:rPr lang="en-US" sz="1000" b="1" dirty="0"/>
              <a:t>Restaurant Chain </a:t>
            </a:r>
          </a:p>
        </p:txBody>
      </p:sp>
      <p:pic>
        <p:nvPicPr>
          <p:cNvPr id="32" name="Pictur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88281" y="2324155"/>
            <a:ext cx="510296" cy="510296"/>
          </a:xfrm>
          <a:prstGeom prst="rect">
            <a:avLst/>
          </a:prstGeom>
        </p:spPr>
      </p:pic>
      <p:sp>
        <p:nvSpPr>
          <p:cNvPr id="33" name="TextBox 32">
            <a:extLst>
              <a:ext uri="{FF2B5EF4-FFF2-40B4-BE49-F238E27FC236}">
                <a16:creationId xmlns:a16="http://schemas.microsoft.com/office/drawing/2014/main" id="{B5A4B496-C802-2945-9253-867593757324}"/>
              </a:ext>
            </a:extLst>
          </p:cNvPr>
          <p:cNvSpPr txBox="1"/>
          <p:nvPr/>
        </p:nvSpPr>
        <p:spPr bwMode="gray">
          <a:xfrm>
            <a:off x="7798354" y="2818059"/>
            <a:ext cx="1090150" cy="246221"/>
          </a:xfrm>
          <a:prstGeom prst="rect">
            <a:avLst/>
          </a:prstGeom>
          <a:noFill/>
        </p:spPr>
        <p:txBody>
          <a:bodyPr wrap="square" rtlCol="0">
            <a:spAutoFit/>
          </a:bodyPr>
          <a:lstStyle/>
          <a:p>
            <a:pPr algn="ctr"/>
            <a:r>
              <a:rPr lang="en-US" sz="1000" b="1" dirty="0"/>
              <a:t>Food distributor</a:t>
            </a:r>
          </a:p>
        </p:txBody>
      </p:sp>
      <p:sp>
        <p:nvSpPr>
          <p:cNvPr id="34" name="TextBox 33">
            <a:extLst>
              <a:ext uri="{FF2B5EF4-FFF2-40B4-BE49-F238E27FC236}">
                <a16:creationId xmlns:a16="http://schemas.microsoft.com/office/drawing/2014/main" id="{B5A4B496-C802-2945-9253-867593757324}"/>
              </a:ext>
            </a:extLst>
          </p:cNvPr>
          <p:cNvSpPr txBox="1"/>
          <p:nvPr/>
        </p:nvSpPr>
        <p:spPr bwMode="gray">
          <a:xfrm>
            <a:off x="403725" y="3911631"/>
            <a:ext cx="1124897" cy="246221"/>
          </a:xfrm>
          <a:prstGeom prst="rect">
            <a:avLst/>
          </a:prstGeom>
          <a:noFill/>
        </p:spPr>
        <p:txBody>
          <a:bodyPr wrap="square" rtlCol="0">
            <a:spAutoFit/>
          </a:bodyPr>
          <a:lstStyle/>
          <a:p>
            <a:pPr algn="ctr"/>
            <a:r>
              <a:rPr lang="en-US" sz="1000" b="1" dirty="0"/>
              <a:t>Retail</a:t>
            </a:r>
          </a:p>
        </p:txBody>
      </p:sp>
      <p:sp>
        <p:nvSpPr>
          <p:cNvPr id="35" name="TextBox 34">
            <a:extLst>
              <a:ext uri="{FF2B5EF4-FFF2-40B4-BE49-F238E27FC236}">
                <a16:creationId xmlns:a16="http://schemas.microsoft.com/office/drawing/2014/main" id="{B5A4B496-C802-2945-9253-867593757324}"/>
              </a:ext>
            </a:extLst>
          </p:cNvPr>
          <p:cNvSpPr txBox="1"/>
          <p:nvPr/>
        </p:nvSpPr>
        <p:spPr bwMode="gray">
          <a:xfrm>
            <a:off x="7780981" y="3816095"/>
            <a:ext cx="1124897" cy="246221"/>
          </a:xfrm>
          <a:prstGeom prst="rect">
            <a:avLst/>
          </a:prstGeom>
          <a:noFill/>
        </p:spPr>
        <p:txBody>
          <a:bodyPr wrap="square" rtlCol="0">
            <a:spAutoFit/>
          </a:bodyPr>
          <a:lstStyle/>
          <a:p>
            <a:pPr algn="ctr"/>
            <a:r>
              <a:rPr lang="en-US" sz="1000" b="1" dirty="0"/>
              <a:t>Manufacturer</a:t>
            </a:r>
          </a:p>
        </p:txBody>
      </p:sp>
      <p:pic>
        <p:nvPicPr>
          <p:cNvPr id="36" name="Picture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84005" y="3310532"/>
            <a:ext cx="518848" cy="519497"/>
          </a:xfrm>
          <a:prstGeom prst="rect">
            <a:avLst/>
          </a:prstGeom>
        </p:spPr>
      </p:pic>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540" y="3451028"/>
            <a:ext cx="433672" cy="433672"/>
          </a:xfrm>
          <a:prstGeom prst="rect">
            <a:avLst/>
          </a:prstGeom>
          <a:solidFill>
            <a:schemeClr val="bg1"/>
          </a:solidFill>
        </p:spPr>
      </p:pic>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93143" y="2178868"/>
            <a:ext cx="429768" cy="429768"/>
          </a:xfrm>
          <a:prstGeom prst="rect">
            <a:avLst/>
          </a:prstGeom>
          <a:solidFill>
            <a:schemeClr val="bg1"/>
          </a:solidFill>
        </p:spPr>
      </p:pic>
      <p:pic>
        <p:nvPicPr>
          <p:cNvPr id="39" name="Picture 3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27202" y="2708687"/>
            <a:ext cx="429768" cy="429768"/>
          </a:xfrm>
          <a:prstGeom prst="rect">
            <a:avLst/>
          </a:prstGeom>
          <a:solidFill>
            <a:schemeClr val="bg1"/>
          </a:solidFill>
        </p:spPr>
      </p:pic>
      <p:pic>
        <p:nvPicPr>
          <p:cNvPr id="40" name="Picture 3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19994" y="2176839"/>
            <a:ext cx="429768" cy="429768"/>
          </a:xfrm>
          <a:prstGeom prst="rect">
            <a:avLst/>
          </a:prstGeom>
          <a:solidFill>
            <a:schemeClr val="bg1"/>
          </a:solidFill>
        </p:spPr>
      </p:pic>
      <p:pic>
        <p:nvPicPr>
          <p:cNvPr id="41" name="Picture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24926" y="3175269"/>
            <a:ext cx="429768" cy="429768"/>
          </a:xfrm>
          <a:prstGeom prst="rect">
            <a:avLst/>
          </a:prstGeom>
          <a:solidFill>
            <a:schemeClr val="bg1"/>
          </a:solidFill>
        </p:spPr>
      </p:pic>
      <p:cxnSp>
        <p:nvCxnSpPr>
          <p:cNvPr id="42" name="Straight Connector 41">
            <a:extLst>
              <a:ext uri="{FF2B5EF4-FFF2-40B4-BE49-F238E27FC236}">
                <a16:creationId xmlns:a16="http://schemas.microsoft.com/office/drawing/2014/main" id="{E698D321-82EC-6445-AE4D-F528B6C30B82}"/>
              </a:ext>
            </a:extLst>
          </p:cNvPr>
          <p:cNvCxnSpPr>
            <a:cxnSpLocks/>
          </p:cNvCxnSpPr>
          <p:nvPr/>
        </p:nvCxnSpPr>
        <p:spPr bwMode="gray">
          <a:xfrm>
            <a:off x="412585" y="2093875"/>
            <a:ext cx="1188720" cy="0"/>
          </a:xfrm>
          <a:prstGeom prst="line">
            <a:avLst/>
          </a:prstGeom>
          <a:ln w="127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698D321-82EC-6445-AE4D-F528B6C30B82}"/>
              </a:ext>
            </a:extLst>
          </p:cNvPr>
          <p:cNvCxnSpPr>
            <a:cxnSpLocks/>
          </p:cNvCxnSpPr>
          <p:nvPr/>
        </p:nvCxnSpPr>
        <p:spPr bwMode="gray">
          <a:xfrm>
            <a:off x="7749069" y="2089297"/>
            <a:ext cx="1188720" cy="0"/>
          </a:xfrm>
          <a:prstGeom prst="line">
            <a:avLst/>
          </a:prstGeom>
          <a:ln w="12700">
            <a:solidFill>
              <a:schemeClr val="accent6"/>
            </a:solidFill>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B5A4B496-C802-2945-9253-867593757324}"/>
              </a:ext>
            </a:extLst>
          </p:cNvPr>
          <p:cNvSpPr txBox="1"/>
          <p:nvPr/>
        </p:nvSpPr>
        <p:spPr bwMode="gray">
          <a:xfrm>
            <a:off x="983414" y="2502336"/>
            <a:ext cx="2049226" cy="246221"/>
          </a:xfrm>
          <a:prstGeom prst="rect">
            <a:avLst/>
          </a:prstGeom>
          <a:noFill/>
        </p:spPr>
        <p:txBody>
          <a:bodyPr wrap="square" rtlCol="0">
            <a:spAutoFit/>
          </a:bodyPr>
          <a:lstStyle/>
          <a:p>
            <a:pPr algn="ctr"/>
            <a:r>
              <a:rPr lang="en-US" sz="1000" b="1" dirty="0"/>
              <a:t>Bank</a:t>
            </a:r>
          </a:p>
        </p:txBody>
      </p:sp>
      <p:sp>
        <p:nvSpPr>
          <p:cNvPr id="45" name="TextBox 44">
            <a:extLst>
              <a:ext uri="{FF2B5EF4-FFF2-40B4-BE49-F238E27FC236}">
                <a16:creationId xmlns:a16="http://schemas.microsoft.com/office/drawing/2014/main" id="{B5A4B496-C802-2945-9253-867593757324}"/>
              </a:ext>
            </a:extLst>
          </p:cNvPr>
          <p:cNvSpPr txBox="1"/>
          <p:nvPr/>
        </p:nvSpPr>
        <p:spPr bwMode="gray">
          <a:xfrm>
            <a:off x="983414" y="3131537"/>
            <a:ext cx="2049226" cy="246221"/>
          </a:xfrm>
          <a:prstGeom prst="rect">
            <a:avLst/>
          </a:prstGeom>
          <a:noFill/>
        </p:spPr>
        <p:txBody>
          <a:bodyPr wrap="square" rtlCol="0">
            <a:spAutoFit/>
          </a:bodyPr>
          <a:lstStyle/>
          <a:p>
            <a:pPr algn="ctr"/>
            <a:r>
              <a:rPr lang="en-US" sz="1000" b="1" dirty="0"/>
              <a:t>A/P Software</a:t>
            </a:r>
          </a:p>
        </p:txBody>
      </p:sp>
      <p:sp>
        <p:nvSpPr>
          <p:cNvPr id="46" name="TextBox 45">
            <a:extLst>
              <a:ext uri="{FF2B5EF4-FFF2-40B4-BE49-F238E27FC236}">
                <a16:creationId xmlns:a16="http://schemas.microsoft.com/office/drawing/2014/main" id="{B5A4B496-C802-2945-9253-867593757324}"/>
              </a:ext>
            </a:extLst>
          </p:cNvPr>
          <p:cNvSpPr txBox="1"/>
          <p:nvPr/>
        </p:nvSpPr>
        <p:spPr bwMode="gray">
          <a:xfrm>
            <a:off x="983414" y="3785668"/>
            <a:ext cx="2049226" cy="246221"/>
          </a:xfrm>
          <a:prstGeom prst="rect">
            <a:avLst/>
          </a:prstGeom>
          <a:noFill/>
        </p:spPr>
        <p:txBody>
          <a:bodyPr wrap="square" rtlCol="0">
            <a:spAutoFit/>
          </a:bodyPr>
          <a:lstStyle/>
          <a:p>
            <a:pPr algn="ctr"/>
            <a:r>
              <a:rPr lang="en-US" sz="1000" b="1" dirty="0"/>
              <a:t>Procure to Pay</a:t>
            </a:r>
          </a:p>
        </p:txBody>
      </p:sp>
      <p:sp>
        <p:nvSpPr>
          <p:cNvPr id="47" name="TextBox 46">
            <a:extLst>
              <a:ext uri="{FF2B5EF4-FFF2-40B4-BE49-F238E27FC236}">
                <a16:creationId xmlns:a16="http://schemas.microsoft.com/office/drawing/2014/main" id="{B5A4B496-C802-2945-9253-867593757324}"/>
              </a:ext>
            </a:extLst>
          </p:cNvPr>
          <p:cNvSpPr txBox="1"/>
          <p:nvPr/>
        </p:nvSpPr>
        <p:spPr bwMode="gray">
          <a:xfrm>
            <a:off x="983414" y="4416791"/>
            <a:ext cx="2049226" cy="246221"/>
          </a:xfrm>
          <a:prstGeom prst="rect">
            <a:avLst/>
          </a:prstGeom>
          <a:noFill/>
        </p:spPr>
        <p:txBody>
          <a:bodyPr wrap="square" rtlCol="0">
            <a:spAutoFit/>
          </a:bodyPr>
          <a:lstStyle/>
          <a:p>
            <a:pPr algn="ctr"/>
            <a:r>
              <a:rPr lang="en-US" sz="1000" b="1" dirty="0"/>
              <a:t>Bank</a:t>
            </a:r>
          </a:p>
        </p:txBody>
      </p:sp>
      <p:sp>
        <p:nvSpPr>
          <p:cNvPr id="48" name="TextBox 47">
            <a:extLst>
              <a:ext uri="{FF2B5EF4-FFF2-40B4-BE49-F238E27FC236}">
                <a16:creationId xmlns:a16="http://schemas.microsoft.com/office/drawing/2014/main" id="{B5A4B496-C802-2945-9253-867593757324}"/>
              </a:ext>
            </a:extLst>
          </p:cNvPr>
          <p:cNvSpPr txBox="1"/>
          <p:nvPr/>
        </p:nvSpPr>
        <p:spPr bwMode="gray">
          <a:xfrm>
            <a:off x="6404368" y="2686890"/>
            <a:ext cx="1470884" cy="246221"/>
          </a:xfrm>
          <a:prstGeom prst="rect">
            <a:avLst/>
          </a:prstGeom>
          <a:noFill/>
        </p:spPr>
        <p:txBody>
          <a:bodyPr wrap="square" rtlCol="0">
            <a:spAutoFit/>
          </a:bodyPr>
          <a:lstStyle/>
          <a:p>
            <a:pPr algn="ctr"/>
            <a:r>
              <a:rPr lang="en-US" sz="1000" b="1" dirty="0"/>
              <a:t>A/R Software</a:t>
            </a:r>
          </a:p>
        </p:txBody>
      </p:sp>
      <p:sp>
        <p:nvSpPr>
          <p:cNvPr id="49" name="TextBox 48">
            <a:extLst>
              <a:ext uri="{FF2B5EF4-FFF2-40B4-BE49-F238E27FC236}">
                <a16:creationId xmlns:a16="http://schemas.microsoft.com/office/drawing/2014/main" id="{B5A4B496-C802-2945-9253-867593757324}"/>
              </a:ext>
            </a:extLst>
          </p:cNvPr>
          <p:cNvSpPr txBox="1"/>
          <p:nvPr/>
        </p:nvSpPr>
        <p:spPr bwMode="gray">
          <a:xfrm>
            <a:off x="2217473" y="3024479"/>
            <a:ext cx="2049226" cy="246221"/>
          </a:xfrm>
          <a:prstGeom prst="rect">
            <a:avLst/>
          </a:prstGeom>
          <a:noFill/>
        </p:spPr>
        <p:txBody>
          <a:bodyPr wrap="square" rtlCol="0">
            <a:spAutoFit/>
          </a:bodyPr>
          <a:lstStyle/>
          <a:p>
            <a:pPr algn="ctr"/>
            <a:r>
              <a:rPr lang="en-US" sz="1000" b="1" dirty="0"/>
              <a:t>Bank</a:t>
            </a:r>
          </a:p>
        </p:txBody>
      </p:sp>
      <p:sp>
        <p:nvSpPr>
          <p:cNvPr id="51" name="TextBox 50">
            <a:extLst>
              <a:ext uri="{FF2B5EF4-FFF2-40B4-BE49-F238E27FC236}">
                <a16:creationId xmlns:a16="http://schemas.microsoft.com/office/drawing/2014/main" id="{B5A4B496-C802-2945-9253-867593757324}"/>
              </a:ext>
            </a:extLst>
          </p:cNvPr>
          <p:cNvSpPr txBox="1"/>
          <p:nvPr/>
        </p:nvSpPr>
        <p:spPr bwMode="gray">
          <a:xfrm>
            <a:off x="6115197" y="3489912"/>
            <a:ext cx="2049226" cy="246221"/>
          </a:xfrm>
          <a:prstGeom prst="rect">
            <a:avLst/>
          </a:prstGeom>
          <a:noFill/>
        </p:spPr>
        <p:txBody>
          <a:bodyPr wrap="square" rtlCol="0">
            <a:spAutoFit/>
          </a:bodyPr>
          <a:lstStyle/>
          <a:p>
            <a:pPr algn="ctr"/>
            <a:r>
              <a:rPr lang="en-US" sz="1000" b="1" dirty="0"/>
              <a:t>Acquirer</a:t>
            </a:r>
          </a:p>
        </p:txBody>
      </p:sp>
      <p:sp>
        <p:nvSpPr>
          <p:cNvPr id="52" name="TextBox 51">
            <a:extLst>
              <a:ext uri="{FF2B5EF4-FFF2-40B4-BE49-F238E27FC236}">
                <a16:creationId xmlns:a16="http://schemas.microsoft.com/office/drawing/2014/main" id="{B5A4B496-C802-2945-9253-867593757324}"/>
              </a:ext>
            </a:extLst>
          </p:cNvPr>
          <p:cNvSpPr txBox="1"/>
          <p:nvPr/>
        </p:nvSpPr>
        <p:spPr bwMode="gray">
          <a:xfrm>
            <a:off x="4995096" y="2512315"/>
            <a:ext cx="2049226" cy="246221"/>
          </a:xfrm>
          <a:prstGeom prst="rect">
            <a:avLst/>
          </a:prstGeom>
          <a:noFill/>
        </p:spPr>
        <p:txBody>
          <a:bodyPr wrap="square" rtlCol="0">
            <a:spAutoFit/>
          </a:bodyPr>
          <a:lstStyle/>
          <a:p>
            <a:pPr algn="ctr"/>
            <a:r>
              <a:rPr lang="en-US" sz="1000" b="1" dirty="0"/>
              <a:t>Acquirer</a:t>
            </a:r>
          </a:p>
        </p:txBody>
      </p:sp>
      <p:sp>
        <p:nvSpPr>
          <p:cNvPr id="53" name="TextBox 52">
            <a:extLst>
              <a:ext uri="{FF2B5EF4-FFF2-40B4-BE49-F238E27FC236}">
                <a16:creationId xmlns:a16="http://schemas.microsoft.com/office/drawing/2014/main" id="{B5A4B496-C802-2945-9253-867593757324}"/>
              </a:ext>
            </a:extLst>
          </p:cNvPr>
          <p:cNvSpPr txBox="1"/>
          <p:nvPr/>
        </p:nvSpPr>
        <p:spPr bwMode="gray">
          <a:xfrm>
            <a:off x="2217473" y="2510957"/>
            <a:ext cx="2049226" cy="246221"/>
          </a:xfrm>
          <a:prstGeom prst="rect">
            <a:avLst/>
          </a:prstGeom>
          <a:noFill/>
        </p:spPr>
        <p:txBody>
          <a:bodyPr wrap="square" rtlCol="0">
            <a:spAutoFit/>
          </a:bodyPr>
          <a:lstStyle/>
          <a:p>
            <a:pPr algn="ctr"/>
            <a:r>
              <a:rPr lang="en-US" sz="1000" b="1" dirty="0"/>
              <a:t>Procure to Pay</a:t>
            </a:r>
          </a:p>
        </p:txBody>
      </p:sp>
      <p:sp>
        <p:nvSpPr>
          <p:cNvPr id="54" name="TextBox 53">
            <a:extLst>
              <a:ext uri="{FF2B5EF4-FFF2-40B4-BE49-F238E27FC236}">
                <a16:creationId xmlns:a16="http://schemas.microsoft.com/office/drawing/2014/main" id="{B5A4B496-C802-2945-9253-867593757324}"/>
              </a:ext>
            </a:extLst>
          </p:cNvPr>
          <p:cNvSpPr txBox="1"/>
          <p:nvPr/>
        </p:nvSpPr>
        <p:spPr bwMode="gray">
          <a:xfrm>
            <a:off x="2217473" y="3664637"/>
            <a:ext cx="2049226" cy="246221"/>
          </a:xfrm>
          <a:prstGeom prst="rect">
            <a:avLst/>
          </a:prstGeom>
          <a:noFill/>
        </p:spPr>
        <p:txBody>
          <a:bodyPr wrap="square" rtlCol="0">
            <a:spAutoFit/>
          </a:bodyPr>
          <a:lstStyle/>
          <a:p>
            <a:pPr algn="ctr"/>
            <a:r>
              <a:rPr lang="en-US" sz="1000" b="1" dirty="0"/>
              <a:t>A/P Software</a:t>
            </a:r>
          </a:p>
        </p:txBody>
      </p:sp>
      <p:sp>
        <p:nvSpPr>
          <p:cNvPr id="55" name="TextBox 54">
            <a:extLst>
              <a:ext uri="{FF2B5EF4-FFF2-40B4-BE49-F238E27FC236}">
                <a16:creationId xmlns:a16="http://schemas.microsoft.com/office/drawing/2014/main" id="{B5A4B496-C802-2945-9253-867593757324}"/>
              </a:ext>
            </a:extLst>
          </p:cNvPr>
          <p:cNvSpPr txBox="1"/>
          <p:nvPr/>
        </p:nvSpPr>
        <p:spPr bwMode="gray">
          <a:xfrm>
            <a:off x="6115197" y="4262694"/>
            <a:ext cx="2049226" cy="246221"/>
          </a:xfrm>
          <a:prstGeom prst="rect">
            <a:avLst/>
          </a:prstGeom>
          <a:noFill/>
        </p:spPr>
        <p:txBody>
          <a:bodyPr wrap="square" rtlCol="0">
            <a:spAutoFit/>
          </a:bodyPr>
          <a:lstStyle/>
          <a:p>
            <a:pPr algn="ctr"/>
            <a:r>
              <a:rPr lang="en-US" sz="1000" b="1" dirty="0"/>
              <a:t>Processor</a:t>
            </a:r>
          </a:p>
        </p:txBody>
      </p:sp>
      <p:sp>
        <p:nvSpPr>
          <p:cNvPr id="56" name="TextBox 55">
            <a:extLst>
              <a:ext uri="{FF2B5EF4-FFF2-40B4-BE49-F238E27FC236}">
                <a16:creationId xmlns:a16="http://schemas.microsoft.com/office/drawing/2014/main" id="{B5A4B496-C802-2945-9253-867593757324}"/>
              </a:ext>
            </a:extLst>
          </p:cNvPr>
          <p:cNvSpPr txBox="1"/>
          <p:nvPr/>
        </p:nvSpPr>
        <p:spPr bwMode="gray">
          <a:xfrm>
            <a:off x="4998654" y="4246690"/>
            <a:ext cx="2049226" cy="246221"/>
          </a:xfrm>
          <a:prstGeom prst="rect">
            <a:avLst/>
          </a:prstGeom>
          <a:noFill/>
        </p:spPr>
        <p:txBody>
          <a:bodyPr wrap="square" rtlCol="0">
            <a:spAutoFit/>
          </a:bodyPr>
          <a:lstStyle/>
          <a:p>
            <a:pPr algn="ctr"/>
            <a:r>
              <a:rPr lang="en-US" sz="1000" b="1" dirty="0"/>
              <a:t>Excel</a:t>
            </a:r>
          </a:p>
        </p:txBody>
      </p:sp>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012" y="2865205"/>
            <a:ext cx="609602" cy="609602"/>
          </a:xfrm>
          <a:prstGeom prst="rect">
            <a:avLst/>
          </a:prstGeom>
          <a:solidFill>
            <a:schemeClr val="bg1"/>
          </a:solidFill>
        </p:spPr>
      </p:pic>
      <p:sp>
        <p:nvSpPr>
          <p:cNvPr id="58" name="TextBox 57">
            <a:extLst>
              <a:ext uri="{FF2B5EF4-FFF2-40B4-BE49-F238E27FC236}">
                <a16:creationId xmlns:a16="http://schemas.microsoft.com/office/drawing/2014/main" id="{B5A4B496-C802-2945-9253-867593757324}"/>
              </a:ext>
            </a:extLst>
          </p:cNvPr>
          <p:cNvSpPr txBox="1"/>
          <p:nvPr/>
        </p:nvSpPr>
        <p:spPr bwMode="gray">
          <a:xfrm>
            <a:off x="5461574" y="3327212"/>
            <a:ext cx="1220729" cy="246221"/>
          </a:xfrm>
          <a:prstGeom prst="rect">
            <a:avLst/>
          </a:prstGeom>
          <a:noFill/>
        </p:spPr>
        <p:txBody>
          <a:bodyPr wrap="square" rtlCol="0">
            <a:spAutoFit/>
          </a:bodyPr>
          <a:lstStyle/>
          <a:p>
            <a:pPr algn="ctr"/>
            <a:r>
              <a:rPr lang="en-US" sz="1000" b="1" dirty="0"/>
              <a:t>B2B Network </a:t>
            </a:r>
          </a:p>
        </p:txBody>
      </p:sp>
      <p:cxnSp>
        <p:nvCxnSpPr>
          <p:cNvPr id="59" name="Straight Connector 58"/>
          <p:cNvCxnSpPr>
            <a:endCxn id="52" idx="3"/>
          </p:cNvCxnSpPr>
          <p:nvPr/>
        </p:nvCxnSpPr>
        <p:spPr bwMode="gray">
          <a:xfrm flipV="1">
            <a:off x="3812504" y="2635426"/>
            <a:ext cx="3231818" cy="819809"/>
          </a:xfrm>
          <a:prstGeom prst="line">
            <a:avLst/>
          </a:prstGeom>
          <a:ln>
            <a:solidFill>
              <a:schemeClr val="accent5"/>
            </a:solidFill>
            <a:prstDash val="sysDot"/>
            <a:tailEnd type="none"/>
          </a:ln>
        </p:spPr>
        <p:style>
          <a:lnRef idx="1">
            <a:schemeClr val="accent6"/>
          </a:lnRef>
          <a:fillRef idx="0">
            <a:schemeClr val="accent6"/>
          </a:fillRef>
          <a:effectRef idx="0">
            <a:schemeClr val="accent6"/>
          </a:effectRef>
          <a:fontRef idx="minor">
            <a:schemeClr val="tx1"/>
          </a:fontRef>
        </p:style>
      </p:cxnSp>
      <p:cxnSp>
        <p:nvCxnSpPr>
          <p:cNvPr id="60" name="Straight Connector 59"/>
          <p:cNvCxnSpPr/>
          <p:nvPr/>
        </p:nvCxnSpPr>
        <p:spPr bwMode="gray">
          <a:xfrm>
            <a:off x="3501607" y="2994305"/>
            <a:ext cx="2184111" cy="405836"/>
          </a:xfrm>
          <a:prstGeom prst="line">
            <a:avLst/>
          </a:prstGeom>
          <a:ln>
            <a:solidFill>
              <a:schemeClr val="accent2"/>
            </a:solidFill>
            <a:prstDash val="sysDot"/>
            <a:tailEnd type="none"/>
          </a:ln>
        </p:spPr>
        <p:style>
          <a:lnRef idx="1">
            <a:schemeClr val="accent6"/>
          </a:lnRef>
          <a:fillRef idx="0">
            <a:schemeClr val="accent6"/>
          </a:fillRef>
          <a:effectRef idx="0">
            <a:schemeClr val="accent6"/>
          </a:effectRef>
          <a:fontRef idx="minor">
            <a:schemeClr val="tx1"/>
          </a:fontRef>
        </p:style>
      </p:cxnSp>
      <p:sp>
        <p:nvSpPr>
          <p:cNvPr id="61" name="Rounded Rectangle 60">
            <a:extLst>
              <a:ext uri="{FF2B5EF4-FFF2-40B4-BE49-F238E27FC236}">
                <a16:creationId xmlns:a16="http://schemas.microsoft.com/office/drawing/2014/main" id="{61A00F7A-B000-B14A-BB2C-1B5CDC98466F}"/>
              </a:ext>
            </a:extLst>
          </p:cNvPr>
          <p:cNvSpPr/>
          <p:nvPr/>
        </p:nvSpPr>
        <p:spPr bwMode="gray">
          <a:xfrm>
            <a:off x="3795723" y="1744009"/>
            <a:ext cx="1680067" cy="2523775"/>
          </a:xfrm>
          <a:prstGeom prst="round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2" name="TextBox 61">
            <a:extLst>
              <a:ext uri="{FF2B5EF4-FFF2-40B4-BE49-F238E27FC236}">
                <a16:creationId xmlns:a16="http://schemas.microsoft.com/office/drawing/2014/main" id="{BFD4B33B-FF6A-8041-979E-F3236AEEBC6F}"/>
              </a:ext>
            </a:extLst>
          </p:cNvPr>
          <p:cNvSpPr txBox="1"/>
          <p:nvPr/>
        </p:nvSpPr>
        <p:spPr bwMode="gray">
          <a:xfrm>
            <a:off x="3669980" y="2065758"/>
            <a:ext cx="1930226" cy="397032"/>
          </a:xfrm>
          <a:prstGeom prst="rect">
            <a:avLst/>
          </a:prstGeom>
          <a:noFill/>
        </p:spPr>
        <p:txBody>
          <a:bodyPr wrap="square" rtlCol="0">
            <a:spAutoFit/>
          </a:bodyPr>
          <a:lstStyle/>
          <a:p>
            <a:pPr algn="ctr">
              <a:lnSpc>
                <a:spcPct val="90000"/>
              </a:lnSpc>
              <a:spcBef>
                <a:spcPts val="600"/>
              </a:spcBef>
            </a:pPr>
            <a:r>
              <a:rPr lang="en-US" sz="1100" b="1" dirty="0"/>
              <a:t>Mastercard Track      Business Payment Service</a:t>
            </a:r>
          </a:p>
        </p:txBody>
      </p:sp>
      <p:pic>
        <p:nvPicPr>
          <p:cNvPr id="63" name="Picture 62">
            <a:extLst>
              <a:ext uri="{FF2B5EF4-FFF2-40B4-BE49-F238E27FC236}">
                <a16:creationId xmlns:a16="http://schemas.microsoft.com/office/drawing/2014/main" id="{89A3CC36-07E4-AB4C-B49B-BF0CA56995E2}"/>
              </a:ext>
            </a:extLst>
          </p:cNvPr>
          <p:cNvPicPr>
            <a:picLocks noChangeAspect="1"/>
          </p:cNvPicPr>
          <p:nvPr/>
        </p:nvPicPr>
        <p:blipFill rotWithShape="1">
          <a:blip r:embed="rId10">
            <a:clrChange>
              <a:clrFrom>
                <a:srgbClr val="F0EFEB"/>
              </a:clrFrom>
              <a:clrTo>
                <a:srgbClr val="F0EFEB">
                  <a:alpha val="0"/>
                </a:srgbClr>
              </a:clrTo>
            </a:clrChange>
            <a:extLst>
              <a:ext uri="{28A0092B-C50C-407E-A947-70E740481C1C}">
                <a14:useLocalDpi xmlns:a14="http://schemas.microsoft.com/office/drawing/2010/main" val="0"/>
              </a:ext>
            </a:extLst>
          </a:blip>
          <a:srcRect b="20936"/>
          <a:stretch/>
        </p:blipFill>
        <p:spPr>
          <a:xfrm>
            <a:off x="4333069" y="1762042"/>
            <a:ext cx="615243" cy="329866"/>
          </a:xfrm>
          <a:prstGeom prst="rect">
            <a:avLst/>
          </a:prstGeom>
        </p:spPr>
      </p:pic>
      <p:sp>
        <p:nvSpPr>
          <p:cNvPr id="64" name="TextBox 63">
            <a:extLst>
              <a:ext uri="{FF2B5EF4-FFF2-40B4-BE49-F238E27FC236}">
                <a16:creationId xmlns:a16="http://schemas.microsoft.com/office/drawing/2014/main" id="{2C0F859C-448C-8547-A299-6EE3354C0AAF}"/>
              </a:ext>
            </a:extLst>
          </p:cNvPr>
          <p:cNvSpPr txBox="1"/>
          <p:nvPr/>
        </p:nvSpPr>
        <p:spPr bwMode="gray">
          <a:xfrm>
            <a:off x="3799776" y="2494295"/>
            <a:ext cx="1676013" cy="222024"/>
          </a:xfrm>
          <a:prstGeom prst="rect">
            <a:avLst/>
          </a:prstGeom>
          <a:noFill/>
        </p:spPr>
        <p:txBody>
          <a:bodyPr wrap="square" rtlCol="0">
            <a:spAutoFit/>
          </a:bodyPr>
          <a:lstStyle/>
          <a:p>
            <a:pPr algn="ctr">
              <a:lnSpc>
                <a:spcPct val="90000"/>
              </a:lnSpc>
              <a:spcBef>
                <a:spcPts val="600"/>
              </a:spcBef>
            </a:pPr>
            <a:r>
              <a:rPr lang="en-US" sz="900" b="1" dirty="0"/>
              <a:t>Buyer/supplier directory</a:t>
            </a:r>
          </a:p>
        </p:txBody>
      </p:sp>
      <p:grpSp>
        <p:nvGrpSpPr>
          <p:cNvPr id="65" name="Group 64">
            <a:extLst>
              <a:ext uri="{FF2B5EF4-FFF2-40B4-BE49-F238E27FC236}">
                <a16:creationId xmlns:a16="http://schemas.microsoft.com/office/drawing/2014/main" id="{51F905F0-D0CE-0D47-9397-B33A984B7B06}"/>
              </a:ext>
            </a:extLst>
          </p:cNvPr>
          <p:cNvGrpSpPr/>
          <p:nvPr/>
        </p:nvGrpSpPr>
        <p:grpSpPr>
          <a:xfrm>
            <a:off x="3897246" y="3242305"/>
            <a:ext cx="1529764" cy="341632"/>
            <a:chOff x="-3005452" y="2104136"/>
            <a:chExt cx="1279767" cy="285802"/>
          </a:xfrm>
        </p:grpSpPr>
        <p:cxnSp>
          <p:nvCxnSpPr>
            <p:cNvPr id="66" name="Straight Arrow Connector 65">
              <a:extLst>
                <a:ext uri="{FF2B5EF4-FFF2-40B4-BE49-F238E27FC236}">
                  <a16:creationId xmlns:a16="http://schemas.microsoft.com/office/drawing/2014/main" id="{AB839C2F-4736-384E-8EC1-1270A342F286}"/>
                </a:ext>
              </a:extLst>
            </p:cNvPr>
            <p:cNvCxnSpPr>
              <a:cxnSpLocks/>
            </p:cNvCxnSpPr>
            <p:nvPr/>
          </p:nvCxnSpPr>
          <p:spPr bwMode="gray">
            <a:xfrm flipV="1">
              <a:off x="-3005452" y="2208866"/>
              <a:ext cx="1279767" cy="393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B06BE0AB-3252-6B49-874C-64DA3FAFB3F8}"/>
                </a:ext>
              </a:extLst>
            </p:cNvPr>
            <p:cNvSpPr txBox="1"/>
            <p:nvPr/>
          </p:nvSpPr>
          <p:spPr bwMode="gray">
            <a:xfrm>
              <a:off x="-2832240" y="2104136"/>
              <a:ext cx="861339" cy="285802"/>
            </a:xfrm>
            <a:prstGeom prst="rect">
              <a:avLst/>
            </a:prstGeom>
            <a:solidFill>
              <a:srgbClr val="E6E6E6"/>
            </a:solidFill>
          </p:spPr>
          <p:txBody>
            <a:bodyPr wrap="square" rtlCol="0">
              <a:spAutoFit/>
            </a:bodyPr>
            <a:lstStyle/>
            <a:p>
              <a:pPr algn="ctr">
                <a:lnSpc>
                  <a:spcPct val="90000"/>
                </a:lnSpc>
                <a:spcBef>
                  <a:spcPts val="600"/>
                </a:spcBef>
              </a:pPr>
              <a:r>
                <a:rPr lang="en-US" sz="900" b="1" dirty="0"/>
                <a:t>Rich remittance data</a:t>
              </a:r>
            </a:p>
          </p:txBody>
        </p:sp>
      </p:grpSp>
      <p:sp>
        <p:nvSpPr>
          <p:cNvPr id="68" name="TextBox 67"/>
          <p:cNvSpPr txBox="1"/>
          <p:nvPr/>
        </p:nvSpPr>
        <p:spPr bwMode="gray">
          <a:xfrm>
            <a:off x="3768220" y="2776209"/>
            <a:ext cx="1676486" cy="400110"/>
          </a:xfrm>
          <a:prstGeom prst="rect">
            <a:avLst/>
          </a:prstGeom>
          <a:noFill/>
          <a:ln>
            <a:noFill/>
          </a:ln>
        </p:spPr>
        <p:txBody>
          <a:bodyPr wrap="square" lIns="0" tIns="0" rIns="0" bIns="0" rtlCol="0" anchor="ctr" anchorCtr="0">
            <a:noAutofit/>
          </a:bodyPr>
          <a:lstStyle/>
          <a:p>
            <a:pPr algn="ctr">
              <a:lnSpc>
                <a:spcPct val="90000"/>
              </a:lnSpc>
              <a:spcBef>
                <a:spcPts val="600"/>
              </a:spcBef>
              <a:buClr>
                <a:schemeClr val="accent1"/>
              </a:buClr>
              <a:buSzPct val="80000"/>
            </a:pPr>
            <a:r>
              <a:rPr lang="en-US" sz="900" b="1" dirty="0"/>
              <a:t>Supplier payment rules</a:t>
            </a:r>
            <a:endParaRPr lang="en-CA" sz="900" b="1" dirty="0"/>
          </a:p>
        </p:txBody>
      </p:sp>
      <p:grpSp>
        <p:nvGrpSpPr>
          <p:cNvPr id="69" name="Group 68"/>
          <p:cNvGrpSpPr/>
          <p:nvPr/>
        </p:nvGrpSpPr>
        <p:grpSpPr>
          <a:xfrm>
            <a:off x="2486040" y="3658966"/>
            <a:ext cx="4388448" cy="1381399"/>
            <a:chOff x="2507652" y="3185063"/>
            <a:chExt cx="4388448" cy="1381399"/>
          </a:xfrm>
        </p:grpSpPr>
        <p:sp>
          <p:nvSpPr>
            <p:cNvPr id="70" name="TextBox 69">
              <a:extLst>
                <a:ext uri="{FF2B5EF4-FFF2-40B4-BE49-F238E27FC236}">
                  <a16:creationId xmlns:a16="http://schemas.microsoft.com/office/drawing/2014/main" id="{7E1F8474-AFB8-E948-84F9-3F5A5C716240}"/>
                </a:ext>
              </a:extLst>
            </p:cNvPr>
            <p:cNvSpPr txBox="1"/>
            <p:nvPr/>
          </p:nvSpPr>
          <p:spPr bwMode="gray">
            <a:xfrm>
              <a:off x="3810504" y="3185063"/>
              <a:ext cx="1644928" cy="222008"/>
            </a:xfrm>
            <a:prstGeom prst="rect">
              <a:avLst/>
            </a:prstGeom>
            <a:noFill/>
          </p:spPr>
          <p:txBody>
            <a:bodyPr wrap="square" rtlCol="0">
              <a:spAutoFit/>
            </a:bodyPr>
            <a:lstStyle/>
            <a:p>
              <a:pPr algn="ctr">
                <a:lnSpc>
                  <a:spcPct val="90000"/>
                </a:lnSpc>
                <a:spcBef>
                  <a:spcPts val="600"/>
                </a:spcBef>
              </a:pPr>
              <a:r>
                <a:rPr lang="en-US" sz="900" b="1" dirty="0"/>
                <a:t>Payment network interface </a:t>
              </a:r>
            </a:p>
          </p:txBody>
        </p:sp>
        <p:grpSp>
          <p:nvGrpSpPr>
            <p:cNvPr id="71" name="Group 70"/>
            <p:cNvGrpSpPr/>
            <p:nvPr/>
          </p:nvGrpSpPr>
          <p:grpSpPr>
            <a:xfrm>
              <a:off x="2507652" y="3403526"/>
              <a:ext cx="4388448" cy="1162936"/>
              <a:chOff x="2507652" y="3403526"/>
              <a:chExt cx="4388448" cy="1162936"/>
            </a:xfrm>
          </p:grpSpPr>
          <p:pic>
            <p:nvPicPr>
              <p:cNvPr id="72" name="Picture 71">
                <a:extLst>
                  <a:ext uri="{FF2B5EF4-FFF2-40B4-BE49-F238E27FC236}">
                    <a16:creationId xmlns:a16="http://schemas.microsoft.com/office/drawing/2014/main" id="{5A6FAD1C-3212-294F-A5FB-55500F1F52A6}"/>
                  </a:ext>
                </a:extLst>
              </p:cNvPr>
              <p:cNvPicPr>
                <a:picLocks noChangeAspect="1"/>
              </p:cNvPicPr>
              <p:nvPr/>
            </p:nvPicPr>
            <p:blipFill>
              <a:blip r:embed="rId11">
                <a:clrChange>
                  <a:clrFrom>
                    <a:srgbClr val="EDEDED"/>
                  </a:clrFrom>
                  <a:clrTo>
                    <a:srgbClr val="EDEDED">
                      <a:alpha val="0"/>
                    </a:srgbClr>
                  </a:clrTo>
                </a:clrChange>
                <a:lum bright="70000" contrast="-70000"/>
                <a:extLst>
                  <a:ext uri="{28A0092B-C50C-407E-A947-70E740481C1C}">
                    <a14:useLocalDpi xmlns:a14="http://schemas.microsoft.com/office/drawing/2010/main" val="0"/>
                  </a:ext>
                </a:extLst>
              </a:blip>
              <a:stretch>
                <a:fillRect/>
              </a:stretch>
            </p:blipFill>
            <p:spPr>
              <a:xfrm flipV="1">
                <a:off x="2517819" y="4028850"/>
                <a:ext cx="4378281" cy="238128"/>
              </a:xfrm>
              <a:prstGeom prst="rect">
                <a:avLst/>
              </a:prstGeom>
            </p:spPr>
          </p:pic>
          <p:sp>
            <p:nvSpPr>
              <p:cNvPr id="73" name="TextBox 72">
                <a:extLst>
                  <a:ext uri="{FF2B5EF4-FFF2-40B4-BE49-F238E27FC236}">
                    <a16:creationId xmlns:a16="http://schemas.microsoft.com/office/drawing/2014/main" id="{3C58A7E8-E150-0B4C-AA5A-F6D59F84A8F4}"/>
                  </a:ext>
                </a:extLst>
              </p:cNvPr>
              <p:cNvSpPr txBox="1"/>
              <p:nvPr/>
            </p:nvSpPr>
            <p:spPr bwMode="gray">
              <a:xfrm>
                <a:off x="4367135" y="3872873"/>
                <a:ext cx="511993" cy="259369"/>
              </a:xfrm>
              <a:prstGeom prst="rect">
                <a:avLst/>
              </a:prstGeom>
              <a:noFill/>
            </p:spPr>
            <p:txBody>
              <a:bodyPr wrap="none" rtlCol="0">
                <a:spAutoFit/>
              </a:bodyPr>
              <a:lstStyle/>
              <a:p>
                <a:pPr algn="ctr">
                  <a:lnSpc>
                    <a:spcPct val="90000"/>
                  </a:lnSpc>
                  <a:spcBef>
                    <a:spcPts val="600"/>
                  </a:spcBef>
                </a:pPr>
                <a:r>
                  <a:rPr lang="en-US" sz="900" b="1" dirty="0"/>
                  <a:t>Card</a:t>
                </a:r>
              </a:p>
            </p:txBody>
          </p:sp>
          <p:pic>
            <p:nvPicPr>
              <p:cNvPr id="74" name="Picture 73">
                <a:extLst>
                  <a:ext uri="{FF2B5EF4-FFF2-40B4-BE49-F238E27FC236}">
                    <a16:creationId xmlns:a16="http://schemas.microsoft.com/office/drawing/2014/main" id="{5A6FAD1C-3212-294F-A5FB-55500F1F52A6}"/>
                  </a:ext>
                </a:extLst>
              </p:cNvPr>
              <p:cNvPicPr>
                <a:picLocks noChangeAspect="1"/>
              </p:cNvPicPr>
              <p:nvPr/>
            </p:nvPicPr>
            <p:blipFill>
              <a:blip r:embed="rId11">
                <a:clrChange>
                  <a:clrFrom>
                    <a:srgbClr val="EDEDED"/>
                  </a:clrFrom>
                  <a:clrTo>
                    <a:srgbClr val="EDEDED">
                      <a:alpha val="0"/>
                    </a:srgbClr>
                  </a:clrTo>
                </a:clrChange>
                <a:lum bright="70000" contrast="-70000"/>
                <a:extLst>
                  <a:ext uri="{28A0092B-C50C-407E-A947-70E740481C1C}">
                    <a14:useLocalDpi xmlns:a14="http://schemas.microsoft.com/office/drawing/2010/main" val="0"/>
                  </a:ext>
                </a:extLst>
              </a:blip>
              <a:stretch>
                <a:fillRect/>
              </a:stretch>
            </p:blipFill>
            <p:spPr>
              <a:xfrm flipV="1">
                <a:off x="2507652" y="4328334"/>
                <a:ext cx="4378281" cy="238128"/>
              </a:xfrm>
              <a:prstGeom prst="rect">
                <a:avLst/>
              </a:prstGeom>
            </p:spPr>
          </p:pic>
          <p:grpSp>
            <p:nvGrpSpPr>
              <p:cNvPr id="75" name="Group 74">
                <a:extLst>
                  <a:ext uri="{FF2B5EF4-FFF2-40B4-BE49-F238E27FC236}">
                    <a16:creationId xmlns:a16="http://schemas.microsoft.com/office/drawing/2014/main" id="{3D946DC2-66BB-F948-809B-207CD905CD1B}"/>
                  </a:ext>
                </a:extLst>
              </p:cNvPr>
              <p:cNvGrpSpPr/>
              <p:nvPr/>
            </p:nvGrpSpPr>
            <p:grpSpPr>
              <a:xfrm>
                <a:off x="2530519" y="4007627"/>
                <a:ext cx="444053" cy="540175"/>
                <a:chOff x="-4781578" y="4231037"/>
                <a:chExt cx="376195" cy="444309"/>
              </a:xfrm>
            </p:grpSpPr>
            <p:pic>
              <p:nvPicPr>
                <p:cNvPr id="81" name="Picture 80">
                  <a:extLst>
                    <a:ext uri="{FF2B5EF4-FFF2-40B4-BE49-F238E27FC236}">
                      <a16:creationId xmlns:a16="http://schemas.microsoft.com/office/drawing/2014/main" id="{69E4A6A1-F7C9-F54D-818E-4EABAF7D6D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81578" y="4231037"/>
                  <a:ext cx="376195" cy="376195"/>
                </a:xfrm>
                <a:prstGeom prst="rect">
                  <a:avLst/>
                </a:prstGeom>
              </p:spPr>
            </p:pic>
            <p:sp>
              <p:nvSpPr>
                <p:cNvPr id="82" name="TextBox 81">
                  <a:extLst>
                    <a:ext uri="{FF2B5EF4-FFF2-40B4-BE49-F238E27FC236}">
                      <a16:creationId xmlns:a16="http://schemas.microsoft.com/office/drawing/2014/main" id="{A7D7304F-7506-264D-8E39-2BECD5DB412A}"/>
                    </a:ext>
                  </a:extLst>
                </p:cNvPr>
                <p:cNvSpPr txBox="1"/>
                <p:nvPr/>
              </p:nvSpPr>
              <p:spPr bwMode="gray">
                <a:xfrm>
                  <a:off x="-4755105" y="4545866"/>
                  <a:ext cx="319677" cy="129480"/>
                </a:xfrm>
                <a:prstGeom prst="rect">
                  <a:avLst/>
                </a:prstGeom>
                <a:noFill/>
              </p:spPr>
              <p:txBody>
                <a:bodyPr wrap="none" rtlCol="0">
                  <a:spAutoFit/>
                </a:bodyPr>
                <a:lstStyle/>
                <a:p>
                  <a:pPr algn="ctr">
                    <a:lnSpc>
                      <a:spcPct val="90000"/>
                    </a:lnSpc>
                    <a:spcBef>
                      <a:spcPts val="600"/>
                    </a:spcBef>
                  </a:pPr>
                  <a:r>
                    <a:rPr lang="en-US" sz="600" b="1" dirty="0"/>
                    <a:t>BANKS</a:t>
                  </a:r>
                </a:p>
              </p:txBody>
            </p:sp>
          </p:grpSp>
          <p:grpSp>
            <p:nvGrpSpPr>
              <p:cNvPr id="76" name="Group 75">
                <a:extLst>
                  <a:ext uri="{FF2B5EF4-FFF2-40B4-BE49-F238E27FC236}">
                    <a16:creationId xmlns:a16="http://schemas.microsoft.com/office/drawing/2014/main" id="{3D946DC2-66BB-F948-809B-207CD905CD1B}"/>
                  </a:ext>
                </a:extLst>
              </p:cNvPr>
              <p:cNvGrpSpPr/>
              <p:nvPr/>
            </p:nvGrpSpPr>
            <p:grpSpPr>
              <a:xfrm>
                <a:off x="6404539" y="4002272"/>
                <a:ext cx="444053" cy="540175"/>
                <a:chOff x="-4781578" y="4231037"/>
                <a:chExt cx="376195" cy="444309"/>
              </a:xfrm>
            </p:grpSpPr>
            <p:pic>
              <p:nvPicPr>
                <p:cNvPr id="79" name="Picture 78">
                  <a:extLst>
                    <a:ext uri="{FF2B5EF4-FFF2-40B4-BE49-F238E27FC236}">
                      <a16:creationId xmlns:a16="http://schemas.microsoft.com/office/drawing/2014/main" id="{69E4A6A1-F7C9-F54D-818E-4EABAF7D6D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81578" y="4231037"/>
                  <a:ext cx="376195" cy="376195"/>
                </a:xfrm>
                <a:prstGeom prst="rect">
                  <a:avLst/>
                </a:prstGeom>
              </p:spPr>
            </p:pic>
            <p:sp>
              <p:nvSpPr>
                <p:cNvPr id="80" name="TextBox 79">
                  <a:extLst>
                    <a:ext uri="{FF2B5EF4-FFF2-40B4-BE49-F238E27FC236}">
                      <a16:creationId xmlns:a16="http://schemas.microsoft.com/office/drawing/2014/main" id="{A7D7304F-7506-264D-8E39-2BECD5DB412A}"/>
                    </a:ext>
                  </a:extLst>
                </p:cNvPr>
                <p:cNvSpPr txBox="1"/>
                <p:nvPr/>
              </p:nvSpPr>
              <p:spPr bwMode="gray">
                <a:xfrm>
                  <a:off x="-4755105" y="4545866"/>
                  <a:ext cx="319677" cy="129480"/>
                </a:xfrm>
                <a:prstGeom prst="rect">
                  <a:avLst/>
                </a:prstGeom>
                <a:noFill/>
              </p:spPr>
              <p:txBody>
                <a:bodyPr wrap="none" rtlCol="0">
                  <a:spAutoFit/>
                </a:bodyPr>
                <a:lstStyle/>
                <a:p>
                  <a:pPr algn="ctr">
                    <a:lnSpc>
                      <a:spcPct val="90000"/>
                    </a:lnSpc>
                    <a:spcBef>
                      <a:spcPts val="600"/>
                    </a:spcBef>
                  </a:pPr>
                  <a:r>
                    <a:rPr lang="en-US" sz="600" b="1" dirty="0"/>
                    <a:t>BANKS</a:t>
                  </a:r>
                </a:p>
              </p:txBody>
            </p:sp>
          </p:grpSp>
          <p:sp>
            <p:nvSpPr>
              <p:cNvPr id="77" name="TextBox 76">
                <a:extLst>
                  <a:ext uri="{FF2B5EF4-FFF2-40B4-BE49-F238E27FC236}">
                    <a16:creationId xmlns:a16="http://schemas.microsoft.com/office/drawing/2014/main" id="{AF0FCF66-FAE3-BD41-87E1-A18912DDC2B4}"/>
                  </a:ext>
                </a:extLst>
              </p:cNvPr>
              <p:cNvSpPr txBox="1"/>
              <p:nvPr/>
            </p:nvSpPr>
            <p:spPr bwMode="gray">
              <a:xfrm>
                <a:off x="4056172" y="4201869"/>
                <a:ext cx="1136850" cy="216982"/>
              </a:xfrm>
              <a:prstGeom prst="rect">
                <a:avLst/>
              </a:prstGeom>
              <a:noFill/>
            </p:spPr>
            <p:txBody>
              <a:bodyPr wrap="none" rtlCol="0">
                <a:spAutoFit/>
              </a:bodyPr>
              <a:lstStyle/>
              <a:p>
                <a:pPr algn="ctr">
                  <a:lnSpc>
                    <a:spcPct val="90000"/>
                  </a:lnSpc>
                  <a:spcBef>
                    <a:spcPts val="600"/>
                  </a:spcBef>
                </a:pPr>
                <a:r>
                  <a:rPr lang="en-US" sz="900" b="1" dirty="0"/>
                  <a:t>A2A; ACH, RTP, XB</a:t>
                </a:r>
              </a:p>
            </p:txBody>
          </p:sp>
          <p:sp>
            <p:nvSpPr>
              <p:cNvPr id="78" name="Up-Down Arrow 77">
                <a:extLst>
                  <a:ext uri="{FF2B5EF4-FFF2-40B4-BE49-F238E27FC236}">
                    <a16:creationId xmlns:a16="http://schemas.microsoft.com/office/drawing/2014/main" id="{6E7B019C-FF3B-8B48-8BB6-2F10CEC815E3}"/>
                  </a:ext>
                </a:extLst>
              </p:cNvPr>
              <p:cNvSpPr/>
              <p:nvPr/>
            </p:nvSpPr>
            <p:spPr bwMode="gray">
              <a:xfrm>
                <a:off x="4583950" y="3403526"/>
                <a:ext cx="50881" cy="45720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grpSp>
        <p:nvGrpSpPr>
          <p:cNvPr id="83" name="Group 82"/>
          <p:cNvGrpSpPr/>
          <p:nvPr/>
        </p:nvGrpSpPr>
        <p:grpSpPr>
          <a:xfrm>
            <a:off x="3115599" y="3972317"/>
            <a:ext cx="3044350" cy="263802"/>
            <a:chOff x="3120789" y="3503373"/>
            <a:chExt cx="3182638" cy="263802"/>
          </a:xfrm>
        </p:grpSpPr>
        <p:pic>
          <p:nvPicPr>
            <p:cNvPr id="84" name="Picture 83">
              <a:extLst>
                <a:ext uri="{FF2B5EF4-FFF2-40B4-BE49-F238E27FC236}">
                  <a16:creationId xmlns:a16="http://schemas.microsoft.com/office/drawing/2014/main" id="{9D5A04A0-9ACD-9D4B-BCE9-27719DD2ACA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20789" y="3509272"/>
              <a:ext cx="295132" cy="257903"/>
            </a:xfrm>
            <a:prstGeom prst="rect">
              <a:avLst/>
            </a:prstGeom>
          </p:spPr>
        </p:pic>
        <p:pic>
          <p:nvPicPr>
            <p:cNvPr id="85" name="Picture 84">
              <a:extLst>
                <a:ext uri="{FF2B5EF4-FFF2-40B4-BE49-F238E27FC236}">
                  <a16:creationId xmlns:a16="http://schemas.microsoft.com/office/drawing/2014/main" id="{9D5A04A0-9ACD-9D4B-BCE9-27719DD2ACA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08295" y="3503373"/>
              <a:ext cx="295132" cy="257903"/>
            </a:xfrm>
            <a:prstGeom prst="rect">
              <a:avLst/>
            </a:prstGeom>
          </p:spPr>
        </p:pic>
      </p:grpSp>
      <p:sp>
        <p:nvSpPr>
          <p:cNvPr id="86" name="TextBox 85">
            <a:extLst>
              <a:ext uri="{FF2B5EF4-FFF2-40B4-BE49-F238E27FC236}">
                <a16:creationId xmlns:a16="http://schemas.microsoft.com/office/drawing/2014/main" id="{B5A4B496-C802-2945-9253-867593757324}"/>
              </a:ext>
            </a:extLst>
          </p:cNvPr>
          <p:cNvSpPr txBox="1"/>
          <p:nvPr/>
        </p:nvSpPr>
        <p:spPr bwMode="gray">
          <a:xfrm>
            <a:off x="2187027" y="4252628"/>
            <a:ext cx="2049226" cy="246221"/>
          </a:xfrm>
          <a:prstGeom prst="rect">
            <a:avLst/>
          </a:prstGeom>
          <a:noFill/>
        </p:spPr>
        <p:txBody>
          <a:bodyPr wrap="square" rtlCol="0">
            <a:spAutoFit/>
          </a:bodyPr>
          <a:lstStyle/>
          <a:p>
            <a:pPr algn="ctr"/>
            <a:r>
              <a:rPr lang="en-US" sz="1000" b="1" dirty="0"/>
              <a:t>Excel</a:t>
            </a:r>
          </a:p>
        </p:txBody>
      </p:sp>
      <p:sp>
        <p:nvSpPr>
          <p:cNvPr id="87" name="Rectangle 86">
            <a:extLst>
              <a:ext uri="{FF2B5EF4-FFF2-40B4-BE49-F238E27FC236}">
                <a16:creationId xmlns:a16="http://schemas.microsoft.com/office/drawing/2014/main" id="{FE963508-0AFF-8546-A16E-F8682342673F}"/>
              </a:ext>
            </a:extLst>
          </p:cNvPr>
          <p:cNvSpPr/>
          <p:nvPr/>
        </p:nvSpPr>
        <p:spPr>
          <a:xfrm>
            <a:off x="160673" y="1131488"/>
            <a:ext cx="8825773" cy="461665"/>
          </a:xfrm>
          <a:prstGeom prst="rect">
            <a:avLst/>
          </a:prstGeom>
        </p:spPr>
        <p:txBody>
          <a:bodyPr wrap="square">
            <a:spAutoFit/>
          </a:bodyPr>
          <a:lstStyle/>
          <a:p>
            <a:r>
              <a:rPr lang="en-US" sz="1200" b="1" dirty="0">
                <a:latin typeface="Mark Offc For MC" panose="020B0504020101010102" pitchFamily="34" charset="77"/>
              </a:rPr>
              <a:t>Mastercard is bringing to B2B what we brought to consumer payments over 50 years ago – a 4-party model that will optimize both sides of a transaction and deliver payment optionality and value-added services for businesses</a:t>
            </a:r>
          </a:p>
        </p:txBody>
      </p:sp>
      <p:sp>
        <p:nvSpPr>
          <p:cNvPr id="2" name="Slide Number Placeholder 1"/>
          <p:cNvSpPr>
            <a:spLocks noGrp="1"/>
          </p:cNvSpPr>
          <p:nvPr>
            <p:ph type="sldNum" sz="quarter" idx="17"/>
          </p:nvPr>
        </p:nvSpPr>
        <p:spPr/>
        <p:txBody>
          <a:bodyPr/>
          <a:lstStyle/>
          <a:p>
            <a:fld id="{3AB2DB24-5BB4-4F1B-973E-A10FA63DFB9A}" type="slidenum">
              <a:rPr lang="en-US" smtClean="0"/>
              <a:pPr/>
              <a:t>11</a:t>
            </a:fld>
            <a:endParaRPr lang="en-US" dirty="0"/>
          </a:p>
        </p:txBody>
      </p:sp>
      <p:grpSp>
        <p:nvGrpSpPr>
          <p:cNvPr id="4" name="Group 3"/>
          <p:cNvGrpSpPr/>
          <p:nvPr/>
        </p:nvGrpSpPr>
        <p:grpSpPr>
          <a:xfrm>
            <a:off x="5648379" y="1642177"/>
            <a:ext cx="2290397" cy="3233847"/>
            <a:chOff x="5648379" y="1642177"/>
            <a:chExt cx="2290397" cy="3233847"/>
          </a:xfrm>
        </p:grpSpPr>
        <p:sp>
          <p:nvSpPr>
            <p:cNvPr id="3" name="Rounded Rectangle 2"/>
            <p:cNvSpPr/>
            <p:nvPr/>
          </p:nvSpPr>
          <p:spPr bwMode="gray">
            <a:xfrm>
              <a:off x="5648379" y="1642177"/>
              <a:ext cx="1969879" cy="2860576"/>
            </a:xfrm>
            <a:prstGeom prst="roundRect">
              <a:avLst>
                <a:gd name="adj" fmla="val 8709"/>
              </a:avLst>
            </a:prstGeom>
            <a:noFill/>
            <a:ln>
              <a:solidFill>
                <a:srgbClr val="FF6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90" name="Picture 89" descr="cid:image003.png@01D5415B.665F7920">
              <a:hlinkClick r:id="rId13"/>
            </p:cNvPr>
            <p:cNvPicPr/>
            <p:nvPr/>
          </p:nvPicPr>
          <p:blipFill>
            <a:blip r:embed="rId14">
              <a:extLst>
                <a:ext uri="{28A0092B-C50C-407E-A947-70E740481C1C}">
                  <a14:useLocalDpi xmlns:a14="http://schemas.microsoft.com/office/drawing/2010/main" val="0"/>
                </a:ext>
              </a:extLst>
            </a:blip>
            <a:srcRect/>
            <a:stretch>
              <a:fillRect/>
            </a:stretch>
          </p:blipFill>
          <p:spPr bwMode="auto">
            <a:xfrm>
              <a:off x="7027010" y="4537430"/>
              <a:ext cx="911766" cy="338594"/>
            </a:xfrm>
            <a:prstGeom prst="rect">
              <a:avLst/>
            </a:prstGeom>
            <a:noFill/>
            <a:ln>
              <a:noFill/>
            </a:ln>
          </p:spPr>
        </p:pic>
      </p:grpSp>
    </p:spTree>
    <p:extLst>
      <p:ext uri="{BB962C8B-B14F-4D97-AF65-F5344CB8AC3E}">
        <p14:creationId xmlns:p14="http://schemas.microsoft.com/office/powerpoint/2010/main" val="288491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p:bldP spid="64"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bwMode="gray">
          <a:xfrm>
            <a:off x="1451398" y="1563249"/>
            <a:ext cx="3115796" cy="1061829"/>
          </a:xfrm>
          <a:prstGeom prst="rect">
            <a:avLst/>
          </a:prstGeom>
          <a:noFill/>
        </p:spPr>
        <p:txBody>
          <a:bodyPr wrap="square" rtlCol="0">
            <a:spAutoFit/>
          </a:bodyPr>
          <a:lstStyle/>
          <a:p>
            <a:pPr marL="184150" indent="-184150">
              <a:spcBef>
                <a:spcPts val="600"/>
              </a:spcBef>
              <a:buFont typeface="Arial" panose="020B0604020202020204" pitchFamily="34" charset="0"/>
              <a:buChar char="•"/>
            </a:pPr>
            <a:r>
              <a:rPr lang="en-US" sz="1200" dirty="0"/>
              <a:t>Improve working capital</a:t>
            </a:r>
          </a:p>
          <a:p>
            <a:pPr marL="184150" indent="-184150">
              <a:spcBef>
                <a:spcPts val="600"/>
              </a:spcBef>
              <a:buFont typeface="Arial" panose="020B0604020202020204" pitchFamily="34" charset="0"/>
              <a:buChar char="•"/>
            </a:pPr>
            <a:r>
              <a:rPr lang="en-US" sz="1200" dirty="0"/>
              <a:t>Reduce operational costs</a:t>
            </a:r>
          </a:p>
          <a:p>
            <a:pPr marL="184150" indent="-184150">
              <a:spcBef>
                <a:spcPts val="600"/>
              </a:spcBef>
              <a:buFont typeface="Arial" panose="020B0604020202020204" pitchFamily="34" charset="0"/>
              <a:buChar char="•"/>
            </a:pPr>
            <a:r>
              <a:rPr lang="en-US" sz="1200" dirty="0"/>
              <a:t>Increase driver safety with less cash</a:t>
            </a:r>
          </a:p>
          <a:p>
            <a:pPr marL="184150" indent="-184150">
              <a:spcBef>
                <a:spcPts val="600"/>
              </a:spcBef>
              <a:buFont typeface="Arial" panose="020B0604020202020204" pitchFamily="34" charset="0"/>
              <a:buChar char="•"/>
            </a:pPr>
            <a:r>
              <a:rPr lang="en-US" sz="1200" dirty="0"/>
              <a:t>Optimize delivery operations</a:t>
            </a:r>
          </a:p>
        </p:txBody>
      </p:sp>
      <p:sp>
        <p:nvSpPr>
          <p:cNvPr id="45" name="TextBox 44"/>
          <p:cNvSpPr txBox="1"/>
          <p:nvPr/>
        </p:nvSpPr>
        <p:spPr bwMode="gray">
          <a:xfrm>
            <a:off x="5738705" y="3260450"/>
            <a:ext cx="3119875" cy="987963"/>
          </a:xfrm>
          <a:prstGeom prst="rect">
            <a:avLst/>
          </a:prstGeom>
          <a:noFill/>
        </p:spPr>
        <p:txBody>
          <a:bodyPr wrap="square" rtlCol="0">
            <a:spAutoFit/>
          </a:bodyPr>
          <a:lstStyle/>
          <a:p>
            <a:pPr marL="184150" indent="-184150">
              <a:lnSpc>
                <a:spcPct val="90000"/>
              </a:lnSpc>
              <a:spcBef>
                <a:spcPts val="600"/>
              </a:spcBef>
              <a:buFont typeface="Arial" panose="020B0604020202020204" pitchFamily="34" charset="0"/>
              <a:buChar char="•"/>
            </a:pPr>
            <a:r>
              <a:rPr lang="en-US" sz="1200" dirty="0"/>
              <a:t>Meet expectations for digital</a:t>
            </a:r>
          </a:p>
          <a:p>
            <a:pPr marL="184150" indent="-184150">
              <a:lnSpc>
                <a:spcPct val="90000"/>
              </a:lnSpc>
              <a:spcBef>
                <a:spcPts val="600"/>
              </a:spcBef>
              <a:buFont typeface="Arial" panose="020B0604020202020204" pitchFamily="34" charset="0"/>
              <a:buChar char="•"/>
            </a:pPr>
            <a:r>
              <a:rPr lang="en-US" sz="1200" dirty="0"/>
              <a:t>Reduce check costs</a:t>
            </a:r>
          </a:p>
          <a:p>
            <a:pPr marL="184150" indent="-184150">
              <a:lnSpc>
                <a:spcPct val="90000"/>
              </a:lnSpc>
              <a:spcBef>
                <a:spcPts val="600"/>
              </a:spcBef>
              <a:buFont typeface="Arial" panose="020B0604020202020204" pitchFamily="34" charset="0"/>
              <a:buChar char="•"/>
            </a:pPr>
            <a:r>
              <a:rPr lang="en-US" sz="1200" dirty="0"/>
              <a:t>Improve customer engagement</a:t>
            </a:r>
          </a:p>
          <a:p>
            <a:pPr marL="184150" indent="-184150">
              <a:lnSpc>
                <a:spcPct val="90000"/>
              </a:lnSpc>
              <a:spcBef>
                <a:spcPts val="600"/>
              </a:spcBef>
              <a:buFont typeface="Arial" panose="020B0604020202020204" pitchFamily="34" charset="0"/>
              <a:buChar char="•"/>
            </a:pPr>
            <a:r>
              <a:rPr lang="en-US" sz="1200" dirty="0"/>
              <a:t>Add new revenue stream</a:t>
            </a:r>
          </a:p>
        </p:txBody>
      </p:sp>
      <p:sp>
        <p:nvSpPr>
          <p:cNvPr id="46" name="TextBox 45"/>
          <p:cNvSpPr txBox="1"/>
          <p:nvPr/>
        </p:nvSpPr>
        <p:spPr bwMode="gray">
          <a:xfrm>
            <a:off x="348960" y="1543296"/>
            <a:ext cx="907877" cy="286232"/>
          </a:xfrm>
          <a:prstGeom prst="rect">
            <a:avLst/>
          </a:prstGeom>
          <a:noFill/>
        </p:spPr>
        <p:txBody>
          <a:bodyPr wrap="none" rtlCol="0">
            <a:spAutoFit/>
          </a:bodyPr>
          <a:lstStyle/>
          <a:p>
            <a:pPr>
              <a:lnSpc>
                <a:spcPct val="90000"/>
              </a:lnSpc>
              <a:spcBef>
                <a:spcPts val="600"/>
              </a:spcBef>
            </a:pPr>
            <a:r>
              <a:rPr lang="en-US" sz="1400" dirty="0">
                <a:solidFill>
                  <a:schemeClr val="accent1"/>
                </a:solidFill>
              </a:rPr>
              <a:t>Suppliers</a:t>
            </a:r>
          </a:p>
        </p:txBody>
      </p:sp>
      <p:sp>
        <p:nvSpPr>
          <p:cNvPr id="47" name="TextBox 46"/>
          <p:cNvSpPr txBox="1"/>
          <p:nvPr/>
        </p:nvSpPr>
        <p:spPr bwMode="gray">
          <a:xfrm>
            <a:off x="258491" y="3122700"/>
            <a:ext cx="1178784" cy="286232"/>
          </a:xfrm>
          <a:prstGeom prst="rect">
            <a:avLst/>
          </a:prstGeom>
          <a:noFill/>
        </p:spPr>
        <p:txBody>
          <a:bodyPr wrap="none" rtlCol="0">
            <a:spAutoFit/>
          </a:bodyPr>
          <a:lstStyle/>
          <a:p>
            <a:pPr>
              <a:lnSpc>
                <a:spcPct val="90000"/>
              </a:lnSpc>
              <a:spcBef>
                <a:spcPts val="600"/>
              </a:spcBef>
            </a:pPr>
            <a:r>
              <a:rPr lang="en-US" sz="1400" dirty="0">
                <a:solidFill>
                  <a:schemeClr val="accent1"/>
                </a:solidFill>
              </a:rPr>
              <a:t>Agents/ERPs</a:t>
            </a:r>
          </a:p>
        </p:txBody>
      </p:sp>
      <p:sp>
        <p:nvSpPr>
          <p:cNvPr id="48" name="TextBox 47"/>
          <p:cNvSpPr txBox="1"/>
          <p:nvPr/>
        </p:nvSpPr>
        <p:spPr bwMode="gray">
          <a:xfrm>
            <a:off x="4858311" y="1547657"/>
            <a:ext cx="715196" cy="286232"/>
          </a:xfrm>
          <a:prstGeom prst="rect">
            <a:avLst/>
          </a:prstGeom>
          <a:noFill/>
        </p:spPr>
        <p:txBody>
          <a:bodyPr wrap="none" rtlCol="0">
            <a:spAutoFit/>
          </a:bodyPr>
          <a:lstStyle/>
          <a:p>
            <a:pPr>
              <a:lnSpc>
                <a:spcPct val="90000"/>
              </a:lnSpc>
              <a:spcBef>
                <a:spcPts val="600"/>
              </a:spcBef>
            </a:pPr>
            <a:r>
              <a:rPr lang="en-US" sz="1400" dirty="0">
                <a:solidFill>
                  <a:schemeClr val="accent1"/>
                </a:solidFill>
              </a:rPr>
              <a:t>Buyers</a:t>
            </a:r>
          </a:p>
        </p:txBody>
      </p:sp>
      <p:sp>
        <p:nvSpPr>
          <p:cNvPr id="49" name="TextBox 48"/>
          <p:cNvSpPr txBox="1"/>
          <p:nvPr/>
        </p:nvSpPr>
        <p:spPr bwMode="gray">
          <a:xfrm>
            <a:off x="4569150" y="3157371"/>
            <a:ext cx="1293518" cy="286232"/>
          </a:xfrm>
          <a:prstGeom prst="rect">
            <a:avLst/>
          </a:prstGeom>
          <a:noFill/>
        </p:spPr>
        <p:txBody>
          <a:bodyPr wrap="square" rtlCol="0">
            <a:spAutoFit/>
          </a:bodyPr>
          <a:lstStyle/>
          <a:p>
            <a:pPr algn="ctr">
              <a:lnSpc>
                <a:spcPct val="90000"/>
              </a:lnSpc>
              <a:spcBef>
                <a:spcPts val="600"/>
              </a:spcBef>
            </a:pPr>
            <a:r>
              <a:rPr lang="en-US" sz="1400" dirty="0">
                <a:solidFill>
                  <a:schemeClr val="accent1"/>
                </a:solidFill>
              </a:rPr>
              <a:t>Banks</a:t>
            </a:r>
          </a:p>
        </p:txBody>
      </p:sp>
      <p:sp>
        <p:nvSpPr>
          <p:cNvPr id="54" name="TextBox 53"/>
          <p:cNvSpPr txBox="1"/>
          <p:nvPr/>
        </p:nvSpPr>
        <p:spPr bwMode="gray">
          <a:xfrm>
            <a:off x="5739502" y="1562449"/>
            <a:ext cx="3040606" cy="1061829"/>
          </a:xfrm>
          <a:prstGeom prst="rect">
            <a:avLst/>
          </a:prstGeom>
          <a:noFill/>
        </p:spPr>
        <p:txBody>
          <a:bodyPr wrap="square" rtlCol="0">
            <a:spAutoFit/>
          </a:bodyPr>
          <a:lstStyle/>
          <a:p>
            <a:pPr marL="184150" indent="-184150">
              <a:spcBef>
                <a:spcPts val="600"/>
              </a:spcBef>
              <a:buFont typeface="Arial" panose="020B0604020202020204" pitchFamily="34" charset="0"/>
              <a:buChar char="•"/>
            </a:pPr>
            <a:r>
              <a:rPr lang="en-US" sz="1200" dirty="0"/>
              <a:t>Streamline business management</a:t>
            </a:r>
          </a:p>
          <a:p>
            <a:pPr marL="184150" indent="-184150">
              <a:spcBef>
                <a:spcPts val="600"/>
              </a:spcBef>
              <a:buFont typeface="Arial" panose="020B0604020202020204" pitchFamily="34" charset="0"/>
              <a:buChar char="•"/>
            </a:pPr>
            <a:r>
              <a:rPr lang="en-US" sz="1200" dirty="0"/>
              <a:t>Improve control in payment processes</a:t>
            </a:r>
          </a:p>
          <a:p>
            <a:pPr marL="184150" indent="-184150">
              <a:spcBef>
                <a:spcPts val="600"/>
              </a:spcBef>
              <a:buFont typeface="Arial" panose="020B0604020202020204" pitchFamily="34" charset="0"/>
              <a:buChar char="•"/>
            </a:pPr>
            <a:r>
              <a:rPr lang="en-US" sz="1200" dirty="0"/>
              <a:t>Improve cash flow transparency</a:t>
            </a:r>
          </a:p>
          <a:p>
            <a:pPr marL="184150" indent="-184150">
              <a:spcBef>
                <a:spcPts val="600"/>
              </a:spcBef>
              <a:buFont typeface="Arial" panose="020B0604020202020204" pitchFamily="34" charset="0"/>
              <a:buChar char="•"/>
            </a:pPr>
            <a:r>
              <a:rPr lang="en-US" sz="1200" dirty="0"/>
              <a:t>Increase safety with less cash</a:t>
            </a:r>
          </a:p>
        </p:txBody>
      </p:sp>
      <p:sp>
        <p:nvSpPr>
          <p:cNvPr id="55" name="TextBox 54"/>
          <p:cNvSpPr txBox="1"/>
          <p:nvPr/>
        </p:nvSpPr>
        <p:spPr bwMode="gray">
          <a:xfrm>
            <a:off x="1463209" y="3301682"/>
            <a:ext cx="3003607" cy="1585049"/>
          </a:xfrm>
          <a:prstGeom prst="rect">
            <a:avLst/>
          </a:prstGeom>
          <a:noFill/>
        </p:spPr>
        <p:txBody>
          <a:bodyPr wrap="square" rtlCol="0">
            <a:spAutoFit/>
          </a:bodyPr>
          <a:lstStyle/>
          <a:p>
            <a:pPr marL="184150" indent="-184150">
              <a:spcBef>
                <a:spcPts val="600"/>
              </a:spcBef>
              <a:buFont typeface="Arial" panose="020B0604020202020204" pitchFamily="34" charset="0"/>
              <a:buChar char="•"/>
            </a:pPr>
            <a:r>
              <a:rPr lang="en-US" sz="1200" dirty="0"/>
              <a:t>Increase payment process efficiencies </a:t>
            </a:r>
          </a:p>
          <a:p>
            <a:pPr marL="184150" indent="-184150">
              <a:spcBef>
                <a:spcPts val="600"/>
              </a:spcBef>
              <a:buFont typeface="Arial" panose="020B0604020202020204" pitchFamily="34" charset="0"/>
              <a:buChar char="•"/>
            </a:pPr>
            <a:r>
              <a:rPr lang="en-US" sz="1200" dirty="0"/>
              <a:t>Offer new, differentiated capabilities </a:t>
            </a:r>
          </a:p>
          <a:p>
            <a:pPr marL="184150" indent="-184150">
              <a:spcBef>
                <a:spcPts val="600"/>
              </a:spcBef>
              <a:buFont typeface="Arial" panose="020B0604020202020204" pitchFamily="34" charset="0"/>
              <a:buChar char="•"/>
            </a:pPr>
            <a:r>
              <a:rPr lang="en-US" sz="1200" dirty="0"/>
              <a:t>Improve customer stickiness</a:t>
            </a:r>
          </a:p>
          <a:p>
            <a:pPr marL="184150" indent="-184150">
              <a:spcBef>
                <a:spcPts val="600"/>
              </a:spcBef>
              <a:buFont typeface="Arial" panose="020B0604020202020204" pitchFamily="34" charset="0"/>
              <a:buChar char="•"/>
            </a:pPr>
            <a:r>
              <a:rPr lang="en-US" sz="1200" dirty="0"/>
              <a:t>Gain additional revenue</a:t>
            </a:r>
          </a:p>
          <a:p>
            <a:pPr>
              <a:spcBef>
                <a:spcPts val="600"/>
              </a:spcBef>
            </a:pPr>
            <a:endParaRPr lang="en-US" sz="1200" dirty="0"/>
          </a:p>
          <a:p>
            <a:pPr marL="184150" indent="-184150">
              <a:spcBef>
                <a:spcPts val="600"/>
              </a:spcBef>
              <a:buFont typeface="Arial" panose="020B0604020202020204" pitchFamily="34" charset="0"/>
              <a:buChar char="•"/>
            </a:pPr>
            <a:endParaRPr lang="en-US" sz="1200" dirty="0"/>
          </a:p>
        </p:txBody>
      </p:sp>
      <p:cxnSp>
        <p:nvCxnSpPr>
          <p:cNvPr id="27" name="Straight Connector 26"/>
          <p:cNvCxnSpPr/>
          <p:nvPr/>
        </p:nvCxnSpPr>
        <p:spPr bwMode="gray">
          <a:xfrm>
            <a:off x="4571286" y="1389858"/>
            <a:ext cx="0" cy="3200400"/>
          </a:xfrm>
          <a:prstGeom prst="line">
            <a:avLst/>
          </a:prstGeom>
          <a:ln w="127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gray">
          <a:xfrm rot="16200000" flipH="1" flipV="1">
            <a:off x="4527569" y="-1291153"/>
            <a:ext cx="0" cy="8321040"/>
          </a:xfrm>
          <a:prstGeom prst="line">
            <a:avLst/>
          </a:prstGeom>
          <a:ln w="12700">
            <a:solidFill>
              <a:schemeClr val="accent6"/>
            </a:solidFill>
            <a:tailEnd type="none"/>
          </a:ln>
        </p:spPr>
        <p:style>
          <a:lnRef idx="1">
            <a:schemeClr val="accent1"/>
          </a:lnRef>
          <a:fillRef idx="0">
            <a:schemeClr val="accent1"/>
          </a:fillRef>
          <a:effectRef idx="0">
            <a:schemeClr val="accent1"/>
          </a:effectRef>
          <a:fontRef idx="minor">
            <a:schemeClr val="tx1"/>
          </a:fontRef>
        </p:style>
      </p:cxnSp>
      <p:sp>
        <p:nvSpPr>
          <p:cNvPr id="19" name="Title 5"/>
          <p:cNvSpPr txBox="1">
            <a:spLocks/>
          </p:cNvSpPr>
          <p:nvPr/>
        </p:nvSpPr>
        <p:spPr>
          <a:xfrm>
            <a:off x="171778" y="454707"/>
            <a:ext cx="8734100" cy="627757"/>
          </a:xfrm>
          <a:prstGeom prst="rect">
            <a:avLst/>
          </a:prstGeom>
        </p:spPr>
        <p:txBody>
          <a:bodyPr/>
          <a:lstStyle>
            <a:lvl1pPr algn="l" defTabSz="685783" rtl="0" eaLnBrk="1" latinLnBrk="0" hangingPunct="1">
              <a:lnSpc>
                <a:spcPct val="90000"/>
              </a:lnSpc>
              <a:spcBef>
                <a:spcPct val="0"/>
              </a:spcBef>
              <a:buNone/>
              <a:defRPr sz="1600" b="1" kern="1200">
                <a:solidFill>
                  <a:schemeClr val="tx1"/>
                </a:solidFill>
                <a:latin typeface="Mark Offc For MC" panose="020B0504020101010102" pitchFamily="34" charset="0"/>
                <a:ea typeface="+mj-ea"/>
                <a:cs typeface="+mj-cs"/>
              </a:defRPr>
            </a:lvl1pPr>
          </a:lstStyle>
          <a:p>
            <a:r>
              <a:rPr lang="en-US" sz="2000" b="0" dirty="0"/>
              <a:t>Value will be created for all stakeholders, improving OPEX, working capital, and transparency</a:t>
            </a: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029" y="1899597"/>
            <a:ext cx="457200" cy="456629"/>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818" y="1902559"/>
            <a:ext cx="457200" cy="457772"/>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2736" y="3482286"/>
            <a:ext cx="457200" cy="457200"/>
          </a:xfrm>
          <a:prstGeom prst="rect">
            <a:avLst/>
          </a:prstGeom>
          <a:solidFill>
            <a:schemeClr val="bg1"/>
          </a:solidFill>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818" y="3486837"/>
            <a:ext cx="457200" cy="457200"/>
          </a:xfrm>
          <a:prstGeom prst="rect">
            <a:avLst/>
          </a:prstGeom>
        </p:spPr>
      </p:pic>
      <p:sp>
        <p:nvSpPr>
          <p:cNvPr id="22" name="Rectangle 21">
            <a:extLst>
              <a:ext uri="{FF2B5EF4-FFF2-40B4-BE49-F238E27FC236}">
                <a16:creationId xmlns:a16="http://schemas.microsoft.com/office/drawing/2014/main" id="{DE463A58-2C68-574B-A224-C7E91E99E2CC}"/>
              </a:ext>
            </a:extLst>
          </p:cNvPr>
          <p:cNvSpPr/>
          <p:nvPr/>
        </p:nvSpPr>
        <p:spPr>
          <a:xfrm>
            <a:off x="168578" y="172275"/>
            <a:ext cx="2983509" cy="200055"/>
          </a:xfrm>
          <a:prstGeom prst="rect">
            <a:avLst/>
          </a:prstGeom>
        </p:spPr>
        <p:txBody>
          <a:bodyPr wrap="none">
            <a:spAutoFit/>
          </a:bodyPr>
          <a:lstStyle/>
          <a:p>
            <a:r>
              <a:rPr lang="en-US" sz="700" b="1" spc="50" dirty="0">
                <a:solidFill>
                  <a:schemeClr val="accent1"/>
                </a:solidFill>
                <a:latin typeface="Mark Offc For MC" panose="020B0504020101010102" pitchFamily="34" charset="77"/>
              </a:rPr>
              <a:t>MASTERCARD B2B SOLUTIONS – VALUE PROPOSITION</a:t>
            </a:r>
            <a:endParaRPr lang="en-US" sz="700" spc="50" dirty="0">
              <a:solidFill>
                <a:schemeClr val="accent1"/>
              </a:solidFill>
              <a:latin typeface="Mark Offc For MC" panose="020B0504020101010102" pitchFamily="34" charset="77"/>
            </a:endParaRPr>
          </a:p>
        </p:txBody>
      </p:sp>
      <p:sp>
        <p:nvSpPr>
          <p:cNvPr id="2" name="Slide Number Placeholder 1"/>
          <p:cNvSpPr>
            <a:spLocks noGrp="1"/>
          </p:cNvSpPr>
          <p:nvPr>
            <p:ph type="sldNum" sz="quarter" idx="17"/>
          </p:nvPr>
        </p:nvSpPr>
        <p:spPr/>
        <p:txBody>
          <a:bodyPr/>
          <a:lstStyle/>
          <a:p>
            <a:fld id="{3AB2DB24-5BB4-4F1B-973E-A10FA63DFB9A}" type="slidenum">
              <a:rPr lang="en-US" smtClean="0"/>
              <a:pPr/>
              <a:t>12</a:t>
            </a:fld>
            <a:endParaRPr lang="en-US" dirty="0"/>
          </a:p>
        </p:txBody>
      </p:sp>
    </p:spTree>
    <p:extLst>
      <p:ext uri="{BB962C8B-B14F-4D97-AF65-F5344CB8AC3E}">
        <p14:creationId xmlns:p14="http://schemas.microsoft.com/office/powerpoint/2010/main" val="2850440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5"/>
          <p:cNvSpPr txBox="1">
            <a:spLocks/>
          </p:cNvSpPr>
          <p:nvPr/>
        </p:nvSpPr>
        <p:spPr>
          <a:xfrm>
            <a:off x="171778" y="454707"/>
            <a:ext cx="8524700" cy="627757"/>
          </a:xfrm>
          <a:prstGeom prst="rect">
            <a:avLst/>
          </a:prstGeom>
        </p:spPr>
        <p:txBody>
          <a:bodyPr/>
          <a:lstStyle>
            <a:lvl1pPr algn="l" defTabSz="685783" rtl="0" eaLnBrk="1" latinLnBrk="0" hangingPunct="1">
              <a:lnSpc>
                <a:spcPct val="90000"/>
              </a:lnSpc>
              <a:spcBef>
                <a:spcPct val="0"/>
              </a:spcBef>
              <a:buNone/>
              <a:defRPr sz="1600" b="1" kern="1200">
                <a:solidFill>
                  <a:schemeClr val="tx1"/>
                </a:solidFill>
                <a:latin typeface="Mark Offc For MC" panose="020B0504020101010102" pitchFamily="34" charset="0"/>
                <a:ea typeface="+mj-ea"/>
                <a:cs typeface="+mj-cs"/>
              </a:defRPr>
            </a:lvl1pPr>
          </a:lstStyle>
          <a:p>
            <a:r>
              <a:rPr lang="en-US" sz="2000" b="0" dirty="0"/>
              <a:t>RTP is here and coming in a big way, driven by customer demand</a:t>
            </a:r>
          </a:p>
        </p:txBody>
      </p:sp>
      <p:sp>
        <p:nvSpPr>
          <p:cNvPr id="172" name="Rectangle 171">
            <a:extLst>
              <a:ext uri="{FF2B5EF4-FFF2-40B4-BE49-F238E27FC236}">
                <a16:creationId xmlns:a16="http://schemas.microsoft.com/office/drawing/2014/main" id="{DE463A58-2C68-574B-A224-C7E91E99E2CC}"/>
              </a:ext>
            </a:extLst>
          </p:cNvPr>
          <p:cNvSpPr/>
          <p:nvPr/>
        </p:nvSpPr>
        <p:spPr>
          <a:xfrm>
            <a:off x="168578" y="172275"/>
            <a:ext cx="721672" cy="200055"/>
          </a:xfrm>
          <a:prstGeom prst="rect">
            <a:avLst/>
          </a:prstGeom>
        </p:spPr>
        <p:txBody>
          <a:bodyPr wrap="none">
            <a:spAutoFit/>
          </a:bodyPr>
          <a:lstStyle/>
          <a:p>
            <a:r>
              <a:rPr lang="en-US" sz="700" b="1" spc="50" dirty="0">
                <a:solidFill>
                  <a:schemeClr val="accent1"/>
                </a:solidFill>
                <a:latin typeface="Mark Offc For MC" panose="020B0504020101010102" pitchFamily="34" charset="77"/>
              </a:rPr>
              <a:t>WHY NOW</a:t>
            </a:r>
            <a:endParaRPr lang="en-US" sz="700" spc="50" dirty="0">
              <a:solidFill>
                <a:schemeClr val="accent1"/>
              </a:solidFill>
              <a:latin typeface="Mark Offc For MC" panose="020B0504020101010102" pitchFamily="34" charset="77"/>
            </a:endParaRPr>
          </a:p>
        </p:txBody>
      </p:sp>
      <p:sp>
        <p:nvSpPr>
          <p:cNvPr id="11" name="Rounded Rectangle 10"/>
          <p:cNvSpPr/>
          <p:nvPr/>
        </p:nvSpPr>
        <p:spPr bwMode="gray">
          <a:xfrm>
            <a:off x="306635" y="1699535"/>
            <a:ext cx="3785304" cy="233012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5" name="Rectangle 14">
            <a:extLst>
              <a:ext uri="{FF2B5EF4-FFF2-40B4-BE49-F238E27FC236}">
                <a16:creationId xmlns:a16="http://schemas.microsoft.com/office/drawing/2014/main" id="{FE963508-0AFF-8546-A16E-F8682342673F}"/>
              </a:ext>
            </a:extLst>
          </p:cNvPr>
          <p:cNvSpPr/>
          <p:nvPr/>
        </p:nvSpPr>
        <p:spPr>
          <a:xfrm>
            <a:off x="529414" y="1874919"/>
            <a:ext cx="3285947" cy="461665"/>
          </a:xfrm>
          <a:prstGeom prst="rect">
            <a:avLst/>
          </a:prstGeom>
        </p:spPr>
        <p:txBody>
          <a:bodyPr wrap="square">
            <a:spAutoFit/>
          </a:bodyPr>
          <a:lstStyle/>
          <a:p>
            <a:pPr algn="ctr"/>
            <a:r>
              <a:rPr lang="en-US" sz="1200" b="1" dirty="0">
                <a:latin typeface="Mark Offc For MC" panose="020B0504020101010102" pitchFamily="34" charset="77"/>
              </a:rPr>
              <a:t>Percent of business customers that plan to implement RTP in the coming years</a:t>
            </a:r>
          </a:p>
        </p:txBody>
      </p:sp>
      <p:sp>
        <p:nvSpPr>
          <p:cNvPr id="16" name="Rectangle 15">
            <a:extLst>
              <a:ext uri="{FF2B5EF4-FFF2-40B4-BE49-F238E27FC236}">
                <a16:creationId xmlns:a16="http://schemas.microsoft.com/office/drawing/2014/main" id="{FE963508-0AFF-8546-A16E-F8682342673F}"/>
              </a:ext>
            </a:extLst>
          </p:cNvPr>
          <p:cNvSpPr/>
          <p:nvPr/>
        </p:nvSpPr>
        <p:spPr>
          <a:xfrm>
            <a:off x="-68689" y="2633764"/>
            <a:ext cx="1274877" cy="230832"/>
          </a:xfrm>
          <a:prstGeom prst="rect">
            <a:avLst/>
          </a:prstGeom>
        </p:spPr>
        <p:txBody>
          <a:bodyPr wrap="square">
            <a:spAutoFit/>
          </a:bodyPr>
          <a:lstStyle/>
          <a:p>
            <a:pPr algn="r"/>
            <a:r>
              <a:rPr lang="en-US" sz="900" dirty="0">
                <a:solidFill>
                  <a:schemeClr val="tx1">
                    <a:lumMod val="50000"/>
                    <a:lumOff val="50000"/>
                  </a:schemeClr>
                </a:solidFill>
                <a:latin typeface="Mark Offc For MC" panose="020B0504020101010102" pitchFamily="34" charset="77"/>
              </a:rPr>
              <a:t>6 months</a:t>
            </a:r>
          </a:p>
        </p:txBody>
      </p:sp>
      <p:sp>
        <p:nvSpPr>
          <p:cNvPr id="17" name="Rectangle 16">
            <a:extLst>
              <a:ext uri="{FF2B5EF4-FFF2-40B4-BE49-F238E27FC236}">
                <a16:creationId xmlns:a16="http://schemas.microsoft.com/office/drawing/2014/main" id="{FE963508-0AFF-8546-A16E-F8682342673F}"/>
              </a:ext>
            </a:extLst>
          </p:cNvPr>
          <p:cNvSpPr/>
          <p:nvPr/>
        </p:nvSpPr>
        <p:spPr>
          <a:xfrm>
            <a:off x="-62827" y="3031247"/>
            <a:ext cx="1274877" cy="230832"/>
          </a:xfrm>
          <a:prstGeom prst="rect">
            <a:avLst/>
          </a:prstGeom>
        </p:spPr>
        <p:txBody>
          <a:bodyPr wrap="square">
            <a:spAutoFit/>
          </a:bodyPr>
          <a:lstStyle/>
          <a:p>
            <a:pPr algn="r"/>
            <a:r>
              <a:rPr lang="en-US" sz="900" dirty="0">
                <a:solidFill>
                  <a:schemeClr val="tx1">
                    <a:lumMod val="50000"/>
                    <a:lumOff val="50000"/>
                  </a:schemeClr>
                </a:solidFill>
                <a:latin typeface="Mark Offc For MC" panose="020B0504020101010102" pitchFamily="34" charset="77"/>
              </a:rPr>
              <a:t>12 months</a:t>
            </a:r>
          </a:p>
        </p:txBody>
      </p:sp>
      <p:sp>
        <p:nvSpPr>
          <p:cNvPr id="18" name="Rectangle 17">
            <a:extLst>
              <a:ext uri="{FF2B5EF4-FFF2-40B4-BE49-F238E27FC236}">
                <a16:creationId xmlns:a16="http://schemas.microsoft.com/office/drawing/2014/main" id="{FE963508-0AFF-8546-A16E-F8682342673F}"/>
              </a:ext>
            </a:extLst>
          </p:cNvPr>
          <p:cNvSpPr/>
          <p:nvPr/>
        </p:nvSpPr>
        <p:spPr>
          <a:xfrm>
            <a:off x="-62827" y="3428730"/>
            <a:ext cx="1274877" cy="230832"/>
          </a:xfrm>
          <a:prstGeom prst="rect">
            <a:avLst/>
          </a:prstGeom>
        </p:spPr>
        <p:txBody>
          <a:bodyPr wrap="square">
            <a:spAutoFit/>
          </a:bodyPr>
          <a:lstStyle/>
          <a:p>
            <a:pPr algn="r"/>
            <a:r>
              <a:rPr lang="en-US" sz="900" dirty="0">
                <a:solidFill>
                  <a:schemeClr val="tx1">
                    <a:lumMod val="50000"/>
                    <a:lumOff val="50000"/>
                  </a:schemeClr>
                </a:solidFill>
                <a:latin typeface="Mark Offc For MC" panose="020B0504020101010102" pitchFamily="34" charset="77"/>
              </a:rPr>
              <a:t>2-3 years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0817" t="20712" r="17884" b="25220"/>
          <a:stretch/>
        </p:blipFill>
        <p:spPr>
          <a:xfrm>
            <a:off x="1212050" y="2384026"/>
            <a:ext cx="2504589" cy="1523061"/>
          </a:xfrm>
          <a:prstGeom prst="rect">
            <a:avLst/>
          </a:prstGeom>
        </p:spPr>
      </p:pic>
      <p:sp>
        <p:nvSpPr>
          <p:cNvPr id="14" name="TextBox 13"/>
          <p:cNvSpPr txBox="1"/>
          <p:nvPr/>
        </p:nvSpPr>
        <p:spPr bwMode="gray">
          <a:xfrm>
            <a:off x="3119090" y="3373330"/>
            <a:ext cx="1078992" cy="286232"/>
          </a:xfrm>
          <a:prstGeom prst="rect">
            <a:avLst/>
          </a:prstGeom>
          <a:noFill/>
        </p:spPr>
        <p:txBody>
          <a:bodyPr wrap="square" rtlCol="0">
            <a:spAutoFit/>
          </a:bodyPr>
          <a:lstStyle/>
          <a:p>
            <a:pPr>
              <a:lnSpc>
                <a:spcPct val="90000"/>
              </a:lnSpc>
              <a:spcBef>
                <a:spcPts val="600"/>
              </a:spcBef>
            </a:pPr>
            <a:r>
              <a:rPr lang="en-US" sz="1400" dirty="0">
                <a:solidFill>
                  <a:srgbClr val="FFFFFF"/>
                </a:solidFill>
              </a:rPr>
              <a:t>85%</a:t>
            </a:r>
          </a:p>
        </p:txBody>
      </p:sp>
      <p:sp>
        <p:nvSpPr>
          <p:cNvPr id="5" name="TextBox 4"/>
          <p:cNvSpPr txBox="1"/>
          <p:nvPr/>
        </p:nvSpPr>
        <p:spPr bwMode="gray">
          <a:xfrm>
            <a:off x="2524238" y="3002440"/>
            <a:ext cx="1078992" cy="286232"/>
          </a:xfrm>
          <a:prstGeom prst="rect">
            <a:avLst/>
          </a:prstGeom>
          <a:noFill/>
        </p:spPr>
        <p:txBody>
          <a:bodyPr wrap="square" rtlCol="0">
            <a:spAutoFit/>
          </a:bodyPr>
          <a:lstStyle/>
          <a:p>
            <a:pPr>
              <a:lnSpc>
                <a:spcPct val="90000"/>
              </a:lnSpc>
              <a:spcBef>
                <a:spcPts val="600"/>
              </a:spcBef>
            </a:pPr>
            <a:r>
              <a:rPr lang="en-US" sz="1400" dirty="0">
                <a:solidFill>
                  <a:srgbClr val="FFFFFF"/>
                </a:solidFill>
              </a:rPr>
              <a:t>65%</a:t>
            </a:r>
          </a:p>
        </p:txBody>
      </p:sp>
      <p:sp>
        <p:nvSpPr>
          <p:cNvPr id="13" name="TextBox 12"/>
          <p:cNvSpPr txBox="1"/>
          <p:nvPr/>
        </p:nvSpPr>
        <p:spPr bwMode="gray">
          <a:xfrm>
            <a:off x="1975598" y="2606064"/>
            <a:ext cx="1078992" cy="286232"/>
          </a:xfrm>
          <a:prstGeom prst="rect">
            <a:avLst/>
          </a:prstGeom>
          <a:noFill/>
        </p:spPr>
        <p:txBody>
          <a:bodyPr wrap="square" rtlCol="0">
            <a:spAutoFit/>
          </a:bodyPr>
          <a:lstStyle/>
          <a:p>
            <a:pPr>
              <a:lnSpc>
                <a:spcPct val="90000"/>
              </a:lnSpc>
              <a:spcBef>
                <a:spcPts val="600"/>
              </a:spcBef>
            </a:pPr>
            <a:r>
              <a:rPr lang="en-US" sz="1400" dirty="0">
                <a:solidFill>
                  <a:srgbClr val="FFFFFF"/>
                </a:solidFill>
              </a:rPr>
              <a:t>45%</a:t>
            </a:r>
          </a:p>
        </p:txBody>
      </p:sp>
      <p:sp>
        <p:nvSpPr>
          <p:cNvPr id="19" name="Text Placeholder 5"/>
          <p:cNvSpPr txBox="1">
            <a:spLocks/>
          </p:cNvSpPr>
          <p:nvPr/>
        </p:nvSpPr>
        <p:spPr>
          <a:xfrm>
            <a:off x="4622054" y="1107549"/>
            <a:ext cx="3982450" cy="3735491"/>
          </a:xfrm>
          <a:prstGeom prst="rect">
            <a:avLst/>
          </a:prstGeom>
        </p:spPr>
        <p:txBody>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lvl="0" indent="0" fontAlgn="base">
              <a:spcBef>
                <a:spcPts val="600"/>
              </a:spcBef>
              <a:spcAft>
                <a:spcPct val="0"/>
              </a:spcAft>
              <a:buNone/>
            </a:pPr>
            <a:r>
              <a:rPr lang="en-US" altLang="en-US" sz="1200" dirty="0">
                <a:solidFill>
                  <a:schemeClr val="accent1"/>
                </a:solidFill>
                <a:latin typeface="Mark Offc For MC Light" panose="020B0504020101010102" pitchFamily="34" charset="77"/>
              </a:rPr>
              <a:t>BENEFITS FOR BANKS</a:t>
            </a:r>
            <a:br>
              <a:rPr lang="en-US" altLang="en-US" sz="1100" dirty="0">
                <a:solidFill>
                  <a:schemeClr val="accent1"/>
                </a:solidFill>
                <a:latin typeface="Mark Offc For MC Light" panose="020B0504020101010102" pitchFamily="34" charset="77"/>
              </a:rPr>
            </a:br>
            <a:endParaRPr lang="en-US" altLang="en-US" sz="1100" dirty="0">
              <a:solidFill>
                <a:schemeClr val="accent1"/>
              </a:solidFill>
              <a:latin typeface="Mark Offc For MC Light" panose="020B0504020101010102" pitchFamily="34" charset="77"/>
            </a:endParaRPr>
          </a:p>
          <a:p>
            <a:pPr marL="0" lvl="0" indent="0" fontAlgn="base">
              <a:spcBef>
                <a:spcPts val="600"/>
              </a:spcBef>
              <a:spcAft>
                <a:spcPct val="0"/>
              </a:spcAft>
              <a:buNone/>
            </a:pPr>
            <a:r>
              <a:rPr lang="en-US" altLang="en-US" sz="1200" b="1" dirty="0">
                <a:latin typeface="Mark Offc For MC" panose="020B0504020101010102" pitchFamily="34" charset="77"/>
              </a:rPr>
              <a:t>Meet customer expectations</a:t>
            </a:r>
          </a:p>
          <a:p>
            <a:pPr marL="171450" lvl="0" indent="-171450" fontAlgn="base">
              <a:spcBef>
                <a:spcPts val="600"/>
              </a:spcBef>
              <a:spcAft>
                <a:spcPct val="0"/>
              </a:spcAft>
              <a:buFont typeface="Arial" panose="020B0604020202020204" pitchFamily="34" charset="0"/>
              <a:buChar char="•"/>
            </a:pPr>
            <a:r>
              <a:rPr lang="en-US" altLang="en-US" sz="1200" dirty="0">
                <a:latin typeface="Mark Offc For MC" panose="020B0504020101010102" pitchFamily="34" charset="77"/>
              </a:rPr>
              <a:t>85% of business customers want to implement RTP over the next 2-3 years</a:t>
            </a:r>
          </a:p>
          <a:p>
            <a:pPr marL="171450" lvl="0" indent="-171450" fontAlgn="base">
              <a:spcBef>
                <a:spcPts val="600"/>
              </a:spcBef>
              <a:spcAft>
                <a:spcPct val="0"/>
              </a:spcAft>
              <a:buFont typeface="Arial" panose="020B0604020202020204" pitchFamily="34" charset="0"/>
              <a:buChar char="•"/>
            </a:pPr>
            <a:r>
              <a:rPr lang="en-US" altLang="en-US" sz="1200" dirty="0">
                <a:latin typeface="Mark Offc For MC" panose="020B0504020101010102" pitchFamily="34" charset="77"/>
              </a:rPr>
              <a:t>67% expect RTP solutions from their bank</a:t>
            </a:r>
          </a:p>
          <a:p>
            <a:pPr marL="0" lvl="0" indent="0" fontAlgn="base">
              <a:spcBef>
                <a:spcPts val="600"/>
              </a:spcBef>
              <a:spcAft>
                <a:spcPct val="0"/>
              </a:spcAft>
              <a:buNone/>
            </a:pPr>
            <a:endParaRPr lang="en-US" altLang="en-US" sz="1200" b="1" dirty="0">
              <a:latin typeface="Mark Offc For MC" panose="020B0504020101010102" pitchFamily="34" charset="77"/>
            </a:endParaRPr>
          </a:p>
          <a:p>
            <a:pPr marL="0" lvl="0" indent="0" fontAlgn="base">
              <a:spcBef>
                <a:spcPts val="600"/>
              </a:spcBef>
              <a:spcAft>
                <a:spcPct val="0"/>
              </a:spcAft>
              <a:buNone/>
            </a:pPr>
            <a:r>
              <a:rPr lang="en-US" altLang="en-US" sz="1200" b="1" dirty="0">
                <a:latin typeface="Mark Offc For MC" panose="020B0504020101010102" pitchFamily="34" charset="77"/>
              </a:rPr>
              <a:t>Monetize your investments</a:t>
            </a:r>
          </a:p>
          <a:p>
            <a:pPr marL="171450" lvl="0" indent="-171450" fontAlgn="base">
              <a:spcBef>
                <a:spcPts val="600"/>
              </a:spcBef>
              <a:spcAft>
                <a:spcPct val="0"/>
              </a:spcAft>
              <a:buFont typeface="Arial" panose="020B0604020202020204" pitchFamily="34" charset="0"/>
              <a:buChar char="•"/>
            </a:pPr>
            <a:r>
              <a:rPr lang="en-US" altLang="en-US" sz="1200" dirty="0">
                <a:latin typeface="Mark Offc For MC" panose="020B0504020101010102" pitchFamily="34" charset="77"/>
              </a:rPr>
              <a:t>Get the ROI on investments in the rails</a:t>
            </a:r>
          </a:p>
          <a:p>
            <a:pPr marL="171450" lvl="0" indent="-171450" fontAlgn="base">
              <a:spcBef>
                <a:spcPts val="600"/>
              </a:spcBef>
              <a:spcAft>
                <a:spcPct val="0"/>
              </a:spcAft>
              <a:buFont typeface="Arial" panose="020B0604020202020204" pitchFamily="34" charset="0"/>
              <a:buChar char="•"/>
            </a:pPr>
            <a:r>
              <a:rPr lang="en-US" altLang="en-US" sz="1200" dirty="0">
                <a:latin typeface="Mark Offc For MC" panose="020B0504020101010102" pitchFamily="34" charset="77"/>
              </a:rPr>
              <a:t>Reduce costs of paper payments</a:t>
            </a:r>
          </a:p>
          <a:p>
            <a:pPr marL="171450" lvl="0" indent="-171450" fontAlgn="base">
              <a:spcBef>
                <a:spcPts val="600"/>
              </a:spcBef>
              <a:spcAft>
                <a:spcPct val="0"/>
              </a:spcAft>
              <a:buFont typeface="Arial" panose="020B0604020202020204" pitchFamily="34" charset="0"/>
              <a:buChar char="•"/>
            </a:pPr>
            <a:r>
              <a:rPr lang="en-US" altLang="en-US" sz="1200" dirty="0">
                <a:latin typeface="Mark Offc For MC" panose="020B0504020101010102" pitchFamily="34" charset="77"/>
              </a:rPr>
              <a:t>Gain revenue from value-added solutions</a:t>
            </a:r>
          </a:p>
          <a:p>
            <a:pPr marL="0" lvl="0" indent="0" fontAlgn="base">
              <a:spcBef>
                <a:spcPts val="600"/>
              </a:spcBef>
              <a:spcAft>
                <a:spcPct val="0"/>
              </a:spcAft>
              <a:buNone/>
            </a:pPr>
            <a:endParaRPr lang="en-US" altLang="en-US" sz="1200" b="1" dirty="0">
              <a:latin typeface="Mark Offc For MC" panose="020B0504020101010102" pitchFamily="34" charset="77"/>
            </a:endParaRPr>
          </a:p>
          <a:p>
            <a:pPr marL="0" lvl="0" indent="0" fontAlgn="base">
              <a:spcBef>
                <a:spcPts val="600"/>
              </a:spcBef>
              <a:spcAft>
                <a:spcPct val="0"/>
              </a:spcAft>
              <a:buNone/>
            </a:pPr>
            <a:r>
              <a:rPr lang="en-US" altLang="en-US" sz="1200" b="1" dirty="0">
                <a:latin typeface="Mark Offc For MC" panose="020B0504020101010102" pitchFamily="34" charset="77"/>
              </a:rPr>
              <a:t>Deepen customer value</a:t>
            </a:r>
          </a:p>
          <a:p>
            <a:pPr marL="171450" lvl="0" indent="-171450" fontAlgn="base">
              <a:spcBef>
                <a:spcPts val="600"/>
              </a:spcBef>
              <a:spcAft>
                <a:spcPct val="0"/>
              </a:spcAft>
              <a:buFont typeface="Arial" panose="020B0604020202020204" pitchFamily="34" charset="0"/>
              <a:buChar char="•"/>
            </a:pPr>
            <a:r>
              <a:rPr lang="en-US" altLang="en-US" sz="1200" dirty="0">
                <a:latin typeface="Mark Offc For MC" panose="020B0504020101010102" pitchFamily="34" charset="77"/>
              </a:rPr>
              <a:t>Create product cross-sell opportunities</a:t>
            </a:r>
          </a:p>
          <a:p>
            <a:pPr marL="171450" lvl="0" indent="-171450" fontAlgn="base">
              <a:spcBef>
                <a:spcPts val="600"/>
              </a:spcBef>
              <a:spcAft>
                <a:spcPct val="0"/>
              </a:spcAft>
              <a:buFont typeface="Arial" panose="020B0604020202020204" pitchFamily="34" charset="0"/>
              <a:buChar char="•"/>
            </a:pPr>
            <a:r>
              <a:rPr lang="en-US" altLang="en-US" sz="1200" dirty="0">
                <a:latin typeface="Mark Offc For MC" panose="020B0504020101010102" pitchFamily="34" charset="77"/>
              </a:rPr>
              <a:t>Differentiate in a new space and don’t lose out to new entrants</a:t>
            </a:r>
          </a:p>
        </p:txBody>
      </p:sp>
      <p:sp>
        <p:nvSpPr>
          <p:cNvPr id="20" name="Rectangle 19">
            <a:extLst>
              <a:ext uri="{FF2B5EF4-FFF2-40B4-BE49-F238E27FC236}">
                <a16:creationId xmlns:a16="http://schemas.microsoft.com/office/drawing/2014/main" id="{FE963508-0AFF-8546-A16E-F8682342673F}"/>
              </a:ext>
            </a:extLst>
          </p:cNvPr>
          <p:cNvSpPr/>
          <p:nvPr/>
        </p:nvSpPr>
        <p:spPr>
          <a:xfrm>
            <a:off x="160673" y="830550"/>
            <a:ext cx="7992727" cy="276999"/>
          </a:xfrm>
          <a:prstGeom prst="rect">
            <a:avLst/>
          </a:prstGeom>
        </p:spPr>
        <p:txBody>
          <a:bodyPr wrap="square">
            <a:spAutoFit/>
          </a:bodyPr>
          <a:lstStyle/>
          <a:p>
            <a:r>
              <a:rPr lang="en-US" sz="1200" b="1" dirty="0">
                <a:latin typeface="Mark Offc For MC" panose="020B0504020101010102" pitchFamily="34" charset="77"/>
              </a:rPr>
              <a:t>Early movers are positioned to win</a:t>
            </a:r>
          </a:p>
        </p:txBody>
      </p:sp>
      <p:cxnSp>
        <p:nvCxnSpPr>
          <p:cNvPr id="21" name="Straight Connector 20">
            <a:extLst>
              <a:ext uri="{FF2B5EF4-FFF2-40B4-BE49-F238E27FC236}">
                <a16:creationId xmlns:a16="http://schemas.microsoft.com/office/drawing/2014/main" id="{DD6BB196-1ECC-6341-9109-2DEE5E582B06}"/>
              </a:ext>
            </a:extLst>
          </p:cNvPr>
          <p:cNvCxnSpPr>
            <a:cxnSpLocks/>
          </p:cNvCxnSpPr>
          <p:nvPr/>
        </p:nvCxnSpPr>
        <p:spPr bwMode="gray">
          <a:xfrm rot="10800000" flipH="1">
            <a:off x="4571999" y="1417326"/>
            <a:ext cx="4023360" cy="0"/>
          </a:xfrm>
          <a:prstGeom prst="line">
            <a:avLst/>
          </a:prstGeom>
          <a:ln w="12700">
            <a:solidFill>
              <a:schemeClr val="accent6"/>
            </a:solidFill>
            <a:tailEnd type="non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190103" y="4952229"/>
            <a:ext cx="2763795" cy="191271"/>
          </a:xfrm>
          <a:prstGeom prst="rect">
            <a:avLst/>
          </a:prstGeom>
        </p:spPr>
        <p:txBody>
          <a:bodyPr wrap="square">
            <a:spAutoFit/>
          </a:bodyPr>
          <a:lstStyle/>
          <a:p>
            <a:r>
              <a:rPr lang="en-US" sz="643" dirty="0"/>
              <a:t>Source: PYMNTS.com &amp; Mastercard, “Real Time Payments Survey,” 2019</a:t>
            </a:r>
          </a:p>
        </p:txBody>
      </p:sp>
      <p:sp>
        <p:nvSpPr>
          <p:cNvPr id="2" name="Slide Number Placeholder 1"/>
          <p:cNvSpPr>
            <a:spLocks noGrp="1"/>
          </p:cNvSpPr>
          <p:nvPr>
            <p:ph type="sldNum" sz="quarter" idx="12"/>
          </p:nvPr>
        </p:nvSpPr>
        <p:spPr/>
        <p:txBody>
          <a:bodyPr/>
          <a:lstStyle/>
          <a:p>
            <a:fld id="{3AB2DB24-5BB4-4F1B-973E-A10FA63DFB9A}" type="slidenum">
              <a:rPr lang="en-US" smtClean="0"/>
              <a:pPr/>
              <a:t>13</a:t>
            </a:fld>
            <a:endParaRPr lang="en-US" dirty="0"/>
          </a:p>
        </p:txBody>
      </p:sp>
    </p:spTree>
    <p:extLst>
      <p:ext uri="{BB962C8B-B14F-4D97-AF65-F5344CB8AC3E}">
        <p14:creationId xmlns:p14="http://schemas.microsoft.com/office/powerpoint/2010/main" val="3074149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5EF89A2E-7BAC-4F0C-A5E9-B338C5C641CD}"/>
              </a:ext>
            </a:extLst>
          </p:cNvPr>
          <p:cNvSpPr txBox="1">
            <a:spLocks/>
          </p:cNvSpPr>
          <p:nvPr/>
        </p:nvSpPr>
        <p:spPr bwMode="gray">
          <a:xfrm>
            <a:off x="255190" y="2999066"/>
            <a:ext cx="6136466" cy="1477328"/>
          </a:xfrm>
          <a:prstGeom prst="rect">
            <a:avLst/>
          </a:prstGeom>
        </p:spPr>
        <p:txBody>
          <a:bodyPr vert="horz" wrap="square" lIns="91440" tIns="45720" rIns="91440" bIns="45720" rtlCol="0" anchor="t" anchorCtr="0">
            <a:spAutoFit/>
          </a:bodyPr>
          <a:lstStyle>
            <a:lvl1pPr algn="l" defTabSz="685783" rtl="0" eaLnBrk="1" latinLnBrk="0" hangingPunct="1">
              <a:lnSpc>
                <a:spcPct val="90000"/>
              </a:lnSpc>
              <a:spcBef>
                <a:spcPct val="0"/>
              </a:spcBef>
              <a:buNone/>
              <a:defRPr sz="3400" b="0" kern="1200">
                <a:solidFill>
                  <a:srgbClr val="FFFFFF"/>
                </a:solidFill>
                <a:latin typeface="+mj-lt"/>
                <a:ea typeface="+mj-ea"/>
                <a:cs typeface="+mj-cs"/>
              </a:defRPr>
            </a:lvl1pPr>
          </a:lstStyle>
          <a:p>
            <a:r>
              <a:rPr lang="en-US" sz="5000" dirty="0">
                <a:solidFill>
                  <a:srgbClr val="F7F7F7"/>
                </a:solidFill>
                <a:latin typeface="Mark Offc For MC Light" charset="0"/>
                <a:ea typeface="Mark Offc For MC Light" charset="0"/>
                <a:cs typeface="Mark Offc For MC Light" charset="0"/>
              </a:rPr>
              <a:t>Let’s build the future together</a:t>
            </a:r>
          </a:p>
        </p:txBody>
      </p:sp>
      <p:sp>
        <p:nvSpPr>
          <p:cNvPr id="4" name="Rectangle 3">
            <a:extLst>
              <a:ext uri="{FF2B5EF4-FFF2-40B4-BE49-F238E27FC236}">
                <a16:creationId xmlns:a16="http://schemas.microsoft.com/office/drawing/2014/main" id="{DE463A58-2C68-574B-A224-C7E91E99E2CC}"/>
              </a:ext>
            </a:extLst>
          </p:cNvPr>
          <p:cNvSpPr/>
          <p:nvPr/>
        </p:nvSpPr>
        <p:spPr>
          <a:xfrm>
            <a:off x="168578" y="172275"/>
            <a:ext cx="811441" cy="200055"/>
          </a:xfrm>
          <a:prstGeom prst="rect">
            <a:avLst/>
          </a:prstGeom>
        </p:spPr>
        <p:txBody>
          <a:bodyPr wrap="none">
            <a:spAutoFit/>
          </a:bodyPr>
          <a:lstStyle/>
          <a:p>
            <a:r>
              <a:rPr lang="en-US" sz="700" b="1" spc="50" dirty="0">
                <a:solidFill>
                  <a:schemeClr val="accent1"/>
                </a:solidFill>
                <a:latin typeface="Mark Offc For MC" panose="020B0504020101010102" pitchFamily="34" charset="77"/>
              </a:rPr>
              <a:t>NEXT STEPS</a:t>
            </a:r>
            <a:endParaRPr lang="en-US" sz="700" spc="50" dirty="0">
              <a:solidFill>
                <a:schemeClr val="accent1"/>
              </a:solidFill>
              <a:latin typeface="Mark Offc For MC" panose="020B0504020101010102" pitchFamily="34" charset="77"/>
            </a:endParaRPr>
          </a:p>
        </p:txBody>
      </p:sp>
    </p:spTree>
    <p:extLst>
      <p:ext uri="{BB962C8B-B14F-4D97-AF65-F5344CB8AC3E}">
        <p14:creationId xmlns:p14="http://schemas.microsoft.com/office/powerpoint/2010/main" val="1655931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Appendix</a:t>
            </a:r>
          </a:p>
        </p:txBody>
      </p:sp>
      <p:sp>
        <p:nvSpPr>
          <p:cNvPr id="7" name="Slide Number Placeholder 6"/>
          <p:cNvSpPr>
            <a:spLocks noGrp="1"/>
          </p:cNvSpPr>
          <p:nvPr>
            <p:ph type="sldNum" sz="quarter" idx="4"/>
          </p:nvPr>
        </p:nvSpPr>
        <p:spPr/>
        <p:txBody>
          <a:bodyPr/>
          <a:lstStyle/>
          <a:p>
            <a:fld id="{3AB2DB24-5BB4-4F1B-973E-A10FA63DFB9A}" type="slidenum">
              <a:rPr lang="en-US" smtClean="0"/>
              <a:pPr/>
              <a:t>15</a:t>
            </a:fld>
            <a:endParaRPr lang="en-US" dirty="0"/>
          </a:p>
        </p:txBody>
      </p:sp>
    </p:spTree>
    <p:extLst>
      <p:ext uri="{BB962C8B-B14F-4D97-AF65-F5344CB8AC3E}">
        <p14:creationId xmlns:p14="http://schemas.microsoft.com/office/powerpoint/2010/main" val="233820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7"/>
          </p:nvPr>
        </p:nvSpPr>
        <p:spPr/>
        <p:txBody>
          <a:bodyPr/>
          <a:lstStyle/>
          <a:p>
            <a:fld id="{3AB2DB24-5BB4-4F1B-973E-A10FA63DFB9A}" type="slidenum">
              <a:rPr lang="en-US" smtClean="0"/>
              <a:pPr/>
              <a:t>16</a:t>
            </a:fld>
            <a:endParaRPr lang="en-US" dirty="0"/>
          </a:p>
        </p:txBody>
      </p:sp>
      <p:sp>
        <p:nvSpPr>
          <p:cNvPr id="7" name="Rectangle 6"/>
          <p:cNvSpPr/>
          <p:nvPr/>
        </p:nvSpPr>
        <p:spPr>
          <a:xfrm>
            <a:off x="247972" y="986481"/>
            <a:ext cx="6741763" cy="3323987"/>
          </a:xfrm>
          <a:prstGeom prst="rect">
            <a:avLst/>
          </a:prstGeom>
        </p:spPr>
        <p:txBody>
          <a:bodyPr wrap="square">
            <a:spAutoFit/>
          </a:bodyPr>
          <a:lstStyle/>
          <a:p>
            <a:pPr>
              <a:lnSpc>
                <a:spcPct val="150000"/>
              </a:lnSpc>
            </a:pPr>
            <a:r>
              <a:rPr lang="en-US" sz="1400" dirty="0">
                <a:solidFill>
                  <a:srgbClr val="000000"/>
                </a:solidFill>
                <a:latin typeface="+mj-lt"/>
              </a:rPr>
              <a:t>• </a:t>
            </a:r>
            <a:r>
              <a:rPr lang="en-US" sz="1400" b="1" dirty="0">
                <a:solidFill>
                  <a:srgbClr val="F36622"/>
                </a:solidFill>
                <a:latin typeface="+mj-lt"/>
              </a:rPr>
              <a:t>Credit transfer: </a:t>
            </a:r>
            <a:r>
              <a:rPr lang="en-US" sz="1400" dirty="0">
                <a:solidFill>
                  <a:srgbClr val="000000"/>
                </a:solidFill>
                <a:latin typeface="+mj-lt"/>
              </a:rPr>
              <a:t>Basic multipurpose payment message</a:t>
            </a:r>
          </a:p>
          <a:p>
            <a:pPr>
              <a:lnSpc>
                <a:spcPct val="150000"/>
              </a:lnSpc>
            </a:pPr>
            <a:r>
              <a:rPr lang="en-US" sz="1400" dirty="0">
                <a:solidFill>
                  <a:srgbClr val="000000"/>
                </a:solidFill>
                <a:latin typeface="+mj-lt"/>
              </a:rPr>
              <a:t>including remittance information</a:t>
            </a:r>
          </a:p>
          <a:p>
            <a:pPr>
              <a:lnSpc>
                <a:spcPct val="150000"/>
              </a:lnSpc>
            </a:pPr>
            <a:r>
              <a:rPr lang="en-US" sz="1400" dirty="0">
                <a:solidFill>
                  <a:srgbClr val="000000"/>
                </a:solidFill>
                <a:latin typeface="+mj-lt"/>
              </a:rPr>
              <a:t>• </a:t>
            </a:r>
            <a:r>
              <a:rPr lang="en-US" sz="1400" b="1" dirty="0">
                <a:solidFill>
                  <a:srgbClr val="F36622"/>
                </a:solidFill>
                <a:latin typeface="+mj-lt"/>
              </a:rPr>
              <a:t>Request for payment: </a:t>
            </a:r>
            <a:r>
              <a:rPr lang="en-US" sz="1400" dirty="0">
                <a:solidFill>
                  <a:srgbClr val="000000"/>
                </a:solidFill>
                <a:latin typeface="+mj-lt"/>
              </a:rPr>
              <a:t>To support e-invoice or e-billing</a:t>
            </a:r>
          </a:p>
          <a:p>
            <a:pPr>
              <a:lnSpc>
                <a:spcPct val="150000"/>
              </a:lnSpc>
            </a:pPr>
            <a:r>
              <a:rPr lang="en-US" sz="1400" dirty="0">
                <a:solidFill>
                  <a:srgbClr val="000000"/>
                </a:solidFill>
                <a:latin typeface="+mj-lt"/>
              </a:rPr>
              <a:t>• </a:t>
            </a:r>
            <a:r>
              <a:rPr lang="en-US" sz="1400" b="1" dirty="0">
                <a:solidFill>
                  <a:srgbClr val="F36622"/>
                </a:solidFill>
                <a:latin typeface="+mj-lt"/>
              </a:rPr>
              <a:t>Payment acknowledgement by receiver: </a:t>
            </a:r>
            <a:r>
              <a:rPr lang="en-US" sz="1400" dirty="0">
                <a:solidFill>
                  <a:srgbClr val="000000"/>
                </a:solidFill>
                <a:latin typeface="+mj-lt"/>
              </a:rPr>
              <a:t>Real-time status</a:t>
            </a:r>
          </a:p>
          <a:p>
            <a:pPr>
              <a:lnSpc>
                <a:spcPct val="150000"/>
              </a:lnSpc>
            </a:pPr>
            <a:r>
              <a:rPr lang="en-US" sz="1400" dirty="0">
                <a:solidFill>
                  <a:srgbClr val="000000"/>
                </a:solidFill>
                <a:latin typeface="+mj-lt"/>
              </a:rPr>
              <a:t>messages from the receiver to the sender regarding</a:t>
            </a:r>
          </a:p>
          <a:p>
            <a:pPr>
              <a:lnSpc>
                <a:spcPct val="150000"/>
              </a:lnSpc>
            </a:pPr>
            <a:r>
              <a:rPr lang="en-US" sz="1400" dirty="0">
                <a:solidFill>
                  <a:srgbClr val="000000"/>
                </a:solidFill>
                <a:latin typeface="+mj-lt"/>
              </a:rPr>
              <a:t>payment disposition</a:t>
            </a:r>
          </a:p>
          <a:p>
            <a:pPr>
              <a:lnSpc>
                <a:spcPct val="150000"/>
              </a:lnSpc>
            </a:pPr>
            <a:r>
              <a:rPr lang="en-US" sz="1400" dirty="0">
                <a:solidFill>
                  <a:srgbClr val="000000"/>
                </a:solidFill>
                <a:latin typeface="+mj-lt"/>
              </a:rPr>
              <a:t>• </a:t>
            </a:r>
            <a:r>
              <a:rPr lang="en-US" sz="1400" b="1" dirty="0">
                <a:solidFill>
                  <a:srgbClr val="F36622"/>
                </a:solidFill>
                <a:latin typeface="+mj-lt"/>
              </a:rPr>
              <a:t>Request for information and response: </a:t>
            </a:r>
            <a:r>
              <a:rPr lang="en-US" sz="1400" dirty="0">
                <a:solidFill>
                  <a:srgbClr val="000000"/>
                </a:solidFill>
                <a:latin typeface="+mj-lt"/>
              </a:rPr>
              <a:t>Receiver requests</a:t>
            </a:r>
          </a:p>
          <a:p>
            <a:pPr>
              <a:lnSpc>
                <a:spcPct val="150000"/>
              </a:lnSpc>
            </a:pPr>
            <a:r>
              <a:rPr lang="en-US" sz="1400" dirty="0">
                <a:solidFill>
                  <a:srgbClr val="000000"/>
                </a:solidFill>
                <a:latin typeface="+mj-lt"/>
              </a:rPr>
              <a:t>additional information about a payment</a:t>
            </a:r>
          </a:p>
          <a:p>
            <a:pPr>
              <a:lnSpc>
                <a:spcPct val="150000"/>
              </a:lnSpc>
            </a:pPr>
            <a:r>
              <a:rPr lang="en-US" sz="1400" dirty="0">
                <a:solidFill>
                  <a:srgbClr val="000000"/>
                </a:solidFill>
                <a:latin typeface="+mj-lt"/>
              </a:rPr>
              <a:t>• </a:t>
            </a:r>
            <a:r>
              <a:rPr lang="en-US" sz="1400" b="1" dirty="0">
                <a:solidFill>
                  <a:srgbClr val="F36622"/>
                </a:solidFill>
                <a:latin typeface="+mj-lt"/>
              </a:rPr>
              <a:t>Remittance advice: </a:t>
            </a:r>
            <a:r>
              <a:rPr lang="en-US" sz="1400" dirty="0">
                <a:solidFill>
                  <a:srgbClr val="000000"/>
                </a:solidFill>
                <a:latin typeface="+mj-lt"/>
              </a:rPr>
              <a:t>Extensive remittance detail is included in</a:t>
            </a:r>
          </a:p>
          <a:p>
            <a:pPr>
              <a:lnSpc>
                <a:spcPct val="150000"/>
              </a:lnSpc>
            </a:pPr>
            <a:r>
              <a:rPr lang="en-US" sz="1400" dirty="0">
                <a:solidFill>
                  <a:srgbClr val="000000"/>
                </a:solidFill>
                <a:latin typeface="+mj-lt"/>
              </a:rPr>
              <a:t>addition to the credit transfer message</a:t>
            </a:r>
            <a:endParaRPr lang="en-US" dirty="0">
              <a:latin typeface="+mj-lt"/>
            </a:endParaRPr>
          </a:p>
        </p:txBody>
      </p:sp>
      <p:sp>
        <p:nvSpPr>
          <p:cNvPr id="8" name="Title 5"/>
          <p:cNvSpPr txBox="1">
            <a:spLocks/>
          </p:cNvSpPr>
          <p:nvPr/>
        </p:nvSpPr>
        <p:spPr>
          <a:xfrm>
            <a:off x="171778" y="454707"/>
            <a:ext cx="8524700" cy="627757"/>
          </a:xfrm>
          <a:prstGeom prst="rect">
            <a:avLst/>
          </a:prstGeom>
        </p:spPr>
        <p:txBody>
          <a:bodyPr/>
          <a:lstStyle>
            <a:lvl1pPr algn="l" defTabSz="685783" rtl="0" eaLnBrk="1" latinLnBrk="0" hangingPunct="1">
              <a:lnSpc>
                <a:spcPct val="90000"/>
              </a:lnSpc>
              <a:spcBef>
                <a:spcPct val="0"/>
              </a:spcBef>
              <a:buNone/>
              <a:defRPr sz="1600" b="1" kern="1200">
                <a:solidFill>
                  <a:schemeClr val="tx1"/>
                </a:solidFill>
                <a:latin typeface="Mark Offc For MC" panose="020B0504020101010102" pitchFamily="34" charset="0"/>
                <a:ea typeface="+mj-ea"/>
                <a:cs typeface="+mj-cs"/>
              </a:defRPr>
            </a:lvl1pPr>
          </a:lstStyle>
          <a:p>
            <a:r>
              <a:rPr lang="en-US" sz="2000" b="0" dirty="0"/>
              <a:t>Glossary: Real Time Payment Messaging Types</a:t>
            </a:r>
          </a:p>
        </p:txBody>
      </p:sp>
      <p:sp>
        <p:nvSpPr>
          <p:cNvPr id="9" name="Rectangle 8">
            <a:extLst>
              <a:ext uri="{FF2B5EF4-FFF2-40B4-BE49-F238E27FC236}">
                <a16:creationId xmlns:a16="http://schemas.microsoft.com/office/drawing/2014/main" id="{DE463A58-2C68-574B-A224-C7E91E99E2CC}"/>
              </a:ext>
            </a:extLst>
          </p:cNvPr>
          <p:cNvSpPr/>
          <p:nvPr/>
        </p:nvSpPr>
        <p:spPr>
          <a:xfrm>
            <a:off x="168578" y="172275"/>
            <a:ext cx="708848" cy="200055"/>
          </a:xfrm>
          <a:prstGeom prst="rect">
            <a:avLst/>
          </a:prstGeom>
        </p:spPr>
        <p:txBody>
          <a:bodyPr wrap="none">
            <a:spAutoFit/>
          </a:bodyPr>
          <a:lstStyle/>
          <a:p>
            <a:r>
              <a:rPr lang="en-US" sz="700" b="1" spc="50" dirty="0">
                <a:solidFill>
                  <a:schemeClr val="accent1"/>
                </a:solidFill>
                <a:latin typeface="Mark Offc For MC" panose="020B0504020101010102" pitchFamily="34" charset="77"/>
              </a:rPr>
              <a:t>APPENDIX</a:t>
            </a:r>
            <a:endParaRPr lang="en-US" sz="700" spc="50" dirty="0">
              <a:solidFill>
                <a:schemeClr val="accent1"/>
              </a:solidFill>
              <a:latin typeface="Mark Offc For MC" panose="020B0504020101010102" pitchFamily="34" charset="77"/>
            </a:endParaRPr>
          </a:p>
        </p:txBody>
      </p:sp>
    </p:spTree>
    <p:extLst>
      <p:ext uri="{BB962C8B-B14F-4D97-AF65-F5344CB8AC3E}">
        <p14:creationId xmlns:p14="http://schemas.microsoft.com/office/powerpoint/2010/main" val="3066532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egal">
            <a:extLst>
              <a:ext uri="{FF2B5EF4-FFF2-40B4-BE49-F238E27FC236}">
                <a16:creationId xmlns:a16="http://schemas.microsoft.com/office/drawing/2014/main" id="{D2DCB54F-2D1C-2540-B6B7-8CB69961F5C1}"/>
              </a:ext>
            </a:extLst>
          </p:cNvPr>
          <p:cNvSpPr/>
          <p:nvPr/>
        </p:nvSpPr>
        <p:spPr bwMode="gray">
          <a:xfrm>
            <a:off x="8980380" y="3298031"/>
            <a:ext cx="90964" cy="1481030"/>
          </a:xfrm>
          <a:prstGeom prst="rect">
            <a:avLst/>
          </a:prstGeom>
        </p:spPr>
        <p:txBody>
          <a:bodyPr vert="vert270" wrap="none" lIns="91440" tIns="45720" rIns="91440" bIns="45720" rtlCol="0" anchor="ctr"/>
          <a:lstStyle/>
          <a:p>
            <a:pPr lvl="0"/>
            <a:r>
              <a:rPr lang="en-US" sz="400" dirty="0">
                <a:solidFill>
                  <a:srgbClr val="A2A2A2"/>
                </a:solidFill>
                <a:latin typeface="Mark Offc For MC" panose="020B0504020101010102" pitchFamily="34" charset="0"/>
              </a:rPr>
              <a:t>©2018 Mastercard. Proprietary and Confidential.</a:t>
            </a:r>
          </a:p>
        </p:txBody>
      </p:sp>
      <p:grpSp>
        <p:nvGrpSpPr>
          <p:cNvPr id="19" name="Group 18"/>
          <p:cNvGrpSpPr/>
          <p:nvPr/>
        </p:nvGrpSpPr>
        <p:grpSpPr>
          <a:xfrm>
            <a:off x="494607" y="1207080"/>
            <a:ext cx="4027571" cy="3095359"/>
            <a:chOff x="990964" y="1479327"/>
            <a:chExt cx="3469742" cy="3095359"/>
          </a:xfrm>
        </p:grpSpPr>
        <p:sp>
          <p:nvSpPr>
            <p:cNvPr id="23" name="object 3"/>
            <p:cNvSpPr/>
            <p:nvPr/>
          </p:nvSpPr>
          <p:spPr>
            <a:xfrm>
              <a:off x="2482089" y="1479708"/>
              <a:ext cx="1920239" cy="0"/>
            </a:xfrm>
            <a:custGeom>
              <a:avLst/>
              <a:gdLst/>
              <a:ahLst/>
              <a:cxnLst/>
              <a:rect l="l" t="t" r="r" b="b"/>
              <a:pathLst>
                <a:path w="1920239">
                  <a:moveTo>
                    <a:pt x="1920138" y="0"/>
                  </a:moveTo>
                  <a:lnTo>
                    <a:pt x="0" y="0"/>
                  </a:lnTo>
                </a:path>
              </a:pathLst>
            </a:custGeom>
            <a:ln w="9525">
              <a:solidFill>
                <a:srgbClr val="C3C0B8"/>
              </a:solidFill>
              <a:prstDash val="dash"/>
            </a:ln>
          </p:spPr>
          <p:txBody>
            <a:bodyPr wrap="square" lIns="0" tIns="0" rIns="0" bIns="0" rtlCol="0"/>
            <a:lstStyle/>
            <a:p>
              <a:endParaRPr dirty="0"/>
            </a:p>
          </p:txBody>
        </p:sp>
        <p:sp>
          <p:nvSpPr>
            <p:cNvPr id="27" name="object 4"/>
            <p:cNvSpPr/>
            <p:nvPr/>
          </p:nvSpPr>
          <p:spPr>
            <a:xfrm>
              <a:off x="991551" y="1481659"/>
              <a:ext cx="1370965" cy="1436370"/>
            </a:xfrm>
            <a:custGeom>
              <a:avLst/>
              <a:gdLst/>
              <a:ahLst/>
              <a:cxnLst/>
              <a:rect l="l" t="t" r="r" b="b"/>
              <a:pathLst>
                <a:path w="1370964" h="1436370">
                  <a:moveTo>
                    <a:pt x="1370761" y="0"/>
                  </a:moveTo>
                  <a:lnTo>
                    <a:pt x="1322894" y="3947"/>
                  </a:lnTo>
                  <a:lnTo>
                    <a:pt x="1275471" y="9420"/>
                  </a:lnTo>
                  <a:lnTo>
                    <a:pt x="1228519" y="16393"/>
                  </a:lnTo>
                  <a:lnTo>
                    <a:pt x="1182061" y="24844"/>
                  </a:lnTo>
                  <a:lnTo>
                    <a:pt x="1136122" y="34746"/>
                  </a:lnTo>
                  <a:lnTo>
                    <a:pt x="1090727" y="46076"/>
                  </a:lnTo>
                  <a:lnTo>
                    <a:pt x="1045900" y="58809"/>
                  </a:lnTo>
                  <a:lnTo>
                    <a:pt x="1001665" y="72919"/>
                  </a:lnTo>
                  <a:lnTo>
                    <a:pt x="958047" y="88383"/>
                  </a:lnTo>
                  <a:lnTo>
                    <a:pt x="915071" y="105177"/>
                  </a:lnTo>
                  <a:lnTo>
                    <a:pt x="872760" y="123274"/>
                  </a:lnTo>
                  <a:lnTo>
                    <a:pt x="831141" y="142651"/>
                  </a:lnTo>
                  <a:lnTo>
                    <a:pt x="790236" y="163283"/>
                  </a:lnTo>
                  <a:lnTo>
                    <a:pt x="750071" y="185146"/>
                  </a:lnTo>
                  <a:lnTo>
                    <a:pt x="710671" y="208215"/>
                  </a:lnTo>
                  <a:lnTo>
                    <a:pt x="672058" y="232465"/>
                  </a:lnTo>
                  <a:lnTo>
                    <a:pt x="634259" y="257872"/>
                  </a:lnTo>
                  <a:lnTo>
                    <a:pt x="597298" y="284411"/>
                  </a:lnTo>
                  <a:lnTo>
                    <a:pt x="561199" y="312057"/>
                  </a:lnTo>
                  <a:lnTo>
                    <a:pt x="525986" y="340787"/>
                  </a:lnTo>
                  <a:lnTo>
                    <a:pt x="491685" y="370575"/>
                  </a:lnTo>
                  <a:lnTo>
                    <a:pt x="458320" y="401396"/>
                  </a:lnTo>
                  <a:lnTo>
                    <a:pt x="425914" y="433227"/>
                  </a:lnTo>
                  <a:lnTo>
                    <a:pt x="394494" y="466042"/>
                  </a:lnTo>
                  <a:lnTo>
                    <a:pt x="364082" y="499817"/>
                  </a:lnTo>
                  <a:lnTo>
                    <a:pt x="334705" y="534528"/>
                  </a:lnTo>
                  <a:lnTo>
                    <a:pt x="306386" y="570149"/>
                  </a:lnTo>
                  <a:lnTo>
                    <a:pt x="279149" y="606656"/>
                  </a:lnTo>
                  <a:lnTo>
                    <a:pt x="253020" y="644025"/>
                  </a:lnTo>
                  <a:lnTo>
                    <a:pt x="228023" y="682231"/>
                  </a:lnTo>
                  <a:lnTo>
                    <a:pt x="204182" y="721250"/>
                  </a:lnTo>
                  <a:lnTo>
                    <a:pt x="181523" y="761056"/>
                  </a:lnTo>
                  <a:lnTo>
                    <a:pt x="160068" y="801625"/>
                  </a:lnTo>
                  <a:lnTo>
                    <a:pt x="139843" y="842933"/>
                  </a:lnTo>
                  <a:lnTo>
                    <a:pt x="120873" y="884954"/>
                  </a:lnTo>
                  <a:lnTo>
                    <a:pt x="103182" y="927666"/>
                  </a:lnTo>
                  <a:lnTo>
                    <a:pt x="86794" y="971041"/>
                  </a:lnTo>
                  <a:lnTo>
                    <a:pt x="71734" y="1015057"/>
                  </a:lnTo>
                  <a:lnTo>
                    <a:pt x="58027" y="1059689"/>
                  </a:lnTo>
                  <a:lnTo>
                    <a:pt x="45697" y="1104912"/>
                  </a:lnTo>
                  <a:lnTo>
                    <a:pt x="34768" y="1150701"/>
                  </a:lnTo>
                  <a:lnTo>
                    <a:pt x="25265" y="1197031"/>
                  </a:lnTo>
                  <a:lnTo>
                    <a:pt x="17213" y="1243879"/>
                  </a:lnTo>
                  <a:lnTo>
                    <a:pt x="10636" y="1291220"/>
                  </a:lnTo>
                  <a:lnTo>
                    <a:pt x="5558" y="1339028"/>
                  </a:lnTo>
                  <a:lnTo>
                    <a:pt x="2004" y="1387280"/>
                  </a:lnTo>
                  <a:lnTo>
                    <a:pt x="0" y="1435950"/>
                  </a:lnTo>
                </a:path>
              </a:pathLst>
            </a:custGeom>
            <a:ln w="9525">
              <a:solidFill>
                <a:srgbClr val="C3C0B8"/>
              </a:solidFill>
              <a:prstDash val="dash"/>
            </a:ln>
          </p:spPr>
          <p:txBody>
            <a:bodyPr wrap="square" lIns="0" tIns="0" rIns="0" bIns="0" rtlCol="0"/>
            <a:lstStyle/>
            <a:p>
              <a:endParaRPr dirty="0"/>
            </a:p>
          </p:txBody>
        </p:sp>
        <p:sp>
          <p:nvSpPr>
            <p:cNvPr id="31" name="object 5"/>
            <p:cNvSpPr/>
            <p:nvPr/>
          </p:nvSpPr>
          <p:spPr>
            <a:xfrm>
              <a:off x="992033" y="3154392"/>
              <a:ext cx="1389380" cy="1418590"/>
            </a:xfrm>
            <a:custGeom>
              <a:avLst/>
              <a:gdLst/>
              <a:ahLst/>
              <a:cxnLst/>
              <a:rect l="l" t="t" r="r" b="b"/>
              <a:pathLst>
                <a:path w="1389380" h="1418589">
                  <a:moveTo>
                    <a:pt x="0" y="0"/>
                  </a:moveTo>
                  <a:lnTo>
                    <a:pt x="2609" y="48515"/>
                  </a:lnTo>
                  <a:lnTo>
                    <a:pt x="6759" y="96603"/>
                  </a:lnTo>
                  <a:lnTo>
                    <a:pt x="12423" y="144237"/>
                  </a:lnTo>
                  <a:lnTo>
                    <a:pt x="19577" y="191394"/>
                  </a:lnTo>
                  <a:lnTo>
                    <a:pt x="28197" y="238048"/>
                  </a:lnTo>
                  <a:lnTo>
                    <a:pt x="38259" y="284176"/>
                  </a:lnTo>
                  <a:lnTo>
                    <a:pt x="49737" y="329752"/>
                  </a:lnTo>
                  <a:lnTo>
                    <a:pt x="62607" y="374752"/>
                  </a:lnTo>
                  <a:lnTo>
                    <a:pt x="76845" y="419152"/>
                  </a:lnTo>
                  <a:lnTo>
                    <a:pt x="92427" y="462926"/>
                  </a:lnTo>
                  <a:lnTo>
                    <a:pt x="109327" y="506051"/>
                  </a:lnTo>
                  <a:lnTo>
                    <a:pt x="127521" y="548501"/>
                  </a:lnTo>
                  <a:lnTo>
                    <a:pt x="146985" y="590252"/>
                  </a:lnTo>
                  <a:lnTo>
                    <a:pt x="167693" y="631279"/>
                  </a:lnTo>
                  <a:lnTo>
                    <a:pt x="189623" y="671558"/>
                  </a:lnTo>
                  <a:lnTo>
                    <a:pt x="212748" y="711064"/>
                  </a:lnTo>
                  <a:lnTo>
                    <a:pt x="237045" y="749772"/>
                  </a:lnTo>
                  <a:lnTo>
                    <a:pt x="262489" y="787659"/>
                  </a:lnTo>
                  <a:lnTo>
                    <a:pt x="289056" y="824699"/>
                  </a:lnTo>
                  <a:lnTo>
                    <a:pt x="316720" y="860867"/>
                  </a:lnTo>
                  <a:lnTo>
                    <a:pt x="345458" y="896139"/>
                  </a:lnTo>
                  <a:lnTo>
                    <a:pt x="375245" y="930491"/>
                  </a:lnTo>
                  <a:lnTo>
                    <a:pt x="406056" y="963898"/>
                  </a:lnTo>
                  <a:lnTo>
                    <a:pt x="437867" y="996335"/>
                  </a:lnTo>
                  <a:lnTo>
                    <a:pt x="470653" y="1027778"/>
                  </a:lnTo>
                  <a:lnTo>
                    <a:pt x="504391" y="1058202"/>
                  </a:lnTo>
                  <a:lnTo>
                    <a:pt x="539054" y="1087582"/>
                  </a:lnTo>
                  <a:lnTo>
                    <a:pt x="574619" y="1115894"/>
                  </a:lnTo>
                  <a:lnTo>
                    <a:pt x="611062" y="1143113"/>
                  </a:lnTo>
                  <a:lnTo>
                    <a:pt x="648357" y="1169215"/>
                  </a:lnTo>
                  <a:lnTo>
                    <a:pt x="686481" y="1194175"/>
                  </a:lnTo>
                  <a:lnTo>
                    <a:pt x="725408" y="1217968"/>
                  </a:lnTo>
                  <a:lnTo>
                    <a:pt x="765115" y="1240570"/>
                  </a:lnTo>
                  <a:lnTo>
                    <a:pt x="805576" y="1261957"/>
                  </a:lnTo>
                  <a:lnTo>
                    <a:pt x="846767" y="1282103"/>
                  </a:lnTo>
                  <a:lnTo>
                    <a:pt x="888664" y="1300984"/>
                  </a:lnTo>
                  <a:lnTo>
                    <a:pt x="931242" y="1318575"/>
                  </a:lnTo>
                  <a:lnTo>
                    <a:pt x="974477" y="1334852"/>
                  </a:lnTo>
                  <a:lnTo>
                    <a:pt x="1018343" y="1349790"/>
                  </a:lnTo>
                  <a:lnTo>
                    <a:pt x="1062817" y="1363365"/>
                  </a:lnTo>
                  <a:lnTo>
                    <a:pt x="1107875" y="1375552"/>
                  </a:lnTo>
                  <a:lnTo>
                    <a:pt x="1153490" y="1386326"/>
                  </a:lnTo>
                  <a:lnTo>
                    <a:pt x="1199640" y="1395662"/>
                  </a:lnTo>
                  <a:lnTo>
                    <a:pt x="1246299" y="1403537"/>
                  </a:lnTo>
                  <a:lnTo>
                    <a:pt x="1293443" y="1409926"/>
                  </a:lnTo>
                  <a:lnTo>
                    <a:pt x="1341047" y="1414803"/>
                  </a:lnTo>
                  <a:lnTo>
                    <a:pt x="1389087" y="1418145"/>
                  </a:lnTo>
                </a:path>
              </a:pathLst>
            </a:custGeom>
            <a:ln w="9525">
              <a:solidFill>
                <a:srgbClr val="C3C0B8"/>
              </a:solidFill>
              <a:prstDash val="dash"/>
            </a:ln>
          </p:spPr>
          <p:txBody>
            <a:bodyPr wrap="square" lIns="0" tIns="0" rIns="0" bIns="0" rtlCol="0"/>
            <a:lstStyle/>
            <a:p>
              <a:endParaRPr dirty="0"/>
            </a:p>
          </p:txBody>
        </p:sp>
        <p:sp>
          <p:nvSpPr>
            <p:cNvPr id="32" name="object 6"/>
            <p:cNvSpPr/>
            <p:nvPr/>
          </p:nvSpPr>
          <p:spPr>
            <a:xfrm>
              <a:off x="2501482" y="4573684"/>
              <a:ext cx="1920239" cy="0"/>
            </a:xfrm>
            <a:custGeom>
              <a:avLst/>
              <a:gdLst/>
              <a:ahLst/>
              <a:cxnLst/>
              <a:rect l="l" t="t" r="r" b="b"/>
              <a:pathLst>
                <a:path w="1920239">
                  <a:moveTo>
                    <a:pt x="0" y="0"/>
                  </a:moveTo>
                  <a:lnTo>
                    <a:pt x="1920138" y="0"/>
                  </a:lnTo>
                </a:path>
              </a:pathLst>
            </a:custGeom>
            <a:ln w="9525">
              <a:solidFill>
                <a:srgbClr val="C3C0B8"/>
              </a:solidFill>
              <a:prstDash val="dash"/>
            </a:ln>
          </p:spPr>
          <p:txBody>
            <a:bodyPr wrap="square" lIns="0" tIns="0" rIns="0" bIns="0" rtlCol="0"/>
            <a:lstStyle/>
            <a:p>
              <a:endParaRPr dirty="0"/>
            </a:p>
          </p:txBody>
        </p:sp>
        <p:sp>
          <p:nvSpPr>
            <p:cNvPr id="33" name="object 7"/>
            <p:cNvSpPr/>
            <p:nvPr/>
          </p:nvSpPr>
          <p:spPr>
            <a:xfrm>
              <a:off x="4460414" y="1559477"/>
              <a:ext cx="0" cy="26670"/>
            </a:xfrm>
            <a:custGeom>
              <a:avLst/>
              <a:gdLst/>
              <a:ahLst/>
              <a:cxnLst/>
              <a:rect l="l" t="t" r="r" b="b"/>
              <a:pathLst>
                <a:path h="26669">
                  <a:moveTo>
                    <a:pt x="0" y="26593"/>
                  </a:moveTo>
                  <a:lnTo>
                    <a:pt x="0" y="0"/>
                  </a:lnTo>
                </a:path>
              </a:pathLst>
            </a:custGeom>
            <a:ln w="9525">
              <a:solidFill>
                <a:srgbClr val="C3C0B8"/>
              </a:solidFill>
            </a:ln>
          </p:spPr>
          <p:txBody>
            <a:bodyPr wrap="square" lIns="0" tIns="0" rIns="0" bIns="0" rtlCol="0"/>
            <a:lstStyle/>
            <a:p>
              <a:endParaRPr dirty="0"/>
            </a:p>
          </p:txBody>
        </p:sp>
        <p:sp>
          <p:nvSpPr>
            <p:cNvPr id="34" name="object 8"/>
            <p:cNvSpPr/>
            <p:nvPr/>
          </p:nvSpPr>
          <p:spPr>
            <a:xfrm>
              <a:off x="4441021" y="1479708"/>
              <a:ext cx="19685" cy="26670"/>
            </a:xfrm>
            <a:custGeom>
              <a:avLst/>
              <a:gdLst/>
              <a:ahLst/>
              <a:cxnLst/>
              <a:rect l="l" t="t" r="r" b="b"/>
              <a:pathLst>
                <a:path w="19685" h="26669">
                  <a:moveTo>
                    <a:pt x="19392" y="26593"/>
                  </a:moveTo>
                  <a:lnTo>
                    <a:pt x="19392" y="0"/>
                  </a:lnTo>
                  <a:lnTo>
                    <a:pt x="0" y="0"/>
                  </a:lnTo>
                </a:path>
              </a:pathLst>
            </a:custGeom>
            <a:ln w="9525">
              <a:solidFill>
                <a:srgbClr val="C3C0B8"/>
              </a:solidFill>
            </a:ln>
          </p:spPr>
          <p:txBody>
            <a:bodyPr wrap="square" lIns="0" tIns="0" rIns="0" bIns="0" rtlCol="0"/>
            <a:lstStyle/>
            <a:p>
              <a:endParaRPr dirty="0"/>
            </a:p>
          </p:txBody>
        </p:sp>
        <p:sp>
          <p:nvSpPr>
            <p:cNvPr id="35" name="object 9"/>
            <p:cNvSpPr/>
            <p:nvPr/>
          </p:nvSpPr>
          <p:spPr>
            <a:xfrm>
              <a:off x="2400042" y="1479327"/>
              <a:ext cx="62865" cy="1270"/>
            </a:xfrm>
            <a:custGeom>
              <a:avLst/>
              <a:gdLst/>
              <a:ahLst/>
              <a:cxnLst/>
              <a:rect l="l" t="t" r="r" b="b"/>
              <a:pathLst>
                <a:path w="62864" h="1269">
                  <a:moveTo>
                    <a:pt x="-4762" y="323"/>
                  </a:moveTo>
                  <a:lnTo>
                    <a:pt x="67411" y="323"/>
                  </a:lnTo>
                </a:path>
              </a:pathLst>
            </a:custGeom>
            <a:ln w="10172">
              <a:solidFill>
                <a:srgbClr val="C3C0B8"/>
              </a:solidFill>
            </a:ln>
          </p:spPr>
          <p:txBody>
            <a:bodyPr wrap="square" lIns="0" tIns="0" rIns="0" bIns="0" rtlCol="0"/>
            <a:lstStyle/>
            <a:p>
              <a:endParaRPr dirty="0"/>
            </a:p>
          </p:txBody>
        </p:sp>
        <p:sp>
          <p:nvSpPr>
            <p:cNvPr id="36" name="object 10"/>
            <p:cNvSpPr/>
            <p:nvPr/>
          </p:nvSpPr>
          <p:spPr>
            <a:xfrm>
              <a:off x="990964" y="2936868"/>
              <a:ext cx="635" cy="62230"/>
            </a:xfrm>
            <a:custGeom>
              <a:avLst/>
              <a:gdLst/>
              <a:ahLst/>
              <a:cxnLst/>
              <a:rect l="l" t="t" r="r" b="b"/>
              <a:pathLst>
                <a:path w="634" h="62230">
                  <a:moveTo>
                    <a:pt x="190" y="-4762"/>
                  </a:moveTo>
                  <a:lnTo>
                    <a:pt x="190" y="66814"/>
                  </a:lnTo>
                </a:path>
              </a:pathLst>
            </a:custGeom>
            <a:ln w="9906">
              <a:solidFill>
                <a:srgbClr val="C3C0B8"/>
              </a:solidFill>
            </a:ln>
          </p:spPr>
          <p:txBody>
            <a:bodyPr wrap="square" lIns="0" tIns="0" rIns="0" bIns="0" rtlCol="0"/>
            <a:lstStyle/>
            <a:p>
              <a:endParaRPr dirty="0"/>
            </a:p>
          </p:txBody>
        </p:sp>
        <p:sp>
          <p:nvSpPr>
            <p:cNvPr id="37" name="object 11"/>
            <p:cNvSpPr/>
            <p:nvPr/>
          </p:nvSpPr>
          <p:spPr>
            <a:xfrm>
              <a:off x="990964" y="3054483"/>
              <a:ext cx="635" cy="62230"/>
            </a:xfrm>
            <a:custGeom>
              <a:avLst/>
              <a:gdLst/>
              <a:ahLst/>
              <a:cxnLst/>
              <a:rect l="l" t="t" r="r" b="b"/>
              <a:pathLst>
                <a:path w="634" h="62230">
                  <a:moveTo>
                    <a:pt x="190" y="-4762"/>
                  </a:moveTo>
                  <a:lnTo>
                    <a:pt x="190" y="66801"/>
                  </a:lnTo>
                </a:path>
              </a:pathLst>
            </a:custGeom>
            <a:ln w="9906">
              <a:solidFill>
                <a:srgbClr val="C3C0B8"/>
              </a:solidFill>
            </a:ln>
          </p:spPr>
          <p:txBody>
            <a:bodyPr wrap="square" lIns="0" tIns="0" rIns="0" bIns="0" rtlCol="0"/>
            <a:lstStyle/>
            <a:p>
              <a:endParaRPr dirty="0"/>
            </a:p>
          </p:txBody>
        </p:sp>
        <p:sp>
          <p:nvSpPr>
            <p:cNvPr id="38" name="object 12"/>
            <p:cNvSpPr/>
            <p:nvPr/>
          </p:nvSpPr>
          <p:spPr>
            <a:xfrm>
              <a:off x="2400042" y="4573416"/>
              <a:ext cx="62865" cy="1270"/>
            </a:xfrm>
            <a:custGeom>
              <a:avLst/>
              <a:gdLst/>
              <a:ahLst/>
              <a:cxnLst/>
              <a:rect l="l" t="t" r="r" b="b"/>
              <a:pathLst>
                <a:path w="62864" h="1270">
                  <a:moveTo>
                    <a:pt x="-4762" y="323"/>
                  </a:moveTo>
                  <a:lnTo>
                    <a:pt x="67411" y="323"/>
                  </a:lnTo>
                </a:path>
              </a:pathLst>
            </a:custGeom>
            <a:ln w="10172">
              <a:solidFill>
                <a:srgbClr val="C3C0B8"/>
              </a:solidFill>
            </a:ln>
          </p:spPr>
          <p:txBody>
            <a:bodyPr wrap="square" lIns="0" tIns="0" rIns="0" bIns="0" rtlCol="0"/>
            <a:lstStyle/>
            <a:p>
              <a:endParaRPr dirty="0"/>
            </a:p>
          </p:txBody>
        </p:sp>
        <p:sp>
          <p:nvSpPr>
            <p:cNvPr id="39" name="object 13"/>
            <p:cNvSpPr/>
            <p:nvPr/>
          </p:nvSpPr>
          <p:spPr>
            <a:xfrm>
              <a:off x="4441021" y="4547089"/>
              <a:ext cx="19685" cy="26670"/>
            </a:xfrm>
            <a:custGeom>
              <a:avLst/>
              <a:gdLst/>
              <a:ahLst/>
              <a:cxnLst/>
              <a:rect l="l" t="t" r="r" b="b"/>
              <a:pathLst>
                <a:path w="19685" h="26670">
                  <a:moveTo>
                    <a:pt x="0" y="26593"/>
                  </a:moveTo>
                  <a:lnTo>
                    <a:pt x="19392" y="26593"/>
                  </a:lnTo>
                  <a:lnTo>
                    <a:pt x="19392" y="0"/>
                  </a:lnTo>
                </a:path>
              </a:pathLst>
            </a:custGeom>
            <a:ln w="9525">
              <a:solidFill>
                <a:srgbClr val="C3C0B8"/>
              </a:solidFill>
            </a:ln>
          </p:spPr>
          <p:txBody>
            <a:bodyPr wrap="square" lIns="0" tIns="0" rIns="0" bIns="0" rtlCol="0"/>
            <a:lstStyle/>
            <a:p>
              <a:endParaRPr dirty="0"/>
            </a:p>
          </p:txBody>
        </p:sp>
        <p:sp>
          <p:nvSpPr>
            <p:cNvPr id="40" name="object 14"/>
            <p:cNvSpPr/>
            <p:nvPr/>
          </p:nvSpPr>
          <p:spPr>
            <a:xfrm>
              <a:off x="4460414" y="4467320"/>
              <a:ext cx="0" cy="26670"/>
            </a:xfrm>
            <a:custGeom>
              <a:avLst/>
              <a:gdLst/>
              <a:ahLst/>
              <a:cxnLst/>
              <a:rect l="l" t="t" r="r" b="b"/>
              <a:pathLst>
                <a:path h="26670">
                  <a:moveTo>
                    <a:pt x="0" y="26593"/>
                  </a:moveTo>
                  <a:lnTo>
                    <a:pt x="0" y="0"/>
                  </a:lnTo>
                </a:path>
              </a:pathLst>
            </a:custGeom>
            <a:ln w="9525">
              <a:solidFill>
                <a:srgbClr val="C3C0B8"/>
              </a:solidFill>
            </a:ln>
          </p:spPr>
          <p:txBody>
            <a:bodyPr wrap="square" lIns="0" tIns="0" rIns="0" bIns="0" rtlCol="0"/>
            <a:lstStyle/>
            <a:p>
              <a:endParaRPr dirty="0"/>
            </a:p>
          </p:txBody>
        </p:sp>
      </p:grpSp>
      <p:grpSp>
        <p:nvGrpSpPr>
          <p:cNvPr id="41" name="Group 40"/>
          <p:cNvGrpSpPr/>
          <p:nvPr/>
        </p:nvGrpSpPr>
        <p:grpSpPr>
          <a:xfrm flipH="1">
            <a:off x="4601649" y="1213593"/>
            <a:ext cx="4149071" cy="3095359"/>
            <a:chOff x="990964" y="1479327"/>
            <a:chExt cx="3469742" cy="3095359"/>
          </a:xfrm>
        </p:grpSpPr>
        <p:sp>
          <p:nvSpPr>
            <p:cNvPr id="42" name="object 3"/>
            <p:cNvSpPr/>
            <p:nvPr/>
          </p:nvSpPr>
          <p:spPr>
            <a:xfrm>
              <a:off x="2482089" y="1479708"/>
              <a:ext cx="1920239" cy="0"/>
            </a:xfrm>
            <a:custGeom>
              <a:avLst/>
              <a:gdLst/>
              <a:ahLst/>
              <a:cxnLst/>
              <a:rect l="l" t="t" r="r" b="b"/>
              <a:pathLst>
                <a:path w="1920239">
                  <a:moveTo>
                    <a:pt x="1920138" y="0"/>
                  </a:moveTo>
                  <a:lnTo>
                    <a:pt x="0" y="0"/>
                  </a:lnTo>
                </a:path>
              </a:pathLst>
            </a:custGeom>
            <a:ln w="9525">
              <a:solidFill>
                <a:srgbClr val="C3C0B8"/>
              </a:solidFill>
              <a:prstDash val="dash"/>
            </a:ln>
          </p:spPr>
          <p:txBody>
            <a:bodyPr wrap="square" lIns="0" tIns="0" rIns="0" bIns="0" rtlCol="0"/>
            <a:lstStyle/>
            <a:p>
              <a:endParaRPr dirty="0"/>
            </a:p>
          </p:txBody>
        </p:sp>
        <p:sp>
          <p:nvSpPr>
            <p:cNvPr id="43" name="object 4"/>
            <p:cNvSpPr/>
            <p:nvPr/>
          </p:nvSpPr>
          <p:spPr>
            <a:xfrm>
              <a:off x="991551" y="1481659"/>
              <a:ext cx="1370965" cy="1436370"/>
            </a:xfrm>
            <a:custGeom>
              <a:avLst/>
              <a:gdLst/>
              <a:ahLst/>
              <a:cxnLst/>
              <a:rect l="l" t="t" r="r" b="b"/>
              <a:pathLst>
                <a:path w="1370964" h="1436370">
                  <a:moveTo>
                    <a:pt x="1370761" y="0"/>
                  </a:moveTo>
                  <a:lnTo>
                    <a:pt x="1322894" y="3947"/>
                  </a:lnTo>
                  <a:lnTo>
                    <a:pt x="1275471" y="9420"/>
                  </a:lnTo>
                  <a:lnTo>
                    <a:pt x="1228519" y="16393"/>
                  </a:lnTo>
                  <a:lnTo>
                    <a:pt x="1182061" y="24844"/>
                  </a:lnTo>
                  <a:lnTo>
                    <a:pt x="1136122" y="34746"/>
                  </a:lnTo>
                  <a:lnTo>
                    <a:pt x="1090727" y="46076"/>
                  </a:lnTo>
                  <a:lnTo>
                    <a:pt x="1045900" y="58809"/>
                  </a:lnTo>
                  <a:lnTo>
                    <a:pt x="1001665" y="72919"/>
                  </a:lnTo>
                  <a:lnTo>
                    <a:pt x="958047" y="88383"/>
                  </a:lnTo>
                  <a:lnTo>
                    <a:pt x="915071" y="105177"/>
                  </a:lnTo>
                  <a:lnTo>
                    <a:pt x="872760" y="123274"/>
                  </a:lnTo>
                  <a:lnTo>
                    <a:pt x="831141" y="142651"/>
                  </a:lnTo>
                  <a:lnTo>
                    <a:pt x="790236" y="163283"/>
                  </a:lnTo>
                  <a:lnTo>
                    <a:pt x="750071" y="185146"/>
                  </a:lnTo>
                  <a:lnTo>
                    <a:pt x="710671" y="208215"/>
                  </a:lnTo>
                  <a:lnTo>
                    <a:pt x="672058" y="232465"/>
                  </a:lnTo>
                  <a:lnTo>
                    <a:pt x="634259" y="257872"/>
                  </a:lnTo>
                  <a:lnTo>
                    <a:pt x="597298" y="284411"/>
                  </a:lnTo>
                  <a:lnTo>
                    <a:pt x="561199" y="312057"/>
                  </a:lnTo>
                  <a:lnTo>
                    <a:pt x="525986" y="340787"/>
                  </a:lnTo>
                  <a:lnTo>
                    <a:pt x="491685" y="370575"/>
                  </a:lnTo>
                  <a:lnTo>
                    <a:pt x="458320" y="401396"/>
                  </a:lnTo>
                  <a:lnTo>
                    <a:pt x="425914" y="433227"/>
                  </a:lnTo>
                  <a:lnTo>
                    <a:pt x="394494" y="466042"/>
                  </a:lnTo>
                  <a:lnTo>
                    <a:pt x="364082" y="499817"/>
                  </a:lnTo>
                  <a:lnTo>
                    <a:pt x="334705" y="534528"/>
                  </a:lnTo>
                  <a:lnTo>
                    <a:pt x="306386" y="570149"/>
                  </a:lnTo>
                  <a:lnTo>
                    <a:pt x="279149" y="606656"/>
                  </a:lnTo>
                  <a:lnTo>
                    <a:pt x="253020" y="644025"/>
                  </a:lnTo>
                  <a:lnTo>
                    <a:pt x="228023" y="682231"/>
                  </a:lnTo>
                  <a:lnTo>
                    <a:pt x="204182" y="721250"/>
                  </a:lnTo>
                  <a:lnTo>
                    <a:pt x="181523" y="761056"/>
                  </a:lnTo>
                  <a:lnTo>
                    <a:pt x="160068" y="801625"/>
                  </a:lnTo>
                  <a:lnTo>
                    <a:pt x="139843" y="842933"/>
                  </a:lnTo>
                  <a:lnTo>
                    <a:pt x="120873" y="884954"/>
                  </a:lnTo>
                  <a:lnTo>
                    <a:pt x="103182" y="927666"/>
                  </a:lnTo>
                  <a:lnTo>
                    <a:pt x="86794" y="971041"/>
                  </a:lnTo>
                  <a:lnTo>
                    <a:pt x="71734" y="1015057"/>
                  </a:lnTo>
                  <a:lnTo>
                    <a:pt x="58027" y="1059689"/>
                  </a:lnTo>
                  <a:lnTo>
                    <a:pt x="45697" y="1104912"/>
                  </a:lnTo>
                  <a:lnTo>
                    <a:pt x="34768" y="1150701"/>
                  </a:lnTo>
                  <a:lnTo>
                    <a:pt x="25265" y="1197031"/>
                  </a:lnTo>
                  <a:lnTo>
                    <a:pt x="17213" y="1243879"/>
                  </a:lnTo>
                  <a:lnTo>
                    <a:pt x="10636" y="1291220"/>
                  </a:lnTo>
                  <a:lnTo>
                    <a:pt x="5558" y="1339028"/>
                  </a:lnTo>
                  <a:lnTo>
                    <a:pt x="2004" y="1387280"/>
                  </a:lnTo>
                  <a:lnTo>
                    <a:pt x="0" y="1435950"/>
                  </a:lnTo>
                </a:path>
              </a:pathLst>
            </a:custGeom>
            <a:ln w="9525">
              <a:solidFill>
                <a:srgbClr val="C3C0B8"/>
              </a:solidFill>
              <a:prstDash val="dash"/>
            </a:ln>
          </p:spPr>
          <p:txBody>
            <a:bodyPr wrap="square" lIns="0" tIns="0" rIns="0" bIns="0" rtlCol="0"/>
            <a:lstStyle/>
            <a:p>
              <a:endParaRPr dirty="0"/>
            </a:p>
          </p:txBody>
        </p:sp>
        <p:sp>
          <p:nvSpPr>
            <p:cNvPr id="44" name="object 5"/>
            <p:cNvSpPr/>
            <p:nvPr/>
          </p:nvSpPr>
          <p:spPr>
            <a:xfrm>
              <a:off x="992033" y="3154392"/>
              <a:ext cx="1389380" cy="1418590"/>
            </a:xfrm>
            <a:custGeom>
              <a:avLst/>
              <a:gdLst/>
              <a:ahLst/>
              <a:cxnLst/>
              <a:rect l="l" t="t" r="r" b="b"/>
              <a:pathLst>
                <a:path w="1389380" h="1418589">
                  <a:moveTo>
                    <a:pt x="0" y="0"/>
                  </a:moveTo>
                  <a:lnTo>
                    <a:pt x="2609" y="48515"/>
                  </a:lnTo>
                  <a:lnTo>
                    <a:pt x="6759" y="96603"/>
                  </a:lnTo>
                  <a:lnTo>
                    <a:pt x="12423" y="144237"/>
                  </a:lnTo>
                  <a:lnTo>
                    <a:pt x="19577" y="191394"/>
                  </a:lnTo>
                  <a:lnTo>
                    <a:pt x="28197" y="238048"/>
                  </a:lnTo>
                  <a:lnTo>
                    <a:pt x="38259" y="284176"/>
                  </a:lnTo>
                  <a:lnTo>
                    <a:pt x="49737" y="329752"/>
                  </a:lnTo>
                  <a:lnTo>
                    <a:pt x="62607" y="374752"/>
                  </a:lnTo>
                  <a:lnTo>
                    <a:pt x="76845" y="419152"/>
                  </a:lnTo>
                  <a:lnTo>
                    <a:pt x="92427" y="462926"/>
                  </a:lnTo>
                  <a:lnTo>
                    <a:pt x="109327" y="506051"/>
                  </a:lnTo>
                  <a:lnTo>
                    <a:pt x="127521" y="548501"/>
                  </a:lnTo>
                  <a:lnTo>
                    <a:pt x="146985" y="590252"/>
                  </a:lnTo>
                  <a:lnTo>
                    <a:pt x="167693" y="631279"/>
                  </a:lnTo>
                  <a:lnTo>
                    <a:pt x="189623" y="671558"/>
                  </a:lnTo>
                  <a:lnTo>
                    <a:pt x="212748" y="711064"/>
                  </a:lnTo>
                  <a:lnTo>
                    <a:pt x="237045" y="749772"/>
                  </a:lnTo>
                  <a:lnTo>
                    <a:pt x="262489" y="787659"/>
                  </a:lnTo>
                  <a:lnTo>
                    <a:pt x="289056" y="824699"/>
                  </a:lnTo>
                  <a:lnTo>
                    <a:pt x="316720" y="860867"/>
                  </a:lnTo>
                  <a:lnTo>
                    <a:pt x="345458" y="896139"/>
                  </a:lnTo>
                  <a:lnTo>
                    <a:pt x="375245" y="930491"/>
                  </a:lnTo>
                  <a:lnTo>
                    <a:pt x="406056" y="963898"/>
                  </a:lnTo>
                  <a:lnTo>
                    <a:pt x="437867" y="996335"/>
                  </a:lnTo>
                  <a:lnTo>
                    <a:pt x="470653" y="1027778"/>
                  </a:lnTo>
                  <a:lnTo>
                    <a:pt x="504391" y="1058202"/>
                  </a:lnTo>
                  <a:lnTo>
                    <a:pt x="539054" y="1087582"/>
                  </a:lnTo>
                  <a:lnTo>
                    <a:pt x="574619" y="1115894"/>
                  </a:lnTo>
                  <a:lnTo>
                    <a:pt x="611062" y="1143113"/>
                  </a:lnTo>
                  <a:lnTo>
                    <a:pt x="648357" y="1169215"/>
                  </a:lnTo>
                  <a:lnTo>
                    <a:pt x="686481" y="1194175"/>
                  </a:lnTo>
                  <a:lnTo>
                    <a:pt x="725408" y="1217968"/>
                  </a:lnTo>
                  <a:lnTo>
                    <a:pt x="765115" y="1240570"/>
                  </a:lnTo>
                  <a:lnTo>
                    <a:pt x="805576" y="1261957"/>
                  </a:lnTo>
                  <a:lnTo>
                    <a:pt x="846767" y="1282103"/>
                  </a:lnTo>
                  <a:lnTo>
                    <a:pt x="888664" y="1300984"/>
                  </a:lnTo>
                  <a:lnTo>
                    <a:pt x="931242" y="1318575"/>
                  </a:lnTo>
                  <a:lnTo>
                    <a:pt x="974477" y="1334852"/>
                  </a:lnTo>
                  <a:lnTo>
                    <a:pt x="1018343" y="1349790"/>
                  </a:lnTo>
                  <a:lnTo>
                    <a:pt x="1062817" y="1363365"/>
                  </a:lnTo>
                  <a:lnTo>
                    <a:pt x="1107875" y="1375552"/>
                  </a:lnTo>
                  <a:lnTo>
                    <a:pt x="1153490" y="1386326"/>
                  </a:lnTo>
                  <a:lnTo>
                    <a:pt x="1199640" y="1395662"/>
                  </a:lnTo>
                  <a:lnTo>
                    <a:pt x="1246299" y="1403537"/>
                  </a:lnTo>
                  <a:lnTo>
                    <a:pt x="1293443" y="1409926"/>
                  </a:lnTo>
                  <a:lnTo>
                    <a:pt x="1341047" y="1414803"/>
                  </a:lnTo>
                  <a:lnTo>
                    <a:pt x="1389087" y="1418145"/>
                  </a:lnTo>
                </a:path>
              </a:pathLst>
            </a:custGeom>
            <a:ln w="9525">
              <a:solidFill>
                <a:srgbClr val="C3C0B8"/>
              </a:solidFill>
              <a:prstDash val="dash"/>
            </a:ln>
          </p:spPr>
          <p:txBody>
            <a:bodyPr wrap="square" lIns="0" tIns="0" rIns="0" bIns="0" rtlCol="0"/>
            <a:lstStyle/>
            <a:p>
              <a:endParaRPr dirty="0"/>
            </a:p>
          </p:txBody>
        </p:sp>
        <p:sp>
          <p:nvSpPr>
            <p:cNvPr id="45" name="object 6"/>
            <p:cNvSpPr/>
            <p:nvPr/>
          </p:nvSpPr>
          <p:spPr>
            <a:xfrm>
              <a:off x="2501482" y="4573684"/>
              <a:ext cx="1920239" cy="0"/>
            </a:xfrm>
            <a:custGeom>
              <a:avLst/>
              <a:gdLst/>
              <a:ahLst/>
              <a:cxnLst/>
              <a:rect l="l" t="t" r="r" b="b"/>
              <a:pathLst>
                <a:path w="1920239">
                  <a:moveTo>
                    <a:pt x="0" y="0"/>
                  </a:moveTo>
                  <a:lnTo>
                    <a:pt x="1920138" y="0"/>
                  </a:lnTo>
                </a:path>
              </a:pathLst>
            </a:custGeom>
            <a:ln w="9525">
              <a:solidFill>
                <a:srgbClr val="C3C0B8"/>
              </a:solidFill>
              <a:prstDash val="dash"/>
            </a:ln>
          </p:spPr>
          <p:txBody>
            <a:bodyPr wrap="square" lIns="0" tIns="0" rIns="0" bIns="0" rtlCol="0"/>
            <a:lstStyle/>
            <a:p>
              <a:endParaRPr dirty="0"/>
            </a:p>
          </p:txBody>
        </p:sp>
        <p:sp>
          <p:nvSpPr>
            <p:cNvPr id="46" name="object 7"/>
            <p:cNvSpPr/>
            <p:nvPr/>
          </p:nvSpPr>
          <p:spPr>
            <a:xfrm>
              <a:off x="4460414" y="1559477"/>
              <a:ext cx="0" cy="26670"/>
            </a:xfrm>
            <a:custGeom>
              <a:avLst/>
              <a:gdLst/>
              <a:ahLst/>
              <a:cxnLst/>
              <a:rect l="l" t="t" r="r" b="b"/>
              <a:pathLst>
                <a:path h="26669">
                  <a:moveTo>
                    <a:pt x="0" y="26593"/>
                  </a:moveTo>
                  <a:lnTo>
                    <a:pt x="0" y="0"/>
                  </a:lnTo>
                </a:path>
              </a:pathLst>
            </a:custGeom>
            <a:ln w="9525">
              <a:solidFill>
                <a:srgbClr val="C3C0B8"/>
              </a:solidFill>
            </a:ln>
          </p:spPr>
          <p:txBody>
            <a:bodyPr wrap="square" lIns="0" tIns="0" rIns="0" bIns="0" rtlCol="0"/>
            <a:lstStyle/>
            <a:p>
              <a:endParaRPr dirty="0"/>
            </a:p>
          </p:txBody>
        </p:sp>
        <p:sp>
          <p:nvSpPr>
            <p:cNvPr id="47" name="object 8"/>
            <p:cNvSpPr/>
            <p:nvPr/>
          </p:nvSpPr>
          <p:spPr>
            <a:xfrm>
              <a:off x="4441021" y="1479708"/>
              <a:ext cx="19685" cy="26670"/>
            </a:xfrm>
            <a:custGeom>
              <a:avLst/>
              <a:gdLst/>
              <a:ahLst/>
              <a:cxnLst/>
              <a:rect l="l" t="t" r="r" b="b"/>
              <a:pathLst>
                <a:path w="19685" h="26669">
                  <a:moveTo>
                    <a:pt x="19392" y="26593"/>
                  </a:moveTo>
                  <a:lnTo>
                    <a:pt x="19392" y="0"/>
                  </a:lnTo>
                  <a:lnTo>
                    <a:pt x="0" y="0"/>
                  </a:lnTo>
                </a:path>
              </a:pathLst>
            </a:custGeom>
            <a:ln w="9525">
              <a:solidFill>
                <a:srgbClr val="C3C0B8"/>
              </a:solidFill>
            </a:ln>
          </p:spPr>
          <p:txBody>
            <a:bodyPr wrap="square" lIns="0" tIns="0" rIns="0" bIns="0" rtlCol="0"/>
            <a:lstStyle/>
            <a:p>
              <a:endParaRPr dirty="0"/>
            </a:p>
          </p:txBody>
        </p:sp>
        <p:sp>
          <p:nvSpPr>
            <p:cNvPr id="48" name="object 9"/>
            <p:cNvSpPr/>
            <p:nvPr/>
          </p:nvSpPr>
          <p:spPr>
            <a:xfrm>
              <a:off x="2400042" y="1479327"/>
              <a:ext cx="62865" cy="1270"/>
            </a:xfrm>
            <a:custGeom>
              <a:avLst/>
              <a:gdLst/>
              <a:ahLst/>
              <a:cxnLst/>
              <a:rect l="l" t="t" r="r" b="b"/>
              <a:pathLst>
                <a:path w="62864" h="1269">
                  <a:moveTo>
                    <a:pt x="-4762" y="323"/>
                  </a:moveTo>
                  <a:lnTo>
                    <a:pt x="67411" y="323"/>
                  </a:lnTo>
                </a:path>
              </a:pathLst>
            </a:custGeom>
            <a:ln w="10172">
              <a:solidFill>
                <a:srgbClr val="C3C0B8"/>
              </a:solidFill>
            </a:ln>
          </p:spPr>
          <p:txBody>
            <a:bodyPr wrap="square" lIns="0" tIns="0" rIns="0" bIns="0" rtlCol="0"/>
            <a:lstStyle/>
            <a:p>
              <a:endParaRPr dirty="0"/>
            </a:p>
          </p:txBody>
        </p:sp>
        <p:sp>
          <p:nvSpPr>
            <p:cNvPr id="49" name="object 10"/>
            <p:cNvSpPr/>
            <p:nvPr/>
          </p:nvSpPr>
          <p:spPr>
            <a:xfrm>
              <a:off x="990964" y="2936868"/>
              <a:ext cx="635" cy="62230"/>
            </a:xfrm>
            <a:custGeom>
              <a:avLst/>
              <a:gdLst/>
              <a:ahLst/>
              <a:cxnLst/>
              <a:rect l="l" t="t" r="r" b="b"/>
              <a:pathLst>
                <a:path w="634" h="62230">
                  <a:moveTo>
                    <a:pt x="190" y="-4762"/>
                  </a:moveTo>
                  <a:lnTo>
                    <a:pt x="190" y="66814"/>
                  </a:lnTo>
                </a:path>
              </a:pathLst>
            </a:custGeom>
            <a:ln w="9906">
              <a:solidFill>
                <a:srgbClr val="C3C0B8"/>
              </a:solidFill>
            </a:ln>
          </p:spPr>
          <p:txBody>
            <a:bodyPr wrap="square" lIns="0" tIns="0" rIns="0" bIns="0" rtlCol="0"/>
            <a:lstStyle/>
            <a:p>
              <a:endParaRPr dirty="0"/>
            </a:p>
          </p:txBody>
        </p:sp>
        <p:sp>
          <p:nvSpPr>
            <p:cNvPr id="50" name="object 11"/>
            <p:cNvSpPr/>
            <p:nvPr/>
          </p:nvSpPr>
          <p:spPr>
            <a:xfrm>
              <a:off x="990964" y="3054483"/>
              <a:ext cx="635" cy="62230"/>
            </a:xfrm>
            <a:custGeom>
              <a:avLst/>
              <a:gdLst/>
              <a:ahLst/>
              <a:cxnLst/>
              <a:rect l="l" t="t" r="r" b="b"/>
              <a:pathLst>
                <a:path w="634" h="62230">
                  <a:moveTo>
                    <a:pt x="190" y="-4762"/>
                  </a:moveTo>
                  <a:lnTo>
                    <a:pt x="190" y="66801"/>
                  </a:lnTo>
                </a:path>
              </a:pathLst>
            </a:custGeom>
            <a:ln w="9906">
              <a:solidFill>
                <a:srgbClr val="C3C0B8"/>
              </a:solidFill>
            </a:ln>
          </p:spPr>
          <p:txBody>
            <a:bodyPr wrap="square" lIns="0" tIns="0" rIns="0" bIns="0" rtlCol="0"/>
            <a:lstStyle/>
            <a:p>
              <a:endParaRPr dirty="0"/>
            </a:p>
          </p:txBody>
        </p:sp>
        <p:sp>
          <p:nvSpPr>
            <p:cNvPr id="51" name="object 12"/>
            <p:cNvSpPr/>
            <p:nvPr/>
          </p:nvSpPr>
          <p:spPr>
            <a:xfrm>
              <a:off x="2400042" y="4573416"/>
              <a:ext cx="62865" cy="1270"/>
            </a:xfrm>
            <a:custGeom>
              <a:avLst/>
              <a:gdLst/>
              <a:ahLst/>
              <a:cxnLst/>
              <a:rect l="l" t="t" r="r" b="b"/>
              <a:pathLst>
                <a:path w="62864" h="1270">
                  <a:moveTo>
                    <a:pt x="-4762" y="323"/>
                  </a:moveTo>
                  <a:lnTo>
                    <a:pt x="67411" y="323"/>
                  </a:lnTo>
                </a:path>
              </a:pathLst>
            </a:custGeom>
            <a:ln w="10172">
              <a:solidFill>
                <a:srgbClr val="C3C0B8"/>
              </a:solidFill>
            </a:ln>
          </p:spPr>
          <p:txBody>
            <a:bodyPr wrap="square" lIns="0" tIns="0" rIns="0" bIns="0" rtlCol="0"/>
            <a:lstStyle/>
            <a:p>
              <a:endParaRPr dirty="0"/>
            </a:p>
          </p:txBody>
        </p:sp>
        <p:sp>
          <p:nvSpPr>
            <p:cNvPr id="52" name="object 13"/>
            <p:cNvSpPr/>
            <p:nvPr/>
          </p:nvSpPr>
          <p:spPr>
            <a:xfrm>
              <a:off x="4441021" y="4547089"/>
              <a:ext cx="19685" cy="26670"/>
            </a:xfrm>
            <a:custGeom>
              <a:avLst/>
              <a:gdLst/>
              <a:ahLst/>
              <a:cxnLst/>
              <a:rect l="l" t="t" r="r" b="b"/>
              <a:pathLst>
                <a:path w="19685" h="26670">
                  <a:moveTo>
                    <a:pt x="0" y="26593"/>
                  </a:moveTo>
                  <a:lnTo>
                    <a:pt x="19392" y="26593"/>
                  </a:lnTo>
                  <a:lnTo>
                    <a:pt x="19392" y="0"/>
                  </a:lnTo>
                </a:path>
              </a:pathLst>
            </a:custGeom>
            <a:ln w="9525">
              <a:solidFill>
                <a:srgbClr val="C3C0B8"/>
              </a:solidFill>
            </a:ln>
          </p:spPr>
          <p:txBody>
            <a:bodyPr wrap="square" lIns="0" tIns="0" rIns="0" bIns="0" rtlCol="0"/>
            <a:lstStyle/>
            <a:p>
              <a:endParaRPr dirty="0"/>
            </a:p>
          </p:txBody>
        </p:sp>
        <p:sp>
          <p:nvSpPr>
            <p:cNvPr id="53" name="object 14"/>
            <p:cNvSpPr/>
            <p:nvPr/>
          </p:nvSpPr>
          <p:spPr>
            <a:xfrm>
              <a:off x="4460414" y="4467320"/>
              <a:ext cx="0" cy="26670"/>
            </a:xfrm>
            <a:custGeom>
              <a:avLst/>
              <a:gdLst/>
              <a:ahLst/>
              <a:cxnLst/>
              <a:rect l="l" t="t" r="r" b="b"/>
              <a:pathLst>
                <a:path h="26670">
                  <a:moveTo>
                    <a:pt x="0" y="26593"/>
                  </a:moveTo>
                  <a:lnTo>
                    <a:pt x="0" y="0"/>
                  </a:lnTo>
                </a:path>
              </a:pathLst>
            </a:custGeom>
            <a:ln w="9525">
              <a:solidFill>
                <a:srgbClr val="C3C0B8"/>
              </a:solidFill>
            </a:ln>
          </p:spPr>
          <p:txBody>
            <a:bodyPr wrap="square" lIns="0" tIns="0" rIns="0" bIns="0" rtlCol="0"/>
            <a:lstStyle/>
            <a:p>
              <a:endParaRPr dirty="0"/>
            </a:p>
          </p:txBody>
        </p:sp>
      </p:grpSp>
      <p:grpSp>
        <p:nvGrpSpPr>
          <p:cNvPr id="54" name="Group 53"/>
          <p:cNvGrpSpPr/>
          <p:nvPr/>
        </p:nvGrpSpPr>
        <p:grpSpPr>
          <a:xfrm>
            <a:off x="3138764" y="1329511"/>
            <a:ext cx="2854511" cy="2869594"/>
            <a:chOff x="3071028" y="1587496"/>
            <a:chExt cx="2854511" cy="2869594"/>
          </a:xfrm>
        </p:grpSpPr>
        <p:sp>
          <p:nvSpPr>
            <p:cNvPr id="55" name="object 15"/>
            <p:cNvSpPr/>
            <p:nvPr/>
          </p:nvSpPr>
          <p:spPr>
            <a:xfrm>
              <a:off x="4528539" y="1587496"/>
              <a:ext cx="1397000" cy="2869565"/>
            </a:xfrm>
            <a:custGeom>
              <a:avLst/>
              <a:gdLst/>
              <a:ahLst/>
              <a:cxnLst/>
              <a:rect l="l" t="t" r="r" b="b"/>
              <a:pathLst>
                <a:path w="1397000" h="2869565">
                  <a:moveTo>
                    <a:pt x="0" y="2869095"/>
                  </a:moveTo>
                  <a:lnTo>
                    <a:pt x="48220" y="2867009"/>
                  </a:lnTo>
                  <a:lnTo>
                    <a:pt x="96016" y="2863351"/>
                  </a:lnTo>
                  <a:lnTo>
                    <a:pt x="143363" y="2858146"/>
                  </a:lnTo>
                  <a:lnTo>
                    <a:pt x="190236" y="2851420"/>
                  </a:lnTo>
                  <a:lnTo>
                    <a:pt x="236608" y="2843198"/>
                  </a:lnTo>
                  <a:lnTo>
                    <a:pt x="282455" y="2833505"/>
                  </a:lnTo>
                  <a:lnTo>
                    <a:pt x="327752" y="2822367"/>
                  </a:lnTo>
                  <a:lnTo>
                    <a:pt x="372471" y="2809809"/>
                  </a:lnTo>
                  <a:lnTo>
                    <a:pt x="416589" y="2795857"/>
                  </a:lnTo>
                  <a:lnTo>
                    <a:pt x="460080" y="2780535"/>
                  </a:lnTo>
                  <a:lnTo>
                    <a:pt x="502918" y="2763870"/>
                  </a:lnTo>
                  <a:lnTo>
                    <a:pt x="545078" y="2745887"/>
                  </a:lnTo>
                  <a:lnTo>
                    <a:pt x="586534" y="2726611"/>
                  </a:lnTo>
                  <a:lnTo>
                    <a:pt x="627262" y="2706067"/>
                  </a:lnTo>
                  <a:lnTo>
                    <a:pt x="667235" y="2684280"/>
                  </a:lnTo>
                  <a:lnTo>
                    <a:pt x="706428" y="2661277"/>
                  </a:lnTo>
                  <a:lnTo>
                    <a:pt x="744815" y="2637083"/>
                  </a:lnTo>
                  <a:lnTo>
                    <a:pt x="782372" y="2611722"/>
                  </a:lnTo>
                  <a:lnTo>
                    <a:pt x="819073" y="2585221"/>
                  </a:lnTo>
                  <a:lnTo>
                    <a:pt x="854892" y="2557605"/>
                  </a:lnTo>
                  <a:lnTo>
                    <a:pt x="889804" y="2528898"/>
                  </a:lnTo>
                  <a:lnTo>
                    <a:pt x="923784" y="2499127"/>
                  </a:lnTo>
                  <a:lnTo>
                    <a:pt x="956805" y="2468317"/>
                  </a:lnTo>
                  <a:lnTo>
                    <a:pt x="988844" y="2436493"/>
                  </a:lnTo>
                  <a:lnTo>
                    <a:pt x="1019873" y="2403680"/>
                  </a:lnTo>
                  <a:lnTo>
                    <a:pt x="1049868" y="2369905"/>
                  </a:lnTo>
                  <a:lnTo>
                    <a:pt x="1078804" y="2335192"/>
                  </a:lnTo>
                  <a:lnTo>
                    <a:pt x="1106654" y="2299566"/>
                  </a:lnTo>
                  <a:lnTo>
                    <a:pt x="1133394" y="2263054"/>
                  </a:lnTo>
                  <a:lnTo>
                    <a:pt x="1158998" y="2225680"/>
                  </a:lnTo>
                  <a:lnTo>
                    <a:pt x="1183440" y="2187470"/>
                  </a:lnTo>
                  <a:lnTo>
                    <a:pt x="1206695" y="2148449"/>
                  </a:lnTo>
                  <a:lnTo>
                    <a:pt x="1228738" y="2108642"/>
                  </a:lnTo>
                  <a:lnTo>
                    <a:pt x="1249543" y="2068076"/>
                  </a:lnTo>
                  <a:lnTo>
                    <a:pt x="1269086" y="2026775"/>
                  </a:lnTo>
                  <a:lnTo>
                    <a:pt x="1287339" y="1984764"/>
                  </a:lnTo>
                  <a:lnTo>
                    <a:pt x="1304278" y="1942070"/>
                  </a:lnTo>
                  <a:lnTo>
                    <a:pt x="1319878" y="1898717"/>
                  </a:lnTo>
                  <a:lnTo>
                    <a:pt x="1334113" y="1854731"/>
                  </a:lnTo>
                  <a:lnTo>
                    <a:pt x="1346957" y="1810138"/>
                  </a:lnTo>
                  <a:lnTo>
                    <a:pt x="1358386" y="1764962"/>
                  </a:lnTo>
                  <a:lnTo>
                    <a:pt x="1368373" y="1719228"/>
                  </a:lnTo>
                  <a:lnTo>
                    <a:pt x="1376894" y="1672964"/>
                  </a:lnTo>
                  <a:lnTo>
                    <a:pt x="1383922" y="1626193"/>
                  </a:lnTo>
                  <a:lnTo>
                    <a:pt x="1389433" y="1578941"/>
                  </a:lnTo>
                  <a:lnTo>
                    <a:pt x="1393401" y="1531233"/>
                  </a:lnTo>
                  <a:lnTo>
                    <a:pt x="1395800" y="1483096"/>
                  </a:lnTo>
                  <a:lnTo>
                    <a:pt x="1396606" y="1434553"/>
                  </a:lnTo>
                  <a:lnTo>
                    <a:pt x="1395800" y="1386010"/>
                  </a:lnTo>
                  <a:lnTo>
                    <a:pt x="1393401" y="1337872"/>
                  </a:lnTo>
                  <a:lnTo>
                    <a:pt x="1389433" y="1290164"/>
                  </a:lnTo>
                  <a:lnTo>
                    <a:pt x="1383922" y="1242911"/>
                  </a:lnTo>
                  <a:lnTo>
                    <a:pt x="1376894" y="1196140"/>
                  </a:lnTo>
                  <a:lnTo>
                    <a:pt x="1368373" y="1149874"/>
                  </a:lnTo>
                  <a:lnTo>
                    <a:pt x="1358386" y="1104140"/>
                  </a:lnTo>
                  <a:lnTo>
                    <a:pt x="1346957" y="1058964"/>
                  </a:lnTo>
                  <a:lnTo>
                    <a:pt x="1334113" y="1014369"/>
                  </a:lnTo>
                  <a:lnTo>
                    <a:pt x="1319878" y="970383"/>
                  </a:lnTo>
                  <a:lnTo>
                    <a:pt x="1304278" y="927030"/>
                  </a:lnTo>
                  <a:lnTo>
                    <a:pt x="1287339" y="884335"/>
                  </a:lnTo>
                  <a:lnTo>
                    <a:pt x="1269086" y="842324"/>
                  </a:lnTo>
                  <a:lnTo>
                    <a:pt x="1249543" y="801023"/>
                  </a:lnTo>
                  <a:lnTo>
                    <a:pt x="1228738" y="760456"/>
                  </a:lnTo>
                  <a:lnTo>
                    <a:pt x="1206695" y="720649"/>
                  </a:lnTo>
                  <a:lnTo>
                    <a:pt x="1183440" y="681628"/>
                  </a:lnTo>
                  <a:lnTo>
                    <a:pt x="1158998" y="643417"/>
                  </a:lnTo>
                  <a:lnTo>
                    <a:pt x="1133394" y="606043"/>
                  </a:lnTo>
                  <a:lnTo>
                    <a:pt x="1106654" y="569530"/>
                  </a:lnTo>
                  <a:lnTo>
                    <a:pt x="1078804" y="533905"/>
                  </a:lnTo>
                  <a:lnTo>
                    <a:pt x="1049868" y="499191"/>
                  </a:lnTo>
                  <a:lnTo>
                    <a:pt x="1019873" y="465415"/>
                  </a:lnTo>
                  <a:lnTo>
                    <a:pt x="988844" y="432603"/>
                  </a:lnTo>
                  <a:lnTo>
                    <a:pt x="956805" y="400779"/>
                  </a:lnTo>
                  <a:lnTo>
                    <a:pt x="923784" y="369968"/>
                  </a:lnTo>
                  <a:lnTo>
                    <a:pt x="889804" y="340197"/>
                  </a:lnTo>
                  <a:lnTo>
                    <a:pt x="854892" y="311490"/>
                  </a:lnTo>
                  <a:lnTo>
                    <a:pt x="819073" y="283874"/>
                  </a:lnTo>
                  <a:lnTo>
                    <a:pt x="782372" y="257372"/>
                  </a:lnTo>
                  <a:lnTo>
                    <a:pt x="744815" y="232012"/>
                  </a:lnTo>
                  <a:lnTo>
                    <a:pt x="706428" y="207817"/>
                  </a:lnTo>
                  <a:lnTo>
                    <a:pt x="667235" y="184814"/>
                  </a:lnTo>
                  <a:lnTo>
                    <a:pt x="627262" y="163028"/>
                  </a:lnTo>
                  <a:lnTo>
                    <a:pt x="586534" y="142484"/>
                  </a:lnTo>
                  <a:lnTo>
                    <a:pt x="545078" y="123207"/>
                  </a:lnTo>
                  <a:lnTo>
                    <a:pt x="502918" y="105224"/>
                  </a:lnTo>
                  <a:lnTo>
                    <a:pt x="460080" y="88559"/>
                  </a:lnTo>
                  <a:lnTo>
                    <a:pt x="416589" y="73237"/>
                  </a:lnTo>
                  <a:lnTo>
                    <a:pt x="372471" y="59285"/>
                  </a:lnTo>
                  <a:lnTo>
                    <a:pt x="327752" y="46727"/>
                  </a:lnTo>
                  <a:lnTo>
                    <a:pt x="282455" y="35589"/>
                  </a:lnTo>
                  <a:lnTo>
                    <a:pt x="236608" y="25897"/>
                  </a:lnTo>
                  <a:lnTo>
                    <a:pt x="190236" y="17674"/>
                  </a:lnTo>
                  <a:lnTo>
                    <a:pt x="143363" y="10948"/>
                  </a:lnTo>
                  <a:lnTo>
                    <a:pt x="96016" y="5744"/>
                  </a:lnTo>
                  <a:lnTo>
                    <a:pt x="48220" y="2085"/>
                  </a:lnTo>
                  <a:lnTo>
                    <a:pt x="0" y="0"/>
                  </a:lnTo>
                </a:path>
              </a:pathLst>
            </a:custGeom>
            <a:ln w="9525">
              <a:solidFill>
                <a:schemeClr val="accent1"/>
              </a:solidFill>
            </a:ln>
          </p:spPr>
          <p:txBody>
            <a:bodyPr wrap="square" lIns="0" tIns="0" rIns="0" bIns="0" rtlCol="0"/>
            <a:lstStyle/>
            <a:p>
              <a:endParaRPr dirty="0"/>
            </a:p>
          </p:txBody>
        </p:sp>
        <p:sp>
          <p:nvSpPr>
            <p:cNvPr id="56" name="object 16"/>
            <p:cNvSpPr/>
            <p:nvPr/>
          </p:nvSpPr>
          <p:spPr>
            <a:xfrm>
              <a:off x="3071028" y="1587525"/>
              <a:ext cx="1395730" cy="2869565"/>
            </a:xfrm>
            <a:custGeom>
              <a:avLst/>
              <a:gdLst/>
              <a:ahLst/>
              <a:cxnLst/>
              <a:rect l="l" t="t" r="r" b="b"/>
              <a:pathLst>
                <a:path w="1395729" h="2869565">
                  <a:moveTo>
                    <a:pt x="1395552" y="0"/>
                  </a:moveTo>
                  <a:lnTo>
                    <a:pt x="1347363" y="2119"/>
                  </a:lnTo>
                  <a:lnTo>
                    <a:pt x="1299597" y="5808"/>
                  </a:lnTo>
                  <a:lnTo>
                    <a:pt x="1252281" y="11042"/>
                  </a:lnTo>
                  <a:lnTo>
                    <a:pt x="1205440" y="17795"/>
                  </a:lnTo>
                  <a:lnTo>
                    <a:pt x="1159099" y="26043"/>
                  </a:lnTo>
                  <a:lnTo>
                    <a:pt x="1113283" y="35760"/>
                  </a:lnTo>
                  <a:lnTo>
                    <a:pt x="1068018" y="46919"/>
                  </a:lnTo>
                  <a:lnTo>
                    <a:pt x="1023330" y="59497"/>
                  </a:lnTo>
                  <a:lnTo>
                    <a:pt x="979243" y="73468"/>
                  </a:lnTo>
                  <a:lnTo>
                    <a:pt x="935783" y="88806"/>
                  </a:lnTo>
                  <a:lnTo>
                    <a:pt x="892976" y="105487"/>
                  </a:lnTo>
                  <a:lnTo>
                    <a:pt x="850847" y="123484"/>
                  </a:lnTo>
                  <a:lnTo>
                    <a:pt x="809421" y="142772"/>
                  </a:lnTo>
                  <a:lnTo>
                    <a:pt x="768724" y="163326"/>
                  </a:lnTo>
                  <a:lnTo>
                    <a:pt x="728781" y="185121"/>
                  </a:lnTo>
                  <a:lnTo>
                    <a:pt x="689617" y="208132"/>
                  </a:lnTo>
                  <a:lnTo>
                    <a:pt x="651258" y="232332"/>
                  </a:lnTo>
                  <a:lnTo>
                    <a:pt x="613730" y="257697"/>
                  </a:lnTo>
                  <a:lnTo>
                    <a:pt x="577058" y="284202"/>
                  </a:lnTo>
                  <a:lnTo>
                    <a:pt x="541266" y="311820"/>
                  </a:lnTo>
                  <a:lnTo>
                    <a:pt x="506381" y="340527"/>
                  </a:lnTo>
                  <a:lnTo>
                    <a:pt x="472428" y="370297"/>
                  </a:lnTo>
                  <a:lnTo>
                    <a:pt x="439433" y="401106"/>
                  </a:lnTo>
                  <a:lnTo>
                    <a:pt x="407420" y="432927"/>
                  </a:lnTo>
                  <a:lnTo>
                    <a:pt x="376416" y="465735"/>
                  </a:lnTo>
                  <a:lnTo>
                    <a:pt x="346445" y="499505"/>
                  </a:lnTo>
                  <a:lnTo>
                    <a:pt x="317533" y="534211"/>
                  </a:lnTo>
                  <a:lnTo>
                    <a:pt x="289705" y="569829"/>
                  </a:lnTo>
                  <a:lnTo>
                    <a:pt x="262987" y="606333"/>
                  </a:lnTo>
                  <a:lnTo>
                    <a:pt x="237405" y="643697"/>
                  </a:lnTo>
                  <a:lnTo>
                    <a:pt x="212983" y="681897"/>
                  </a:lnTo>
                  <a:lnTo>
                    <a:pt x="189747" y="720906"/>
                  </a:lnTo>
                  <a:lnTo>
                    <a:pt x="167722" y="760700"/>
                  </a:lnTo>
                  <a:lnTo>
                    <a:pt x="146935" y="801253"/>
                  </a:lnTo>
                  <a:lnTo>
                    <a:pt x="127409" y="842540"/>
                  </a:lnTo>
                  <a:lnTo>
                    <a:pt x="109171" y="884535"/>
                  </a:lnTo>
                  <a:lnTo>
                    <a:pt x="92246" y="927214"/>
                  </a:lnTo>
                  <a:lnTo>
                    <a:pt x="76660" y="970550"/>
                  </a:lnTo>
                  <a:lnTo>
                    <a:pt x="62438" y="1014518"/>
                  </a:lnTo>
                  <a:lnTo>
                    <a:pt x="49604" y="1059094"/>
                  </a:lnTo>
                  <a:lnTo>
                    <a:pt x="38186" y="1104252"/>
                  </a:lnTo>
                  <a:lnTo>
                    <a:pt x="28207" y="1149966"/>
                  </a:lnTo>
                  <a:lnTo>
                    <a:pt x="19694" y="1196211"/>
                  </a:lnTo>
                  <a:lnTo>
                    <a:pt x="12672" y="1242962"/>
                  </a:lnTo>
                  <a:lnTo>
                    <a:pt x="7166" y="1290193"/>
                  </a:lnTo>
                  <a:lnTo>
                    <a:pt x="3201" y="1337879"/>
                  </a:lnTo>
                  <a:lnTo>
                    <a:pt x="804" y="1385995"/>
                  </a:lnTo>
                  <a:lnTo>
                    <a:pt x="0" y="1434515"/>
                  </a:lnTo>
                  <a:lnTo>
                    <a:pt x="804" y="1483036"/>
                  </a:lnTo>
                  <a:lnTo>
                    <a:pt x="3201" y="1531153"/>
                  </a:lnTo>
                  <a:lnTo>
                    <a:pt x="7166" y="1578840"/>
                  </a:lnTo>
                  <a:lnTo>
                    <a:pt x="12672" y="1626072"/>
                  </a:lnTo>
                  <a:lnTo>
                    <a:pt x="19694" y="1672823"/>
                  </a:lnTo>
                  <a:lnTo>
                    <a:pt x="28207" y="1719069"/>
                  </a:lnTo>
                  <a:lnTo>
                    <a:pt x="38186" y="1764784"/>
                  </a:lnTo>
                  <a:lnTo>
                    <a:pt x="49604" y="1809942"/>
                  </a:lnTo>
                  <a:lnTo>
                    <a:pt x="62438" y="1854518"/>
                  </a:lnTo>
                  <a:lnTo>
                    <a:pt x="76660" y="1898487"/>
                  </a:lnTo>
                  <a:lnTo>
                    <a:pt x="92246" y="1941824"/>
                  </a:lnTo>
                  <a:lnTo>
                    <a:pt x="109171" y="1984503"/>
                  </a:lnTo>
                  <a:lnTo>
                    <a:pt x="127409" y="2026499"/>
                  </a:lnTo>
                  <a:lnTo>
                    <a:pt x="146935" y="2067786"/>
                  </a:lnTo>
                  <a:lnTo>
                    <a:pt x="167722" y="2108339"/>
                  </a:lnTo>
                  <a:lnTo>
                    <a:pt x="189747" y="2148133"/>
                  </a:lnTo>
                  <a:lnTo>
                    <a:pt x="212983" y="2187143"/>
                  </a:lnTo>
                  <a:lnTo>
                    <a:pt x="237405" y="2225343"/>
                  </a:lnTo>
                  <a:lnTo>
                    <a:pt x="262987" y="2262708"/>
                  </a:lnTo>
                  <a:lnTo>
                    <a:pt x="289705" y="2299212"/>
                  </a:lnTo>
                  <a:lnTo>
                    <a:pt x="317533" y="2334830"/>
                  </a:lnTo>
                  <a:lnTo>
                    <a:pt x="346445" y="2369536"/>
                  </a:lnTo>
                  <a:lnTo>
                    <a:pt x="376416" y="2403307"/>
                  </a:lnTo>
                  <a:lnTo>
                    <a:pt x="407420" y="2436115"/>
                  </a:lnTo>
                  <a:lnTo>
                    <a:pt x="439433" y="2467936"/>
                  </a:lnTo>
                  <a:lnTo>
                    <a:pt x="472428" y="2498745"/>
                  </a:lnTo>
                  <a:lnTo>
                    <a:pt x="506381" y="2528515"/>
                  </a:lnTo>
                  <a:lnTo>
                    <a:pt x="541266" y="2557222"/>
                  </a:lnTo>
                  <a:lnTo>
                    <a:pt x="577058" y="2584841"/>
                  </a:lnTo>
                  <a:lnTo>
                    <a:pt x="613730" y="2611345"/>
                  </a:lnTo>
                  <a:lnTo>
                    <a:pt x="651258" y="2636710"/>
                  </a:lnTo>
                  <a:lnTo>
                    <a:pt x="689617" y="2660911"/>
                  </a:lnTo>
                  <a:lnTo>
                    <a:pt x="728781" y="2683922"/>
                  </a:lnTo>
                  <a:lnTo>
                    <a:pt x="768724" y="2705717"/>
                  </a:lnTo>
                  <a:lnTo>
                    <a:pt x="809421" y="2726271"/>
                  </a:lnTo>
                  <a:lnTo>
                    <a:pt x="850847" y="2745560"/>
                  </a:lnTo>
                  <a:lnTo>
                    <a:pt x="892976" y="2763557"/>
                  </a:lnTo>
                  <a:lnTo>
                    <a:pt x="935783" y="2780237"/>
                  </a:lnTo>
                  <a:lnTo>
                    <a:pt x="979243" y="2795575"/>
                  </a:lnTo>
                  <a:lnTo>
                    <a:pt x="1023330" y="2809546"/>
                  </a:lnTo>
                  <a:lnTo>
                    <a:pt x="1068018" y="2822124"/>
                  </a:lnTo>
                  <a:lnTo>
                    <a:pt x="1113283" y="2833284"/>
                  </a:lnTo>
                  <a:lnTo>
                    <a:pt x="1159099" y="2843000"/>
                  </a:lnTo>
                  <a:lnTo>
                    <a:pt x="1205440" y="2851248"/>
                  </a:lnTo>
                  <a:lnTo>
                    <a:pt x="1252281" y="2858001"/>
                  </a:lnTo>
                  <a:lnTo>
                    <a:pt x="1299597" y="2863235"/>
                  </a:lnTo>
                  <a:lnTo>
                    <a:pt x="1347363" y="2866925"/>
                  </a:lnTo>
                  <a:lnTo>
                    <a:pt x="1395552" y="2869044"/>
                  </a:lnTo>
                </a:path>
              </a:pathLst>
            </a:custGeom>
            <a:ln w="9525">
              <a:solidFill>
                <a:srgbClr val="FF671B"/>
              </a:solidFill>
            </a:ln>
          </p:spPr>
          <p:txBody>
            <a:bodyPr wrap="square" lIns="0" tIns="0" rIns="0" bIns="0" rtlCol="0"/>
            <a:lstStyle/>
            <a:p>
              <a:endParaRPr dirty="0"/>
            </a:p>
          </p:txBody>
        </p:sp>
      </p:grpSp>
      <p:sp>
        <p:nvSpPr>
          <p:cNvPr id="57" name="Oval 56"/>
          <p:cNvSpPr/>
          <p:nvPr/>
        </p:nvSpPr>
        <p:spPr bwMode="gray">
          <a:xfrm>
            <a:off x="5423038" y="1694205"/>
            <a:ext cx="431286" cy="431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9" name="Oval 58"/>
          <p:cNvSpPr/>
          <p:nvPr/>
        </p:nvSpPr>
        <p:spPr bwMode="gray">
          <a:xfrm>
            <a:off x="5423038" y="3399992"/>
            <a:ext cx="431286" cy="431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0" name="Oval 59"/>
          <p:cNvSpPr/>
          <p:nvPr/>
        </p:nvSpPr>
        <p:spPr bwMode="gray">
          <a:xfrm>
            <a:off x="3160388" y="1694205"/>
            <a:ext cx="431286" cy="431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2" name="Oval 61"/>
          <p:cNvSpPr/>
          <p:nvPr/>
        </p:nvSpPr>
        <p:spPr bwMode="gray">
          <a:xfrm>
            <a:off x="3160388" y="3399992"/>
            <a:ext cx="431286" cy="431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3" name="Text Placeholder 8"/>
          <p:cNvSpPr txBox="1">
            <a:spLocks/>
          </p:cNvSpPr>
          <p:nvPr/>
        </p:nvSpPr>
        <p:spPr>
          <a:xfrm>
            <a:off x="982805" y="1525589"/>
            <a:ext cx="2105434" cy="816389"/>
          </a:xfrm>
          <a:prstGeom prst="rect">
            <a:avLst/>
          </a:prstGeom>
        </p:spPr>
        <p:txBody>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indent="0" algn="r">
              <a:lnSpc>
                <a:spcPts val="1000"/>
              </a:lnSpc>
              <a:buNone/>
            </a:pPr>
            <a:r>
              <a:rPr lang="en-US" sz="1050" b="1" dirty="0">
                <a:latin typeface="MarkForMC Nrw O" charset="0"/>
                <a:ea typeface="MarkForMC Nrw O" charset="0"/>
                <a:cs typeface="MarkForMC Nrw O" charset="0"/>
              </a:rPr>
              <a:t>Rising customer expectations</a:t>
            </a:r>
            <a:br>
              <a:rPr lang="en-US" sz="1050" b="1" dirty="0">
                <a:latin typeface="MarkForMC Nrw O" charset="0"/>
                <a:ea typeface="MarkForMC Nrw O" charset="0"/>
                <a:cs typeface="MarkForMC Nrw O" charset="0"/>
              </a:rPr>
            </a:br>
            <a:r>
              <a:rPr lang="en-US" sz="1050" dirty="0">
                <a:latin typeface="MarkForMC Nrw O" charset="0"/>
                <a:ea typeface="MarkForMC Nrw O" charset="0"/>
                <a:cs typeface="MarkForMC Nrw O" charset="0"/>
              </a:rPr>
              <a:t>Consumer expectations in an on-demand society are driving up business expectations for payments to be as modern as in their personal lives</a:t>
            </a:r>
          </a:p>
        </p:txBody>
      </p:sp>
      <p:pic>
        <p:nvPicPr>
          <p:cNvPr id="73" name="Picture 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513" y="3395683"/>
            <a:ext cx="365760" cy="365760"/>
          </a:xfrm>
          <a:prstGeom prst="rect">
            <a:avLst/>
          </a:prstGeom>
        </p:spPr>
      </p:pic>
      <p:sp>
        <p:nvSpPr>
          <p:cNvPr id="75" name="Oval 74"/>
          <p:cNvSpPr/>
          <p:nvPr/>
        </p:nvSpPr>
        <p:spPr bwMode="gray">
          <a:xfrm>
            <a:off x="3582236" y="1848604"/>
            <a:ext cx="1926859" cy="18282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77" name="Title 5"/>
          <p:cNvSpPr txBox="1">
            <a:spLocks/>
          </p:cNvSpPr>
          <p:nvPr/>
        </p:nvSpPr>
        <p:spPr>
          <a:xfrm>
            <a:off x="171778" y="454707"/>
            <a:ext cx="8524700" cy="627757"/>
          </a:xfrm>
          <a:prstGeom prst="rect">
            <a:avLst/>
          </a:prstGeom>
        </p:spPr>
        <p:txBody>
          <a:bodyPr/>
          <a:lstStyle>
            <a:lvl1pPr algn="l" defTabSz="685783" rtl="0" eaLnBrk="1" latinLnBrk="0" hangingPunct="1">
              <a:lnSpc>
                <a:spcPct val="90000"/>
              </a:lnSpc>
              <a:spcBef>
                <a:spcPct val="0"/>
              </a:spcBef>
              <a:buNone/>
              <a:defRPr sz="1600" b="1" kern="1200">
                <a:solidFill>
                  <a:schemeClr val="tx1"/>
                </a:solidFill>
                <a:latin typeface="Mark Offc For MC" panose="020B0504020101010102" pitchFamily="34" charset="0"/>
                <a:ea typeface="+mj-ea"/>
                <a:cs typeface="+mj-cs"/>
              </a:defRPr>
            </a:lvl1pPr>
          </a:lstStyle>
          <a:p>
            <a:r>
              <a:rPr lang="en-US" sz="2000" b="0" dirty="0"/>
              <a:t>The world is transforming and demanding Real-time Payments</a:t>
            </a:r>
          </a:p>
        </p:txBody>
      </p:sp>
      <p:sp>
        <p:nvSpPr>
          <p:cNvPr id="78" name="Rectangle 77">
            <a:extLst>
              <a:ext uri="{FF2B5EF4-FFF2-40B4-BE49-F238E27FC236}">
                <a16:creationId xmlns:a16="http://schemas.microsoft.com/office/drawing/2014/main" id="{DE463A58-2C68-574B-A224-C7E91E99E2CC}"/>
              </a:ext>
            </a:extLst>
          </p:cNvPr>
          <p:cNvSpPr/>
          <p:nvPr/>
        </p:nvSpPr>
        <p:spPr>
          <a:xfrm>
            <a:off x="168578" y="172275"/>
            <a:ext cx="816249" cy="200055"/>
          </a:xfrm>
          <a:prstGeom prst="rect">
            <a:avLst/>
          </a:prstGeom>
        </p:spPr>
        <p:txBody>
          <a:bodyPr wrap="none">
            <a:spAutoFit/>
          </a:bodyPr>
          <a:lstStyle/>
          <a:p>
            <a:r>
              <a:rPr lang="en-US" sz="700" b="1" spc="50" dirty="0">
                <a:solidFill>
                  <a:schemeClr val="accent1"/>
                </a:solidFill>
                <a:latin typeface="Mark Offc For MC" panose="020B0504020101010102" pitchFamily="34" charset="77"/>
              </a:rPr>
              <a:t>LANDSCAPE</a:t>
            </a:r>
            <a:endParaRPr lang="en-US" sz="700" spc="50" dirty="0">
              <a:solidFill>
                <a:schemeClr val="accent1"/>
              </a:solidFill>
              <a:latin typeface="Mark Offc For MC" panose="020B0504020101010102" pitchFamily="34" charset="77"/>
            </a:endParaRPr>
          </a:p>
        </p:txBody>
      </p:sp>
      <p:sp>
        <p:nvSpPr>
          <p:cNvPr id="80" name="TextBox 79"/>
          <p:cNvSpPr txBox="1"/>
          <p:nvPr/>
        </p:nvSpPr>
        <p:spPr bwMode="gray">
          <a:xfrm>
            <a:off x="3770638" y="2559639"/>
            <a:ext cx="1541435" cy="707886"/>
          </a:xfrm>
          <a:prstGeom prst="rect">
            <a:avLst/>
          </a:prstGeom>
          <a:noFill/>
        </p:spPr>
        <p:txBody>
          <a:bodyPr wrap="square" rtlCol="0">
            <a:spAutoFit/>
          </a:bodyPr>
          <a:lstStyle/>
          <a:p>
            <a:pPr algn="ctr"/>
            <a:r>
              <a:rPr lang="en-US" sz="1000" dirty="0"/>
              <a:t>of FIs globally believe that Real-time Payments are the foundation for growth and innovation</a:t>
            </a:r>
            <a:r>
              <a:rPr lang="en-US" sz="1000" baseline="30000" dirty="0"/>
              <a:t>1</a:t>
            </a:r>
          </a:p>
        </p:txBody>
      </p:sp>
      <p:sp>
        <p:nvSpPr>
          <p:cNvPr id="88" name="TextBox 87"/>
          <p:cNvSpPr txBox="1"/>
          <p:nvPr/>
        </p:nvSpPr>
        <p:spPr bwMode="gray">
          <a:xfrm>
            <a:off x="2537649" y="4890407"/>
            <a:ext cx="4068703" cy="184666"/>
          </a:xfrm>
          <a:prstGeom prst="rect">
            <a:avLst/>
          </a:prstGeom>
          <a:noFill/>
        </p:spPr>
        <p:txBody>
          <a:bodyPr wrap="square" rtlCol="0">
            <a:spAutoFit/>
          </a:bodyPr>
          <a:lstStyle/>
          <a:p>
            <a:r>
              <a:rPr lang="en-US" sz="600" dirty="0"/>
              <a:t>Sources: 1. ACI Worldwide, 2018 Global Payments Insight Survey: Retail Banking; 2. KPMG, “The Pulse of Fintech, 2019” </a:t>
            </a:r>
          </a:p>
        </p:txBody>
      </p:sp>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5268" y="1715641"/>
            <a:ext cx="365760" cy="365760"/>
          </a:xfrm>
          <a:prstGeom prst="rect">
            <a:avLst/>
          </a:prstGeom>
        </p:spPr>
      </p:pic>
      <p:sp>
        <p:nvSpPr>
          <p:cNvPr id="81" name="Text Placeholder 8"/>
          <p:cNvSpPr txBox="1">
            <a:spLocks/>
          </p:cNvSpPr>
          <p:nvPr/>
        </p:nvSpPr>
        <p:spPr>
          <a:xfrm>
            <a:off x="5911706" y="1531367"/>
            <a:ext cx="2244290" cy="967467"/>
          </a:xfrm>
          <a:prstGeom prst="rect">
            <a:avLst/>
          </a:prstGeom>
        </p:spPr>
        <p:txBody>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indent="0">
              <a:lnSpc>
                <a:spcPts val="1000"/>
              </a:lnSpc>
              <a:buNone/>
            </a:pPr>
            <a:r>
              <a:rPr lang="en-US" sz="1050" b="1" dirty="0">
                <a:latin typeface="MarkForMC Nrw O" charset="0"/>
                <a:ea typeface="MarkForMC Nrw O" charset="0"/>
                <a:cs typeface="MarkForMC Nrw O" charset="0"/>
              </a:rPr>
              <a:t>Constant disruptive technologies</a:t>
            </a:r>
            <a:br>
              <a:rPr lang="en-US" sz="1050" b="1" dirty="0">
                <a:latin typeface="MarkForMC Nrw O" charset="0"/>
                <a:ea typeface="MarkForMC Nrw O" charset="0"/>
                <a:cs typeface="MarkForMC Nrw O" charset="0"/>
              </a:rPr>
            </a:br>
            <a:r>
              <a:rPr lang="en-US" sz="1050" dirty="0">
                <a:latin typeface="MarkForMC Nrw O" charset="0"/>
                <a:ea typeface="MarkForMC Nrw O" charset="0"/>
                <a:cs typeface="MarkForMC Nrw O" charset="0"/>
              </a:rPr>
              <a:t>Rapid digital growth and technological advances like machine learning, AI, cloud, APIs, open banking are changing how payments work every day and driving efficiencies</a:t>
            </a:r>
          </a:p>
        </p:txBody>
      </p:sp>
      <p:sp>
        <p:nvSpPr>
          <p:cNvPr id="83" name="Text Placeholder 8"/>
          <p:cNvSpPr txBox="1">
            <a:spLocks/>
          </p:cNvSpPr>
          <p:nvPr/>
        </p:nvSpPr>
        <p:spPr>
          <a:xfrm>
            <a:off x="956613" y="3195858"/>
            <a:ext cx="2105434" cy="816389"/>
          </a:xfrm>
          <a:prstGeom prst="rect">
            <a:avLst/>
          </a:prstGeom>
        </p:spPr>
        <p:txBody>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indent="0" algn="r">
              <a:lnSpc>
                <a:spcPts val="1000"/>
              </a:lnSpc>
              <a:buNone/>
            </a:pPr>
            <a:r>
              <a:rPr lang="en-US" sz="1050" b="1" dirty="0">
                <a:latin typeface="MarkForMC Nrw O" charset="0"/>
                <a:ea typeface="MarkForMC Nrw O" charset="0"/>
                <a:cs typeface="MarkForMC Nrw O" charset="0"/>
              </a:rPr>
              <a:t>Explosion of fintechs</a:t>
            </a:r>
            <a:br>
              <a:rPr lang="en-US" sz="1050" b="1" dirty="0">
                <a:latin typeface="MarkForMC Nrw O" charset="0"/>
                <a:ea typeface="MarkForMC Nrw O" charset="0"/>
                <a:cs typeface="MarkForMC Nrw O" charset="0"/>
              </a:rPr>
            </a:br>
            <a:r>
              <a:rPr lang="en-US" sz="1050" dirty="0">
                <a:latin typeface="MarkForMC Nrw O" charset="0"/>
                <a:ea typeface="MarkForMC Nrw O" charset="0"/>
                <a:cs typeface="MarkForMC Nrw O" charset="0"/>
              </a:rPr>
              <a:t>New entrants are aggressively innovating and gaining traction -In 1H 2019 alone, 470 funding deals for fintechs valued at $18B were secured in the US</a:t>
            </a:r>
            <a:r>
              <a:rPr lang="en-US" sz="1050" baseline="30000" dirty="0">
                <a:latin typeface="MarkForMC Nrw O" charset="0"/>
                <a:ea typeface="MarkForMC Nrw O" charset="0"/>
                <a:cs typeface="MarkForMC Nrw O" charset="0"/>
              </a:rPr>
              <a:t>2</a:t>
            </a:r>
          </a:p>
        </p:txBody>
      </p:sp>
      <p:sp>
        <p:nvSpPr>
          <p:cNvPr id="87" name="Text Placeholder 8"/>
          <p:cNvSpPr txBox="1">
            <a:spLocks/>
          </p:cNvSpPr>
          <p:nvPr/>
        </p:nvSpPr>
        <p:spPr>
          <a:xfrm>
            <a:off x="5911705" y="3180696"/>
            <a:ext cx="2371537" cy="967467"/>
          </a:xfrm>
          <a:prstGeom prst="rect">
            <a:avLst/>
          </a:prstGeom>
        </p:spPr>
        <p:txBody>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indent="0">
              <a:lnSpc>
                <a:spcPts val="1000"/>
              </a:lnSpc>
              <a:buNone/>
            </a:pPr>
            <a:r>
              <a:rPr lang="en-US" sz="1050" b="1" dirty="0">
                <a:latin typeface="MarkForMC Nrw O" charset="0"/>
                <a:ea typeface="MarkForMC Nrw O" charset="0"/>
                <a:cs typeface="MarkForMC Nrw O" charset="0"/>
              </a:rPr>
              <a:t>Increasing government engagement</a:t>
            </a:r>
            <a:br>
              <a:rPr lang="en-US" sz="1050" b="1" dirty="0">
                <a:latin typeface="MarkForMC Nrw O" charset="0"/>
                <a:ea typeface="MarkForMC Nrw O" charset="0"/>
                <a:cs typeface="MarkForMC Nrw O" charset="0"/>
              </a:rPr>
            </a:br>
            <a:r>
              <a:rPr lang="en-US" sz="1050" dirty="0">
                <a:latin typeface="MarkForMC Nrw O" charset="0"/>
                <a:ea typeface="MarkForMC Nrw O" charset="0"/>
                <a:cs typeface="MarkForMC Nrw O" charset="0"/>
              </a:rPr>
              <a:t>Governments globally are getting into the game, pushing a modernization agenda – several governments are taking the lead on RTP network development</a:t>
            </a:r>
          </a:p>
        </p:txBody>
      </p:sp>
      <p:pic>
        <p:nvPicPr>
          <p:cNvPr id="89" name="Picture 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8513" y="1727974"/>
            <a:ext cx="365760" cy="365760"/>
          </a:xfrm>
          <a:prstGeom prst="rect">
            <a:avLst/>
          </a:prstGeom>
        </p:spPr>
      </p:pic>
      <p:sp>
        <p:nvSpPr>
          <p:cNvPr id="61" name="Text Placeholder 8"/>
          <p:cNvSpPr txBox="1">
            <a:spLocks/>
          </p:cNvSpPr>
          <p:nvPr/>
        </p:nvSpPr>
        <p:spPr>
          <a:xfrm>
            <a:off x="4166762" y="2127719"/>
            <a:ext cx="1197122" cy="501732"/>
          </a:xfrm>
          <a:prstGeom prst="rect">
            <a:avLst/>
          </a:prstGeom>
        </p:spPr>
        <p:txBody>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indent="0">
              <a:buNone/>
            </a:pPr>
            <a:r>
              <a:rPr lang="en-US" sz="3200" dirty="0">
                <a:solidFill>
                  <a:srgbClr val="FF671B"/>
                </a:solidFill>
                <a:latin typeface="Mark Offc For MC Extra Light" charset="0"/>
                <a:ea typeface="Mark Offc For MC Extra Light" charset="0"/>
                <a:cs typeface="Mark Offc For MC Extra Light" charset="0"/>
              </a:rPr>
              <a:t>85</a:t>
            </a:r>
            <a:r>
              <a:rPr lang="en-US" sz="2600" dirty="0">
                <a:solidFill>
                  <a:srgbClr val="FF671B"/>
                </a:solidFill>
                <a:latin typeface="Mark Offc For MC Extra Light" charset="0"/>
                <a:ea typeface="Mark Offc For MC Extra Light" charset="0"/>
                <a:cs typeface="Mark Offc For MC Extra Light" charset="0"/>
              </a:rPr>
              <a:t>%</a:t>
            </a:r>
            <a:endParaRPr lang="en-US" sz="2600" spc="10" dirty="0">
              <a:solidFill>
                <a:srgbClr val="FF671B"/>
              </a:solidFill>
              <a:latin typeface="Mark Offc For MC Extra Light" charset="0"/>
              <a:ea typeface="Mark Offc For MC Extra Light" charset="0"/>
              <a:cs typeface="Mark Offc For MC Extra Light" charset="0"/>
            </a:endParaRPr>
          </a:p>
        </p:txBody>
      </p:sp>
      <p:pic>
        <p:nvPicPr>
          <p:cNvPr id="64" name="Picture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7459" y="3432755"/>
            <a:ext cx="365760" cy="365760"/>
          </a:xfrm>
          <a:prstGeom prst="rect">
            <a:avLst/>
          </a:prstGeom>
        </p:spPr>
      </p:pic>
      <p:sp>
        <p:nvSpPr>
          <p:cNvPr id="2" name="Slide Number Placeholder 1"/>
          <p:cNvSpPr>
            <a:spLocks noGrp="1"/>
          </p:cNvSpPr>
          <p:nvPr>
            <p:ph type="sldNum" sz="quarter" idx="12"/>
          </p:nvPr>
        </p:nvSpPr>
        <p:spPr/>
        <p:txBody>
          <a:bodyPr/>
          <a:lstStyle/>
          <a:p>
            <a:fld id="{3AB2DB24-5BB4-4F1B-973E-A10FA63DFB9A}" type="slidenum">
              <a:rPr lang="en-US" smtClean="0"/>
              <a:pPr/>
              <a:t>2</a:t>
            </a:fld>
            <a:endParaRPr lang="en-US" dirty="0"/>
          </a:p>
        </p:txBody>
      </p:sp>
    </p:spTree>
    <p:extLst>
      <p:ext uri="{BB962C8B-B14F-4D97-AF65-F5344CB8AC3E}">
        <p14:creationId xmlns:p14="http://schemas.microsoft.com/office/powerpoint/2010/main" val="320560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142"/>
          <p:cNvSpPr/>
          <p:nvPr/>
        </p:nvSpPr>
        <p:spPr bwMode="gray">
          <a:xfrm>
            <a:off x="125295" y="3593164"/>
            <a:ext cx="8850475" cy="104313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nvGrpSpPr>
          <p:cNvPr id="42" name="Group 41"/>
          <p:cNvGrpSpPr/>
          <p:nvPr/>
        </p:nvGrpSpPr>
        <p:grpSpPr>
          <a:xfrm>
            <a:off x="401420" y="4013867"/>
            <a:ext cx="8341160" cy="546816"/>
            <a:chOff x="-133847" y="6224942"/>
            <a:chExt cx="3667759" cy="601846"/>
          </a:xfrm>
        </p:grpSpPr>
        <p:sp>
          <p:nvSpPr>
            <p:cNvPr id="43" name="TextBox 42">
              <a:extLst>
                <a:ext uri="{FF2B5EF4-FFF2-40B4-BE49-F238E27FC236}">
                  <a16:creationId xmlns:a16="http://schemas.microsoft.com/office/drawing/2014/main" id="{5D346283-BEB0-4AC6-8D02-D18873F0D57F}"/>
                </a:ext>
              </a:extLst>
            </p:cNvPr>
            <p:cNvSpPr txBox="1"/>
            <p:nvPr/>
          </p:nvSpPr>
          <p:spPr>
            <a:xfrm>
              <a:off x="824355" y="6224942"/>
              <a:ext cx="793152" cy="601846"/>
            </a:xfrm>
            <a:prstGeom prst="rect">
              <a:avLst/>
            </a:prstGeom>
            <a:noFill/>
          </p:spPr>
          <p:txBody>
            <a:bodyPr wrap="square" lIns="0" tIns="0" rIns="0" bIns="0" rtlCol="0">
              <a:spAutoFit/>
            </a:bodyPr>
            <a:lstStyle/>
            <a:p>
              <a:pPr algn="ctr">
                <a:spcBef>
                  <a:spcPts val="400"/>
                </a:spcBef>
              </a:pPr>
              <a:r>
                <a:rPr lang="en-GB" sz="1600" dirty="0">
                  <a:solidFill>
                    <a:srgbClr val="FF6600"/>
                  </a:solidFill>
                  <a:latin typeface="Mark Offc For MC Medium" panose="020B0604020101010102" pitchFamily="34" charset="0"/>
                </a:rPr>
                <a:t>87%</a:t>
              </a:r>
            </a:p>
            <a:p>
              <a:pPr algn="ctr">
                <a:lnSpc>
                  <a:spcPct val="90000"/>
                </a:lnSpc>
                <a:spcBef>
                  <a:spcPts val="400"/>
                </a:spcBef>
              </a:pPr>
              <a:r>
                <a:rPr lang="en-GB" sz="900" dirty="0">
                  <a:solidFill>
                    <a:srgbClr val="FFFFFF"/>
                  </a:solidFill>
                </a:rPr>
                <a:t>of the world’s GDP is in markets </a:t>
              </a:r>
              <a:br>
                <a:rPr lang="en-GB" sz="900" dirty="0">
                  <a:solidFill>
                    <a:srgbClr val="FFFFFF"/>
                  </a:solidFill>
                </a:rPr>
              </a:br>
              <a:r>
                <a:rPr lang="en-GB" sz="900" dirty="0">
                  <a:solidFill>
                    <a:srgbClr val="FFFFFF"/>
                  </a:solidFill>
                </a:rPr>
                <a:t>with real-time payments†</a:t>
              </a:r>
            </a:p>
          </p:txBody>
        </p:sp>
        <p:sp>
          <p:nvSpPr>
            <p:cNvPr id="44" name="TextBox 43">
              <a:extLst>
                <a:ext uri="{FF2B5EF4-FFF2-40B4-BE49-F238E27FC236}">
                  <a16:creationId xmlns:a16="http://schemas.microsoft.com/office/drawing/2014/main" id="{F1ECC0E4-2789-43CA-8F0F-5916DC57B757}"/>
                </a:ext>
              </a:extLst>
            </p:cNvPr>
            <p:cNvSpPr txBox="1"/>
            <p:nvPr/>
          </p:nvSpPr>
          <p:spPr>
            <a:xfrm>
              <a:off x="1782558" y="6224942"/>
              <a:ext cx="793152" cy="601846"/>
            </a:xfrm>
            <a:prstGeom prst="rect">
              <a:avLst/>
            </a:prstGeom>
            <a:noFill/>
          </p:spPr>
          <p:txBody>
            <a:bodyPr wrap="square" lIns="0" tIns="0" rIns="0" bIns="0" rtlCol="0">
              <a:spAutoFit/>
            </a:bodyPr>
            <a:lstStyle/>
            <a:p>
              <a:pPr algn="ctr">
                <a:spcBef>
                  <a:spcPts val="400"/>
                </a:spcBef>
              </a:pPr>
              <a:r>
                <a:rPr lang="en-GB" sz="1600" dirty="0">
                  <a:solidFill>
                    <a:srgbClr val="FF6600"/>
                  </a:solidFill>
                  <a:latin typeface="Mark Offc For MC Medium" panose="020B0604020101010102" pitchFamily="34" charset="0"/>
                </a:rPr>
                <a:t>67%</a:t>
              </a:r>
            </a:p>
            <a:p>
              <a:pPr algn="ctr">
                <a:lnSpc>
                  <a:spcPct val="90000"/>
                </a:lnSpc>
                <a:spcBef>
                  <a:spcPts val="400"/>
                </a:spcBef>
              </a:pPr>
              <a:r>
                <a:rPr lang="en-GB" sz="900" dirty="0">
                  <a:solidFill>
                    <a:srgbClr val="FFFFFF"/>
                  </a:solidFill>
                </a:rPr>
                <a:t>of the world’s population has </a:t>
              </a:r>
              <a:br>
                <a:rPr lang="en-GB" sz="900" dirty="0">
                  <a:solidFill>
                    <a:srgbClr val="FFFFFF"/>
                  </a:solidFill>
                </a:rPr>
              </a:br>
              <a:r>
                <a:rPr lang="en-GB" sz="900" dirty="0">
                  <a:solidFill>
                    <a:srgbClr val="FFFFFF"/>
                  </a:solidFill>
                </a:rPr>
                <a:t>access to real-time payments† </a:t>
              </a:r>
            </a:p>
          </p:txBody>
        </p:sp>
        <p:sp>
          <p:nvSpPr>
            <p:cNvPr id="45" name="TextBox 44">
              <a:extLst>
                <a:ext uri="{FF2B5EF4-FFF2-40B4-BE49-F238E27FC236}">
                  <a16:creationId xmlns:a16="http://schemas.microsoft.com/office/drawing/2014/main" id="{CEC4062A-8FEE-4DA6-9F08-4F1D5776BEEA}"/>
                </a:ext>
              </a:extLst>
            </p:cNvPr>
            <p:cNvSpPr txBox="1"/>
            <p:nvPr/>
          </p:nvSpPr>
          <p:spPr>
            <a:xfrm>
              <a:off x="-133847" y="6224942"/>
              <a:ext cx="793152" cy="601846"/>
            </a:xfrm>
            <a:prstGeom prst="rect">
              <a:avLst/>
            </a:prstGeom>
            <a:noFill/>
          </p:spPr>
          <p:txBody>
            <a:bodyPr wrap="square" lIns="0" tIns="0" rIns="0" bIns="0" rtlCol="0">
              <a:spAutoFit/>
            </a:bodyPr>
            <a:lstStyle/>
            <a:p>
              <a:pPr algn="ctr">
                <a:spcBef>
                  <a:spcPts val="400"/>
                </a:spcBef>
              </a:pPr>
              <a:r>
                <a:rPr lang="en-GB" sz="1600" dirty="0">
                  <a:solidFill>
                    <a:srgbClr val="FF6600"/>
                  </a:solidFill>
                  <a:latin typeface="Mark Offc For MC Medium" panose="020B0604020101010102" pitchFamily="34" charset="0"/>
                </a:rPr>
                <a:t>70+</a:t>
              </a:r>
            </a:p>
            <a:p>
              <a:pPr algn="ctr">
                <a:lnSpc>
                  <a:spcPct val="90000"/>
                </a:lnSpc>
                <a:spcBef>
                  <a:spcPts val="400"/>
                </a:spcBef>
              </a:pPr>
              <a:r>
                <a:rPr lang="en-GB" sz="900" dirty="0">
                  <a:solidFill>
                    <a:srgbClr val="FFFFFF"/>
                  </a:solidFill>
                </a:rPr>
                <a:t>countries have or are </a:t>
              </a:r>
              <a:br>
                <a:rPr lang="en-GB" sz="900" dirty="0">
                  <a:solidFill>
                    <a:srgbClr val="FFFFFF"/>
                  </a:solidFill>
                </a:rPr>
              </a:br>
              <a:r>
                <a:rPr lang="en-GB" sz="900" dirty="0">
                  <a:solidFill>
                    <a:srgbClr val="FFFFFF"/>
                  </a:solidFill>
                </a:rPr>
                <a:t>implementing real-time payments†</a:t>
              </a:r>
            </a:p>
          </p:txBody>
        </p:sp>
        <p:sp>
          <p:nvSpPr>
            <p:cNvPr id="46" name="TextBox 45">
              <a:extLst>
                <a:ext uri="{FF2B5EF4-FFF2-40B4-BE49-F238E27FC236}">
                  <a16:creationId xmlns:a16="http://schemas.microsoft.com/office/drawing/2014/main" id="{F1ECC0E4-2789-43CA-8F0F-5916DC57B757}"/>
                </a:ext>
              </a:extLst>
            </p:cNvPr>
            <p:cNvSpPr txBox="1"/>
            <p:nvPr/>
          </p:nvSpPr>
          <p:spPr>
            <a:xfrm>
              <a:off x="2740760" y="6224942"/>
              <a:ext cx="793152" cy="601846"/>
            </a:xfrm>
            <a:prstGeom prst="rect">
              <a:avLst/>
            </a:prstGeom>
            <a:noFill/>
          </p:spPr>
          <p:txBody>
            <a:bodyPr wrap="square" lIns="0" tIns="0" rIns="0" bIns="0" rtlCol="0">
              <a:spAutoFit/>
            </a:bodyPr>
            <a:lstStyle/>
            <a:p>
              <a:pPr algn="ctr">
                <a:spcBef>
                  <a:spcPts val="400"/>
                </a:spcBef>
              </a:pPr>
              <a:r>
                <a:rPr lang="en-GB" sz="1600" dirty="0">
                  <a:solidFill>
                    <a:srgbClr val="FF6600"/>
                  </a:solidFill>
                  <a:latin typeface="Mark Offc For MC Medium" panose="020B0604020101010102" pitchFamily="34" charset="0"/>
                </a:rPr>
                <a:t>2x</a:t>
              </a:r>
            </a:p>
            <a:p>
              <a:pPr algn="ctr">
                <a:lnSpc>
                  <a:spcPct val="90000"/>
                </a:lnSpc>
                <a:spcBef>
                  <a:spcPts val="400"/>
                </a:spcBef>
              </a:pPr>
              <a:r>
                <a:rPr lang="en-GB" sz="900" dirty="0">
                  <a:solidFill>
                    <a:srgbClr val="FFFFFF"/>
                  </a:solidFill>
                </a:rPr>
                <a:t>transaction volumes have </a:t>
              </a:r>
              <a:br>
                <a:rPr lang="en-GB" sz="900" dirty="0">
                  <a:solidFill>
                    <a:srgbClr val="FFFFFF"/>
                  </a:solidFill>
                </a:rPr>
              </a:br>
              <a:r>
                <a:rPr lang="en-GB" sz="900" dirty="0">
                  <a:solidFill>
                    <a:srgbClr val="FFFFFF"/>
                  </a:solidFill>
                </a:rPr>
                <a:t>doubled globally in the last year†</a:t>
              </a:r>
            </a:p>
          </p:txBody>
        </p:sp>
      </p:grpSp>
      <p:sp>
        <p:nvSpPr>
          <p:cNvPr id="52" name="TextBox 51">
            <a:extLst>
              <a:ext uri="{FF2B5EF4-FFF2-40B4-BE49-F238E27FC236}">
                <a16:creationId xmlns:a16="http://schemas.microsoft.com/office/drawing/2014/main" id="{E7BF21D6-E34A-4C58-B2D2-95F759B49971}"/>
              </a:ext>
            </a:extLst>
          </p:cNvPr>
          <p:cNvSpPr txBox="1"/>
          <p:nvPr/>
        </p:nvSpPr>
        <p:spPr>
          <a:xfrm>
            <a:off x="2379038" y="4866468"/>
            <a:ext cx="4385925" cy="184666"/>
          </a:xfrm>
          <a:prstGeom prst="rect">
            <a:avLst/>
          </a:prstGeom>
          <a:noFill/>
        </p:spPr>
        <p:txBody>
          <a:bodyPr wrap="square" rtlCol="0">
            <a:spAutoFit/>
          </a:bodyPr>
          <a:lstStyle/>
          <a:p>
            <a:pPr algn="r"/>
            <a:r>
              <a:rPr lang="en-GB" sz="600" dirty="0">
                <a:latin typeface="Mark Offc For MC" panose="020B0504020101010102" pitchFamily="34" charset="0"/>
              </a:rPr>
              <a:t>Sources: * Fis Flavors of Fast 2018; **Bank of Thailand; ***McKinsey Global Payments 2018; †Internal estimates </a:t>
            </a:r>
          </a:p>
        </p:txBody>
      </p:sp>
      <p:sp>
        <p:nvSpPr>
          <p:cNvPr id="103" name="Title 5"/>
          <p:cNvSpPr txBox="1">
            <a:spLocks/>
          </p:cNvSpPr>
          <p:nvPr/>
        </p:nvSpPr>
        <p:spPr>
          <a:xfrm>
            <a:off x="171778" y="454707"/>
            <a:ext cx="8524700" cy="627757"/>
          </a:xfrm>
          <a:prstGeom prst="rect">
            <a:avLst/>
          </a:prstGeom>
        </p:spPr>
        <p:txBody>
          <a:bodyPr/>
          <a:lstStyle>
            <a:lvl1pPr algn="l" defTabSz="685783" rtl="0" eaLnBrk="1" latinLnBrk="0" hangingPunct="1">
              <a:lnSpc>
                <a:spcPct val="90000"/>
              </a:lnSpc>
              <a:spcBef>
                <a:spcPct val="0"/>
              </a:spcBef>
              <a:buNone/>
              <a:defRPr sz="1600" b="1" kern="1200">
                <a:solidFill>
                  <a:schemeClr val="tx1"/>
                </a:solidFill>
                <a:latin typeface="Mark Offc For MC" panose="020B0504020101010102" pitchFamily="34" charset="0"/>
                <a:ea typeface="+mj-ea"/>
                <a:cs typeface="+mj-cs"/>
              </a:defRPr>
            </a:lvl1pPr>
          </a:lstStyle>
          <a:p>
            <a:r>
              <a:rPr lang="en-US" sz="2000" b="0" dirty="0"/>
              <a:t>RTP has taken hold globally and becoming the norm</a:t>
            </a:r>
          </a:p>
        </p:txBody>
      </p:sp>
      <p:sp>
        <p:nvSpPr>
          <p:cNvPr id="104" name="Rectangle 103">
            <a:extLst>
              <a:ext uri="{FF2B5EF4-FFF2-40B4-BE49-F238E27FC236}">
                <a16:creationId xmlns:a16="http://schemas.microsoft.com/office/drawing/2014/main" id="{DE463A58-2C68-574B-A224-C7E91E99E2CC}"/>
              </a:ext>
            </a:extLst>
          </p:cNvPr>
          <p:cNvSpPr/>
          <p:nvPr/>
        </p:nvSpPr>
        <p:spPr>
          <a:xfrm>
            <a:off x="168578" y="172275"/>
            <a:ext cx="816249" cy="200055"/>
          </a:xfrm>
          <a:prstGeom prst="rect">
            <a:avLst/>
          </a:prstGeom>
        </p:spPr>
        <p:txBody>
          <a:bodyPr wrap="none">
            <a:spAutoFit/>
          </a:bodyPr>
          <a:lstStyle/>
          <a:p>
            <a:r>
              <a:rPr lang="en-US" sz="700" b="1" spc="50" dirty="0">
                <a:solidFill>
                  <a:schemeClr val="accent1"/>
                </a:solidFill>
                <a:latin typeface="Mark Offc For MC" panose="020B0504020101010102" pitchFamily="34" charset="77"/>
              </a:rPr>
              <a:t>LANDSCAPE</a:t>
            </a:r>
            <a:endParaRPr lang="en-US" sz="700" spc="50" dirty="0">
              <a:solidFill>
                <a:schemeClr val="accent1"/>
              </a:solidFill>
              <a:latin typeface="Mark Offc For MC" panose="020B0504020101010102" pitchFamily="34" charset="77"/>
            </a:endParaRPr>
          </a:p>
        </p:txBody>
      </p:sp>
      <p:sp>
        <p:nvSpPr>
          <p:cNvPr id="84" name="Rectangle 83">
            <a:extLst>
              <a:ext uri="{FF2B5EF4-FFF2-40B4-BE49-F238E27FC236}">
                <a16:creationId xmlns:a16="http://schemas.microsoft.com/office/drawing/2014/main" id="{FE963508-0AFF-8546-A16E-F8682342673F}"/>
              </a:ext>
            </a:extLst>
          </p:cNvPr>
          <p:cNvSpPr/>
          <p:nvPr/>
        </p:nvSpPr>
        <p:spPr>
          <a:xfrm>
            <a:off x="160673" y="830550"/>
            <a:ext cx="7992727" cy="276999"/>
          </a:xfrm>
          <a:prstGeom prst="rect">
            <a:avLst/>
          </a:prstGeom>
        </p:spPr>
        <p:txBody>
          <a:bodyPr wrap="square">
            <a:spAutoFit/>
          </a:bodyPr>
          <a:lstStyle/>
          <a:p>
            <a:r>
              <a:rPr lang="en-US" sz="1200" b="1" dirty="0">
                <a:latin typeface="Mark Offc For MC" panose="020B0504020101010102" pitchFamily="34" charset="77"/>
              </a:rPr>
              <a:t>Many prior markets were government mandated, but models are increasingly bank-driven today</a:t>
            </a:r>
          </a:p>
        </p:txBody>
      </p:sp>
      <p:grpSp>
        <p:nvGrpSpPr>
          <p:cNvPr id="8" name="Group 7"/>
          <p:cNvGrpSpPr/>
          <p:nvPr/>
        </p:nvGrpSpPr>
        <p:grpSpPr>
          <a:xfrm>
            <a:off x="126519" y="1366889"/>
            <a:ext cx="8840515" cy="2609703"/>
            <a:chOff x="2417" y="1366889"/>
            <a:chExt cx="9144000" cy="2609703"/>
          </a:xfrm>
        </p:grpSpPr>
        <p:grpSp>
          <p:nvGrpSpPr>
            <p:cNvPr id="142" name="Group 141"/>
            <p:cNvGrpSpPr/>
            <p:nvPr/>
          </p:nvGrpSpPr>
          <p:grpSpPr>
            <a:xfrm>
              <a:off x="2417" y="1366889"/>
              <a:ext cx="9144000" cy="2609703"/>
              <a:chOff x="2417" y="647696"/>
              <a:chExt cx="9144000" cy="2609703"/>
            </a:xfrm>
          </p:grpSpPr>
          <p:sp>
            <p:nvSpPr>
              <p:cNvPr id="6" name="Rectangle 5"/>
              <p:cNvSpPr/>
              <p:nvPr/>
            </p:nvSpPr>
            <p:spPr bwMode="gray">
              <a:xfrm>
                <a:off x="2417" y="671513"/>
                <a:ext cx="9144000" cy="258588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20" name="Straight Arrow Connector 19"/>
              <p:cNvCxnSpPr/>
              <p:nvPr/>
            </p:nvCxnSpPr>
            <p:spPr bwMode="gray">
              <a:xfrm>
                <a:off x="246957" y="2026043"/>
                <a:ext cx="8658921" cy="0"/>
              </a:xfrm>
              <a:prstGeom prst="straightConnector1">
                <a:avLst/>
              </a:prstGeom>
              <a:ln w="127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71014" y="1960074"/>
                <a:ext cx="152349" cy="647397"/>
                <a:chOff x="371014" y="1960074"/>
                <a:chExt cx="152349" cy="647397"/>
              </a:xfrm>
            </p:grpSpPr>
            <p:sp>
              <p:nvSpPr>
                <p:cNvPr id="22" name="Oval 21"/>
                <p:cNvSpPr/>
                <p:nvPr/>
              </p:nvSpPr>
              <p:spPr bwMode="gray">
                <a:xfrm>
                  <a:off x="379363" y="1960074"/>
                  <a:ext cx="144000" cy="1440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3" name="TextBox 22"/>
                <p:cNvSpPr txBox="1"/>
                <p:nvPr/>
              </p:nvSpPr>
              <p:spPr bwMode="gray">
                <a:xfrm rot="16200000">
                  <a:off x="175726" y="2259834"/>
                  <a:ext cx="542925" cy="152349"/>
                </a:xfrm>
                <a:prstGeom prst="rect">
                  <a:avLst/>
                </a:prstGeom>
                <a:noFill/>
              </p:spPr>
              <p:txBody>
                <a:bodyPr wrap="square" lIns="0" tIns="0" rIns="0" bIns="0" rtlCol="0">
                  <a:spAutoFit/>
                </a:bodyPr>
                <a:lstStyle/>
                <a:p>
                  <a:pPr algn="ctr">
                    <a:lnSpc>
                      <a:spcPct val="90000"/>
                    </a:lnSpc>
                    <a:spcBef>
                      <a:spcPts val="600"/>
                    </a:spcBef>
                  </a:pPr>
                  <a:r>
                    <a:rPr lang="en-GB" sz="1100" b="1" dirty="0"/>
                    <a:t>1973</a:t>
                  </a:r>
                </a:p>
              </p:txBody>
            </p:sp>
          </p:grpSp>
          <p:grpSp>
            <p:nvGrpSpPr>
              <p:cNvPr id="25" name="Group 24"/>
              <p:cNvGrpSpPr/>
              <p:nvPr/>
            </p:nvGrpSpPr>
            <p:grpSpPr>
              <a:xfrm>
                <a:off x="1552327" y="1960074"/>
                <a:ext cx="152349" cy="668646"/>
                <a:chOff x="371245" y="2074558"/>
                <a:chExt cx="152349" cy="668646"/>
              </a:xfrm>
            </p:grpSpPr>
            <p:sp>
              <p:nvSpPr>
                <p:cNvPr id="26" name="Oval 25"/>
                <p:cNvSpPr/>
                <p:nvPr/>
              </p:nvSpPr>
              <p:spPr bwMode="gray">
                <a:xfrm>
                  <a:off x="375419" y="2074558"/>
                  <a:ext cx="144000" cy="1440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7" name="TextBox 26"/>
                <p:cNvSpPr txBox="1"/>
                <p:nvPr/>
              </p:nvSpPr>
              <p:spPr bwMode="gray">
                <a:xfrm rot="16200000">
                  <a:off x="175957" y="2395567"/>
                  <a:ext cx="542925" cy="152349"/>
                </a:xfrm>
                <a:prstGeom prst="rect">
                  <a:avLst/>
                </a:prstGeom>
                <a:noFill/>
              </p:spPr>
              <p:txBody>
                <a:bodyPr wrap="square" lIns="0" tIns="0" rIns="0" bIns="0" rtlCol="0">
                  <a:spAutoFit/>
                </a:bodyPr>
                <a:lstStyle/>
                <a:p>
                  <a:pPr algn="ctr">
                    <a:lnSpc>
                      <a:spcPct val="90000"/>
                    </a:lnSpc>
                    <a:spcBef>
                      <a:spcPts val="600"/>
                    </a:spcBef>
                  </a:pPr>
                  <a:r>
                    <a:rPr lang="en-GB" sz="1100" b="1" dirty="0"/>
                    <a:t>1980s</a:t>
                  </a:r>
                </a:p>
              </p:txBody>
            </p:sp>
          </p:grpSp>
          <p:grpSp>
            <p:nvGrpSpPr>
              <p:cNvPr id="28" name="Group 27"/>
              <p:cNvGrpSpPr/>
              <p:nvPr/>
            </p:nvGrpSpPr>
            <p:grpSpPr>
              <a:xfrm>
                <a:off x="3881867" y="1960074"/>
                <a:ext cx="152349" cy="668646"/>
                <a:chOff x="364101" y="2074558"/>
                <a:chExt cx="152349" cy="668646"/>
              </a:xfrm>
            </p:grpSpPr>
            <p:sp>
              <p:nvSpPr>
                <p:cNvPr id="29" name="Oval 28"/>
                <p:cNvSpPr/>
                <p:nvPr/>
              </p:nvSpPr>
              <p:spPr bwMode="gray">
                <a:xfrm>
                  <a:off x="368276" y="2074558"/>
                  <a:ext cx="144000" cy="1440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0" name="TextBox 29"/>
                <p:cNvSpPr txBox="1"/>
                <p:nvPr/>
              </p:nvSpPr>
              <p:spPr bwMode="gray">
                <a:xfrm rot="16200000">
                  <a:off x="168813" y="2395567"/>
                  <a:ext cx="542925" cy="152349"/>
                </a:xfrm>
                <a:prstGeom prst="rect">
                  <a:avLst/>
                </a:prstGeom>
                <a:noFill/>
              </p:spPr>
              <p:txBody>
                <a:bodyPr wrap="square" lIns="0" tIns="0" rIns="0" bIns="0" rtlCol="0">
                  <a:spAutoFit/>
                </a:bodyPr>
                <a:lstStyle/>
                <a:p>
                  <a:pPr algn="ctr">
                    <a:lnSpc>
                      <a:spcPct val="90000"/>
                    </a:lnSpc>
                    <a:spcBef>
                      <a:spcPts val="600"/>
                    </a:spcBef>
                  </a:pPr>
                  <a:r>
                    <a:rPr lang="en-GB" sz="1100" b="1" dirty="0"/>
                    <a:t>2000s</a:t>
                  </a:r>
                </a:p>
              </p:txBody>
            </p:sp>
          </p:grpSp>
          <p:sp>
            <p:nvSpPr>
              <p:cNvPr id="19" name="Oval 18"/>
              <p:cNvSpPr/>
              <p:nvPr/>
            </p:nvSpPr>
            <p:spPr bwMode="gray">
              <a:xfrm>
                <a:off x="8559410" y="1960074"/>
                <a:ext cx="144000" cy="1440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 name="TextBox 1"/>
              <p:cNvSpPr txBox="1"/>
              <p:nvPr/>
            </p:nvSpPr>
            <p:spPr bwMode="gray">
              <a:xfrm>
                <a:off x="411308" y="745132"/>
                <a:ext cx="1146410" cy="332399"/>
              </a:xfrm>
              <a:prstGeom prst="rect">
                <a:avLst/>
              </a:prstGeom>
              <a:noFill/>
            </p:spPr>
            <p:txBody>
              <a:bodyPr wrap="square" lIns="0" tIns="0" rIns="0" bIns="0" rtlCol="0">
                <a:spAutoFit/>
              </a:bodyPr>
              <a:lstStyle/>
              <a:p>
                <a:pPr>
                  <a:lnSpc>
                    <a:spcPct val="90000"/>
                  </a:lnSpc>
                  <a:spcBef>
                    <a:spcPts val="600"/>
                  </a:spcBef>
                </a:pPr>
                <a:r>
                  <a:rPr lang="en-GB" sz="800" dirty="0">
                    <a:solidFill>
                      <a:schemeClr val="bg1">
                        <a:lumMod val="50000"/>
                      </a:schemeClr>
                    </a:solidFill>
                  </a:rPr>
                  <a:t>Japan launches </a:t>
                </a:r>
                <a:br>
                  <a:rPr lang="en-GB" sz="800" dirty="0">
                    <a:solidFill>
                      <a:schemeClr val="bg1">
                        <a:lumMod val="50000"/>
                      </a:schemeClr>
                    </a:solidFill>
                  </a:rPr>
                </a:br>
                <a:r>
                  <a:rPr lang="en-GB" sz="800" dirty="0">
                    <a:solidFill>
                      <a:schemeClr val="bg1">
                        <a:lumMod val="50000"/>
                      </a:schemeClr>
                    </a:solidFill>
                  </a:rPr>
                  <a:t>1</a:t>
                </a:r>
                <a:r>
                  <a:rPr lang="en-GB" sz="800" baseline="30000" dirty="0">
                    <a:solidFill>
                      <a:schemeClr val="bg1">
                        <a:lumMod val="50000"/>
                      </a:schemeClr>
                    </a:solidFill>
                  </a:rPr>
                  <a:t>st</a:t>
                </a:r>
                <a:r>
                  <a:rPr lang="en-GB" sz="800" dirty="0">
                    <a:solidFill>
                      <a:schemeClr val="bg1">
                        <a:lumMod val="50000"/>
                      </a:schemeClr>
                    </a:solidFill>
                  </a:rPr>
                  <a:t> quasi real-time payments system</a:t>
                </a:r>
              </a:p>
            </p:txBody>
          </p:sp>
          <p:sp>
            <p:nvSpPr>
              <p:cNvPr id="37" name="TextBox 36"/>
              <p:cNvSpPr txBox="1"/>
              <p:nvPr/>
            </p:nvSpPr>
            <p:spPr bwMode="gray">
              <a:xfrm>
                <a:off x="3910720" y="745132"/>
                <a:ext cx="1146410" cy="332399"/>
              </a:xfrm>
              <a:prstGeom prst="rect">
                <a:avLst/>
              </a:prstGeom>
              <a:noFill/>
            </p:spPr>
            <p:txBody>
              <a:bodyPr wrap="square" lIns="0" tIns="0" rIns="0" bIns="0" rtlCol="0">
                <a:spAutoFit/>
              </a:bodyPr>
              <a:lstStyle/>
              <a:p>
                <a:pPr>
                  <a:lnSpc>
                    <a:spcPct val="90000"/>
                  </a:lnSpc>
                  <a:spcBef>
                    <a:spcPts val="600"/>
                  </a:spcBef>
                </a:pPr>
                <a:r>
                  <a:rPr lang="en-GB" sz="800" dirty="0">
                    <a:solidFill>
                      <a:schemeClr val="bg1">
                        <a:lumMod val="50000"/>
                      </a:schemeClr>
                    </a:solidFill>
                  </a:rPr>
                  <a:t>Real-time payments adoption starts to accelerate globally</a:t>
                </a:r>
              </a:p>
            </p:txBody>
          </p:sp>
          <p:pic>
            <p:nvPicPr>
              <p:cNvPr id="55" name="Picture 54">
                <a:extLst>
                  <a:ext uri="{FF2B5EF4-FFF2-40B4-BE49-F238E27FC236}">
                    <a16:creationId xmlns:a16="http://schemas.microsoft.com/office/drawing/2014/main" id="{30CDECCE-0559-0447-8244-91DD12B9A3E0}"/>
                  </a:ext>
                </a:extLst>
              </p:cNvPr>
              <p:cNvPicPr>
                <a:picLocks noChangeAspect="1"/>
              </p:cNvPicPr>
              <p:nvPr/>
            </p:nvPicPr>
            <p:blipFill>
              <a:blip r:embed="rId3"/>
              <a:stretch>
                <a:fillRect/>
              </a:stretch>
            </p:blipFill>
            <p:spPr>
              <a:xfrm>
                <a:off x="338560" y="1795400"/>
                <a:ext cx="249600" cy="172343"/>
              </a:xfrm>
              <a:prstGeom prst="rect">
                <a:avLst/>
              </a:prstGeom>
            </p:spPr>
          </p:pic>
          <p:pic>
            <p:nvPicPr>
              <p:cNvPr id="56" name="Picture 55">
                <a:extLst>
                  <a:ext uri="{FF2B5EF4-FFF2-40B4-BE49-F238E27FC236}">
                    <a16:creationId xmlns:a16="http://schemas.microsoft.com/office/drawing/2014/main" id="{B8CD2075-1028-0E4E-A618-3AFD70836110}"/>
                  </a:ext>
                </a:extLst>
              </p:cNvPr>
              <p:cNvPicPr>
                <a:picLocks noChangeAspect="1"/>
              </p:cNvPicPr>
              <p:nvPr/>
            </p:nvPicPr>
            <p:blipFill>
              <a:blip r:embed="rId4"/>
              <a:stretch>
                <a:fillRect/>
              </a:stretch>
            </p:blipFill>
            <p:spPr>
              <a:xfrm>
                <a:off x="2110652" y="1789338"/>
                <a:ext cx="166400" cy="166400"/>
              </a:xfrm>
              <a:prstGeom prst="rect">
                <a:avLst/>
              </a:prstGeom>
            </p:spPr>
          </p:pic>
          <p:pic>
            <p:nvPicPr>
              <p:cNvPr id="57" name="Picture 56">
                <a:extLst>
                  <a:ext uri="{FF2B5EF4-FFF2-40B4-BE49-F238E27FC236}">
                    <a16:creationId xmlns:a16="http://schemas.microsoft.com/office/drawing/2014/main" id="{EAE7BF22-562B-A24A-BE14-B802A5C3E892}"/>
                  </a:ext>
                </a:extLst>
              </p:cNvPr>
              <p:cNvPicPr>
                <a:picLocks noChangeAspect="1"/>
              </p:cNvPicPr>
              <p:nvPr/>
            </p:nvPicPr>
            <p:blipFill>
              <a:blip r:embed="rId5"/>
              <a:stretch>
                <a:fillRect/>
              </a:stretch>
            </p:blipFill>
            <p:spPr>
              <a:xfrm>
                <a:off x="3184753" y="1793060"/>
                <a:ext cx="255543" cy="172343"/>
              </a:xfrm>
              <a:prstGeom prst="rect">
                <a:avLst/>
              </a:prstGeom>
            </p:spPr>
          </p:pic>
          <p:pic>
            <p:nvPicPr>
              <p:cNvPr id="58" name="Picture 57">
                <a:extLst>
                  <a:ext uri="{FF2B5EF4-FFF2-40B4-BE49-F238E27FC236}">
                    <a16:creationId xmlns:a16="http://schemas.microsoft.com/office/drawing/2014/main" id="{BFAEBA81-22AD-5C44-866E-767B5DDD5365}"/>
                  </a:ext>
                </a:extLst>
              </p:cNvPr>
              <p:cNvPicPr>
                <a:picLocks noChangeAspect="1"/>
              </p:cNvPicPr>
              <p:nvPr/>
            </p:nvPicPr>
            <p:blipFill>
              <a:blip r:embed="rId6"/>
              <a:stretch>
                <a:fillRect/>
              </a:stretch>
            </p:blipFill>
            <p:spPr>
              <a:xfrm>
                <a:off x="4063728" y="2087112"/>
                <a:ext cx="249600" cy="166400"/>
              </a:xfrm>
              <a:prstGeom prst="rect">
                <a:avLst/>
              </a:prstGeom>
            </p:spPr>
          </p:pic>
          <p:pic>
            <p:nvPicPr>
              <p:cNvPr id="59" name="Picture 58">
                <a:extLst>
                  <a:ext uri="{FF2B5EF4-FFF2-40B4-BE49-F238E27FC236}">
                    <a16:creationId xmlns:a16="http://schemas.microsoft.com/office/drawing/2014/main" id="{623E1CE1-4F79-674F-AFBE-007AEC1B3362}"/>
                  </a:ext>
                </a:extLst>
              </p:cNvPr>
              <p:cNvPicPr>
                <a:picLocks noChangeAspect="1"/>
              </p:cNvPicPr>
              <p:nvPr/>
            </p:nvPicPr>
            <p:blipFill>
              <a:blip r:embed="rId7"/>
              <a:stretch>
                <a:fillRect/>
              </a:stretch>
            </p:blipFill>
            <p:spPr>
              <a:xfrm>
                <a:off x="4277832" y="1792748"/>
                <a:ext cx="249600" cy="166400"/>
              </a:xfrm>
              <a:prstGeom prst="rect">
                <a:avLst/>
              </a:prstGeom>
            </p:spPr>
          </p:pic>
          <p:pic>
            <p:nvPicPr>
              <p:cNvPr id="60" name="Picture 59">
                <a:extLst>
                  <a:ext uri="{FF2B5EF4-FFF2-40B4-BE49-F238E27FC236}">
                    <a16:creationId xmlns:a16="http://schemas.microsoft.com/office/drawing/2014/main" id="{DA2F8623-E1BB-504D-9E8A-BBE759875645}"/>
                  </a:ext>
                </a:extLst>
              </p:cNvPr>
              <p:cNvPicPr>
                <a:picLocks noChangeAspect="1"/>
              </p:cNvPicPr>
              <p:nvPr/>
            </p:nvPicPr>
            <p:blipFill>
              <a:blip r:embed="rId8"/>
              <a:stretch>
                <a:fillRect/>
              </a:stretch>
            </p:blipFill>
            <p:spPr>
              <a:xfrm>
                <a:off x="4491937" y="2087112"/>
                <a:ext cx="249600" cy="166400"/>
              </a:xfrm>
              <a:prstGeom prst="rect">
                <a:avLst/>
              </a:prstGeom>
            </p:spPr>
          </p:pic>
          <p:pic>
            <p:nvPicPr>
              <p:cNvPr id="61" name="Picture 60">
                <a:extLst>
                  <a:ext uri="{FF2B5EF4-FFF2-40B4-BE49-F238E27FC236}">
                    <a16:creationId xmlns:a16="http://schemas.microsoft.com/office/drawing/2014/main" id="{926BAAB4-03A6-1244-959E-D45AB6844E1D}"/>
                  </a:ext>
                </a:extLst>
              </p:cNvPr>
              <p:cNvPicPr>
                <a:picLocks noChangeAspect="1"/>
              </p:cNvPicPr>
              <p:nvPr/>
            </p:nvPicPr>
            <p:blipFill>
              <a:blip r:embed="rId9"/>
              <a:stretch>
                <a:fillRect/>
              </a:stretch>
            </p:blipFill>
            <p:spPr>
              <a:xfrm>
                <a:off x="4706041" y="1792748"/>
                <a:ext cx="249600" cy="166400"/>
              </a:xfrm>
              <a:prstGeom prst="rect">
                <a:avLst/>
              </a:prstGeom>
            </p:spPr>
          </p:pic>
          <p:pic>
            <p:nvPicPr>
              <p:cNvPr id="62" name="Picture 61">
                <a:extLst>
                  <a:ext uri="{FF2B5EF4-FFF2-40B4-BE49-F238E27FC236}">
                    <a16:creationId xmlns:a16="http://schemas.microsoft.com/office/drawing/2014/main" id="{AF25E41B-F111-8E4C-AB07-F3788DB82766}"/>
                  </a:ext>
                </a:extLst>
              </p:cNvPr>
              <p:cNvPicPr>
                <a:picLocks noChangeAspect="1"/>
              </p:cNvPicPr>
              <p:nvPr/>
            </p:nvPicPr>
            <p:blipFill>
              <a:blip r:embed="rId10"/>
              <a:stretch>
                <a:fillRect/>
              </a:stretch>
            </p:blipFill>
            <p:spPr>
              <a:xfrm>
                <a:off x="4920146" y="2087112"/>
                <a:ext cx="249600" cy="166400"/>
              </a:xfrm>
              <a:prstGeom prst="rect">
                <a:avLst/>
              </a:prstGeom>
            </p:spPr>
          </p:pic>
          <p:pic>
            <p:nvPicPr>
              <p:cNvPr id="63" name="Picture 62">
                <a:extLst>
                  <a:ext uri="{FF2B5EF4-FFF2-40B4-BE49-F238E27FC236}">
                    <a16:creationId xmlns:a16="http://schemas.microsoft.com/office/drawing/2014/main" id="{89678A39-C94E-7D4C-93E0-156B5D845F9C}"/>
                  </a:ext>
                </a:extLst>
              </p:cNvPr>
              <p:cNvPicPr>
                <a:picLocks noChangeAspect="1"/>
              </p:cNvPicPr>
              <p:nvPr/>
            </p:nvPicPr>
            <p:blipFill>
              <a:blip r:embed="rId11"/>
              <a:stretch>
                <a:fillRect/>
              </a:stretch>
            </p:blipFill>
            <p:spPr>
              <a:xfrm>
                <a:off x="5134251" y="1792748"/>
                <a:ext cx="249600" cy="166400"/>
              </a:xfrm>
              <a:prstGeom prst="rect">
                <a:avLst/>
              </a:prstGeom>
            </p:spPr>
          </p:pic>
          <p:pic>
            <p:nvPicPr>
              <p:cNvPr id="64" name="Picture 63">
                <a:extLst>
                  <a:ext uri="{FF2B5EF4-FFF2-40B4-BE49-F238E27FC236}">
                    <a16:creationId xmlns:a16="http://schemas.microsoft.com/office/drawing/2014/main" id="{3B653ED3-9474-614A-B611-18E01A79CCF3}"/>
                  </a:ext>
                </a:extLst>
              </p:cNvPr>
              <p:cNvPicPr>
                <a:picLocks noChangeAspect="1"/>
              </p:cNvPicPr>
              <p:nvPr/>
            </p:nvPicPr>
            <p:blipFill>
              <a:blip r:embed="rId12"/>
              <a:stretch>
                <a:fillRect/>
              </a:stretch>
            </p:blipFill>
            <p:spPr>
              <a:xfrm>
                <a:off x="5348356" y="2087112"/>
                <a:ext cx="249600" cy="166400"/>
              </a:xfrm>
              <a:prstGeom prst="rect">
                <a:avLst/>
              </a:prstGeom>
            </p:spPr>
          </p:pic>
          <p:pic>
            <p:nvPicPr>
              <p:cNvPr id="65" name="Picture 64">
                <a:extLst>
                  <a:ext uri="{FF2B5EF4-FFF2-40B4-BE49-F238E27FC236}">
                    <a16:creationId xmlns:a16="http://schemas.microsoft.com/office/drawing/2014/main" id="{AAEDE73F-95E7-0044-B9FA-0D1DA0FFCBBD}"/>
                  </a:ext>
                </a:extLst>
              </p:cNvPr>
              <p:cNvPicPr>
                <a:picLocks noChangeAspect="1"/>
              </p:cNvPicPr>
              <p:nvPr/>
            </p:nvPicPr>
            <p:blipFill>
              <a:blip r:embed="rId13"/>
              <a:stretch>
                <a:fillRect/>
              </a:stretch>
            </p:blipFill>
            <p:spPr>
              <a:xfrm>
                <a:off x="5776566" y="2087112"/>
                <a:ext cx="249600" cy="166400"/>
              </a:xfrm>
              <a:prstGeom prst="rect">
                <a:avLst/>
              </a:prstGeom>
            </p:spPr>
          </p:pic>
          <p:pic>
            <p:nvPicPr>
              <p:cNvPr id="66" name="Picture 65">
                <a:extLst>
                  <a:ext uri="{FF2B5EF4-FFF2-40B4-BE49-F238E27FC236}">
                    <a16:creationId xmlns:a16="http://schemas.microsoft.com/office/drawing/2014/main" id="{A08BC878-607B-0443-802D-783788B69ADA}"/>
                  </a:ext>
                </a:extLst>
              </p:cNvPr>
              <p:cNvPicPr>
                <a:picLocks noChangeAspect="1"/>
              </p:cNvPicPr>
              <p:nvPr/>
            </p:nvPicPr>
            <p:blipFill>
              <a:blip r:embed="rId14"/>
              <a:stretch>
                <a:fillRect/>
              </a:stretch>
            </p:blipFill>
            <p:spPr>
              <a:xfrm>
                <a:off x="5562461" y="1792748"/>
                <a:ext cx="249600" cy="166400"/>
              </a:xfrm>
              <a:prstGeom prst="rect">
                <a:avLst/>
              </a:prstGeom>
            </p:spPr>
          </p:pic>
          <p:pic>
            <p:nvPicPr>
              <p:cNvPr id="72" name="Picture 71">
                <a:extLst>
                  <a:ext uri="{FF2B5EF4-FFF2-40B4-BE49-F238E27FC236}">
                    <a16:creationId xmlns:a16="http://schemas.microsoft.com/office/drawing/2014/main" id="{712308B2-5280-5041-B785-F7D8EF1DFC8B}"/>
                  </a:ext>
                </a:extLst>
              </p:cNvPr>
              <p:cNvPicPr>
                <a:picLocks noChangeAspect="1"/>
              </p:cNvPicPr>
              <p:nvPr/>
            </p:nvPicPr>
            <p:blipFill>
              <a:blip r:embed="rId15"/>
              <a:stretch>
                <a:fillRect/>
              </a:stretch>
            </p:blipFill>
            <p:spPr>
              <a:xfrm>
                <a:off x="6048812" y="2084344"/>
                <a:ext cx="243657" cy="166400"/>
              </a:xfrm>
              <a:prstGeom prst="rect">
                <a:avLst/>
              </a:prstGeom>
            </p:spPr>
          </p:pic>
          <p:pic>
            <p:nvPicPr>
              <p:cNvPr id="73" name="Picture 72">
                <a:extLst>
                  <a:ext uri="{FF2B5EF4-FFF2-40B4-BE49-F238E27FC236}">
                    <a16:creationId xmlns:a16="http://schemas.microsoft.com/office/drawing/2014/main" id="{56E2CB38-D589-504D-B439-E2A49318E362}"/>
                  </a:ext>
                </a:extLst>
              </p:cNvPr>
              <p:cNvPicPr>
                <a:picLocks noChangeAspect="1"/>
              </p:cNvPicPr>
              <p:nvPr/>
            </p:nvPicPr>
            <p:blipFill>
              <a:blip r:embed="rId16"/>
              <a:stretch>
                <a:fillRect/>
              </a:stretch>
            </p:blipFill>
            <p:spPr>
              <a:xfrm>
                <a:off x="6047823" y="1792748"/>
                <a:ext cx="243657" cy="166400"/>
              </a:xfrm>
              <a:prstGeom prst="rect">
                <a:avLst/>
              </a:prstGeom>
            </p:spPr>
          </p:pic>
          <p:pic>
            <p:nvPicPr>
              <p:cNvPr id="74" name="Picture 73">
                <a:extLst>
                  <a:ext uri="{FF2B5EF4-FFF2-40B4-BE49-F238E27FC236}">
                    <a16:creationId xmlns:a16="http://schemas.microsoft.com/office/drawing/2014/main" id="{BA65EF94-A9E6-1A4B-BE94-406F80C0C1BF}"/>
                  </a:ext>
                </a:extLst>
              </p:cNvPr>
              <p:cNvPicPr>
                <a:picLocks noChangeAspect="1"/>
              </p:cNvPicPr>
              <p:nvPr/>
            </p:nvPicPr>
            <p:blipFill>
              <a:blip r:embed="rId17"/>
              <a:stretch>
                <a:fillRect/>
              </a:stretch>
            </p:blipFill>
            <p:spPr>
              <a:xfrm>
                <a:off x="6054533" y="1618118"/>
                <a:ext cx="249600" cy="172343"/>
              </a:xfrm>
              <a:prstGeom prst="rect">
                <a:avLst/>
              </a:prstGeom>
            </p:spPr>
          </p:pic>
          <p:pic>
            <p:nvPicPr>
              <p:cNvPr id="75" name="Picture 74">
                <a:extLst>
                  <a:ext uri="{FF2B5EF4-FFF2-40B4-BE49-F238E27FC236}">
                    <a16:creationId xmlns:a16="http://schemas.microsoft.com/office/drawing/2014/main" id="{DBBF8816-B106-424F-9896-6E855C161A16}"/>
                  </a:ext>
                </a:extLst>
              </p:cNvPr>
              <p:cNvPicPr>
                <a:picLocks noChangeAspect="1"/>
              </p:cNvPicPr>
              <p:nvPr/>
            </p:nvPicPr>
            <p:blipFill>
              <a:blip r:embed="rId18"/>
              <a:stretch>
                <a:fillRect/>
              </a:stretch>
            </p:blipFill>
            <p:spPr>
              <a:xfrm>
                <a:off x="6413928" y="2075416"/>
                <a:ext cx="243657" cy="166400"/>
              </a:xfrm>
              <a:prstGeom prst="rect">
                <a:avLst/>
              </a:prstGeom>
            </p:spPr>
          </p:pic>
          <p:pic>
            <p:nvPicPr>
              <p:cNvPr id="76" name="Picture 75">
                <a:extLst>
                  <a:ext uri="{FF2B5EF4-FFF2-40B4-BE49-F238E27FC236}">
                    <a16:creationId xmlns:a16="http://schemas.microsoft.com/office/drawing/2014/main" id="{16C82147-A4E8-A446-A4E0-7D592492C292}"/>
                  </a:ext>
                </a:extLst>
              </p:cNvPr>
              <p:cNvPicPr>
                <a:picLocks noChangeAspect="1"/>
              </p:cNvPicPr>
              <p:nvPr/>
            </p:nvPicPr>
            <p:blipFill>
              <a:blip r:embed="rId19"/>
              <a:stretch>
                <a:fillRect/>
              </a:stretch>
            </p:blipFill>
            <p:spPr>
              <a:xfrm>
                <a:off x="6457558" y="1798496"/>
                <a:ext cx="249600" cy="166400"/>
              </a:xfrm>
              <a:prstGeom prst="rect">
                <a:avLst/>
              </a:prstGeom>
            </p:spPr>
          </p:pic>
          <p:pic>
            <p:nvPicPr>
              <p:cNvPr id="77" name="Picture 76">
                <a:extLst>
                  <a:ext uri="{FF2B5EF4-FFF2-40B4-BE49-F238E27FC236}">
                    <a16:creationId xmlns:a16="http://schemas.microsoft.com/office/drawing/2014/main" id="{438B4CFA-57C3-D742-B027-C1B0EB33A209}"/>
                  </a:ext>
                </a:extLst>
              </p:cNvPr>
              <p:cNvPicPr>
                <a:picLocks noChangeAspect="1"/>
              </p:cNvPicPr>
              <p:nvPr/>
            </p:nvPicPr>
            <p:blipFill>
              <a:blip r:embed="rId20"/>
              <a:stretch>
                <a:fillRect/>
              </a:stretch>
            </p:blipFill>
            <p:spPr>
              <a:xfrm>
                <a:off x="6457558" y="1620544"/>
                <a:ext cx="249600" cy="166400"/>
              </a:xfrm>
              <a:prstGeom prst="rect">
                <a:avLst/>
              </a:prstGeom>
            </p:spPr>
          </p:pic>
          <p:pic>
            <p:nvPicPr>
              <p:cNvPr id="78" name="Picture 77">
                <a:extLst>
                  <a:ext uri="{FF2B5EF4-FFF2-40B4-BE49-F238E27FC236}">
                    <a16:creationId xmlns:a16="http://schemas.microsoft.com/office/drawing/2014/main" id="{95872B89-9413-E949-A6DF-7043FF57265C}"/>
                  </a:ext>
                </a:extLst>
              </p:cNvPr>
              <p:cNvPicPr>
                <a:picLocks noChangeAspect="1"/>
              </p:cNvPicPr>
              <p:nvPr/>
            </p:nvPicPr>
            <p:blipFill>
              <a:blip r:embed="rId21"/>
              <a:stretch>
                <a:fillRect/>
              </a:stretch>
            </p:blipFill>
            <p:spPr>
              <a:xfrm>
                <a:off x="6088729" y="2257492"/>
                <a:ext cx="249600" cy="172343"/>
              </a:xfrm>
              <a:prstGeom prst="rect">
                <a:avLst/>
              </a:prstGeom>
            </p:spPr>
          </p:pic>
          <p:pic>
            <p:nvPicPr>
              <p:cNvPr id="85" name="Picture 84">
                <a:extLst>
                  <a:ext uri="{FF2B5EF4-FFF2-40B4-BE49-F238E27FC236}">
                    <a16:creationId xmlns:a16="http://schemas.microsoft.com/office/drawing/2014/main" id="{048FD16B-F61A-B140-BF57-856EF9532951}"/>
                  </a:ext>
                </a:extLst>
              </p:cNvPr>
              <p:cNvPicPr>
                <a:picLocks noChangeAspect="1"/>
              </p:cNvPicPr>
              <p:nvPr/>
            </p:nvPicPr>
            <p:blipFill>
              <a:blip r:embed="rId22"/>
              <a:stretch>
                <a:fillRect/>
              </a:stretch>
            </p:blipFill>
            <p:spPr>
              <a:xfrm>
                <a:off x="6807828" y="1796698"/>
                <a:ext cx="243657" cy="166400"/>
              </a:xfrm>
              <a:prstGeom prst="rect">
                <a:avLst/>
              </a:prstGeom>
            </p:spPr>
          </p:pic>
          <p:pic>
            <p:nvPicPr>
              <p:cNvPr id="86" name="Picture 85">
                <a:extLst>
                  <a:ext uri="{FF2B5EF4-FFF2-40B4-BE49-F238E27FC236}">
                    <a16:creationId xmlns:a16="http://schemas.microsoft.com/office/drawing/2014/main" id="{6036CA77-EBC2-4046-A956-AADB3F8A7739}"/>
                  </a:ext>
                </a:extLst>
              </p:cNvPr>
              <p:cNvPicPr>
                <a:picLocks noChangeAspect="1"/>
              </p:cNvPicPr>
              <p:nvPr/>
            </p:nvPicPr>
            <p:blipFill>
              <a:blip r:embed="rId23"/>
              <a:stretch>
                <a:fillRect/>
              </a:stretch>
            </p:blipFill>
            <p:spPr>
              <a:xfrm>
                <a:off x="6958835" y="2075416"/>
                <a:ext cx="243657" cy="166400"/>
              </a:xfrm>
              <a:prstGeom prst="rect">
                <a:avLst/>
              </a:prstGeom>
            </p:spPr>
          </p:pic>
          <p:pic>
            <p:nvPicPr>
              <p:cNvPr id="87" name="Picture 86">
                <a:extLst>
                  <a:ext uri="{FF2B5EF4-FFF2-40B4-BE49-F238E27FC236}">
                    <a16:creationId xmlns:a16="http://schemas.microsoft.com/office/drawing/2014/main" id="{2B9FE322-FAB2-8D41-9D97-E9BE11061DF6}"/>
                  </a:ext>
                </a:extLst>
              </p:cNvPr>
              <p:cNvPicPr>
                <a:picLocks noChangeAspect="1"/>
              </p:cNvPicPr>
              <p:nvPr/>
            </p:nvPicPr>
            <p:blipFill>
              <a:blip r:embed="rId24"/>
              <a:stretch>
                <a:fillRect/>
              </a:stretch>
            </p:blipFill>
            <p:spPr>
              <a:xfrm>
                <a:off x="7307963" y="2263435"/>
                <a:ext cx="243657" cy="166400"/>
              </a:xfrm>
              <a:prstGeom prst="rect">
                <a:avLst/>
              </a:prstGeom>
            </p:spPr>
          </p:pic>
          <p:pic>
            <p:nvPicPr>
              <p:cNvPr id="88" name="Picture 87">
                <a:extLst>
                  <a:ext uri="{FF2B5EF4-FFF2-40B4-BE49-F238E27FC236}">
                    <a16:creationId xmlns:a16="http://schemas.microsoft.com/office/drawing/2014/main" id="{56E922F9-8EF5-EC41-8A84-B54F20E1CB80}"/>
                  </a:ext>
                </a:extLst>
              </p:cNvPr>
              <p:cNvPicPr>
                <a:picLocks noChangeAspect="1"/>
              </p:cNvPicPr>
              <p:nvPr/>
            </p:nvPicPr>
            <p:blipFill>
              <a:blip r:embed="rId25"/>
              <a:stretch>
                <a:fillRect/>
              </a:stretch>
            </p:blipFill>
            <p:spPr>
              <a:xfrm>
                <a:off x="7307027" y="2075416"/>
                <a:ext cx="243657" cy="166400"/>
              </a:xfrm>
              <a:prstGeom prst="rect">
                <a:avLst/>
              </a:prstGeom>
            </p:spPr>
          </p:pic>
          <p:pic>
            <p:nvPicPr>
              <p:cNvPr id="89" name="Picture 88">
                <a:extLst>
                  <a:ext uri="{FF2B5EF4-FFF2-40B4-BE49-F238E27FC236}">
                    <a16:creationId xmlns:a16="http://schemas.microsoft.com/office/drawing/2014/main" id="{157BA962-A44C-2443-BBB0-1DC26A1CFF0C}"/>
                  </a:ext>
                </a:extLst>
              </p:cNvPr>
              <p:cNvPicPr>
                <a:picLocks noChangeAspect="1"/>
              </p:cNvPicPr>
              <p:nvPr/>
            </p:nvPicPr>
            <p:blipFill>
              <a:blip r:embed="rId26"/>
              <a:stretch>
                <a:fillRect/>
              </a:stretch>
            </p:blipFill>
            <p:spPr>
              <a:xfrm>
                <a:off x="7307027" y="1796698"/>
                <a:ext cx="243657" cy="166400"/>
              </a:xfrm>
              <a:prstGeom prst="rect">
                <a:avLst/>
              </a:prstGeom>
            </p:spPr>
          </p:pic>
          <p:pic>
            <p:nvPicPr>
              <p:cNvPr id="90" name="Picture 89">
                <a:extLst>
                  <a:ext uri="{FF2B5EF4-FFF2-40B4-BE49-F238E27FC236}">
                    <a16:creationId xmlns:a16="http://schemas.microsoft.com/office/drawing/2014/main" id="{1F6C6AF2-A74B-CB4F-831F-A42553FF543A}"/>
                  </a:ext>
                </a:extLst>
              </p:cNvPr>
              <p:cNvPicPr>
                <a:picLocks noChangeAspect="1"/>
              </p:cNvPicPr>
              <p:nvPr/>
            </p:nvPicPr>
            <p:blipFill>
              <a:blip r:embed="rId27"/>
              <a:stretch>
                <a:fillRect/>
              </a:stretch>
            </p:blipFill>
            <p:spPr>
              <a:xfrm>
                <a:off x="7304774" y="1620544"/>
                <a:ext cx="243657" cy="166400"/>
              </a:xfrm>
              <a:prstGeom prst="rect">
                <a:avLst/>
              </a:prstGeom>
            </p:spPr>
          </p:pic>
          <p:pic>
            <p:nvPicPr>
              <p:cNvPr id="91" name="Picture 90">
                <a:extLst>
                  <a:ext uri="{FF2B5EF4-FFF2-40B4-BE49-F238E27FC236}">
                    <a16:creationId xmlns:a16="http://schemas.microsoft.com/office/drawing/2014/main" id="{4D2F2335-51AC-1442-89A1-95F6CBB8CC34}"/>
                  </a:ext>
                </a:extLst>
              </p:cNvPr>
              <p:cNvPicPr>
                <a:picLocks noChangeAspect="1"/>
              </p:cNvPicPr>
              <p:nvPr/>
            </p:nvPicPr>
            <p:blipFill>
              <a:blip r:embed="rId28"/>
              <a:stretch>
                <a:fillRect/>
              </a:stretch>
            </p:blipFill>
            <p:spPr>
              <a:xfrm>
                <a:off x="7304137" y="1432879"/>
                <a:ext cx="243657" cy="166400"/>
              </a:xfrm>
              <a:prstGeom prst="rect">
                <a:avLst/>
              </a:prstGeom>
            </p:spPr>
          </p:pic>
          <p:pic>
            <p:nvPicPr>
              <p:cNvPr id="92" name="Picture 74" descr="Image result for map of europe black and white">
                <a:extLst>
                  <a:ext uri="{FF2B5EF4-FFF2-40B4-BE49-F238E27FC236}">
                    <a16:creationId xmlns:a16="http://schemas.microsoft.com/office/drawing/2014/main" id="{DD0BE53D-8327-405F-B019-81D367578745}"/>
                  </a:ext>
                </a:extLst>
              </p:cNvPr>
              <p:cNvPicPr>
                <a:picLocks noChangeAspect="1" noChangeArrowheads="1"/>
              </p:cNvPicPr>
              <p:nvPr/>
            </p:nvPicPr>
            <p:blipFill rotWithShape="1">
              <a:blip r:embed="rId29" cstate="print">
                <a:extLst>
                  <a:ext uri="{28A0092B-C50C-407E-A947-70E740481C1C}">
                    <a14:useLocalDpi xmlns:a14="http://schemas.microsoft.com/office/drawing/2010/main" val="0"/>
                  </a:ext>
                </a:extLst>
              </a:blip>
              <a:srcRect l="-46" t="2359" r="17108" b="14881"/>
              <a:stretch/>
            </p:blipFill>
            <p:spPr bwMode="auto">
              <a:xfrm>
                <a:off x="7538310" y="1893554"/>
                <a:ext cx="262223" cy="261666"/>
              </a:xfrm>
              <a:prstGeom prst="ellipse">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93" name="Picture 92">
                <a:extLst>
                  <a:ext uri="{FF2B5EF4-FFF2-40B4-BE49-F238E27FC236}">
                    <a16:creationId xmlns:a16="http://schemas.microsoft.com/office/drawing/2014/main" id="{28598B40-28A9-8044-84DC-6FD304A1D348}"/>
                  </a:ext>
                </a:extLst>
              </p:cNvPr>
              <p:cNvPicPr>
                <a:picLocks noChangeAspect="1"/>
              </p:cNvPicPr>
              <p:nvPr/>
            </p:nvPicPr>
            <p:blipFill>
              <a:blip r:embed="rId30"/>
              <a:stretch>
                <a:fillRect/>
              </a:stretch>
            </p:blipFill>
            <p:spPr>
              <a:xfrm>
                <a:off x="7870494" y="2263435"/>
                <a:ext cx="243657" cy="166400"/>
              </a:xfrm>
              <a:prstGeom prst="rect">
                <a:avLst/>
              </a:prstGeom>
            </p:spPr>
          </p:pic>
          <p:pic>
            <p:nvPicPr>
              <p:cNvPr id="94" name="Picture 93">
                <a:extLst>
                  <a:ext uri="{FF2B5EF4-FFF2-40B4-BE49-F238E27FC236}">
                    <a16:creationId xmlns:a16="http://schemas.microsoft.com/office/drawing/2014/main" id="{AD41B3F9-FA6D-5E40-AFC8-A1043329F983}"/>
                  </a:ext>
                </a:extLst>
              </p:cNvPr>
              <p:cNvPicPr>
                <a:picLocks noChangeAspect="1"/>
              </p:cNvPicPr>
              <p:nvPr/>
            </p:nvPicPr>
            <p:blipFill>
              <a:blip r:embed="rId31"/>
              <a:stretch>
                <a:fillRect/>
              </a:stretch>
            </p:blipFill>
            <p:spPr>
              <a:xfrm>
                <a:off x="7843801" y="2075416"/>
                <a:ext cx="243657" cy="166400"/>
              </a:xfrm>
              <a:prstGeom prst="rect">
                <a:avLst/>
              </a:prstGeom>
            </p:spPr>
          </p:pic>
          <p:pic>
            <p:nvPicPr>
              <p:cNvPr id="95" name="Picture 94">
                <a:extLst>
                  <a:ext uri="{FF2B5EF4-FFF2-40B4-BE49-F238E27FC236}">
                    <a16:creationId xmlns:a16="http://schemas.microsoft.com/office/drawing/2014/main" id="{78EFD3F1-CDC5-784E-B80D-32C40C025BEE}"/>
                  </a:ext>
                </a:extLst>
              </p:cNvPr>
              <p:cNvPicPr>
                <a:picLocks noChangeAspect="1"/>
              </p:cNvPicPr>
              <p:nvPr/>
            </p:nvPicPr>
            <p:blipFill>
              <a:blip r:embed="rId32"/>
              <a:stretch>
                <a:fillRect/>
              </a:stretch>
            </p:blipFill>
            <p:spPr>
              <a:xfrm>
                <a:off x="7843801" y="1796698"/>
                <a:ext cx="243657" cy="166400"/>
              </a:xfrm>
              <a:prstGeom prst="rect">
                <a:avLst/>
              </a:prstGeom>
            </p:spPr>
          </p:pic>
          <p:pic>
            <p:nvPicPr>
              <p:cNvPr id="96" name="Picture 95">
                <a:extLst>
                  <a:ext uri="{FF2B5EF4-FFF2-40B4-BE49-F238E27FC236}">
                    <a16:creationId xmlns:a16="http://schemas.microsoft.com/office/drawing/2014/main" id="{B411A34C-5DDF-AB4B-AFFC-D58A79990273}"/>
                  </a:ext>
                </a:extLst>
              </p:cNvPr>
              <p:cNvPicPr>
                <a:picLocks noChangeAspect="1"/>
              </p:cNvPicPr>
              <p:nvPr/>
            </p:nvPicPr>
            <p:blipFill>
              <a:blip r:embed="rId33"/>
              <a:stretch>
                <a:fillRect/>
              </a:stretch>
            </p:blipFill>
            <p:spPr>
              <a:xfrm>
                <a:off x="7870494" y="1620544"/>
                <a:ext cx="243657" cy="166400"/>
              </a:xfrm>
              <a:prstGeom prst="rect">
                <a:avLst/>
              </a:prstGeom>
            </p:spPr>
          </p:pic>
          <p:pic>
            <p:nvPicPr>
              <p:cNvPr id="97" name="Picture 96">
                <a:extLst>
                  <a:ext uri="{FF2B5EF4-FFF2-40B4-BE49-F238E27FC236}">
                    <a16:creationId xmlns:a16="http://schemas.microsoft.com/office/drawing/2014/main" id="{3CD4B645-2207-8040-9977-06003EBB52F6}"/>
                  </a:ext>
                </a:extLst>
              </p:cNvPr>
              <p:cNvPicPr>
                <a:picLocks noChangeAspect="1"/>
              </p:cNvPicPr>
              <p:nvPr/>
            </p:nvPicPr>
            <p:blipFill>
              <a:blip r:embed="rId34"/>
              <a:stretch>
                <a:fillRect/>
              </a:stretch>
            </p:blipFill>
            <p:spPr>
              <a:xfrm>
                <a:off x="8170531" y="2450374"/>
                <a:ext cx="249600" cy="166400"/>
              </a:xfrm>
              <a:prstGeom prst="rect">
                <a:avLst/>
              </a:prstGeom>
            </p:spPr>
          </p:pic>
          <p:pic>
            <p:nvPicPr>
              <p:cNvPr id="98" name="Picture 97">
                <a:extLst>
                  <a:ext uri="{FF2B5EF4-FFF2-40B4-BE49-F238E27FC236}">
                    <a16:creationId xmlns:a16="http://schemas.microsoft.com/office/drawing/2014/main" id="{9319B686-531E-0248-8A4A-EAB86E395F26}"/>
                  </a:ext>
                </a:extLst>
              </p:cNvPr>
              <p:cNvPicPr>
                <a:picLocks noChangeAspect="1"/>
              </p:cNvPicPr>
              <p:nvPr/>
            </p:nvPicPr>
            <p:blipFill>
              <a:blip r:embed="rId35"/>
              <a:stretch>
                <a:fillRect/>
              </a:stretch>
            </p:blipFill>
            <p:spPr>
              <a:xfrm>
                <a:off x="7835691" y="2450374"/>
                <a:ext cx="243657" cy="166400"/>
              </a:xfrm>
              <a:prstGeom prst="rect">
                <a:avLst/>
              </a:prstGeom>
            </p:spPr>
          </p:pic>
          <p:pic>
            <p:nvPicPr>
              <p:cNvPr id="99" name="Picture 98">
                <a:extLst>
                  <a:ext uri="{FF2B5EF4-FFF2-40B4-BE49-F238E27FC236}">
                    <a16:creationId xmlns:a16="http://schemas.microsoft.com/office/drawing/2014/main" id="{050DB0C1-637D-424D-9AF3-ADABE0363C7F}"/>
                  </a:ext>
                </a:extLst>
              </p:cNvPr>
              <p:cNvPicPr>
                <a:picLocks noChangeAspect="1"/>
              </p:cNvPicPr>
              <p:nvPr/>
            </p:nvPicPr>
            <p:blipFill>
              <a:blip r:embed="rId36"/>
              <a:stretch>
                <a:fillRect/>
              </a:stretch>
            </p:blipFill>
            <p:spPr>
              <a:xfrm>
                <a:off x="8137881" y="1620544"/>
                <a:ext cx="243657" cy="166400"/>
              </a:xfrm>
              <a:prstGeom prst="rect">
                <a:avLst/>
              </a:prstGeom>
            </p:spPr>
          </p:pic>
          <p:pic>
            <p:nvPicPr>
              <p:cNvPr id="100" name="Picture 99">
                <a:extLst>
                  <a:ext uri="{FF2B5EF4-FFF2-40B4-BE49-F238E27FC236}">
                    <a16:creationId xmlns:a16="http://schemas.microsoft.com/office/drawing/2014/main" id="{91A3CEC8-8F2D-914A-B662-2A45EFA0E320}"/>
                  </a:ext>
                </a:extLst>
              </p:cNvPr>
              <p:cNvPicPr>
                <a:picLocks noChangeAspect="1"/>
              </p:cNvPicPr>
              <p:nvPr/>
            </p:nvPicPr>
            <p:blipFill>
              <a:blip r:embed="rId37"/>
              <a:stretch>
                <a:fillRect/>
              </a:stretch>
            </p:blipFill>
            <p:spPr>
              <a:xfrm>
                <a:off x="8137881" y="1796698"/>
                <a:ext cx="243657" cy="166400"/>
              </a:xfrm>
              <a:prstGeom prst="rect">
                <a:avLst/>
              </a:prstGeom>
            </p:spPr>
          </p:pic>
          <p:pic>
            <p:nvPicPr>
              <p:cNvPr id="101" name="Picture 100">
                <a:extLst>
                  <a:ext uri="{FF2B5EF4-FFF2-40B4-BE49-F238E27FC236}">
                    <a16:creationId xmlns:a16="http://schemas.microsoft.com/office/drawing/2014/main" id="{A319B85C-802A-1245-BE46-1517EF475EC8}"/>
                  </a:ext>
                </a:extLst>
              </p:cNvPr>
              <p:cNvPicPr>
                <a:picLocks noChangeAspect="1"/>
              </p:cNvPicPr>
              <p:nvPr/>
            </p:nvPicPr>
            <p:blipFill>
              <a:blip r:embed="rId38"/>
              <a:stretch>
                <a:fillRect/>
              </a:stretch>
            </p:blipFill>
            <p:spPr>
              <a:xfrm>
                <a:off x="8137881" y="2075416"/>
                <a:ext cx="243657" cy="166400"/>
              </a:xfrm>
              <a:prstGeom prst="rect">
                <a:avLst/>
              </a:prstGeom>
            </p:spPr>
          </p:pic>
          <p:pic>
            <p:nvPicPr>
              <p:cNvPr id="102" name="Picture 101">
                <a:extLst>
                  <a:ext uri="{FF2B5EF4-FFF2-40B4-BE49-F238E27FC236}">
                    <a16:creationId xmlns:a16="http://schemas.microsoft.com/office/drawing/2014/main" id="{A018E879-DE88-E248-935F-FF7208A467D0}"/>
                  </a:ext>
                </a:extLst>
              </p:cNvPr>
              <p:cNvPicPr>
                <a:picLocks noChangeAspect="1"/>
              </p:cNvPicPr>
              <p:nvPr/>
            </p:nvPicPr>
            <p:blipFill>
              <a:blip r:embed="rId39"/>
              <a:stretch>
                <a:fillRect/>
              </a:stretch>
            </p:blipFill>
            <p:spPr>
              <a:xfrm>
                <a:off x="8173601" y="2263435"/>
                <a:ext cx="243657" cy="166400"/>
              </a:xfrm>
              <a:prstGeom prst="rect">
                <a:avLst/>
              </a:prstGeom>
            </p:spPr>
          </p:pic>
          <p:grpSp>
            <p:nvGrpSpPr>
              <p:cNvPr id="121" name="Group 120"/>
              <p:cNvGrpSpPr/>
              <p:nvPr/>
            </p:nvGrpSpPr>
            <p:grpSpPr>
              <a:xfrm>
                <a:off x="7335617" y="2554868"/>
                <a:ext cx="1356411" cy="570576"/>
                <a:chOff x="6935564" y="2829425"/>
                <a:chExt cx="1356411" cy="570576"/>
              </a:xfrm>
            </p:grpSpPr>
            <p:pic>
              <p:nvPicPr>
                <p:cNvPr id="67" name="Picture 2" descr="Image result for mastercard logo">
                  <a:extLst>
                    <a:ext uri="{FF2B5EF4-FFF2-40B4-BE49-F238E27FC236}">
                      <a16:creationId xmlns:a16="http://schemas.microsoft.com/office/drawing/2014/main" id="{D7BC1D03-3106-48CE-8AA2-060BD6B13758}"/>
                    </a:ext>
                  </a:extLst>
                </p:cNvPr>
                <p:cNvPicPr>
                  <a:picLocks noChangeAspect="1" noChangeArrowheads="1"/>
                </p:cNvPicPr>
                <p:nvPr/>
              </p:nvPicPr>
              <p:blipFill rotWithShape="1">
                <a:blip r:embed="rId40" cstate="print">
                  <a:clrChange>
                    <a:clrFrom>
                      <a:srgbClr val="FFFFFF"/>
                    </a:clrFrom>
                    <a:clrTo>
                      <a:srgbClr val="FFFFFF">
                        <a:alpha val="0"/>
                      </a:srgbClr>
                    </a:clrTo>
                  </a:clrChange>
                  <a:extLst>
                    <a:ext uri="{28A0092B-C50C-407E-A947-70E740481C1C}">
                      <a14:useLocalDpi xmlns:a14="http://schemas.microsoft.com/office/drawing/2010/main" val="0"/>
                    </a:ext>
                  </a:extLst>
                </a:blip>
                <a:srcRect l="17070" t="28322" r="16990" b="29927"/>
                <a:stretch/>
              </p:blipFill>
              <p:spPr bwMode="auto">
                <a:xfrm flipH="1">
                  <a:off x="6936548" y="2829425"/>
                  <a:ext cx="171964" cy="108884"/>
                </a:xfrm>
                <a:prstGeom prst="rect">
                  <a:avLst/>
                </a:prstGeom>
                <a:noFill/>
                <a:extLst>
                  <a:ext uri="{909E8E84-426E-40DD-AFC4-6F175D3DCCD1}">
                    <a14:hiddenFill xmlns:a14="http://schemas.microsoft.com/office/drawing/2010/main">
                      <a:solidFill>
                        <a:srgbClr val="FFFFFF"/>
                      </a:solidFill>
                    </a14:hiddenFill>
                  </a:ext>
                </a:extLst>
              </p:spPr>
            </p:pic>
            <p:sp>
              <p:nvSpPr>
                <p:cNvPr id="116" name="TextBox 115"/>
                <p:cNvSpPr txBox="1"/>
                <p:nvPr/>
              </p:nvSpPr>
              <p:spPr bwMode="gray">
                <a:xfrm>
                  <a:off x="6935564" y="2942953"/>
                  <a:ext cx="1356411" cy="457048"/>
                </a:xfrm>
                <a:prstGeom prst="rect">
                  <a:avLst/>
                </a:prstGeom>
                <a:noFill/>
              </p:spPr>
              <p:txBody>
                <a:bodyPr wrap="square" lIns="0" tIns="0" rIns="0" bIns="0" rtlCol="0">
                  <a:spAutoFit/>
                </a:bodyPr>
                <a:lstStyle/>
                <a:p>
                  <a:pPr>
                    <a:lnSpc>
                      <a:spcPct val="90000"/>
                    </a:lnSpc>
                    <a:spcBef>
                      <a:spcPts val="600"/>
                    </a:spcBef>
                  </a:pPr>
                  <a:r>
                    <a:rPr lang="en-GB" sz="900" b="1" dirty="0">
                      <a:solidFill>
                        <a:schemeClr val="bg1">
                          <a:lumMod val="25000"/>
                        </a:schemeClr>
                      </a:solidFill>
                    </a:rPr>
                    <a:t>2017</a:t>
                  </a:r>
                  <a:br>
                    <a:rPr lang="en-GB" sz="800" b="1" dirty="0">
                      <a:solidFill>
                        <a:schemeClr val="bg1">
                          <a:lumMod val="50000"/>
                        </a:schemeClr>
                      </a:solidFill>
                    </a:rPr>
                  </a:br>
                  <a:r>
                    <a:rPr lang="en-GB" sz="800" dirty="0">
                      <a:solidFill>
                        <a:schemeClr val="bg1">
                          <a:lumMod val="50000"/>
                        </a:schemeClr>
                      </a:solidFill>
                    </a:rPr>
                    <a:t>PromptPay Thailand launches, contributing towards 83% rise in digital payments**</a:t>
                  </a:r>
                </a:p>
              </p:txBody>
            </p:sp>
          </p:grpSp>
          <p:grpSp>
            <p:nvGrpSpPr>
              <p:cNvPr id="122" name="Group 121"/>
              <p:cNvGrpSpPr/>
              <p:nvPr/>
            </p:nvGrpSpPr>
            <p:grpSpPr>
              <a:xfrm>
                <a:off x="5381495" y="2554868"/>
                <a:ext cx="1248609" cy="570576"/>
                <a:chOff x="6935574" y="2829425"/>
                <a:chExt cx="1248609" cy="570576"/>
              </a:xfrm>
            </p:grpSpPr>
            <p:pic>
              <p:nvPicPr>
                <p:cNvPr id="123" name="Picture 2" descr="Image result for mastercard logo">
                  <a:extLst>
                    <a:ext uri="{FF2B5EF4-FFF2-40B4-BE49-F238E27FC236}">
                      <a16:creationId xmlns:a16="http://schemas.microsoft.com/office/drawing/2014/main" id="{D7BC1D03-3106-48CE-8AA2-060BD6B13758}"/>
                    </a:ext>
                  </a:extLst>
                </p:cNvPr>
                <p:cNvPicPr>
                  <a:picLocks noChangeAspect="1" noChangeArrowheads="1"/>
                </p:cNvPicPr>
                <p:nvPr/>
              </p:nvPicPr>
              <p:blipFill rotWithShape="1">
                <a:blip r:embed="rId40" cstate="print">
                  <a:clrChange>
                    <a:clrFrom>
                      <a:srgbClr val="FFFFFF"/>
                    </a:clrFrom>
                    <a:clrTo>
                      <a:srgbClr val="FFFFFF">
                        <a:alpha val="0"/>
                      </a:srgbClr>
                    </a:clrTo>
                  </a:clrChange>
                  <a:extLst>
                    <a:ext uri="{28A0092B-C50C-407E-A947-70E740481C1C}">
                      <a14:useLocalDpi xmlns:a14="http://schemas.microsoft.com/office/drawing/2010/main" val="0"/>
                    </a:ext>
                  </a:extLst>
                </a:blip>
                <a:srcRect l="17070" t="28322" r="16990" b="29927"/>
                <a:stretch/>
              </p:blipFill>
              <p:spPr bwMode="auto">
                <a:xfrm flipH="1">
                  <a:off x="6938108" y="2829425"/>
                  <a:ext cx="171964" cy="108884"/>
                </a:xfrm>
                <a:prstGeom prst="rect">
                  <a:avLst/>
                </a:prstGeom>
                <a:noFill/>
                <a:extLst>
                  <a:ext uri="{909E8E84-426E-40DD-AFC4-6F175D3DCCD1}">
                    <a14:hiddenFill xmlns:a14="http://schemas.microsoft.com/office/drawing/2010/main">
                      <a:solidFill>
                        <a:srgbClr val="FFFFFF"/>
                      </a:solidFill>
                    </a14:hiddenFill>
                  </a:ext>
                </a:extLst>
              </p:spPr>
            </p:pic>
            <p:sp>
              <p:nvSpPr>
                <p:cNvPr id="124" name="TextBox 123"/>
                <p:cNvSpPr txBox="1"/>
                <p:nvPr/>
              </p:nvSpPr>
              <p:spPr bwMode="gray">
                <a:xfrm>
                  <a:off x="6935574" y="2942953"/>
                  <a:ext cx="1248609" cy="457048"/>
                </a:xfrm>
                <a:prstGeom prst="rect">
                  <a:avLst/>
                </a:prstGeom>
                <a:noFill/>
              </p:spPr>
              <p:txBody>
                <a:bodyPr wrap="square" lIns="0" tIns="0" rIns="0" bIns="0" rtlCol="0">
                  <a:spAutoFit/>
                </a:bodyPr>
                <a:lstStyle/>
                <a:p>
                  <a:pPr>
                    <a:lnSpc>
                      <a:spcPct val="90000"/>
                    </a:lnSpc>
                    <a:spcBef>
                      <a:spcPts val="600"/>
                    </a:spcBef>
                  </a:pPr>
                  <a:r>
                    <a:rPr lang="en-GB" sz="900" b="1" dirty="0">
                      <a:solidFill>
                        <a:schemeClr val="bg1">
                          <a:lumMod val="25000"/>
                        </a:schemeClr>
                      </a:solidFill>
                    </a:rPr>
                    <a:t>2008</a:t>
                  </a:r>
                  <a:br>
                    <a:rPr lang="en-GB" sz="800" b="1" dirty="0">
                      <a:solidFill>
                        <a:schemeClr val="bg1">
                          <a:lumMod val="50000"/>
                        </a:schemeClr>
                      </a:solidFill>
                    </a:rPr>
                  </a:br>
                  <a:r>
                    <a:rPr lang="en-GB" sz="800" dirty="0">
                      <a:solidFill>
                        <a:schemeClr val="bg1">
                          <a:lumMod val="50000"/>
                        </a:schemeClr>
                      </a:solidFill>
                    </a:rPr>
                    <a:t>UK Faster Payments launches, revolutionising banking in Britain*</a:t>
                  </a:r>
                </a:p>
              </p:txBody>
            </p:sp>
          </p:grpSp>
          <p:cxnSp>
            <p:nvCxnSpPr>
              <p:cNvPr id="126" name="Straight Connector 125"/>
              <p:cNvCxnSpPr/>
              <p:nvPr/>
            </p:nvCxnSpPr>
            <p:spPr bwMode="gray">
              <a:xfrm>
                <a:off x="5474748" y="2256401"/>
                <a:ext cx="0" cy="288000"/>
              </a:xfrm>
              <a:prstGeom prst="line">
                <a:avLst/>
              </a:prstGeom>
              <a:ln w="635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gray">
              <a:xfrm>
                <a:off x="461226" y="1077493"/>
                <a:ext cx="0" cy="684000"/>
              </a:xfrm>
              <a:prstGeom prst="line">
                <a:avLst/>
              </a:prstGeom>
              <a:ln w="635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gray">
              <a:xfrm>
                <a:off x="3956901" y="1077493"/>
                <a:ext cx="0" cy="864000"/>
              </a:xfrm>
              <a:prstGeom prst="line">
                <a:avLst/>
              </a:prstGeom>
              <a:ln w="635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gray">
              <a:xfrm>
                <a:off x="7420237" y="2435001"/>
                <a:ext cx="0" cy="108000"/>
              </a:xfrm>
              <a:prstGeom prst="line">
                <a:avLst/>
              </a:prstGeom>
              <a:ln w="6350">
                <a:solidFill>
                  <a:schemeClr val="accent1"/>
                </a:solidFill>
                <a:tailEnd type="none"/>
              </a:ln>
            </p:spPr>
            <p:style>
              <a:lnRef idx="1">
                <a:schemeClr val="accent1"/>
              </a:lnRef>
              <a:fillRef idx="0">
                <a:schemeClr val="accent1"/>
              </a:fillRef>
              <a:effectRef idx="0">
                <a:schemeClr val="accent1"/>
              </a:effectRef>
              <a:fontRef idx="minor">
                <a:schemeClr val="tx1"/>
              </a:fontRef>
            </p:style>
          </p:cxnSp>
          <p:grpSp>
            <p:nvGrpSpPr>
              <p:cNvPr id="134" name="Group 133"/>
              <p:cNvGrpSpPr/>
              <p:nvPr/>
            </p:nvGrpSpPr>
            <p:grpSpPr>
              <a:xfrm>
                <a:off x="7329719" y="647696"/>
                <a:ext cx="1391029" cy="657154"/>
                <a:chOff x="6947189" y="2859805"/>
                <a:chExt cx="1356411" cy="657154"/>
              </a:xfrm>
            </p:grpSpPr>
            <p:pic>
              <p:nvPicPr>
                <p:cNvPr id="135" name="Picture 2" descr="Image result for mastercard logo">
                  <a:extLst>
                    <a:ext uri="{FF2B5EF4-FFF2-40B4-BE49-F238E27FC236}">
                      <a16:creationId xmlns:a16="http://schemas.microsoft.com/office/drawing/2014/main" id="{D7BC1D03-3106-48CE-8AA2-060BD6B13758}"/>
                    </a:ext>
                  </a:extLst>
                </p:cNvPr>
                <p:cNvPicPr>
                  <a:picLocks noChangeAspect="1" noChangeArrowheads="1"/>
                </p:cNvPicPr>
                <p:nvPr/>
              </p:nvPicPr>
              <p:blipFill rotWithShape="1">
                <a:blip r:embed="rId40" cstate="print">
                  <a:clrChange>
                    <a:clrFrom>
                      <a:srgbClr val="FFFFFF"/>
                    </a:clrFrom>
                    <a:clrTo>
                      <a:srgbClr val="FFFFFF">
                        <a:alpha val="0"/>
                      </a:srgbClr>
                    </a:clrTo>
                  </a:clrChange>
                  <a:extLst>
                    <a:ext uri="{28A0092B-C50C-407E-A947-70E740481C1C}">
                      <a14:useLocalDpi xmlns:a14="http://schemas.microsoft.com/office/drawing/2010/main" val="0"/>
                    </a:ext>
                  </a:extLst>
                </a:blip>
                <a:srcRect l="17070" t="28322" r="16990" b="29927"/>
                <a:stretch/>
              </p:blipFill>
              <p:spPr bwMode="auto">
                <a:xfrm flipH="1">
                  <a:off x="6953200" y="3408075"/>
                  <a:ext cx="171964" cy="108884"/>
                </a:xfrm>
                <a:prstGeom prst="rect">
                  <a:avLst/>
                </a:prstGeom>
                <a:noFill/>
                <a:extLst>
                  <a:ext uri="{909E8E84-426E-40DD-AFC4-6F175D3DCCD1}">
                    <a14:hiddenFill xmlns:a14="http://schemas.microsoft.com/office/drawing/2010/main">
                      <a:solidFill>
                        <a:srgbClr val="FFFFFF"/>
                      </a:solidFill>
                    </a14:hiddenFill>
                  </a:ext>
                </a:extLst>
              </p:spPr>
            </p:pic>
            <p:sp>
              <p:nvSpPr>
                <p:cNvPr id="136" name="TextBox 135"/>
                <p:cNvSpPr txBox="1"/>
                <p:nvPr/>
              </p:nvSpPr>
              <p:spPr bwMode="gray">
                <a:xfrm>
                  <a:off x="6947189" y="2859805"/>
                  <a:ext cx="1356411" cy="457048"/>
                </a:xfrm>
                <a:prstGeom prst="rect">
                  <a:avLst/>
                </a:prstGeom>
                <a:noFill/>
              </p:spPr>
              <p:txBody>
                <a:bodyPr wrap="square" lIns="0" tIns="0" rIns="0" bIns="0" rtlCol="0">
                  <a:spAutoFit/>
                </a:bodyPr>
                <a:lstStyle/>
                <a:p>
                  <a:pPr>
                    <a:lnSpc>
                      <a:spcPct val="90000"/>
                    </a:lnSpc>
                    <a:spcBef>
                      <a:spcPts val="600"/>
                    </a:spcBef>
                  </a:pPr>
                  <a:r>
                    <a:rPr lang="en-GB" sz="800" dirty="0">
                      <a:solidFill>
                        <a:schemeClr val="bg1">
                          <a:lumMod val="50000"/>
                        </a:schemeClr>
                      </a:solidFill>
                    </a:rPr>
                    <a:t>Real Time Payments launches in the USA, its 1</a:t>
                  </a:r>
                  <a:r>
                    <a:rPr lang="en-GB" sz="800" baseline="30000" dirty="0">
                      <a:solidFill>
                        <a:schemeClr val="bg1">
                          <a:lumMod val="50000"/>
                        </a:schemeClr>
                      </a:solidFill>
                    </a:rPr>
                    <a:t>st</a:t>
                  </a:r>
                  <a:r>
                    <a:rPr lang="en-GB" sz="800" dirty="0">
                      <a:solidFill>
                        <a:schemeClr val="bg1">
                          <a:lumMod val="50000"/>
                        </a:schemeClr>
                      </a:solidFill>
                    </a:rPr>
                    <a:t> major payments infrastructure in 40+ years</a:t>
                  </a:r>
                  <a:br>
                    <a:rPr lang="en-GB" sz="800" dirty="0">
                      <a:solidFill>
                        <a:schemeClr val="bg1">
                          <a:lumMod val="50000"/>
                        </a:schemeClr>
                      </a:solidFill>
                    </a:rPr>
                  </a:br>
                  <a:r>
                    <a:rPr lang="en-GB" sz="900" b="1" dirty="0">
                      <a:solidFill>
                        <a:schemeClr val="bg1">
                          <a:lumMod val="25000"/>
                        </a:schemeClr>
                      </a:solidFill>
                    </a:rPr>
                    <a:t>2017</a:t>
                  </a:r>
                </a:p>
              </p:txBody>
            </p:sp>
          </p:grpSp>
          <p:cxnSp>
            <p:nvCxnSpPr>
              <p:cNvPr id="137" name="Straight Connector 136"/>
              <p:cNvCxnSpPr/>
              <p:nvPr/>
            </p:nvCxnSpPr>
            <p:spPr bwMode="gray">
              <a:xfrm>
                <a:off x="7422616" y="1315812"/>
                <a:ext cx="0" cy="108000"/>
              </a:xfrm>
              <a:prstGeom prst="line">
                <a:avLst/>
              </a:prstGeom>
              <a:ln w="6350">
                <a:solidFill>
                  <a:schemeClr val="accent1"/>
                </a:solidFill>
                <a:tailEnd type="none"/>
              </a:ln>
            </p:spPr>
            <p:style>
              <a:lnRef idx="1">
                <a:schemeClr val="accent1"/>
              </a:lnRef>
              <a:fillRef idx="0">
                <a:schemeClr val="accent1"/>
              </a:fillRef>
              <a:effectRef idx="0">
                <a:schemeClr val="accent1"/>
              </a:effectRef>
              <a:fontRef idx="minor">
                <a:schemeClr val="tx1"/>
              </a:fontRef>
            </p:style>
          </p:cxnSp>
          <p:grpSp>
            <p:nvGrpSpPr>
              <p:cNvPr id="138" name="Group 137"/>
              <p:cNvGrpSpPr/>
              <p:nvPr/>
            </p:nvGrpSpPr>
            <p:grpSpPr>
              <a:xfrm>
                <a:off x="5319763" y="745132"/>
                <a:ext cx="1301089" cy="559718"/>
                <a:chOff x="7002804" y="2957241"/>
                <a:chExt cx="1301089" cy="559718"/>
              </a:xfrm>
            </p:grpSpPr>
            <p:pic>
              <p:nvPicPr>
                <p:cNvPr id="139" name="Picture 2" descr="Image result for mastercard logo">
                  <a:extLst>
                    <a:ext uri="{FF2B5EF4-FFF2-40B4-BE49-F238E27FC236}">
                      <a16:creationId xmlns:a16="http://schemas.microsoft.com/office/drawing/2014/main" id="{D7BC1D03-3106-48CE-8AA2-060BD6B13758}"/>
                    </a:ext>
                  </a:extLst>
                </p:cNvPr>
                <p:cNvPicPr>
                  <a:picLocks noChangeAspect="1" noChangeArrowheads="1"/>
                </p:cNvPicPr>
                <p:nvPr/>
              </p:nvPicPr>
              <p:blipFill rotWithShape="1">
                <a:blip r:embed="rId40" cstate="print">
                  <a:clrChange>
                    <a:clrFrom>
                      <a:srgbClr val="FFFFFF"/>
                    </a:clrFrom>
                    <a:clrTo>
                      <a:srgbClr val="FFFFFF">
                        <a:alpha val="0"/>
                      </a:srgbClr>
                    </a:clrTo>
                  </a:clrChange>
                  <a:extLst>
                    <a:ext uri="{28A0092B-C50C-407E-A947-70E740481C1C}">
                      <a14:useLocalDpi xmlns:a14="http://schemas.microsoft.com/office/drawing/2010/main" val="0"/>
                    </a:ext>
                  </a:extLst>
                </a:blip>
                <a:srcRect l="17070" t="28322" r="16990" b="29927"/>
                <a:stretch/>
              </p:blipFill>
              <p:spPr bwMode="auto">
                <a:xfrm flipH="1">
                  <a:off x="8131929" y="3408075"/>
                  <a:ext cx="171964" cy="108884"/>
                </a:xfrm>
                <a:prstGeom prst="rect">
                  <a:avLst/>
                </a:prstGeom>
                <a:noFill/>
                <a:extLst>
                  <a:ext uri="{909E8E84-426E-40DD-AFC4-6F175D3DCCD1}">
                    <a14:hiddenFill xmlns:a14="http://schemas.microsoft.com/office/drawing/2010/main">
                      <a:solidFill>
                        <a:srgbClr val="FFFFFF"/>
                      </a:solidFill>
                    </a14:hiddenFill>
                  </a:ext>
                </a:extLst>
              </p:spPr>
            </p:pic>
            <p:sp>
              <p:nvSpPr>
                <p:cNvPr id="140" name="TextBox 139"/>
                <p:cNvSpPr txBox="1"/>
                <p:nvPr/>
              </p:nvSpPr>
              <p:spPr bwMode="gray">
                <a:xfrm>
                  <a:off x="7002804" y="2957241"/>
                  <a:ext cx="1293237" cy="457048"/>
                </a:xfrm>
                <a:prstGeom prst="rect">
                  <a:avLst/>
                </a:prstGeom>
                <a:noFill/>
              </p:spPr>
              <p:txBody>
                <a:bodyPr wrap="square" lIns="0" tIns="0" rIns="0" bIns="0" rtlCol="0">
                  <a:spAutoFit/>
                </a:bodyPr>
                <a:lstStyle/>
                <a:p>
                  <a:pPr algn="r">
                    <a:lnSpc>
                      <a:spcPct val="90000"/>
                    </a:lnSpc>
                    <a:spcBef>
                      <a:spcPts val="600"/>
                    </a:spcBef>
                  </a:pPr>
                  <a:r>
                    <a:rPr lang="en-GB" sz="800" dirty="0">
                      <a:solidFill>
                        <a:schemeClr val="bg1">
                          <a:lumMod val="50000"/>
                        </a:schemeClr>
                      </a:solidFill>
                    </a:rPr>
                    <a:t>Singapore FAST launches </a:t>
                  </a:r>
                  <a:br>
                    <a:rPr lang="en-GB" sz="800" dirty="0">
                      <a:solidFill>
                        <a:schemeClr val="bg1">
                          <a:lumMod val="50000"/>
                        </a:schemeClr>
                      </a:solidFill>
                    </a:rPr>
                  </a:br>
                  <a:r>
                    <a:rPr lang="en-GB" sz="800" dirty="0">
                      <a:solidFill>
                        <a:schemeClr val="bg1">
                          <a:lumMod val="50000"/>
                        </a:schemeClr>
                      </a:solidFill>
                    </a:rPr>
                    <a:t>to keep pace with business </a:t>
                  </a:r>
                  <a:br>
                    <a:rPr lang="en-GB" sz="800" dirty="0">
                      <a:solidFill>
                        <a:schemeClr val="bg1">
                          <a:lumMod val="50000"/>
                        </a:schemeClr>
                      </a:solidFill>
                    </a:rPr>
                  </a:br>
                  <a:r>
                    <a:rPr lang="en-GB" sz="800" dirty="0">
                      <a:solidFill>
                        <a:schemeClr val="bg1">
                          <a:lumMod val="50000"/>
                        </a:schemeClr>
                      </a:solidFill>
                    </a:rPr>
                    <a:t>&amp; consumer needs</a:t>
                  </a:r>
                  <a:br>
                    <a:rPr lang="en-GB" sz="800" dirty="0">
                      <a:solidFill>
                        <a:schemeClr val="bg1">
                          <a:lumMod val="50000"/>
                        </a:schemeClr>
                      </a:solidFill>
                    </a:rPr>
                  </a:br>
                  <a:r>
                    <a:rPr lang="en-GB" sz="900" b="1" dirty="0">
                      <a:solidFill>
                        <a:schemeClr val="bg1">
                          <a:lumMod val="25000"/>
                        </a:schemeClr>
                      </a:solidFill>
                    </a:rPr>
                    <a:t>2014</a:t>
                  </a:r>
                </a:p>
              </p:txBody>
            </p:sp>
          </p:grpSp>
          <p:cxnSp>
            <p:nvCxnSpPr>
              <p:cNvPr id="141" name="Straight Connector 140"/>
              <p:cNvCxnSpPr/>
              <p:nvPr/>
            </p:nvCxnSpPr>
            <p:spPr bwMode="gray">
              <a:xfrm>
                <a:off x="6534404" y="1317455"/>
                <a:ext cx="0" cy="288000"/>
              </a:xfrm>
              <a:prstGeom prst="line">
                <a:avLst/>
              </a:prstGeom>
              <a:ln w="6350">
                <a:solidFill>
                  <a:schemeClr val="accent1"/>
                </a:solidFill>
                <a:tailEnd type="none"/>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bwMode="gray">
            <a:xfrm>
              <a:off x="7528560" y="2541270"/>
              <a:ext cx="283845" cy="20193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88" name="Rectangle 187"/>
            <p:cNvSpPr/>
            <p:nvPr/>
          </p:nvSpPr>
          <p:spPr bwMode="gray">
            <a:xfrm>
              <a:off x="7526655" y="2749296"/>
              <a:ext cx="318897" cy="15849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5" name="Straight Connector 4"/>
            <p:cNvCxnSpPr/>
            <p:nvPr/>
          </p:nvCxnSpPr>
          <p:spPr bwMode="gray">
            <a:xfrm>
              <a:off x="7452360" y="2745105"/>
              <a:ext cx="44958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7"/>
          </p:nvPr>
        </p:nvSpPr>
        <p:spPr/>
        <p:txBody>
          <a:bodyPr/>
          <a:lstStyle/>
          <a:p>
            <a:fld id="{3AB2DB24-5BB4-4F1B-973E-A10FA63DFB9A}" type="slidenum">
              <a:rPr lang="en-US" smtClean="0"/>
              <a:pPr/>
              <a:t>3</a:t>
            </a:fld>
            <a:endParaRPr lang="en-US" dirty="0"/>
          </a:p>
        </p:txBody>
      </p:sp>
      <p:sp>
        <p:nvSpPr>
          <p:cNvPr id="7" name="Rectangle 6"/>
          <p:cNvSpPr/>
          <p:nvPr/>
        </p:nvSpPr>
        <p:spPr bwMode="gray">
          <a:xfrm>
            <a:off x="498764" y="2327563"/>
            <a:ext cx="781396" cy="399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Japan</a:t>
            </a:r>
          </a:p>
        </p:txBody>
      </p:sp>
      <p:sp>
        <p:nvSpPr>
          <p:cNvPr id="201" name="Rectangle 200"/>
          <p:cNvSpPr/>
          <p:nvPr/>
        </p:nvSpPr>
        <p:spPr bwMode="gray">
          <a:xfrm>
            <a:off x="1873135" y="2189018"/>
            <a:ext cx="737061" cy="338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Switzerland</a:t>
            </a:r>
          </a:p>
        </p:txBody>
      </p:sp>
      <p:sp>
        <p:nvSpPr>
          <p:cNvPr id="202" name="Rectangle 201"/>
          <p:cNvSpPr/>
          <p:nvPr/>
        </p:nvSpPr>
        <p:spPr bwMode="gray">
          <a:xfrm>
            <a:off x="2939935" y="2200101"/>
            <a:ext cx="737061" cy="338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Taiwan</a:t>
            </a:r>
          </a:p>
        </p:txBody>
      </p:sp>
      <p:sp>
        <p:nvSpPr>
          <p:cNvPr id="203" name="Rectangle 202"/>
          <p:cNvSpPr/>
          <p:nvPr/>
        </p:nvSpPr>
        <p:spPr bwMode="gray">
          <a:xfrm>
            <a:off x="4006735" y="2202872"/>
            <a:ext cx="737061" cy="338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Iceland</a:t>
            </a:r>
          </a:p>
        </p:txBody>
      </p:sp>
      <p:sp>
        <p:nvSpPr>
          <p:cNvPr id="204" name="Rectangle 203"/>
          <p:cNvSpPr/>
          <p:nvPr/>
        </p:nvSpPr>
        <p:spPr bwMode="gray">
          <a:xfrm>
            <a:off x="4217324" y="2862348"/>
            <a:ext cx="737061" cy="338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Brazil</a:t>
            </a:r>
          </a:p>
        </p:txBody>
      </p:sp>
      <p:sp>
        <p:nvSpPr>
          <p:cNvPr id="205" name="Rectangle 204"/>
          <p:cNvSpPr/>
          <p:nvPr/>
        </p:nvSpPr>
        <p:spPr bwMode="gray">
          <a:xfrm>
            <a:off x="3923608" y="2923308"/>
            <a:ext cx="634538" cy="338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South Korea</a:t>
            </a:r>
          </a:p>
        </p:txBody>
      </p:sp>
      <p:sp>
        <p:nvSpPr>
          <p:cNvPr id="206" name="Rectangle 205"/>
          <p:cNvSpPr/>
          <p:nvPr/>
        </p:nvSpPr>
        <p:spPr bwMode="gray">
          <a:xfrm>
            <a:off x="4466706" y="2211184"/>
            <a:ext cx="634538" cy="338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Mexico</a:t>
            </a:r>
          </a:p>
        </p:txBody>
      </p:sp>
      <p:sp>
        <p:nvSpPr>
          <p:cNvPr id="207" name="Rectangle 206"/>
          <p:cNvSpPr/>
          <p:nvPr/>
        </p:nvSpPr>
        <p:spPr bwMode="gray">
          <a:xfrm>
            <a:off x="4844935" y="2230581"/>
            <a:ext cx="737061" cy="338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Chile</a:t>
            </a:r>
          </a:p>
        </p:txBody>
      </p:sp>
      <p:sp>
        <p:nvSpPr>
          <p:cNvPr id="208" name="Rectangle 207"/>
          <p:cNvSpPr/>
          <p:nvPr/>
        </p:nvSpPr>
        <p:spPr bwMode="gray">
          <a:xfrm>
            <a:off x="5328920" y="2306319"/>
            <a:ext cx="568036" cy="236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India</a:t>
            </a:r>
          </a:p>
        </p:txBody>
      </p:sp>
      <p:sp>
        <p:nvSpPr>
          <p:cNvPr id="209" name="Rectangle 208"/>
          <p:cNvSpPr/>
          <p:nvPr/>
        </p:nvSpPr>
        <p:spPr bwMode="gray">
          <a:xfrm>
            <a:off x="5037975" y="2878281"/>
            <a:ext cx="737061" cy="338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England</a:t>
            </a:r>
          </a:p>
        </p:txBody>
      </p:sp>
      <p:sp>
        <p:nvSpPr>
          <p:cNvPr id="210" name="Rectangle 209"/>
          <p:cNvSpPr/>
          <p:nvPr/>
        </p:nvSpPr>
        <p:spPr bwMode="gray">
          <a:xfrm>
            <a:off x="4680066" y="2889364"/>
            <a:ext cx="634538" cy="338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South Africa</a:t>
            </a:r>
          </a:p>
        </p:txBody>
      </p:sp>
      <p:sp>
        <p:nvSpPr>
          <p:cNvPr id="211" name="Rectangle 210"/>
          <p:cNvSpPr/>
          <p:nvPr/>
        </p:nvSpPr>
        <p:spPr bwMode="gray">
          <a:xfrm>
            <a:off x="5506720" y="2915919"/>
            <a:ext cx="568036" cy="236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China</a:t>
            </a:r>
          </a:p>
        </p:txBody>
      </p:sp>
      <p:sp>
        <p:nvSpPr>
          <p:cNvPr id="212" name="Rectangle 211"/>
          <p:cNvSpPr/>
          <p:nvPr/>
        </p:nvSpPr>
        <p:spPr bwMode="gray">
          <a:xfrm>
            <a:off x="5806440" y="2128519"/>
            <a:ext cx="568036" cy="236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Turkey</a:t>
            </a:r>
          </a:p>
        </p:txBody>
      </p:sp>
      <p:sp>
        <p:nvSpPr>
          <p:cNvPr id="213" name="Rectangle 212"/>
          <p:cNvSpPr/>
          <p:nvPr/>
        </p:nvSpPr>
        <p:spPr bwMode="gray">
          <a:xfrm>
            <a:off x="5842000" y="3119119"/>
            <a:ext cx="568036" cy="236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Sweden</a:t>
            </a:r>
          </a:p>
        </p:txBody>
      </p:sp>
      <p:sp>
        <p:nvSpPr>
          <p:cNvPr id="214" name="Rectangle 213"/>
          <p:cNvSpPr/>
          <p:nvPr/>
        </p:nvSpPr>
        <p:spPr bwMode="gray">
          <a:xfrm>
            <a:off x="5852160" y="2748279"/>
            <a:ext cx="568036" cy="236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Nigeria</a:t>
            </a:r>
          </a:p>
        </p:txBody>
      </p:sp>
      <p:sp>
        <p:nvSpPr>
          <p:cNvPr id="215" name="Rectangle 214"/>
          <p:cNvSpPr/>
          <p:nvPr/>
        </p:nvSpPr>
        <p:spPr bwMode="gray">
          <a:xfrm>
            <a:off x="5834380" y="2473959"/>
            <a:ext cx="568036" cy="236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Poland</a:t>
            </a:r>
          </a:p>
        </p:txBody>
      </p:sp>
      <p:sp>
        <p:nvSpPr>
          <p:cNvPr id="292" name="Rectangle 291"/>
          <p:cNvSpPr/>
          <p:nvPr/>
        </p:nvSpPr>
        <p:spPr bwMode="gray">
          <a:xfrm>
            <a:off x="6203950" y="2470149"/>
            <a:ext cx="604520" cy="236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Denmark</a:t>
            </a:r>
          </a:p>
        </p:txBody>
      </p:sp>
      <p:sp>
        <p:nvSpPr>
          <p:cNvPr id="293" name="Rectangle 292"/>
          <p:cNvSpPr/>
          <p:nvPr/>
        </p:nvSpPr>
        <p:spPr bwMode="gray">
          <a:xfrm>
            <a:off x="6280150" y="2942589"/>
            <a:ext cx="604520" cy="236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Sri Lanka</a:t>
            </a:r>
          </a:p>
        </p:txBody>
      </p:sp>
      <p:sp>
        <p:nvSpPr>
          <p:cNvPr id="294" name="Rectangle 293"/>
          <p:cNvSpPr/>
          <p:nvPr/>
        </p:nvSpPr>
        <p:spPr bwMode="gray">
          <a:xfrm>
            <a:off x="6695440" y="2881629"/>
            <a:ext cx="604520" cy="236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Ghana</a:t>
            </a:r>
          </a:p>
        </p:txBody>
      </p:sp>
      <p:sp>
        <p:nvSpPr>
          <p:cNvPr id="295" name="Rectangle 294"/>
          <p:cNvSpPr/>
          <p:nvPr/>
        </p:nvSpPr>
        <p:spPr bwMode="gray">
          <a:xfrm>
            <a:off x="6554470" y="2310129"/>
            <a:ext cx="604520" cy="236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Bahrain</a:t>
            </a:r>
          </a:p>
        </p:txBody>
      </p:sp>
      <p:sp>
        <p:nvSpPr>
          <p:cNvPr id="297" name="Rectangle 296"/>
          <p:cNvSpPr/>
          <p:nvPr/>
        </p:nvSpPr>
        <p:spPr bwMode="gray">
          <a:xfrm>
            <a:off x="7501255" y="2144394"/>
            <a:ext cx="604520" cy="236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Australia</a:t>
            </a:r>
          </a:p>
        </p:txBody>
      </p:sp>
      <p:sp>
        <p:nvSpPr>
          <p:cNvPr id="298" name="Rectangle 297"/>
          <p:cNvSpPr/>
          <p:nvPr/>
        </p:nvSpPr>
        <p:spPr bwMode="gray">
          <a:xfrm>
            <a:off x="7034529" y="2740659"/>
            <a:ext cx="690246" cy="236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Argentina</a:t>
            </a:r>
          </a:p>
        </p:txBody>
      </p:sp>
      <p:sp>
        <p:nvSpPr>
          <p:cNvPr id="299" name="Rectangle 298"/>
          <p:cNvSpPr/>
          <p:nvPr/>
        </p:nvSpPr>
        <p:spPr bwMode="gray">
          <a:xfrm>
            <a:off x="7433310" y="2479674"/>
            <a:ext cx="702945" cy="236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Hong Kong</a:t>
            </a:r>
          </a:p>
        </p:txBody>
      </p:sp>
      <p:sp>
        <p:nvSpPr>
          <p:cNvPr id="300" name="Rectangle 299"/>
          <p:cNvSpPr/>
          <p:nvPr/>
        </p:nvSpPr>
        <p:spPr bwMode="gray">
          <a:xfrm>
            <a:off x="8159115" y="2454909"/>
            <a:ext cx="702945" cy="236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Bulgaria</a:t>
            </a:r>
          </a:p>
        </p:txBody>
      </p:sp>
      <p:sp>
        <p:nvSpPr>
          <p:cNvPr id="301" name="Rectangle 300"/>
          <p:cNvSpPr/>
          <p:nvPr/>
        </p:nvSpPr>
        <p:spPr bwMode="gray">
          <a:xfrm>
            <a:off x="8145780" y="2163444"/>
            <a:ext cx="702945" cy="236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Romania</a:t>
            </a:r>
          </a:p>
        </p:txBody>
      </p:sp>
      <p:cxnSp>
        <p:nvCxnSpPr>
          <p:cNvPr id="302" name="Straight Connector 301"/>
          <p:cNvCxnSpPr>
            <a:endCxn id="99" idx="3"/>
          </p:cNvCxnSpPr>
          <p:nvPr/>
        </p:nvCxnSpPr>
        <p:spPr bwMode="gray">
          <a:xfrm flipH="1">
            <a:off x="8227541" y="2301241"/>
            <a:ext cx="78260" cy="121696"/>
          </a:xfrm>
          <a:prstGeom prst="line">
            <a:avLst/>
          </a:prstGeom>
          <a:ln w="635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a:stCxn id="100" idx="3"/>
          </p:cNvCxnSpPr>
          <p:nvPr/>
        </p:nvCxnSpPr>
        <p:spPr bwMode="gray">
          <a:xfrm flipV="1">
            <a:off x="8227541" y="2579371"/>
            <a:ext cx="106834" cy="19720"/>
          </a:xfrm>
          <a:prstGeom prst="line">
            <a:avLst/>
          </a:prstGeom>
          <a:ln w="6350">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304" name="Rectangle 303"/>
          <p:cNvSpPr/>
          <p:nvPr/>
        </p:nvSpPr>
        <p:spPr bwMode="gray">
          <a:xfrm>
            <a:off x="8060055" y="2807334"/>
            <a:ext cx="702945" cy="236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Croatia</a:t>
            </a:r>
          </a:p>
        </p:txBody>
      </p:sp>
      <p:cxnSp>
        <p:nvCxnSpPr>
          <p:cNvPr id="305" name="Straight Connector 304"/>
          <p:cNvCxnSpPr/>
          <p:nvPr/>
        </p:nvCxnSpPr>
        <p:spPr bwMode="gray">
          <a:xfrm>
            <a:off x="8189441" y="2872094"/>
            <a:ext cx="53494" cy="57796"/>
          </a:xfrm>
          <a:prstGeom prst="line">
            <a:avLst/>
          </a:prstGeom>
          <a:ln w="6350">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306" name="Rectangle 305"/>
          <p:cNvSpPr/>
          <p:nvPr/>
        </p:nvSpPr>
        <p:spPr bwMode="gray">
          <a:xfrm>
            <a:off x="8027670" y="2955924"/>
            <a:ext cx="702945" cy="236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Norway</a:t>
            </a:r>
          </a:p>
        </p:txBody>
      </p:sp>
      <p:sp>
        <p:nvSpPr>
          <p:cNvPr id="308" name="Rectangle 307"/>
          <p:cNvSpPr/>
          <p:nvPr/>
        </p:nvSpPr>
        <p:spPr bwMode="gray">
          <a:xfrm>
            <a:off x="8031480" y="3199764"/>
            <a:ext cx="702945" cy="236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Malaysia</a:t>
            </a:r>
          </a:p>
        </p:txBody>
      </p:sp>
      <p:sp>
        <p:nvSpPr>
          <p:cNvPr id="309" name="Rectangle 308"/>
          <p:cNvSpPr/>
          <p:nvPr/>
        </p:nvSpPr>
        <p:spPr bwMode="gray">
          <a:xfrm>
            <a:off x="7482840" y="3234054"/>
            <a:ext cx="702945" cy="236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Russia</a:t>
            </a:r>
          </a:p>
        </p:txBody>
      </p:sp>
      <p:sp>
        <p:nvSpPr>
          <p:cNvPr id="310" name="Rectangle 309"/>
          <p:cNvSpPr/>
          <p:nvPr/>
        </p:nvSpPr>
        <p:spPr bwMode="gray">
          <a:xfrm>
            <a:off x="7479030" y="2729229"/>
            <a:ext cx="702945" cy="236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Czech Republic</a:t>
            </a:r>
          </a:p>
        </p:txBody>
      </p:sp>
      <p:sp>
        <p:nvSpPr>
          <p:cNvPr id="311" name="Rectangle 310"/>
          <p:cNvSpPr/>
          <p:nvPr/>
        </p:nvSpPr>
        <p:spPr bwMode="gray">
          <a:xfrm>
            <a:off x="7475220" y="2978784"/>
            <a:ext cx="664845" cy="236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Philippines</a:t>
            </a:r>
          </a:p>
        </p:txBody>
      </p:sp>
      <p:sp>
        <p:nvSpPr>
          <p:cNvPr id="461" name="Rectangle 460"/>
          <p:cNvSpPr/>
          <p:nvPr/>
        </p:nvSpPr>
        <p:spPr bwMode="gray">
          <a:xfrm>
            <a:off x="6985761" y="3045459"/>
            <a:ext cx="690246" cy="236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Thailand</a:t>
            </a:r>
          </a:p>
        </p:txBody>
      </p:sp>
    </p:spTree>
    <p:extLst>
      <p:ext uri="{BB962C8B-B14F-4D97-AF65-F5344CB8AC3E}">
        <p14:creationId xmlns:p14="http://schemas.microsoft.com/office/powerpoint/2010/main" val="2616602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itle 5"/>
          <p:cNvSpPr txBox="1">
            <a:spLocks/>
          </p:cNvSpPr>
          <p:nvPr/>
        </p:nvSpPr>
        <p:spPr>
          <a:xfrm>
            <a:off x="171778" y="454707"/>
            <a:ext cx="8524700" cy="627757"/>
          </a:xfrm>
          <a:prstGeom prst="rect">
            <a:avLst/>
          </a:prstGeom>
        </p:spPr>
        <p:txBody>
          <a:bodyPr/>
          <a:lstStyle>
            <a:lvl1pPr algn="l" defTabSz="685783" rtl="0" eaLnBrk="1" latinLnBrk="0" hangingPunct="1">
              <a:lnSpc>
                <a:spcPct val="90000"/>
              </a:lnSpc>
              <a:spcBef>
                <a:spcPct val="0"/>
              </a:spcBef>
              <a:buNone/>
              <a:defRPr sz="1600" b="1" kern="1200">
                <a:solidFill>
                  <a:schemeClr val="tx1"/>
                </a:solidFill>
                <a:latin typeface="Mark Offc For MC" panose="020B0504020101010102" pitchFamily="34" charset="0"/>
                <a:ea typeface="+mj-ea"/>
                <a:cs typeface="+mj-cs"/>
              </a:defRPr>
            </a:lvl1pPr>
          </a:lstStyle>
          <a:p>
            <a:r>
              <a:rPr lang="en-US" sz="2000" b="0" dirty="0"/>
              <a:t>The U.S. RTP system is poised to unlock a new level of innovation, driving value beyond speed</a:t>
            </a:r>
          </a:p>
        </p:txBody>
      </p:sp>
      <p:sp>
        <p:nvSpPr>
          <p:cNvPr id="84" name="Rectangle 83"/>
          <p:cNvSpPr/>
          <p:nvPr/>
        </p:nvSpPr>
        <p:spPr bwMode="gray">
          <a:xfrm>
            <a:off x="336636" y="1351612"/>
            <a:ext cx="4210872" cy="306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cap="all" dirty="0"/>
          </a:p>
        </p:txBody>
      </p:sp>
      <p:sp>
        <p:nvSpPr>
          <p:cNvPr id="105" name="Rectangle 104"/>
          <p:cNvSpPr/>
          <p:nvPr/>
        </p:nvSpPr>
        <p:spPr>
          <a:xfrm>
            <a:off x="1381821" y="2139587"/>
            <a:ext cx="2937677" cy="923330"/>
          </a:xfrm>
          <a:prstGeom prst="rect">
            <a:avLst/>
          </a:prstGeom>
        </p:spPr>
        <p:txBody>
          <a:bodyPr wrap="square">
            <a:spAutoFit/>
          </a:bodyPr>
          <a:lstStyle/>
          <a:p>
            <a:pPr>
              <a:spcAft>
                <a:spcPts val="1200"/>
              </a:spcAft>
            </a:pPr>
            <a:r>
              <a:rPr lang="en-US" sz="900" dirty="0">
                <a:solidFill>
                  <a:schemeClr val="accent1"/>
                </a:solidFill>
                <a:latin typeface="Mark Offc For MC Light" panose="020B0504020101010102" pitchFamily="34" charset="77"/>
              </a:rPr>
              <a:t>COMMON, PREFERRED LANGUAGE FOR BANKS</a:t>
            </a:r>
            <a:br>
              <a:rPr lang="en-US" sz="900" dirty="0">
                <a:latin typeface="Mark Offc For MC Light" panose="020B0504020101010102" pitchFamily="34" charset="77"/>
              </a:rPr>
            </a:br>
            <a:r>
              <a:rPr lang="en-US" sz="900" dirty="0">
                <a:latin typeface="Mark Offc For MC Light" panose="020B0504020101010102" pitchFamily="34" charset="77"/>
              </a:rPr>
              <a:t>As banks already use the robust ISO 20022 framework today, the U.S. RTP system is enabling more flexible, scalable, interoperable, and secure information with the payment and across bank channels, globally</a:t>
            </a:r>
          </a:p>
        </p:txBody>
      </p:sp>
      <p:cxnSp>
        <p:nvCxnSpPr>
          <p:cNvPr id="106" name="Straight Connector 105">
            <a:extLst>
              <a:ext uri="{FF2B5EF4-FFF2-40B4-BE49-F238E27FC236}">
                <a16:creationId xmlns:a16="http://schemas.microsoft.com/office/drawing/2014/main" id="{DD6BB196-1ECC-6341-9109-2DEE5E582B06}"/>
              </a:ext>
            </a:extLst>
          </p:cNvPr>
          <p:cNvCxnSpPr>
            <a:cxnSpLocks/>
          </p:cNvCxnSpPr>
          <p:nvPr/>
        </p:nvCxnSpPr>
        <p:spPr bwMode="gray">
          <a:xfrm flipV="1">
            <a:off x="1374092" y="2174678"/>
            <a:ext cx="0" cy="777240"/>
          </a:xfrm>
          <a:prstGeom prst="line">
            <a:avLst/>
          </a:prstGeom>
          <a:ln w="12700">
            <a:solidFill>
              <a:schemeClr val="accent6"/>
            </a:solidFill>
            <a:tailEnd type="none"/>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326840" y="2349010"/>
            <a:ext cx="1044785" cy="283860"/>
          </a:xfrm>
          <a:prstGeom prst="rect">
            <a:avLst/>
          </a:prstGeom>
        </p:spPr>
        <p:txBody>
          <a:bodyPr wrap="square">
            <a:spAutoFit/>
          </a:bodyPr>
          <a:lstStyle/>
          <a:p>
            <a:pPr algn="r">
              <a:lnSpc>
                <a:spcPts val="1700"/>
              </a:lnSpc>
              <a:spcAft>
                <a:spcPts val="1200"/>
              </a:spcAft>
            </a:pPr>
            <a:r>
              <a:rPr lang="en-US" sz="1100" b="1" dirty="0">
                <a:latin typeface="Mark Offc For MC Light" panose="020B0504020101010102" pitchFamily="34" charset="77"/>
              </a:rPr>
              <a:t>ISO 20022</a:t>
            </a:r>
          </a:p>
        </p:txBody>
      </p:sp>
      <p:sp>
        <p:nvSpPr>
          <p:cNvPr id="109" name="Rectangle 108"/>
          <p:cNvSpPr/>
          <p:nvPr/>
        </p:nvSpPr>
        <p:spPr>
          <a:xfrm>
            <a:off x="1379001" y="3355818"/>
            <a:ext cx="2948072" cy="923330"/>
          </a:xfrm>
          <a:prstGeom prst="rect">
            <a:avLst/>
          </a:prstGeom>
        </p:spPr>
        <p:txBody>
          <a:bodyPr wrap="square">
            <a:spAutoFit/>
          </a:bodyPr>
          <a:lstStyle/>
          <a:p>
            <a:pPr>
              <a:spcAft>
                <a:spcPts val="1200"/>
              </a:spcAft>
            </a:pPr>
            <a:r>
              <a:rPr lang="en-US" sz="900" dirty="0">
                <a:solidFill>
                  <a:schemeClr val="accent1"/>
                </a:solidFill>
                <a:latin typeface="Mark Offc For MC Light" panose="020B0504020101010102" pitchFamily="34" charset="77"/>
              </a:rPr>
              <a:t>MORE THAN PAYMENT MESSAGES</a:t>
            </a:r>
            <a:br>
              <a:rPr lang="en-US" sz="900" dirty="0">
                <a:solidFill>
                  <a:schemeClr val="accent1"/>
                </a:solidFill>
                <a:latin typeface="Mark Offc For MC Light" panose="020B0504020101010102" pitchFamily="34" charset="77"/>
              </a:rPr>
            </a:br>
            <a:r>
              <a:rPr lang="en-US" sz="900" dirty="0">
                <a:latin typeface="Mark Offc For MC Light" panose="020B0504020101010102" pitchFamily="34" charset="77"/>
              </a:rPr>
              <a:t>In addition to payment messages, RTP uniquely supports rich non-payment messages like Request for Pay, Payment Confirmation, Extended Remittance Advice, and several exception and admin messages</a:t>
            </a:r>
          </a:p>
        </p:txBody>
      </p:sp>
      <p:cxnSp>
        <p:nvCxnSpPr>
          <p:cNvPr id="110" name="Straight Connector 109">
            <a:extLst>
              <a:ext uri="{FF2B5EF4-FFF2-40B4-BE49-F238E27FC236}">
                <a16:creationId xmlns:a16="http://schemas.microsoft.com/office/drawing/2014/main" id="{DD6BB196-1ECC-6341-9109-2DEE5E582B06}"/>
              </a:ext>
            </a:extLst>
          </p:cNvPr>
          <p:cNvCxnSpPr>
            <a:cxnSpLocks/>
          </p:cNvCxnSpPr>
          <p:nvPr/>
        </p:nvCxnSpPr>
        <p:spPr bwMode="gray">
          <a:xfrm flipV="1">
            <a:off x="1374092" y="3412730"/>
            <a:ext cx="0" cy="774148"/>
          </a:xfrm>
          <a:prstGeom prst="line">
            <a:avLst/>
          </a:prstGeom>
          <a:ln w="12700">
            <a:solidFill>
              <a:schemeClr val="accent6"/>
            </a:solidFill>
            <a:tailEnd type="none"/>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152826" y="3383262"/>
            <a:ext cx="1218799" cy="528350"/>
          </a:xfrm>
          <a:prstGeom prst="rect">
            <a:avLst/>
          </a:prstGeom>
        </p:spPr>
        <p:txBody>
          <a:bodyPr wrap="square">
            <a:spAutoFit/>
          </a:bodyPr>
          <a:lstStyle/>
          <a:p>
            <a:pPr algn="r">
              <a:lnSpc>
                <a:spcPts val="1700"/>
              </a:lnSpc>
              <a:spcAft>
                <a:spcPts val="1200"/>
              </a:spcAft>
            </a:pPr>
            <a:r>
              <a:rPr lang="en-US" sz="1100" b="1" dirty="0">
                <a:latin typeface="Mark Offc For MC Light" panose="020B0504020101010102" pitchFamily="34" charset="77"/>
              </a:rPr>
              <a:t>EXTENSIVE MESSAGING</a:t>
            </a:r>
          </a:p>
        </p:txBody>
      </p:sp>
      <p:cxnSp>
        <p:nvCxnSpPr>
          <p:cNvPr id="148" name="Straight Connector 147">
            <a:extLst>
              <a:ext uri="{FF2B5EF4-FFF2-40B4-BE49-F238E27FC236}">
                <a16:creationId xmlns:a16="http://schemas.microsoft.com/office/drawing/2014/main" id="{DD6BB196-1ECC-6341-9109-2DEE5E582B06}"/>
              </a:ext>
            </a:extLst>
          </p:cNvPr>
          <p:cNvCxnSpPr>
            <a:cxnSpLocks/>
          </p:cNvCxnSpPr>
          <p:nvPr/>
        </p:nvCxnSpPr>
        <p:spPr bwMode="gray">
          <a:xfrm flipH="1">
            <a:off x="4950318" y="1938718"/>
            <a:ext cx="3840480" cy="11220"/>
          </a:xfrm>
          <a:prstGeom prst="line">
            <a:avLst/>
          </a:prstGeom>
          <a:ln w="12700">
            <a:solidFill>
              <a:schemeClr val="accent6"/>
            </a:solidFill>
            <a:tailEnd type="non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FE963508-0AFF-8546-A16E-F8682342673F}"/>
              </a:ext>
            </a:extLst>
          </p:cNvPr>
          <p:cNvSpPr/>
          <p:nvPr/>
        </p:nvSpPr>
        <p:spPr>
          <a:xfrm>
            <a:off x="318388" y="1486630"/>
            <a:ext cx="4247328" cy="461665"/>
          </a:xfrm>
          <a:prstGeom prst="rect">
            <a:avLst/>
          </a:prstGeom>
        </p:spPr>
        <p:txBody>
          <a:bodyPr wrap="square">
            <a:spAutoFit/>
          </a:bodyPr>
          <a:lstStyle/>
          <a:p>
            <a:pPr algn="ctr"/>
            <a:r>
              <a:rPr lang="en-US" sz="1200" b="1" dirty="0">
                <a:latin typeface="Mark Offc For MC" panose="020B0504020101010102" pitchFamily="34" charset="77"/>
              </a:rPr>
              <a:t>First RTP system to widely adopt ISO 20022 standard and deploy advanced data and messaging capabilities</a:t>
            </a:r>
          </a:p>
        </p:txBody>
      </p:sp>
      <p:sp>
        <p:nvSpPr>
          <p:cNvPr id="33" name="Rectangle 32">
            <a:extLst>
              <a:ext uri="{FF2B5EF4-FFF2-40B4-BE49-F238E27FC236}">
                <a16:creationId xmlns:a16="http://schemas.microsoft.com/office/drawing/2014/main" id="{FE963508-0AFF-8546-A16E-F8682342673F}"/>
              </a:ext>
            </a:extLst>
          </p:cNvPr>
          <p:cNvSpPr/>
          <p:nvPr/>
        </p:nvSpPr>
        <p:spPr>
          <a:xfrm>
            <a:off x="4832322" y="1475328"/>
            <a:ext cx="4035971" cy="461665"/>
          </a:xfrm>
          <a:prstGeom prst="rect">
            <a:avLst/>
          </a:prstGeom>
        </p:spPr>
        <p:txBody>
          <a:bodyPr wrap="square">
            <a:spAutoFit/>
          </a:bodyPr>
          <a:lstStyle/>
          <a:p>
            <a:pPr algn="ctr"/>
            <a:r>
              <a:rPr lang="en-US" sz="1200" b="1" dirty="0">
                <a:latin typeface="Mark Offc For MC" panose="020B0504020101010102" pitchFamily="34" charset="77"/>
              </a:rPr>
              <a:t>Rich RTP message types open up new product development opportunities  </a:t>
            </a:r>
          </a:p>
        </p:txBody>
      </p:sp>
      <p:sp>
        <p:nvSpPr>
          <p:cNvPr id="32" name="Rectangle 31">
            <a:extLst>
              <a:ext uri="{FF2B5EF4-FFF2-40B4-BE49-F238E27FC236}">
                <a16:creationId xmlns:a16="http://schemas.microsoft.com/office/drawing/2014/main" id="{DE463A58-2C68-574B-A224-C7E91E99E2CC}"/>
              </a:ext>
            </a:extLst>
          </p:cNvPr>
          <p:cNvSpPr/>
          <p:nvPr/>
        </p:nvSpPr>
        <p:spPr>
          <a:xfrm>
            <a:off x="168578" y="172275"/>
            <a:ext cx="965329" cy="200055"/>
          </a:xfrm>
          <a:prstGeom prst="rect">
            <a:avLst/>
          </a:prstGeom>
        </p:spPr>
        <p:txBody>
          <a:bodyPr wrap="none">
            <a:spAutoFit/>
          </a:bodyPr>
          <a:lstStyle/>
          <a:p>
            <a:r>
              <a:rPr lang="en-US" sz="700" b="1" spc="50" dirty="0">
                <a:solidFill>
                  <a:schemeClr val="accent1"/>
                </a:solidFill>
                <a:latin typeface="Mark Offc For MC" panose="020B0504020101010102" pitchFamily="34" charset="77"/>
              </a:rPr>
              <a:t>RTP OVERVIEW</a:t>
            </a:r>
            <a:endParaRPr lang="en-US" sz="700" spc="50" dirty="0">
              <a:solidFill>
                <a:schemeClr val="accent1"/>
              </a:solidFill>
              <a:latin typeface="Mark Offc For MC" panose="020B0504020101010102" pitchFamily="34" charset="77"/>
            </a:endParaRPr>
          </a:p>
        </p:txBody>
      </p:sp>
      <p:sp>
        <p:nvSpPr>
          <p:cNvPr id="35" name="Freeform 34"/>
          <p:cNvSpPr/>
          <p:nvPr/>
        </p:nvSpPr>
        <p:spPr bwMode="auto">
          <a:xfrm>
            <a:off x="5890426" y="2038624"/>
            <a:ext cx="3008651" cy="537089"/>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FF671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91440" rIns="91440" bIns="142240" spcCol="1270" anchor="ctr"/>
          <a:lstStyle/>
          <a:p>
            <a:r>
              <a:rPr lang="en-US" sz="900" dirty="0">
                <a:solidFill>
                  <a:srgbClr val="F7F7F7"/>
                </a:solidFill>
              </a:rPr>
              <a:t>Contain credit transfer transaction information sent by the debtor FI to the creditor FI for single payment transaction (e.g., payment instruction and status)</a:t>
            </a:r>
          </a:p>
        </p:txBody>
      </p:sp>
      <p:sp>
        <p:nvSpPr>
          <p:cNvPr id="36" name="Freeform 35"/>
          <p:cNvSpPr/>
          <p:nvPr/>
        </p:nvSpPr>
        <p:spPr bwMode="auto">
          <a:xfrm>
            <a:off x="4894762" y="2036620"/>
            <a:ext cx="934539" cy="537089"/>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FF671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91440" rIns="91440" bIns="142240" spcCol="1270" anchor="ctr"/>
          <a:lstStyle/>
          <a:p>
            <a:r>
              <a:rPr lang="en-US" sz="900" b="1" dirty="0">
                <a:solidFill>
                  <a:srgbClr val="F7F7F7"/>
                </a:solidFill>
              </a:rPr>
              <a:t>Payment messages</a:t>
            </a:r>
          </a:p>
        </p:txBody>
      </p:sp>
      <p:sp>
        <p:nvSpPr>
          <p:cNvPr id="37" name="Freeform 36"/>
          <p:cNvSpPr/>
          <p:nvPr/>
        </p:nvSpPr>
        <p:spPr bwMode="auto">
          <a:xfrm>
            <a:off x="5890426" y="2635366"/>
            <a:ext cx="3008651" cy="537089"/>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91440" rIns="91440" bIns="142240" spcCol="1270" anchor="ctr"/>
          <a:lstStyle/>
          <a:p>
            <a:r>
              <a:rPr lang="en-GB" sz="900" dirty="0">
                <a:solidFill>
                  <a:srgbClr val="F7F7F7"/>
                </a:solidFill>
              </a:rPr>
              <a:t>Can be used to initiate / support payment messages (e.g., payment confirmation, request for payment, remittance advice, request for information)</a:t>
            </a:r>
            <a:endParaRPr lang="en-US" sz="900" dirty="0">
              <a:solidFill>
                <a:srgbClr val="F7F7F7"/>
              </a:solidFill>
            </a:endParaRPr>
          </a:p>
        </p:txBody>
      </p:sp>
      <p:sp>
        <p:nvSpPr>
          <p:cNvPr id="38" name="Freeform 37"/>
          <p:cNvSpPr/>
          <p:nvPr/>
        </p:nvSpPr>
        <p:spPr bwMode="auto">
          <a:xfrm>
            <a:off x="4894762" y="2635366"/>
            <a:ext cx="932435" cy="537089"/>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91440" rIns="91440" bIns="142240" spcCol="1270" anchor="ctr"/>
          <a:lstStyle/>
          <a:p>
            <a:r>
              <a:rPr lang="en-US" sz="900" b="1" dirty="0">
                <a:solidFill>
                  <a:srgbClr val="F7F7F7"/>
                </a:solidFill>
              </a:rPr>
              <a:t>Value-added nonpayment messages</a:t>
            </a:r>
          </a:p>
        </p:txBody>
      </p:sp>
      <p:sp>
        <p:nvSpPr>
          <p:cNvPr id="39" name="Freeform 38"/>
          <p:cNvSpPr/>
          <p:nvPr/>
        </p:nvSpPr>
        <p:spPr bwMode="auto">
          <a:xfrm>
            <a:off x="5898589" y="3258089"/>
            <a:ext cx="3008651" cy="537089"/>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91440" rIns="91440" bIns="142240" spcCol="1270" anchor="ctr"/>
          <a:lstStyle/>
          <a:p>
            <a:pPr defTabSz="2489200">
              <a:lnSpc>
                <a:spcPct val="90000"/>
              </a:lnSpc>
              <a:spcAft>
                <a:spcPct val="35000"/>
              </a:spcAft>
              <a:defRPr/>
            </a:pPr>
            <a:r>
              <a:rPr lang="en-GB" sz="900" dirty="0">
                <a:solidFill>
                  <a:srgbClr val="FFFFFF"/>
                </a:solidFill>
              </a:rPr>
              <a:t>Sent if RTP system does not successfully complete a message (e.g., questionable transaction, system cancel, token not valid, payment rejected by receiver)</a:t>
            </a:r>
            <a:endParaRPr lang="en-US" sz="900" dirty="0">
              <a:solidFill>
                <a:srgbClr val="FFFFFF"/>
              </a:solidFill>
            </a:endParaRPr>
          </a:p>
        </p:txBody>
      </p:sp>
      <p:sp>
        <p:nvSpPr>
          <p:cNvPr id="40" name="Freeform 39"/>
          <p:cNvSpPr/>
          <p:nvPr/>
        </p:nvSpPr>
        <p:spPr bwMode="auto">
          <a:xfrm>
            <a:off x="4894762" y="3258089"/>
            <a:ext cx="934539" cy="537089"/>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91440" rIns="91440" bIns="142240" spcCol="1270" anchor="ctr"/>
          <a:lstStyle/>
          <a:p>
            <a:r>
              <a:rPr lang="en-US" sz="900" b="1" dirty="0">
                <a:solidFill>
                  <a:srgbClr val="F7F7F7"/>
                </a:solidFill>
              </a:rPr>
              <a:t>Exception messages</a:t>
            </a:r>
          </a:p>
        </p:txBody>
      </p:sp>
      <p:sp>
        <p:nvSpPr>
          <p:cNvPr id="41" name="Freeform 40"/>
          <p:cNvSpPr/>
          <p:nvPr/>
        </p:nvSpPr>
        <p:spPr bwMode="auto">
          <a:xfrm>
            <a:off x="5906753" y="3879323"/>
            <a:ext cx="3008651" cy="537089"/>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bg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91440" rIns="91440" bIns="142240" spcCol="1270" anchor="ctr"/>
          <a:lstStyle/>
          <a:p>
            <a:r>
              <a:rPr lang="en-GB" sz="900" dirty="0">
                <a:solidFill>
                  <a:srgbClr val="F7F7F7"/>
                </a:solidFill>
              </a:rPr>
              <a:t>Serve to notify users of any service disruptions to the RTP system </a:t>
            </a:r>
            <a:endParaRPr lang="en-US" sz="900" dirty="0">
              <a:solidFill>
                <a:srgbClr val="F7F7F7"/>
              </a:solidFill>
            </a:endParaRPr>
          </a:p>
        </p:txBody>
      </p:sp>
      <p:sp>
        <p:nvSpPr>
          <p:cNvPr id="42" name="Freeform 41"/>
          <p:cNvSpPr/>
          <p:nvPr/>
        </p:nvSpPr>
        <p:spPr bwMode="auto">
          <a:xfrm>
            <a:off x="4894762" y="3879323"/>
            <a:ext cx="934539" cy="537089"/>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bg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91440" rIns="91440" bIns="142240" spcCol="1270" anchor="ctr"/>
          <a:lstStyle/>
          <a:p>
            <a:r>
              <a:rPr lang="en-US" sz="900" b="1" dirty="0">
                <a:solidFill>
                  <a:srgbClr val="F7F7F7"/>
                </a:solidFill>
              </a:rPr>
              <a:t>Admin messages</a:t>
            </a:r>
          </a:p>
        </p:txBody>
      </p:sp>
      <p:sp>
        <p:nvSpPr>
          <p:cNvPr id="2" name="Slide Number Placeholder 1"/>
          <p:cNvSpPr>
            <a:spLocks noGrp="1"/>
          </p:cNvSpPr>
          <p:nvPr>
            <p:ph type="sldNum" sz="quarter" idx="17"/>
          </p:nvPr>
        </p:nvSpPr>
        <p:spPr/>
        <p:txBody>
          <a:bodyPr/>
          <a:lstStyle/>
          <a:p>
            <a:fld id="{3AB2DB24-5BB4-4F1B-973E-A10FA63DFB9A}" type="slidenum">
              <a:rPr lang="en-US" smtClean="0"/>
              <a:pPr/>
              <a:t>4</a:t>
            </a:fld>
            <a:endParaRPr lang="en-US" dirty="0"/>
          </a:p>
        </p:txBody>
      </p:sp>
    </p:spTree>
    <p:extLst>
      <p:ext uri="{BB962C8B-B14F-4D97-AF65-F5344CB8AC3E}">
        <p14:creationId xmlns:p14="http://schemas.microsoft.com/office/powerpoint/2010/main" val="1676832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Arrow Connector 29"/>
          <p:cNvCxnSpPr/>
          <p:nvPr/>
        </p:nvCxnSpPr>
        <p:spPr bwMode="gray">
          <a:xfrm>
            <a:off x="1403745" y="3784498"/>
            <a:ext cx="2445988" cy="0"/>
          </a:xfrm>
          <a:prstGeom prst="straightConnector1">
            <a:avLst/>
          </a:prstGeom>
          <a:ln w="12700">
            <a:solidFill>
              <a:srgbClr val="B3B0A9"/>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3" name="Title 5"/>
          <p:cNvSpPr txBox="1">
            <a:spLocks/>
          </p:cNvSpPr>
          <p:nvPr/>
        </p:nvSpPr>
        <p:spPr>
          <a:xfrm>
            <a:off x="171778" y="454707"/>
            <a:ext cx="8524700" cy="627757"/>
          </a:xfrm>
          <a:prstGeom prst="rect">
            <a:avLst/>
          </a:prstGeom>
        </p:spPr>
        <p:txBody>
          <a:bodyPr/>
          <a:lstStyle>
            <a:lvl1pPr algn="l" defTabSz="685783" rtl="0" eaLnBrk="1" latinLnBrk="0" hangingPunct="1">
              <a:lnSpc>
                <a:spcPct val="90000"/>
              </a:lnSpc>
              <a:spcBef>
                <a:spcPct val="0"/>
              </a:spcBef>
              <a:buNone/>
              <a:defRPr sz="1600" b="1" kern="1200">
                <a:solidFill>
                  <a:schemeClr val="tx1"/>
                </a:solidFill>
                <a:latin typeface="Mark Offc For MC" panose="020B0504020101010102" pitchFamily="34" charset="0"/>
                <a:ea typeface="+mj-ea"/>
                <a:cs typeface="+mj-cs"/>
              </a:defRPr>
            </a:lvl1pPr>
          </a:lstStyle>
          <a:p>
            <a:r>
              <a:rPr lang="en-US" sz="2000" b="0" dirty="0"/>
              <a:t>The promise of RTP lies in the information synced with the payment and rich messaging capabilities</a:t>
            </a:r>
          </a:p>
        </p:txBody>
      </p:sp>
      <p:sp>
        <p:nvSpPr>
          <p:cNvPr id="104" name="Rectangle 103">
            <a:extLst>
              <a:ext uri="{FF2B5EF4-FFF2-40B4-BE49-F238E27FC236}">
                <a16:creationId xmlns:a16="http://schemas.microsoft.com/office/drawing/2014/main" id="{DE463A58-2C68-574B-A224-C7E91E99E2CC}"/>
              </a:ext>
            </a:extLst>
          </p:cNvPr>
          <p:cNvSpPr/>
          <p:nvPr/>
        </p:nvSpPr>
        <p:spPr>
          <a:xfrm>
            <a:off x="168578" y="172275"/>
            <a:ext cx="1372492" cy="200055"/>
          </a:xfrm>
          <a:prstGeom prst="rect">
            <a:avLst/>
          </a:prstGeom>
        </p:spPr>
        <p:txBody>
          <a:bodyPr wrap="none">
            <a:spAutoFit/>
          </a:bodyPr>
          <a:lstStyle/>
          <a:p>
            <a:r>
              <a:rPr lang="en-US" sz="700" b="1" spc="50" dirty="0">
                <a:solidFill>
                  <a:schemeClr val="accent1"/>
                </a:solidFill>
                <a:latin typeface="Mark Offc For MC" panose="020B0504020101010102" pitchFamily="34" charset="77"/>
              </a:rPr>
              <a:t>MARKET OPPORTUNITY</a:t>
            </a:r>
            <a:endParaRPr lang="en-US" sz="700" spc="50" dirty="0">
              <a:solidFill>
                <a:schemeClr val="accent1"/>
              </a:solidFill>
              <a:latin typeface="Mark Offc For MC" panose="020B0504020101010102" pitchFamily="34" charset="77"/>
            </a:endParaRPr>
          </a:p>
        </p:txBody>
      </p:sp>
      <p:sp>
        <p:nvSpPr>
          <p:cNvPr id="187" name="Text Placeholder 5"/>
          <p:cNvSpPr txBox="1">
            <a:spLocks/>
          </p:cNvSpPr>
          <p:nvPr/>
        </p:nvSpPr>
        <p:spPr>
          <a:xfrm>
            <a:off x="5223806" y="1289538"/>
            <a:ext cx="3777344" cy="3432356"/>
          </a:xfrm>
          <a:prstGeom prst="rect">
            <a:avLst/>
          </a:prstGeom>
        </p:spPr>
        <p:txBody>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lvl="0" indent="0" fontAlgn="base">
              <a:spcBef>
                <a:spcPts val="600"/>
              </a:spcBef>
              <a:spcAft>
                <a:spcPct val="0"/>
              </a:spcAft>
              <a:buNone/>
            </a:pPr>
            <a:r>
              <a:rPr lang="en-US" altLang="en-US" sz="1100" dirty="0">
                <a:solidFill>
                  <a:schemeClr val="accent1"/>
                </a:solidFill>
                <a:latin typeface="Mark Offc For MC Light" panose="020B0504020101010102" pitchFamily="34" charset="77"/>
              </a:rPr>
              <a:t>RTP KEY BENEFITS</a:t>
            </a:r>
            <a:br>
              <a:rPr lang="en-US" altLang="en-US" sz="1100" dirty="0">
                <a:solidFill>
                  <a:schemeClr val="accent1"/>
                </a:solidFill>
                <a:latin typeface="Mark Offc For MC Light" panose="020B0504020101010102" pitchFamily="34" charset="77"/>
              </a:rPr>
            </a:br>
            <a:endParaRPr lang="en-US" altLang="en-US" sz="1100" dirty="0">
              <a:solidFill>
                <a:schemeClr val="accent1"/>
              </a:solidFill>
              <a:latin typeface="Mark Offc For MC Light" panose="020B0504020101010102" pitchFamily="34" charset="77"/>
            </a:endParaRPr>
          </a:p>
          <a:p>
            <a:pPr marL="0" lvl="0" indent="0" fontAlgn="base">
              <a:spcBef>
                <a:spcPts val="600"/>
              </a:spcBef>
              <a:spcAft>
                <a:spcPct val="0"/>
              </a:spcAft>
              <a:buNone/>
            </a:pPr>
            <a:r>
              <a:rPr lang="en-US" altLang="en-US" sz="1200" b="1" dirty="0">
                <a:latin typeface="Mark Offc For MC" panose="020B0504020101010102" pitchFamily="34" charset="77"/>
              </a:rPr>
              <a:t>Confident commerce</a:t>
            </a:r>
          </a:p>
          <a:p>
            <a:pPr marL="171450" lvl="0" indent="-171450" fontAlgn="base">
              <a:spcBef>
                <a:spcPts val="600"/>
              </a:spcBef>
              <a:spcAft>
                <a:spcPct val="0"/>
              </a:spcAft>
              <a:buFont typeface="Arial" panose="020B0604020202020204" pitchFamily="34" charset="0"/>
              <a:buChar char="•"/>
            </a:pPr>
            <a:r>
              <a:rPr lang="en-US" altLang="en-US" sz="1200" dirty="0">
                <a:latin typeface="Mark Offc For MC" panose="020B0504020101010102" pitchFamily="34" charset="77"/>
              </a:rPr>
              <a:t>Instant funds availability 24/7/365</a:t>
            </a:r>
          </a:p>
          <a:p>
            <a:pPr marL="171450" lvl="0" indent="-171450" fontAlgn="base">
              <a:spcBef>
                <a:spcPts val="600"/>
              </a:spcBef>
              <a:spcAft>
                <a:spcPct val="0"/>
              </a:spcAft>
              <a:buFont typeface="Arial" panose="020B0604020202020204" pitchFamily="34" charset="0"/>
              <a:buChar char="•"/>
            </a:pPr>
            <a:r>
              <a:rPr lang="en-US" altLang="en-US" sz="1200" dirty="0">
                <a:latin typeface="Mark Offc For MC" panose="020B0504020101010102" pitchFamily="34" charset="77"/>
              </a:rPr>
              <a:t>Irrevocable, yet safe &amp; secure</a:t>
            </a:r>
          </a:p>
          <a:p>
            <a:pPr marL="0" lvl="0" indent="0" fontAlgn="base">
              <a:spcBef>
                <a:spcPts val="600"/>
              </a:spcBef>
              <a:spcAft>
                <a:spcPct val="0"/>
              </a:spcAft>
              <a:buNone/>
            </a:pPr>
            <a:endParaRPr lang="en-US" altLang="en-US" sz="1200" b="1" dirty="0">
              <a:latin typeface="Mark Offc For MC" panose="020B0504020101010102" pitchFamily="34" charset="77"/>
            </a:endParaRPr>
          </a:p>
          <a:p>
            <a:pPr marL="0" lvl="0" indent="0" fontAlgn="base">
              <a:spcBef>
                <a:spcPts val="600"/>
              </a:spcBef>
              <a:spcAft>
                <a:spcPct val="0"/>
              </a:spcAft>
              <a:buNone/>
            </a:pPr>
            <a:r>
              <a:rPr lang="en-US" altLang="en-US" sz="1200" b="1" dirty="0">
                <a:latin typeface="Mark Offc For MC" panose="020B0504020101010102" pitchFamily="34" charset="77"/>
              </a:rPr>
              <a:t>Contextual commerce</a:t>
            </a:r>
          </a:p>
          <a:p>
            <a:pPr marL="171450" lvl="0" indent="-171450" fontAlgn="base">
              <a:spcBef>
                <a:spcPts val="600"/>
              </a:spcBef>
              <a:spcAft>
                <a:spcPct val="0"/>
              </a:spcAft>
              <a:buFont typeface="Arial" panose="020B0604020202020204" pitchFamily="34" charset="0"/>
              <a:buChar char="•"/>
            </a:pPr>
            <a:r>
              <a:rPr lang="en-US" altLang="en-US" sz="1200" dirty="0">
                <a:latin typeface="Mark Offc For MC" panose="020B0504020101010102" pitchFamily="34" charset="77"/>
              </a:rPr>
              <a:t>Information and payment via same channel</a:t>
            </a:r>
          </a:p>
          <a:p>
            <a:pPr marL="171450" lvl="0" indent="-171450" fontAlgn="base">
              <a:spcBef>
                <a:spcPts val="600"/>
              </a:spcBef>
              <a:spcAft>
                <a:spcPct val="0"/>
              </a:spcAft>
              <a:buFont typeface="Arial" panose="020B0604020202020204" pitchFamily="34" charset="0"/>
              <a:buChar char="•"/>
            </a:pPr>
            <a:r>
              <a:rPr lang="en-US" altLang="en-US" sz="1200" dirty="0">
                <a:latin typeface="Mark Offc For MC" panose="020B0504020101010102" pitchFamily="34" charset="77"/>
              </a:rPr>
              <a:t>Information and payment arriving in sync</a:t>
            </a:r>
            <a:endParaRPr lang="en-US" altLang="en-US" sz="1200" b="1" dirty="0">
              <a:latin typeface="Mark Offc For MC" panose="020B0504020101010102" pitchFamily="34" charset="77"/>
            </a:endParaRPr>
          </a:p>
          <a:p>
            <a:pPr marL="171450" lvl="0" indent="-171450" fontAlgn="base">
              <a:spcBef>
                <a:spcPts val="600"/>
              </a:spcBef>
              <a:spcAft>
                <a:spcPct val="0"/>
              </a:spcAft>
              <a:buFont typeface="Arial" panose="020B0604020202020204" pitchFamily="34" charset="0"/>
              <a:buChar char="•"/>
            </a:pPr>
            <a:r>
              <a:rPr lang="en-US" altLang="en-US" sz="1200" dirty="0">
                <a:latin typeface="Mark Offc For MC" panose="020B0504020101010102" pitchFamily="34" charset="77"/>
              </a:rPr>
              <a:t>Richer information with the payment </a:t>
            </a:r>
          </a:p>
          <a:p>
            <a:pPr marL="0" lvl="0" indent="0" fontAlgn="base">
              <a:spcBef>
                <a:spcPts val="600"/>
              </a:spcBef>
              <a:spcAft>
                <a:spcPct val="0"/>
              </a:spcAft>
              <a:buNone/>
            </a:pPr>
            <a:endParaRPr lang="en-US" altLang="en-US" sz="1200" b="1" dirty="0">
              <a:latin typeface="Mark Offc For MC" panose="020B0504020101010102" pitchFamily="34" charset="77"/>
            </a:endParaRPr>
          </a:p>
          <a:p>
            <a:pPr marL="0" lvl="0" indent="0" fontAlgn="base">
              <a:spcBef>
                <a:spcPts val="600"/>
              </a:spcBef>
              <a:spcAft>
                <a:spcPct val="0"/>
              </a:spcAft>
              <a:buNone/>
            </a:pPr>
            <a:r>
              <a:rPr lang="en-US" altLang="en-US" sz="1200" b="1" dirty="0">
                <a:latin typeface="Mark Offc For MC" panose="020B0504020101010102" pitchFamily="34" charset="77"/>
              </a:rPr>
              <a:t>Conversational commerce</a:t>
            </a:r>
            <a:endParaRPr lang="en-US" altLang="en-US" sz="1200" dirty="0">
              <a:latin typeface="Mark Offc For MC" panose="020B0504020101010102" pitchFamily="34" charset="77"/>
            </a:endParaRPr>
          </a:p>
          <a:p>
            <a:pPr marL="171450" lvl="0" indent="-171450" fontAlgn="base">
              <a:spcBef>
                <a:spcPts val="600"/>
              </a:spcBef>
              <a:spcAft>
                <a:spcPct val="0"/>
              </a:spcAft>
              <a:buFont typeface="Arial" panose="020B0604020202020204" pitchFamily="34" charset="0"/>
              <a:buChar char="•"/>
            </a:pPr>
            <a:r>
              <a:rPr lang="en-US" altLang="en-US" sz="1200" dirty="0">
                <a:latin typeface="Mark Offc For MC" panose="020B0504020101010102" pitchFamily="34" charset="77"/>
              </a:rPr>
              <a:t>Payment + non-payment messages</a:t>
            </a:r>
          </a:p>
          <a:p>
            <a:pPr marL="171450" lvl="0" indent="-171450" fontAlgn="base">
              <a:spcBef>
                <a:spcPts val="600"/>
              </a:spcBef>
              <a:spcAft>
                <a:spcPct val="0"/>
              </a:spcAft>
              <a:buFont typeface="Arial" panose="020B0604020202020204" pitchFamily="34" charset="0"/>
              <a:buChar char="•"/>
            </a:pPr>
            <a:r>
              <a:rPr lang="en-US" altLang="en-US" sz="1200" dirty="0">
                <a:latin typeface="Mark Offc For MC" panose="020B0504020101010102" pitchFamily="34" charset="77"/>
              </a:rPr>
              <a:t>Bi-directional communication</a:t>
            </a:r>
          </a:p>
          <a:p>
            <a:pPr marL="171450" lvl="0" indent="-171450" fontAlgn="base">
              <a:spcBef>
                <a:spcPts val="600"/>
              </a:spcBef>
              <a:spcAft>
                <a:spcPct val="0"/>
              </a:spcAft>
              <a:buFont typeface="Arial" panose="020B0604020202020204" pitchFamily="34" charset="0"/>
              <a:buChar char="•"/>
            </a:pPr>
            <a:endParaRPr lang="en-US" altLang="en-US" sz="1200" dirty="0">
              <a:latin typeface="Mark Offc For MC" panose="020B0504020101010102" pitchFamily="34" charset="77"/>
            </a:endParaRPr>
          </a:p>
        </p:txBody>
      </p:sp>
      <p:cxnSp>
        <p:nvCxnSpPr>
          <p:cNvPr id="188" name="Straight Connector 187">
            <a:extLst>
              <a:ext uri="{FF2B5EF4-FFF2-40B4-BE49-F238E27FC236}">
                <a16:creationId xmlns:a16="http://schemas.microsoft.com/office/drawing/2014/main" id="{DD6BB196-1ECC-6341-9109-2DEE5E582B06}"/>
              </a:ext>
            </a:extLst>
          </p:cNvPr>
          <p:cNvCxnSpPr>
            <a:cxnSpLocks/>
          </p:cNvCxnSpPr>
          <p:nvPr/>
        </p:nvCxnSpPr>
        <p:spPr bwMode="gray">
          <a:xfrm rot="10800000" flipH="1">
            <a:off x="5123600" y="1538710"/>
            <a:ext cx="3566160" cy="0"/>
          </a:xfrm>
          <a:prstGeom prst="line">
            <a:avLst/>
          </a:prstGeom>
          <a:ln w="12700">
            <a:solidFill>
              <a:schemeClr val="accent6"/>
            </a:solidFill>
            <a:tailEnd type="none"/>
          </a:ln>
        </p:spPr>
        <p:style>
          <a:lnRef idx="1">
            <a:schemeClr val="accent1"/>
          </a:lnRef>
          <a:fillRef idx="0">
            <a:schemeClr val="accent1"/>
          </a:fillRef>
          <a:effectRef idx="0">
            <a:schemeClr val="accent1"/>
          </a:effectRef>
          <a:fontRef idx="minor">
            <a:schemeClr val="tx1"/>
          </a:fontRef>
        </p:style>
      </p:cxnSp>
      <p:sp>
        <p:nvSpPr>
          <p:cNvPr id="24" name="Text Placeholder 4"/>
          <p:cNvSpPr>
            <a:spLocks noGrp="1"/>
          </p:cNvSpPr>
          <p:nvPr>
            <p:ph type="body" sz="quarter" idx="14"/>
          </p:nvPr>
        </p:nvSpPr>
        <p:spPr>
          <a:xfrm>
            <a:off x="276614" y="1519014"/>
            <a:ext cx="1147197" cy="517733"/>
          </a:xfrm>
        </p:spPr>
        <p:txBody>
          <a:bodyPr/>
          <a:lstStyle/>
          <a:p>
            <a:pPr marL="0" indent="0" algn="ctr">
              <a:buNone/>
            </a:pPr>
            <a:r>
              <a:rPr lang="en-US" sz="1860" dirty="0">
                <a:solidFill>
                  <a:srgbClr val="686868"/>
                </a:solidFill>
                <a:latin typeface="Mark Offc For MC" panose="020B0504020101010102" pitchFamily="34" charset="77"/>
              </a:rPr>
              <a:t>Supplier</a:t>
            </a:r>
          </a:p>
        </p:txBody>
      </p:sp>
      <p:sp>
        <p:nvSpPr>
          <p:cNvPr id="25" name="Text Placeholder 4"/>
          <p:cNvSpPr txBox="1">
            <a:spLocks/>
          </p:cNvSpPr>
          <p:nvPr/>
        </p:nvSpPr>
        <p:spPr bwMode="gray">
          <a:xfrm>
            <a:off x="3872101" y="1519014"/>
            <a:ext cx="1147197" cy="517733"/>
          </a:xfrm>
          <a:prstGeom prst="rect">
            <a:avLst/>
          </a:prstGeom>
        </p:spPr>
        <p:txBody>
          <a:bodyPr vert="horz" lIns="91440" tIns="45720" rIns="0" bIns="45720" rtlCol="0">
            <a:noAutofit/>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24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2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24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24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24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indent="0" algn="ctr">
              <a:buFont typeface="Mark Offc For MC" panose="020B0504020101010102" pitchFamily="34" charset="0"/>
              <a:buNone/>
            </a:pPr>
            <a:r>
              <a:rPr lang="en-US" sz="1860" dirty="0">
                <a:solidFill>
                  <a:srgbClr val="686868"/>
                </a:solidFill>
                <a:latin typeface="Mark Offc For MC" panose="020B0504020101010102" pitchFamily="34" charset="77"/>
              </a:rPr>
              <a:t>Buyer</a:t>
            </a:r>
          </a:p>
        </p:txBody>
      </p:sp>
      <p:cxnSp>
        <p:nvCxnSpPr>
          <p:cNvPr id="27" name="Straight Arrow Connector 26"/>
          <p:cNvCxnSpPr/>
          <p:nvPr/>
        </p:nvCxnSpPr>
        <p:spPr bwMode="gray">
          <a:xfrm>
            <a:off x="1388112" y="2133372"/>
            <a:ext cx="2445988" cy="0"/>
          </a:xfrm>
          <a:prstGeom prst="straightConnector1">
            <a:avLst/>
          </a:prstGeom>
          <a:ln w="12700">
            <a:solidFill>
              <a:srgbClr val="B3B0A9"/>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bwMode="gray">
          <a:xfrm>
            <a:off x="1389008" y="2690280"/>
            <a:ext cx="2445988" cy="0"/>
          </a:xfrm>
          <a:prstGeom prst="straightConnector1">
            <a:avLst/>
          </a:prstGeom>
          <a:ln w="12700">
            <a:solidFill>
              <a:srgbClr val="B3B0A9"/>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bwMode="gray">
          <a:xfrm>
            <a:off x="1398087" y="3231720"/>
            <a:ext cx="2445988" cy="0"/>
          </a:xfrm>
          <a:prstGeom prst="straightConnector1">
            <a:avLst/>
          </a:prstGeom>
          <a:ln w="12700">
            <a:solidFill>
              <a:srgbClr val="B3B0A9"/>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063" y="1852246"/>
            <a:ext cx="478237" cy="605241"/>
          </a:xfrm>
          <a:prstGeom prst="rect">
            <a:avLst/>
          </a:prstGeom>
          <a:solidFill>
            <a:schemeClr val="bg1"/>
          </a:solidFill>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7045" y="2386824"/>
            <a:ext cx="464272" cy="587567"/>
          </a:xfrm>
          <a:prstGeom prst="rect">
            <a:avLst/>
          </a:prstGeom>
          <a:solidFill>
            <a:schemeClr val="bg1"/>
          </a:solidFill>
        </p:spPr>
      </p:pic>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7045" y="3016949"/>
            <a:ext cx="464272" cy="587567"/>
          </a:xfrm>
          <a:prstGeom prst="rect">
            <a:avLst/>
          </a:prstGeom>
          <a:solidFill>
            <a:schemeClr val="bg1"/>
          </a:solidFill>
        </p:spPr>
      </p:pic>
      <p:sp>
        <p:nvSpPr>
          <p:cNvPr id="34" name="Rounded Rectangle 33"/>
          <p:cNvSpPr/>
          <p:nvPr/>
        </p:nvSpPr>
        <p:spPr bwMode="gray">
          <a:xfrm>
            <a:off x="2425543" y="3697583"/>
            <a:ext cx="287763" cy="1820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5" name="Oval 34"/>
          <p:cNvSpPr/>
          <p:nvPr/>
        </p:nvSpPr>
        <p:spPr bwMode="gray">
          <a:xfrm>
            <a:off x="1312058" y="1996583"/>
            <a:ext cx="215822" cy="2731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a:t>
            </a:r>
          </a:p>
        </p:txBody>
      </p:sp>
      <p:sp>
        <p:nvSpPr>
          <p:cNvPr id="36" name="Oval 35"/>
          <p:cNvSpPr/>
          <p:nvPr/>
        </p:nvSpPr>
        <p:spPr bwMode="gray">
          <a:xfrm>
            <a:off x="3649100" y="2565982"/>
            <a:ext cx="215822" cy="2731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a:t>
            </a:r>
          </a:p>
        </p:txBody>
      </p:sp>
      <p:sp>
        <p:nvSpPr>
          <p:cNvPr id="37" name="Oval 36"/>
          <p:cNvSpPr/>
          <p:nvPr/>
        </p:nvSpPr>
        <p:spPr bwMode="gray">
          <a:xfrm>
            <a:off x="1309990" y="3091020"/>
            <a:ext cx="215822" cy="2731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a:t>
            </a:r>
          </a:p>
        </p:txBody>
      </p:sp>
      <p:pic>
        <p:nvPicPr>
          <p:cNvPr id="39" name="Graphic 28">
            <a:extLst>
              <a:ext uri="{FF2B5EF4-FFF2-40B4-BE49-F238E27FC236}">
                <a16:creationId xmlns:a16="http://schemas.microsoft.com/office/drawing/2014/main" id="{1AF7C8B8-AD78-E749-BF54-6D6F956E2E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95002" y="1948520"/>
            <a:ext cx="731993" cy="2098382"/>
          </a:xfrm>
          <a:prstGeom prst="rect">
            <a:avLst/>
          </a:prstGeom>
        </p:spPr>
      </p:pic>
      <p:pic>
        <p:nvPicPr>
          <p:cNvPr id="40" name="Graphic 29">
            <a:extLst>
              <a:ext uri="{FF2B5EF4-FFF2-40B4-BE49-F238E27FC236}">
                <a16:creationId xmlns:a16="http://schemas.microsoft.com/office/drawing/2014/main" id="{B384A543-48B3-C14B-B15D-97B4FD6A46D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7479" y="1948520"/>
            <a:ext cx="731993" cy="2098382"/>
          </a:xfrm>
          <a:prstGeom prst="rect">
            <a:avLst/>
          </a:prstGeom>
        </p:spPr>
      </p:pic>
      <p:pic>
        <p:nvPicPr>
          <p:cNvPr id="38" name="Picture 3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67045" y="3562489"/>
            <a:ext cx="464272" cy="587567"/>
          </a:xfrm>
          <a:prstGeom prst="rect">
            <a:avLst/>
          </a:prstGeom>
          <a:solidFill>
            <a:schemeClr val="bg1"/>
          </a:solidFill>
        </p:spPr>
      </p:pic>
      <p:sp>
        <p:nvSpPr>
          <p:cNvPr id="2" name="Slide Number Placeholder 1"/>
          <p:cNvSpPr>
            <a:spLocks noGrp="1"/>
          </p:cNvSpPr>
          <p:nvPr>
            <p:ph type="sldNum" sz="quarter" idx="17"/>
          </p:nvPr>
        </p:nvSpPr>
        <p:spPr/>
        <p:txBody>
          <a:bodyPr/>
          <a:lstStyle/>
          <a:p>
            <a:fld id="{3AB2DB24-5BB4-4F1B-973E-A10FA63DFB9A}" type="slidenum">
              <a:rPr lang="en-US" smtClean="0"/>
              <a:pPr/>
              <a:t>5</a:t>
            </a:fld>
            <a:endParaRPr lang="en-US" dirty="0"/>
          </a:p>
        </p:txBody>
      </p:sp>
    </p:spTree>
    <p:extLst>
      <p:ext uri="{BB962C8B-B14F-4D97-AF65-F5344CB8AC3E}">
        <p14:creationId xmlns:p14="http://schemas.microsoft.com/office/powerpoint/2010/main" val="3900773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egal">
            <a:extLst>
              <a:ext uri="{FF2B5EF4-FFF2-40B4-BE49-F238E27FC236}">
                <a16:creationId xmlns:a16="http://schemas.microsoft.com/office/drawing/2014/main" id="{D2DCB54F-2D1C-2540-B6B7-8CB69961F5C1}"/>
              </a:ext>
            </a:extLst>
          </p:cNvPr>
          <p:cNvSpPr/>
          <p:nvPr/>
        </p:nvSpPr>
        <p:spPr bwMode="gray">
          <a:xfrm>
            <a:off x="8980380" y="3298031"/>
            <a:ext cx="90964" cy="1481030"/>
          </a:xfrm>
          <a:prstGeom prst="rect">
            <a:avLst/>
          </a:prstGeom>
        </p:spPr>
        <p:txBody>
          <a:bodyPr vert="vert270" wrap="none" lIns="91440" tIns="45720" rIns="91440" bIns="45720" rtlCol="0" anchor="ctr"/>
          <a:lstStyle/>
          <a:p>
            <a:pPr lvl="0"/>
            <a:r>
              <a:rPr lang="en-US" sz="400" dirty="0">
                <a:solidFill>
                  <a:srgbClr val="A2A2A2"/>
                </a:solidFill>
                <a:latin typeface="Mark Offc For MC" panose="020B0504020101010102" pitchFamily="34" charset="0"/>
              </a:rPr>
              <a:t>©2018 Mastercard. Proprietary and Confidential.</a:t>
            </a:r>
          </a:p>
        </p:txBody>
      </p:sp>
      <p:sp>
        <p:nvSpPr>
          <p:cNvPr id="28" name="Rectangle 27"/>
          <p:cNvSpPr/>
          <p:nvPr/>
        </p:nvSpPr>
        <p:spPr>
          <a:xfrm>
            <a:off x="2089159" y="4721125"/>
            <a:ext cx="4965682" cy="369332"/>
          </a:xfrm>
          <a:prstGeom prst="rect">
            <a:avLst/>
          </a:prstGeom>
        </p:spPr>
        <p:txBody>
          <a:bodyPr wrap="square" lIns="0" tIns="0" rIns="0" bIns="0" anchor="b" anchorCtr="0">
            <a:spAutoFit/>
          </a:bodyPr>
          <a:lstStyle/>
          <a:p>
            <a:r>
              <a:rPr lang="en-US" sz="600" dirty="0">
                <a:latin typeface="Mark Offc For MC Light" charset="0"/>
                <a:ea typeface="Mark Offc For MC Light" charset="0"/>
                <a:cs typeface="Mark Offc For MC Light" charset="0"/>
              </a:rPr>
              <a:t>Sources: </a:t>
            </a:r>
          </a:p>
          <a:p>
            <a:pPr marL="128016" indent="-128016">
              <a:buFont typeface="+mj-lt"/>
              <a:buAutoNum type="arabicPeriod"/>
            </a:pPr>
            <a:r>
              <a:rPr lang="en-US" sz="600" dirty="0">
                <a:latin typeface="Mark Offc For MC Light" charset="0"/>
                <a:ea typeface="Mark Offc For MC Light" charset="0"/>
                <a:cs typeface="Mark Offc For MC Light" charset="0"/>
              </a:rPr>
              <a:t>Kaiser Assoc, McKinsey, Oxford Economics, Euromonitor Passport &amp; Mastercard analysis. Nilson and Moffett </a:t>
            </a:r>
            <a:r>
              <a:rPr lang="en-US" sz="600" dirty="0" err="1">
                <a:latin typeface="Mark Offc For MC Light" charset="0"/>
                <a:ea typeface="Mark Offc For MC Light" charset="0"/>
                <a:cs typeface="Mark Offc For MC Light" charset="0"/>
              </a:rPr>
              <a:t>Nathanson</a:t>
            </a:r>
            <a:r>
              <a:rPr lang="en-US" sz="600" dirty="0">
                <a:latin typeface="Mark Offc For MC Light" charset="0"/>
                <a:ea typeface="Mark Offc For MC Light" charset="0"/>
                <a:cs typeface="Mark Offc For MC Light" charset="0"/>
              </a:rPr>
              <a:t> estimates</a:t>
            </a:r>
          </a:p>
          <a:p>
            <a:pPr marL="128016" indent="-128016">
              <a:buFont typeface="+mj-lt"/>
              <a:buAutoNum type="arabicPeriod"/>
            </a:pPr>
            <a:r>
              <a:rPr lang="en-US" sz="600" dirty="0">
                <a:latin typeface="Mark Offc For MC Light" charset="0"/>
                <a:ea typeface="Mark Offc For MC Light" charset="0"/>
                <a:cs typeface="Mark Offc For MC Light" charset="0"/>
              </a:rPr>
              <a:t>AFP Electronic Payment Survey 2016 and consulting research report</a:t>
            </a:r>
            <a:endParaRPr lang="en-US" sz="600" spc="-10" dirty="0">
              <a:latin typeface="Mark Offc For MC Light" charset="0"/>
              <a:ea typeface="Mark Offc For MC Light" charset="0"/>
              <a:cs typeface="Mark Offc For MC Light" charset="0"/>
            </a:endParaRPr>
          </a:p>
          <a:p>
            <a:pPr marL="128016" indent="-128016">
              <a:buFont typeface="+mj-lt"/>
              <a:buAutoNum type="arabicPeriod"/>
            </a:pPr>
            <a:r>
              <a:rPr lang="en-US" sz="600" spc="-10" dirty="0">
                <a:latin typeface="Mark Offc For MC Light" charset="0"/>
                <a:ea typeface="Mark Offc For MC Light" charset="0"/>
                <a:cs typeface="Mark Offc For MC Light" charset="0"/>
              </a:rPr>
              <a:t>RPMG, 2015 Electronic Accounts Payable Benchmark Survey</a:t>
            </a:r>
            <a:endParaRPr lang="en-US" sz="600" dirty="0">
              <a:latin typeface="Mark Offc For MC Light" charset="0"/>
              <a:ea typeface="Mark Offc For MC Light" charset="0"/>
              <a:cs typeface="Mark Offc For MC Light" charset="0"/>
            </a:endParaRPr>
          </a:p>
        </p:txBody>
      </p:sp>
      <p:sp>
        <p:nvSpPr>
          <p:cNvPr id="32" name="Text Placeholder 8"/>
          <p:cNvSpPr txBox="1">
            <a:spLocks/>
          </p:cNvSpPr>
          <p:nvPr/>
        </p:nvSpPr>
        <p:spPr>
          <a:xfrm>
            <a:off x="154141" y="1709798"/>
            <a:ext cx="2757575" cy="223999"/>
          </a:xfrm>
          <a:prstGeom prst="rect">
            <a:avLst/>
          </a:prstGeom>
        </p:spPr>
        <p:txBody>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indent="0">
              <a:lnSpc>
                <a:spcPts val="1300"/>
              </a:lnSpc>
              <a:buNone/>
            </a:pPr>
            <a:r>
              <a:rPr lang="en-US" sz="1000" b="1" spc="-10" dirty="0">
                <a:latin typeface="Mark Offc For MC" charset="0"/>
                <a:ea typeface="Mark Offc For MC" charset="0"/>
                <a:cs typeface="Mark Offc For MC" charset="0"/>
              </a:rPr>
              <a:t>Checks and ACH dominate a huge market</a:t>
            </a:r>
          </a:p>
        </p:txBody>
      </p:sp>
      <p:cxnSp>
        <p:nvCxnSpPr>
          <p:cNvPr id="41" name="Straight Connector 40"/>
          <p:cNvCxnSpPr/>
          <p:nvPr/>
        </p:nvCxnSpPr>
        <p:spPr bwMode="gray">
          <a:xfrm>
            <a:off x="252385" y="1967980"/>
            <a:ext cx="2526728" cy="0"/>
          </a:xfrm>
          <a:prstGeom prst="line">
            <a:avLst/>
          </a:prstGeom>
          <a:ln w="12700">
            <a:solidFill>
              <a:srgbClr val="E1DDD5"/>
            </a:solidFill>
            <a:tailEnd type="none"/>
          </a:ln>
        </p:spPr>
        <p:style>
          <a:lnRef idx="1">
            <a:schemeClr val="accent1"/>
          </a:lnRef>
          <a:fillRef idx="0">
            <a:schemeClr val="accent1"/>
          </a:fillRef>
          <a:effectRef idx="0">
            <a:schemeClr val="accent1"/>
          </a:effectRef>
          <a:fontRef idx="minor">
            <a:schemeClr val="tx1"/>
          </a:fontRef>
        </p:style>
      </p:cxnSp>
      <p:sp>
        <p:nvSpPr>
          <p:cNvPr id="61" name="Title 5"/>
          <p:cNvSpPr txBox="1">
            <a:spLocks/>
          </p:cNvSpPr>
          <p:nvPr/>
        </p:nvSpPr>
        <p:spPr>
          <a:xfrm>
            <a:off x="171778" y="454707"/>
            <a:ext cx="8617498" cy="627757"/>
          </a:xfrm>
          <a:prstGeom prst="rect">
            <a:avLst/>
          </a:prstGeom>
        </p:spPr>
        <p:txBody>
          <a:bodyPr/>
          <a:lstStyle>
            <a:lvl1pPr algn="l" defTabSz="685783" rtl="0" eaLnBrk="1" latinLnBrk="0" hangingPunct="1">
              <a:lnSpc>
                <a:spcPct val="90000"/>
              </a:lnSpc>
              <a:spcBef>
                <a:spcPct val="0"/>
              </a:spcBef>
              <a:buNone/>
              <a:defRPr sz="1600" b="1" kern="1200">
                <a:solidFill>
                  <a:schemeClr val="tx1"/>
                </a:solidFill>
                <a:latin typeface="Mark Offc For MC" panose="020B0504020101010102" pitchFamily="34" charset="0"/>
                <a:ea typeface="+mj-ea"/>
                <a:cs typeface="+mj-cs"/>
              </a:defRPr>
            </a:lvl1pPr>
          </a:lstStyle>
          <a:p>
            <a:r>
              <a:rPr lang="en-US" sz="2000" b="0" dirty="0"/>
              <a:t>Large and inefficient, B2B flows are the biggest opportunity for RTP</a:t>
            </a:r>
          </a:p>
        </p:txBody>
      </p:sp>
      <p:sp>
        <p:nvSpPr>
          <p:cNvPr id="62" name="Rectangle 61">
            <a:extLst>
              <a:ext uri="{FF2B5EF4-FFF2-40B4-BE49-F238E27FC236}">
                <a16:creationId xmlns:a16="http://schemas.microsoft.com/office/drawing/2014/main" id="{DE463A58-2C68-574B-A224-C7E91E99E2CC}"/>
              </a:ext>
            </a:extLst>
          </p:cNvPr>
          <p:cNvSpPr/>
          <p:nvPr/>
        </p:nvSpPr>
        <p:spPr>
          <a:xfrm>
            <a:off x="168578" y="172275"/>
            <a:ext cx="1372492" cy="200055"/>
          </a:xfrm>
          <a:prstGeom prst="rect">
            <a:avLst/>
          </a:prstGeom>
        </p:spPr>
        <p:txBody>
          <a:bodyPr wrap="none">
            <a:spAutoFit/>
          </a:bodyPr>
          <a:lstStyle/>
          <a:p>
            <a:r>
              <a:rPr lang="en-US" sz="700" b="1" spc="50" dirty="0">
                <a:solidFill>
                  <a:schemeClr val="accent1"/>
                </a:solidFill>
                <a:latin typeface="Mark Offc For MC" panose="020B0504020101010102" pitchFamily="34" charset="77"/>
              </a:rPr>
              <a:t>MARKET OPPORTUNITY</a:t>
            </a:r>
            <a:endParaRPr lang="en-US" sz="700" spc="50" dirty="0">
              <a:solidFill>
                <a:schemeClr val="accent1"/>
              </a:solidFill>
              <a:latin typeface="Mark Offc For MC" panose="020B0504020101010102" pitchFamily="34" charset="77"/>
            </a:endParaRPr>
          </a:p>
        </p:txBody>
      </p:sp>
      <p:sp>
        <p:nvSpPr>
          <p:cNvPr id="34" name="Text Placeholder 8"/>
          <p:cNvSpPr txBox="1">
            <a:spLocks/>
          </p:cNvSpPr>
          <p:nvPr/>
        </p:nvSpPr>
        <p:spPr>
          <a:xfrm>
            <a:off x="6153599" y="1705650"/>
            <a:ext cx="2817441" cy="539635"/>
          </a:xfrm>
          <a:prstGeom prst="rect">
            <a:avLst/>
          </a:prstGeom>
        </p:spPr>
        <p:txBody>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indent="0">
              <a:lnSpc>
                <a:spcPts val="1300"/>
              </a:lnSpc>
              <a:buNone/>
            </a:pPr>
            <a:r>
              <a:rPr lang="en-US" sz="1000" b="1" spc="10" dirty="0">
                <a:latin typeface="Mark Offc For MC" charset="0"/>
                <a:ea typeface="Mark Offc For MC" charset="0"/>
                <a:cs typeface="Mark Offc For MC" charset="0"/>
              </a:rPr>
              <a:t>Checks are adding costs to the system</a:t>
            </a:r>
          </a:p>
        </p:txBody>
      </p:sp>
      <p:cxnSp>
        <p:nvCxnSpPr>
          <p:cNvPr id="42" name="Straight Connector 41"/>
          <p:cNvCxnSpPr/>
          <p:nvPr/>
        </p:nvCxnSpPr>
        <p:spPr bwMode="gray">
          <a:xfrm>
            <a:off x="6257103" y="1967611"/>
            <a:ext cx="2526728" cy="0"/>
          </a:xfrm>
          <a:prstGeom prst="line">
            <a:avLst/>
          </a:prstGeom>
          <a:ln w="12700">
            <a:solidFill>
              <a:srgbClr val="E1DDD5"/>
            </a:solidFill>
            <a:tailEnd type="none"/>
          </a:ln>
        </p:spPr>
        <p:style>
          <a:lnRef idx="1">
            <a:schemeClr val="accent1"/>
          </a:lnRef>
          <a:fillRef idx="0">
            <a:schemeClr val="accent1"/>
          </a:fillRef>
          <a:effectRef idx="0">
            <a:schemeClr val="accent1"/>
          </a:effectRef>
          <a:fontRef idx="minor">
            <a:schemeClr val="tx1"/>
          </a:fontRef>
        </p:style>
      </p:cxnSp>
      <p:sp>
        <p:nvSpPr>
          <p:cNvPr id="55" name="Text Placeholder 8"/>
          <p:cNvSpPr txBox="1">
            <a:spLocks/>
          </p:cNvSpPr>
          <p:nvPr/>
        </p:nvSpPr>
        <p:spPr>
          <a:xfrm>
            <a:off x="6203227" y="2086570"/>
            <a:ext cx="2461337" cy="1299819"/>
          </a:xfrm>
          <a:prstGeom prst="rect">
            <a:avLst/>
          </a:prstGeom>
        </p:spPr>
        <p:txBody>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indent="0" algn="ctr">
              <a:buNone/>
            </a:pPr>
            <a:r>
              <a:rPr lang="en-US" sz="6000" dirty="0">
                <a:solidFill>
                  <a:srgbClr val="171717">
                    <a:lumMod val="65000"/>
                    <a:lumOff val="35000"/>
                  </a:srgbClr>
                </a:solidFill>
              </a:rPr>
              <a:t>$</a:t>
            </a:r>
            <a:r>
              <a:rPr lang="en-US" sz="8000" dirty="0">
                <a:solidFill>
                  <a:srgbClr val="171717">
                    <a:lumMod val="65000"/>
                    <a:lumOff val="35000"/>
                  </a:srgbClr>
                </a:solidFill>
              </a:rPr>
              <a:t>31</a:t>
            </a:r>
            <a:endParaRPr lang="en-US" dirty="0"/>
          </a:p>
        </p:txBody>
      </p:sp>
      <p:sp>
        <p:nvSpPr>
          <p:cNvPr id="71" name="Text Placeholder 8"/>
          <p:cNvSpPr txBox="1">
            <a:spLocks/>
          </p:cNvSpPr>
          <p:nvPr/>
        </p:nvSpPr>
        <p:spPr>
          <a:xfrm>
            <a:off x="6250815" y="3252069"/>
            <a:ext cx="2762655" cy="618105"/>
          </a:xfrm>
          <a:prstGeom prst="rect">
            <a:avLst/>
          </a:prstGeom>
        </p:spPr>
        <p:txBody>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indent="0" algn="ctr">
              <a:lnSpc>
                <a:spcPct val="100000"/>
              </a:lnSpc>
              <a:spcBef>
                <a:spcPts val="0"/>
              </a:spcBef>
              <a:buNone/>
            </a:pPr>
            <a:r>
              <a:rPr lang="en-US" dirty="0"/>
              <a:t>per transaction</a:t>
            </a:r>
            <a:endParaRPr lang="en-US" b="1" dirty="0">
              <a:solidFill>
                <a:schemeClr val="accent1"/>
              </a:solidFill>
            </a:endParaRPr>
          </a:p>
          <a:p>
            <a:pPr marL="0" indent="0" algn="ctr">
              <a:lnSpc>
                <a:spcPct val="100000"/>
              </a:lnSpc>
              <a:spcBef>
                <a:spcPts val="0"/>
              </a:spcBef>
              <a:buNone/>
            </a:pPr>
            <a:r>
              <a:rPr lang="en-US" b="1" dirty="0">
                <a:solidFill>
                  <a:schemeClr val="accent1"/>
                </a:solidFill>
              </a:rPr>
              <a:t>costs for traditional manual processing vs. electronic methods</a:t>
            </a:r>
            <a:r>
              <a:rPr lang="en-US" b="1" spc="10" baseline="30000" dirty="0">
                <a:solidFill>
                  <a:schemeClr val="accent1"/>
                </a:solidFill>
                <a:latin typeface="Mark Offc For MC Light" charset="0"/>
              </a:rPr>
              <a:t>3</a:t>
            </a:r>
            <a:endParaRPr lang="en-US" b="1" spc="10" baseline="30000" dirty="0">
              <a:solidFill>
                <a:schemeClr val="accent1"/>
              </a:solidFill>
              <a:latin typeface="Mark Offc For MC Light" charset="0"/>
              <a:ea typeface="Mark Offc For MC Light" charset="0"/>
              <a:cs typeface="Mark Offc For MC Light" charset="0"/>
            </a:endParaRPr>
          </a:p>
          <a:p>
            <a:pPr marL="0" indent="0" algn="ctr">
              <a:lnSpc>
                <a:spcPct val="100000"/>
              </a:lnSpc>
              <a:buNone/>
            </a:pPr>
            <a:endParaRPr lang="en-US" dirty="0"/>
          </a:p>
        </p:txBody>
      </p:sp>
      <p:grpSp>
        <p:nvGrpSpPr>
          <p:cNvPr id="4" name="Group 3"/>
          <p:cNvGrpSpPr/>
          <p:nvPr/>
        </p:nvGrpSpPr>
        <p:grpSpPr>
          <a:xfrm>
            <a:off x="3188407" y="1709511"/>
            <a:ext cx="2850097" cy="3020818"/>
            <a:chOff x="6165067" y="1709511"/>
            <a:chExt cx="2850097" cy="3020818"/>
          </a:xfrm>
        </p:grpSpPr>
        <p:sp>
          <p:nvSpPr>
            <p:cNvPr id="39" name="Text Placeholder 8"/>
            <p:cNvSpPr txBox="1">
              <a:spLocks/>
            </p:cNvSpPr>
            <p:nvPr/>
          </p:nvSpPr>
          <p:spPr>
            <a:xfrm>
              <a:off x="7050837" y="2708985"/>
              <a:ext cx="1919528" cy="2021344"/>
            </a:xfrm>
            <a:prstGeom prst="rect">
              <a:avLst/>
            </a:prstGeom>
          </p:spPr>
          <p:txBody>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indent="0">
                <a:lnSpc>
                  <a:spcPts val="1200"/>
                </a:lnSpc>
                <a:buNone/>
              </a:pPr>
              <a:r>
                <a:rPr lang="en-US" sz="900" spc="10" dirty="0">
                  <a:latin typeface="Mark Offc For MC Light" charset="0"/>
                  <a:ea typeface="Mark Offc For MC Light" charset="0"/>
                  <a:cs typeface="Mark Offc For MC Light" charset="0"/>
                </a:rPr>
                <a:t>No standard format for remittance info</a:t>
              </a:r>
            </a:p>
            <a:p>
              <a:pPr marL="0" indent="0">
                <a:lnSpc>
                  <a:spcPts val="1200"/>
                </a:lnSpc>
                <a:buNone/>
              </a:pPr>
              <a:br>
                <a:rPr lang="en-US" sz="900" spc="10" dirty="0">
                  <a:latin typeface="Mark Offc For MC Light" charset="0"/>
                  <a:ea typeface="Mark Offc For MC Light" charset="0"/>
                  <a:cs typeface="Mark Offc For MC Light" charset="0"/>
                </a:rPr>
              </a:br>
              <a:br>
                <a:rPr lang="en-US" sz="900" spc="10" dirty="0">
                  <a:latin typeface="Mark Offc For MC Light" charset="0"/>
                  <a:ea typeface="Mark Offc For MC Light" charset="0"/>
                  <a:cs typeface="Mark Offc For MC Light" charset="0"/>
                </a:rPr>
              </a:br>
              <a:r>
                <a:rPr lang="en-US" sz="900" spc="10" dirty="0">
                  <a:latin typeface="Mark Offc For MC Light" charset="0"/>
                  <a:ea typeface="Mark Offc For MC Light" charset="0"/>
                  <a:cs typeface="Mark Offc For MC Light" charset="0"/>
                </a:rPr>
                <a:t>Trading partners cannot send or receive digital payment info</a:t>
              </a:r>
            </a:p>
          </p:txBody>
        </p:sp>
        <p:sp>
          <p:nvSpPr>
            <p:cNvPr id="64" name="Text Placeholder 8"/>
            <p:cNvSpPr txBox="1">
              <a:spLocks/>
            </p:cNvSpPr>
            <p:nvPr/>
          </p:nvSpPr>
          <p:spPr>
            <a:xfrm>
              <a:off x="6197723" y="1709511"/>
              <a:ext cx="2817441" cy="208300"/>
            </a:xfrm>
            <a:prstGeom prst="rect">
              <a:avLst/>
            </a:prstGeom>
          </p:spPr>
          <p:txBody>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indent="0">
                <a:lnSpc>
                  <a:spcPts val="1300"/>
                </a:lnSpc>
                <a:buNone/>
              </a:pPr>
              <a:r>
                <a:rPr lang="en-US" sz="1000" b="1" spc="10" dirty="0">
                  <a:latin typeface="Mark Offc For MC" charset="0"/>
                  <a:ea typeface="Mark Offc For MC" charset="0"/>
                  <a:cs typeface="Mark Offc For MC" charset="0"/>
                </a:rPr>
                <a:t>Data gaps are driving inefficiencies</a:t>
              </a:r>
              <a:br>
                <a:rPr lang="en-US" sz="1000" b="1" spc="10" dirty="0">
                  <a:latin typeface="Mark Offc For MC" charset="0"/>
                  <a:ea typeface="Mark Offc For MC" charset="0"/>
                  <a:cs typeface="Mark Offc For MC" charset="0"/>
                </a:rPr>
              </a:br>
              <a:endParaRPr lang="en-US" sz="1000" b="1" spc="10" dirty="0">
                <a:latin typeface="Mark Offc For MC" charset="0"/>
                <a:ea typeface="Mark Offc For MC" charset="0"/>
                <a:cs typeface="Mark Offc For MC" charset="0"/>
              </a:endParaRPr>
            </a:p>
          </p:txBody>
        </p:sp>
        <p:cxnSp>
          <p:nvCxnSpPr>
            <p:cNvPr id="65" name="Straight Connector 64"/>
            <p:cNvCxnSpPr/>
            <p:nvPr/>
          </p:nvCxnSpPr>
          <p:spPr bwMode="gray">
            <a:xfrm>
              <a:off x="6261315" y="1967611"/>
              <a:ext cx="2526728" cy="0"/>
            </a:xfrm>
            <a:prstGeom prst="line">
              <a:avLst/>
            </a:prstGeom>
            <a:ln w="12700">
              <a:solidFill>
                <a:srgbClr val="E1DDD5"/>
              </a:solidFill>
              <a:tailEnd type="non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00D540FE-4A78-C04B-86FA-F974CBB4E5B8}"/>
                </a:ext>
              </a:extLst>
            </p:cNvPr>
            <p:cNvSpPr txBox="1"/>
            <p:nvPr/>
          </p:nvSpPr>
          <p:spPr bwMode="gray">
            <a:xfrm>
              <a:off x="6300730" y="2157907"/>
              <a:ext cx="2320756" cy="345602"/>
            </a:xfrm>
            <a:prstGeom prst="rect">
              <a:avLst/>
            </a:prstGeom>
            <a:noFill/>
          </p:spPr>
          <p:txBody>
            <a:bodyPr wrap="square" lIns="0" tIns="0" rIns="0" bIns="0" rtlCol="0" anchor="t">
              <a:noAutofit/>
            </a:bodyPr>
            <a:lstStyle/>
            <a:p>
              <a:pPr defTabSz="914354" fontAlgn="base">
                <a:lnSpc>
                  <a:spcPct val="90000"/>
                </a:lnSpc>
                <a:spcBef>
                  <a:spcPct val="0"/>
                </a:spcBef>
                <a:spcAft>
                  <a:spcPct val="0"/>
                </a:spcAft>
              </a:pPr>
              <a:r>
                <a:rPr lang="en-US" sz="1000" i="1" dirty="0">
                  <a:solidFill>
                    <a:schemeClr val="tx1">
                      <a:lumMod val="50000"/>
                      <a:lumOff val="50000"/>
                    </a:schemeClr>
                  </a:solidFill>
                </a:rPr>
                <a:t>Key blockers for businesses to migrate to digital payments</a:t>
              </a:r>
              <a:r>
                <a:rPr lang="en-US" sz="1000" i="1" baseline="30000" dirty="0">
                  <a:solidFill>
                    <a:schemeClr val="tx1">
                      <a:lumMod val="50000"/>
                      <a:lumOff val="50000"/>
                    </a:schemeClr>
                  </a:solidFill>
                </a:rPr>
                <a:t>2</a:t>
              </a:r>
              <a:r>
                <a:rPr lang="en-US" sz="1000" i="1" dirty="0">
                  <a:solidFill>
                    <a:schemeClr val="tx1">
                      <a:lumMod val="50000"/>
                      <a:lumOff val="50000"/>
                    </a:schemeClr>
                  </a:solidFill>
                </a:rPr>
                <a:t>…</a:t>
              </a:r>
            </a:p>
          </p:txBody>
        </p:sp>
        <p:sp>
          <p:nvSpPr>
            <p:cNvPr id="72" name="Text Placeholder 8"/>
            <p:cNvSpPr txBox="1">
              <a:spLocks/>
            </p:cNvSpPr>
            <p:nvPr/>
          </p:nvSpPr>
          <p:spPr>
            <a:xfrm>
              <a:off x="6165067" y="2589952"/>
              <a:ext cx="1197122" cy="501732"/>
            </a:xfrm>
            <a:prstGeom prst="rect">
              <a:avLst/>
            </a:prstGeom>
          </p:spPr>
          <p:txBody>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indent="0">
                <a:buNone/>
              </a:pPr>
              <a:r>
                <a:rPr lang="en-US" sz="3200" dirty="0">
                  <a:solidFill>
                    <a:srgbClr val="FF671B"/>
                  </a:solidFill>
                  <a:latin typeface="Mark Offc For MC Extra Light" charset="0"/>
                  <a:ea typeface="Mark Offc For MC Extra Light" charset="0"/>
                  <a:cs typeface="Mark Offc For MC Extra Light" charset="0"/>
                </a:rPr>
                <a:t>71</a:t>
              </a:r>
              <a:r>
                <a:rPr lang="en-US" sz="2600" dirty="0">
                  <a:solidFill>
                    <a:srgbClr val="FF671B"/>
                  </a:solidFill>
                  <a:latin typeface="Mark Offc For MC Extra Light" charset="0"/>
                  <a:ea typeface="Mark Offc For MC Extra Light" charset="0"/>
                  <a:cs typeface="Mark Offc For MC Extra Light" charset="0"/>
                </a:rPr>
                <a:t>%</a:t>
              </a:r>
              <a:endParaRPr lang="en-US" sz="2600" spc="10" dirty="0">
                <a:solidFill>
                  <a:srgbClr val="FF671B"/>
                </a:solidFill>
                <a:latin typeface="Mark Offc For MC Extra Light" charset="0"/>
                <a:ea typeface="Mark Offc For MC Extra Light" charset="0"/>
                <a:cs typeface="Mark Offc For MC Extra Light" charset="0"/>
              </a:endParaRPr>
            </a:p>
          </p:txBody>
        </p:sp>
        <p:sp>
          <p:nvSpPr>
            <p:cNvPr id="74" name="Text Placeholder 8"/>
            <p:cNvSpPr txBox="1">
              <a:spLocks/>
            </p:cNvSpPr>
            <p:nvPr/>
          </p:nvSpPr>
          <p:spPr>
            <a:xfrm>
              <a:off x="6165067" y="3417518"/>
              <a:ext cx="1197122" cy="501732"/>
            </a:xfrm>
            <a:prstGeom prst="rect">
              <a:avLst/>
            </a:prstGeom>
          </p:spPr>
          <p:txBody>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indent="0">
                <a:buNone/>
              </a:pPr>
              <a:r>
                <a:rPr lang="en-US" sz="3200" dirty="0">
                  <a:solidFill>
                    <a:srgbClr val="FF671B"/>
                  </a:solidFill>
                  <a:latin typeface="Mark Offc For MC Extra Light" charset="0"/>
                  <a:ea typeface="Mark Offc For MC Extra Light" charset="0"/>
                  <a:cs typeface="Mark Offc For MC Extra Light" charset="0"/>
                </a:rPr>
                <a:t>58</a:t>
              </a:r>
              <a:r>
                <a:rPr lang="en-US" sz="2600" dirty="0">
                  <a:solidFill>
                    <a:srgbClr val="FF671B"/>
                  </a:solidFill>
                  <a:latin typeface="Mark Offc For MC Extra Light" charset="0"/>
                  <a:ea typeface="Mark Offc For MC Extra Light" charset="0"/>
                  <a:cs typeface="Mark Offc For MC Extra Light" charset="0"/>
                </a:rPr>
                <a:t>%</a:t>
              </a:r>
              <a:endParaRPr lang="en-US" sz="2600" spc="10" dirty="0">
                <a:solidFill>
                  <a:srgbClr val="FF671B"/>
                </a:solidFill>
                <a:latin typeface="Mark Offc For MC Extra Light" charset="0"/>
                <a:ea typeface="Mark Offc For MC Extra Light" charset="0"/>
                <a:cs typeface="Mark Offc For MC Extra Light" charset="0"/>
              </a:endParaRPr>
            </a:p>
          </p:txBody>
        </p:sp>
      </p:grpSp>
      <p:sp>
        <p:nvSpPr>
          <p:cNvPr id="45" name="Rectangle 44">
            <a:extLst>
              <a:ext uri="{FF2B5EF4-FFF2-40B4-BE49-F238E27FC236}">
                <a16:creationId xmlns:a16="http://schemas.microsoft.com/office/drawing/2014/main" id="{FE963508-0AFF-8546-A16E-F8682342673F}"/>
              </a:ext>
            </a:extLst>
          </p:cNvPr>
          <p:cNvSpPr/>
          <p:nvPr/>
        </p:nvSpPr>
        <p:spPr>
          <a:xfrm>
            <a:off x="160673" y="830550"/>
            <a:ext cx="8309628" cy="461665"/>
          </a:xfrm>
          <a:prstGeom prst="rect">
            <a:avLst/>
          </a:prstGeom>
        </p:spPr>
        <p:txBody>
          <a:bodyPr wrap="square">
            <a:spAutoFit/>
          </a:bodyPr>
          <a:lstStyle/>
          <a:p>
            <a:r>
              <a:rPr lang="en-US" sz="1200" b="1" dirty="0">
                <a:latin typeface="Mark Offc For MC" panose="020B0504020101010102" pitchFamily="34" charset="77"/>
              </a:rPr>
              <a:t>RTP can help businesses solve for traditional payment channel issues for like -  high processing/reconciliation costs, working capital challenges, low transparency and insufficient data</a:t>
            </a:r>
          </a:p>
        </p:txBody>
      </p:sp>
      <p:sp>
        <p:nvSpPr>
          <p:cNvPr id="44" name="Text Placeholder 4"/>
          <p:cNvSpPr txBox="1">
            <a:spLocks/>
          </p:cNvSpPr>
          <p:nvPr/>
        </p:nvSpPr>
        <p:spPr>
          <a:xfrm>
            <a:off x="130403" y="2113080"/>
            <a:ext cx="2376389" cy="1389472"/>
          </a:xfrm>
          <a:prstGeom prst="rect">
            <a:avLst/>
          </a:prstGeom>
        </p:spPr>
        <p:txBody>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indent="0" algn="ctr">
              <a:buFont typeface="Mark Offc For MC" panose="020B0504020101010102" pitchFamily="34" charset="0"/>
              <a:buNone/>
              <a:defRPr sz="1862" b="0" i="0" u="none" strike="noStrike" kern="1200" spc="0" baseline="0">
                <a:solidFill>
                  <a:srgbClr val="171717">
                    <a:lumMod val="65000"/>
                    <a:lumOff val="35000"/>
                  </a:srgbClr>
                </a:solidFill>
                <a:latin typeface="+mn-lt"/>
                <a:ea typeface="+mn-ea"/>
                <a:cs typeface="+mn-cs"/>
              </a:defRPr>
            </a:pPr>
            <a:r>
              <a:rPr lang="en-US" sz="6000" dirty="0">
                <a:solidFill>
                  <a:srgbClr val="171717">
                    <a:lumMod val="65000"/>
                    <a:lumOff val="35000"/>
                  </a:srgbClr>
                </a:solidFill>
              </a:rPr>
              <a:t>$</a:t>
            </a:r>
            <a:r>
              <a:rPr lang="en-US" sz="8000" dirty="0">
                <a:solidFill>
                  <a:srgbClr val="171717">
                    <a:lumMod val="65000"/>
                    <a:lumOff val="35000"/>
                  </a:srgbClr>
                </a:solidFill>
              </a:rPr>
              <a:t>19</a:t>
            </a:r>
            <a:r>
              <a:rPr lang="en-US" sz="6000" dirty="0">
                <a:solidFill>
                  <a:srgbClr val="171717">
                    <a:lumMod val="65000"/>
                    <a:lumOff val="35000"/>
                  </a:srgbClr>
                </a:solidFill>
              </a:rPr>
              <a:t>T</a:t>
            </a:r>
          </a:p>
        </p:txBody>
      </p:sp>
      <p:sp>
        <p:nvSpPr>
          <p:cNvPr id="47" name="TextBox 46"/>
          <p:cNvSpPr txBox="1"/>
          <p:nvPr/>
        </p:nvSpPr>
        <p:spPr bwMode="gray">
          <a:xfrm>
            <a:off x="161932" y="3264694"/>
            <a:ext cx="2549015" cy="1241365"/>
          </a:xfrm>
          <a:prstGeom prst="rect">
            <a:avLst/>
          </a:prstGeom>
          <a:noFill/>
        </p:spPr>
        <p:txBody>
          <a:bodyPr wrap="square" rtlCol="0">
            <a:spAutoFit/>
          </a:bodyPr>
          <a:lstStyle/>
          <a:p>
            <a:pPr algn="ctr"/>
            <a:r>
              <a:rPr lang="en-US" sz="1600" dirty="0"/>
              <a:t>U.S. B2B payments market size,</a:t>
            </a:r>
            <a:br>
              <a:rPr lang="en-US" sz="1600" dirty="0"/>
            </a:br>
            <a:r>
              <a:rPr lang="en-US" sz="1600" b="1" dirty="0">
                <a:solidFill>
                  <a:schemeClr val="accent1"/>
                </a:solidFill>
              </a:rPr>
              <a:t>dominated by paper &amp; batch ACH</a:t>
            </a:r>
            <a:r>
              <a:rPr lang="en-US" sz="1400" b="1" spc="10" baseline="30000" dirty="0">
                <a:solidFill>
                  <a:schemeClr val="accent2"/>
                </a:solidFill>
                <a:latin typeface="Mark Offc For MC Light" charset="0"/>
              </a:rPr>
              <a:t>1</a:t>
            </a:r>
            <a:endParaRPr lang="en-US" sz="1400" b="1" spc="10" baseline="30000" dirty="0">
              <a:solidFill>
                <a:schemeClr val="accent2"/>
              </a:solidFill>
              <a:latin typeface="Mark Offc For MC Light" charset="0"/>
              <a:ea typeface="Mark Offc For MC Light" charset="0"/>
              <a:cs typeface="Mark Offc For MC Light" charset="0"/>
            </a:endParaRPr>
          </a:p>
          <a:p>
            <a:pPr algn="ctr"/>
            <a:endParaRPr lang="en-US" sz="1600" b="1" baseline="30000" dirty="0">
              <a:solidFill>
                <a:schemeClr val="accent1"/>
              </a:solidFill>
            </a:endParaRPr>
          </a:p>
        </p:txBody>
      </p:sp>
      <p:sp>
        <p:nvSpPr>
          <p:cNvPr id="2" name="Slide Number Placeholder 1"/>
          <p:cNvSpPr>
            <a:spLocks noGrp="1"/>
          </p:cNvSpPr>
          <p:nvPr>
            <p:ph type="sldNum" sz="quarter" idx="12"/>
          </p:nvPr>
        </p:nvSpPr>
        <p:spPr/>
        <p:txBody>
          <a:bodyPr/>
          <a:lstStyle/>
          <a:p>
            <a:fld id="{3AB2DB24-5BB4-4F1B-973E-A10FA63DFB9A}" type="slidenum">
              <a:rPr lang="en-US" smtClean="0"/>
              <a:pPr/>
              <a:t>6</a:t>
            </a:fld>
            <a:endParaRPr lang="en-US" dirty="0"/>
          </a:p>
        </p:txBody>
      </p:sp>
    </p:spTree>
    <p:extLst>
      <p:ext uri="{BB962C8B-B14F-4D97-AF65-F5344CB8AC3E}">
        <p14:creationId xmlns:p14="http://schemas.microsoft.com/office/powerpoint/2010/main" val="925832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egal">
            <a:extLst>
              <a:ext uri="{FF2B5EF4-FFF2-40B4-BE49-F238E27FC236}">
                <a16:creationId xmlns:a16="http://schemas.microsoft.com/office/drawing/2014/main" id="{D2DCB54F-2D1C-2540-B6B7-8CB69961F5C1}"/>
              </a:ext>
            </a:extLst>
          </p:cNvPr>
          <p:cNvSpPr/>
          <p:nvPr/>
        </p:nvSpPr>
        <p:spPr bwMode="gray">
          <a:xfrm>
            <a:off x="8980380" y="3153652"/>
            <a:ext cx="90964" cy="1481030"/>
          </a:xfrm>
          <a:prstGeom prst="rect">
            <a:avLst/>
          </a:prstGeom>
        </p:spPr>
        <p:txBody>
          <a:bodyPr vert="vert270" wrap="none" lIns="91440" tIns="45720" rIns="91440" bIns="45720" rtlCol="0" anchor="ctr"/>
          <a:lstStyle/>
          <a:p>
            <a:pPr lvl="0"/>
            <a:r>
              <a:rPr lang="en-US" sz="400" dirty="0">
                <a:solidFill>
                  <a:srgbClr val="A2A2A2"/>
                </a:solidFill>
                <a:latin typeface="Mark Offc For MC" panose="020B0504020101010102" pitchFamily="34" charset="0"/>
              </a:rPr>
              <a:t>©2018 Mastercard. Proprietary and Confidential.</a:t>
            </a:r>
          </a:p>
        </p:txBody>
      </p:sp>
      <p:sp>
        <p:nvSpPr>
          <p:cNvPr id="7" name="Rectangle 6">
            <a:extLst>
              <a:ext uri="{FF2B5EF4-FFF2-40B4-BE49-F238E27FC236}">
                <a16:creationId xmlns:a16="http://schemas.microsoft.com/office/drawing/2014/main" id="{FE963508-0AFF-8546-A16E-F8682342673F}"/>
              </a:ext>
            </a:extLst>
          </p:cNvPr>
          <p:cNvSpPr/>
          <p:nvPr/>
        </p:nvSpPr>
        <p:spPr>
          <a:xfrm>
            <a:off x="168578" y="2606993"/>
            <a:ext cx="3601287" cy="1569660"/>
          </a:xfrm>
          <a:prstGeom prst="rect">
            <a:avLst/>
          </a:prstGeom>
        </p:spPr>
        <p:txBody>
          <a:bodyPr wrap="square">
            <a:spAutoFit/>
          </a:bodyPr>
          <a:lstStyle/>
          <a:p>
            <a:r>
              <a:rPr lang="en-US" sz="1200" b="1" dirty="0">
                <a:latin typeface="Mark Offc For MC" panose="020B0504020101010102" pitchFamily="34" charset="77"/>
              </a:rPr>
              <a:t>In addition to standing up critical RTP infrastructures in an increasingly common way, we are delivering overlay applications and services that sit on top of the rails – helping banks to monetize their RTP investments, driving interoperability at the application layer, and creating deeper value and relevancy for end customers</a:t>
            </a:r>
          </a:p>
        </p:txBody>
      </p:sp>
      <p:sp>
        <p:nvSpPr>
          <p:cNvPr id="51" name="Rectangle 50"/>
          <p:cNvSpPr/>
          <p:nvPr/>
        </p:nvSpPr>
        <p:spPr bwMode="gray">
          <a:xfrm>
            <a:off x="4571741" y="414866"/>
            <a:ext cx="4030981" cy="442996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3" name="Oval 52"/>
          <p:cNvSpPr/>
          <p:nvPr/>
        </p:nvSpPr>
        <p:spPr bwMode="gray">
          <a:xfrm>
            <a:off x="4933816" y="1622481"/>
            <a:ext cx="380197" cy="3801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54" name="Straight Connector 53"/>
          <p:cNvCxnSpPr/>
          <p:nvPr/>
        </p:nvCxnSpPr>
        <p:spPr bwMode="gray">
          <a:xfrm>
            <a:off x="5436640" y="1839767"/>
            <a:ext cx="2356301" cy="0"/>
          </a:xfrm>
          <a:prstGeom prst="line">
            <a:avLst/>
          </a:prstGeom>
          <a:ln w="9525">
            <a:solidFill>
              <a:srgbClr val="E1DDD5"/>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gray">
          <a:xfrm>
            <a:off x="5436640" y="963955"/>
            <a:ext cx="2356301" cy="0"/>
          </a:xfrm>
          <a:prstGeom prst="line">
            <a:avLst/>
          </a:prstGeom>
          <a:ln w="9525">
            <a:solidFill>
              <a:srgbClr val="E1DDD5"/>
            </a:solidFill>
            <a:tailEnd type="none"/>
          </a:ln>
        </p:spPr>
        <p:style>
          <a:lnRef idx="1">
            <a:schemeClr val="accent1"/>
          </a:lnRef>
          <a:fillRef idx="0">
            <a:schemeClr val="accent1"/>
          </a:fillRef>
          <a:effectRef idx="0">
            <a:schemeClr val="accent1"/>
          </a:effectRef>
          <a:fontRef idx="minor">
            <a:schemeClr val="tx1"/>
          </a:fontRef>
        </p:style>
      </p:cxnSp>
      <p:sp>
        <p:nvSpPr>
          <p:cNvPr id="57" name="Oval 56"/>
          <p:cNvSpPr/>
          <p:nvPr/>
        </p:nvSpPr>
        <p:spPr bwMode="gray">
          <a:xfrm>
            <a:off x="4933816" y="739367"/>
            <a:ext cx="380197" cy="3801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59" name="Picture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7479" y="1646624"/>
            <a:ext cx="331920" cy="331920"/>
          </a:xfrm>
          <a:prstGeom prst="rect">
            <a:avLst/>
          </a:prstGeom>
        </p:spPr>
      </p:pic>
      <p:sp>
        <p:nvSpPr>
          <p:cNvPr id="60" name="Text Placeholder 5"/>
          <p:cNvSpPr txBox="1">
            <a:spLocks/>
          </p:cNvSpPr>
          <p:nvPr/>
        </p:nvSpPr>
        <p:spPr bwMode="gray">
          <a:xfrm>
            <a:off x="5418826" y="1866654"/>
            <a:ext cx="2748577" cy="840692"/>
          </a:xfrm>
          <a:prstGeom prst="rect">
            <a:avLst/>
          </a:prstGeom>
          <a:noFill/>
        </p:spPr>
        <p:txBody>
          <a:bodyPr vert="horz" lIns="91440" tIns="45720" rIns="0" bIns="45720" rtlCol="0" anchor="t" anchorCtr="0">
            <a:noAutofit/>
          </a:bodyPr>
          <a:lstStyle>
            <a:lvl1pPr marL="0" indent="0" algn="l" defTabSz="685783" rtl="0" eaLnBrk="1" latinLnBrk="0" hangingPunct="1">
              <a:lnSpc>
                <a:spcPct val="90000"/>
              </a:lnSpc>
              <a:spcBef>
                <a:spcPts val="1200"/>
              </a:spcBef>
              <a:buFont typeface="Mark Offc For MC" panose="020B0504020101010102" pitchFamily="34" charset="0"/>
              <a:buNone/>
              <a:defRPr sz="1400" b="0" kern="1200">
                <a:solidFill>
                  <a:schemeClr val="tx1"/>
                </a:solidFill>
                <a:latin typeface="Mark Offc For MC" panose="020B0504020101010102" pitchFamily="34" charset="0"/>
                <a:ea typeface="+mn-ea"/>
                <a:cs typeface="+mn-cs"/>
              </a:defRPr>
            </a:lvl1pPr>
            <a:lvl2pPr marL="342891" indent="0" algn="l" defTabSz="685783" rtl="0" eaLnBrk="1" latinLnBrk="0" hangingPunct="1">
              <a:lnSpc>
                <a:spcPct val="90000"/>
              </a:lnSpc>
              <a:spcBef>
                <a:spcPts val="200"/>
              </a:spcBef>
              <a:buFont typeface="Mark Offc For MC" panose="020B0504020101010102" pitchFamily="34" charset="0"/>
              <a:buNone/>
              <a:defRPr sz="1500" b="1" kern="1200">
                <a:solidFill>
                  <a:schemeClr val="tx1"/>
                </a:solidFill>
                <a:latin typeface="+mn-lt"/>
                <a:ea typeface="+mn-ea"/>
                <a:cs typeface="+mn-cs"/>
              </a:defRPr>
            </a:lvl2pPr>
            <a:lvl3pPr marL="685783" indent="0" algn="l" defTabSz="685783" rtl="0" eaLnBrk="1" latinLnBrk="0" hangingPunct="1">
              <a:lnSpc>
                <a:spcPct val="90000"/>
              </a:lnSpc>
              <a:spcBef>
                <a:spcPts val="300"/>
              </a:spcBef>
              <a:buFont typeface="Mark Offc For MC" panose="020B0504020101010102" pitchFamily="34" charset="0"/>
              <a:buNone/>
              <a:defRPr sz="1351" b="1" kern="1200">
                <a:solidFill>
                  <a:schemeClr val="tx1"/>
                </a:solidFill>
                <a:latin typeface="+mn-lt"/>
                <a:ea typeface="+mn-ea"/>
                <a:cs typeface="+mn-cs"/>
              </a:defRPr>
            </a:lvl3pPr>
            <a:lvl4pPr marL="1028674" indent="0" algn="l" defTabSz="685783" rtl="0" eaLnBrk="1" latinLnBrk="0" hangingPunct="1">
              <a:lnSpc>
                <a:spcPct val="90000"/>
              </a:lnSpc>
              <a:spcBef>
                <a:spcPts val="300"/>
              </a:spcBef>
              <a:buFont typeface="Mark Offc For MC" panose="020B0504020101010102" pitchFamily="34" charset="0"/>
              <a:buNone/>
              <a:defRPr sz="1200" b="1" kern="1200">
                <a:solidFill>
                  <a:schemeClr val="tx1"/>
                </a:solidFill>
                <a:latin typeface="+mn-lt"/>
                <a:ea typeface="+mn-ea"/>
                <a:cs typeface="+mn-cs"/>
              </a:defRPr>
            </a:lvl4pPr>
            <a:lvl5pPr marL="1371566" indent="0" algn="l" defTabSz="685783" rtl="0" eaLnBrk="1" latinLnBrk="0" hangingPunct="1">
              <a:lnSpc>
                <a:spcPct val="90000"/>
              </a:lnSpc>
              <a:spcBef>
                <a:spcPts val="300"/>
              </a:spcBef>
              <a:buFont typeface="Mark Offc For MC" panose="020B0504020101010102" pitchFamily="34" charset="0"/>
              <a:buNone/>
              <a:defRPr sz="1200" b="1" kern="1200">
                <a:solidFill>
                  <a:schemeClr val="tx1"/>
                </a:solidFill>
                <a:latin typeface="+mn-lt"/>
                <a:ea typeface="+mn-ea"/>
                <a:cs typeface="+mn-cs"/>
              </a:defRPr>
            </a:lvl5pPr>
            <a:lvl6pPr marL="1714457" indent="0" algn="l" defTabSz="685783" rtl="0" eaLnBrk="1" latinLnBrk="0" hangingPunct="1">
              <a:lnSpc>
                <a:spcPct val="90000"/>
              </a:lnSpc>
              <a:spcBef>
                <a:spcPts val="375"/>
              </a:spcBef>
              <a:buFont typeface="Mark Offc For MC" panose="020B0604020202020204" pitchFamily="34" charset="0"/>
              <a:buNone/>
              <a:defRPr sz="1200" b="1" kern="1200">
                <a:solidFill>
                  <a:schemeClr val="tx1"/>
                </a:solidFill>
                <a:latin typeface="+mn-lt"/>
                <a:ea typeface="+mn-ea"/>
                <a:cs typeface="+mn-cs"/>
              </a:defRPr>
            </a:lvl6pPr>
            <a:lvl7pPr marL="2057349" indent="0" algn="l" defTabSz="685783" rtl="0" eaLnBrk="1" latinLnBrk="0" hangingPunct="1">
              <a:lnSpc>
                <a:spcPct val="90000"/>
              </a:lnSpc>
              <a:spcBef>
                <a:spcPts val="375"/>
              </a:spcBef>
              <a:buFont typeface="Mark Offc For MC" panose="020B0604020202020204" pitchFamily="34" charset="0"/>
              <a:buNone/>
              <a:defRPr sz="1200" b="1" kern="1200">
                <a:solidFill>
                  <a:schemeClr val="tx1"/>
                </a:solidFill>
                <a:latin typeface="+mn-lt"/>
                <a:ea typeface="+mn-ea"/>
                <a:cs typeface="+mn-cs"/>
              </a:defRPr>
            </a:lvl7pPr>
            <a:lvl8pPr marL="2400240" indent="0" algn="l" defTabSz="685783" rtl="0" eaLnBrk="1" latinLnBrk="0" hangingPunct="1">
              <a:lnSpc>
                <a:spcPct val="90000"/>
              </a:lnSpc>
              <a:spcBef>
                <a:spcPts val="375"/>
              </a:spcBef>
              <a:buFont typeface="Mark Offc For MC" panose="020B0604020202020204" pitchFamily="34" charset="0"/>
              <a:buNone/>
              <a:defRPr sz="1200" b="1" kern="1200">
                <a:solidFill>
                  <a:schemeClr val="tx1"/>
                </a:solidFill>
                <a:latin typeface="+mn-lt"/>
                <a:ea typeface="+mn-ea"/>
                <a:cs typeface="+mn-cs"/>
              </a:defRPr>
            </a:lvl8pPr>
            <a:lvl9pPr marL="2743131" indent="0" algn="l" defTabSz="685783" rtl="0" eaLnBrk="1" latinLnBrk="0" hangingPunct="1">
              <a:lnSpc>
                <a:spcPct val="90000"/>
              </a:lnSpc>
              <a:spcBef>
                <a:spcPts val="375"/>
              </a:spcBef>
              <a:buFont typeface="Mark Offc For MC" panose="020B0604020202020204" pitchFamily="34" charset="0"/>
              <a:buNone/>
              <a:defRPr sz="1200" b="1" kern="1200">
                <a:solidFill>
                  <a:schemeClr val="tx1"/>
                </a:solidFill>
                <a:latin typeface="+mn-lt"/>
                <a:ea typeface="+mn-ea"/>
                <a:cs typeface="+mn-cs"/>
              </a:defRPr>
            </a:lvl9pPr>
          </a:lstStyle>
          <a:p>
            <a:pPr>
              <a:spcBef>
                <a:spcPts val="800"/>
              </a:spcBef>
            </a:pPr>
            <a:r>
              <a:rPr lang="en-US" sz="1050" dirty="0">
                <a:solidFill>
                  <a:srgbClr val="171717"/>
                </a:solidFill>
              </a:rPr>
              <a:t>Deliver </a:t>
            </a:r>
            <a:r>
              <a:rPr lang="en-US" sz="1050" b="1" dirty="0">
                <a:solidFill>
                  <a:schemeClr val="accent1"/>
                </a:solidFill>
              </a:rPr>
              <a:t>end-user solutions</a:t>
            </a:r>
            <a:r>
              <a:rPr lang="en-US" sz="1050" dirty="0">
                <a:solidFill>
                  <a:srgbClr val="171717"/>
                </a:solidFill>
              </a:rPr>
              <a:t> enabled by core assets and capabilities, based on our core philosophies:</a:t>
            </a:r>
            <a:endParaRPr lang="en-US" sz="1050" b="1" dirty="0">
              <a:solidFill>
                <a:srgbClr val="FF671B"/>
              </a:solidFill>
            </a:endParaRPr>
          </a:p>
          <a:p>
            <a:pPr marL="171450" indent="-171450">
              <a:spcBef>
                <a:spcPts val="800"/>
              </a:spcBef>
              <a:buFont typeface="Arial" panose="020B0604020202020204" pitchFamily="34" charset="0"/>
              <a:buChar char="•"/>
            </a:pPr>
            <a:r>
              <a:rPr lang="en-US" sz="1050" dirty="0"/>
              <a:t>Solve real pain points</a:t>
            </a:r>
          </a:p>
          <a:p>
            <a:pPr marL="171450" indent="-171450">
              <a:spcBef>
                <a:spcPts val="800"/>
              </a:spcBef>
              <a:buFont typeface="Arial" panose="020B0604020202020204" pitchFamily="34" charset="0"/>
              <a:buChar char="•"/>
            </a:pPr>
            <a:r>
              <a:rPr lang="en-US" sz="1050" dirty="0"/>
              <a:t>Capitalize on the data benefits</a:t>
            </a:r>
          </a:p>
          <a:p>
            <a:pPr marL="171450" indent="-171450">
              <a:spcBef>
                <a:spcPts val="800"/>
              </a:spcBef>
              <a:buFont typeface="Arial" panose="020B0604020202020204" pitchFamily="34" charset="0"/>
              <a:buChar char="•"/>
            </a:pPr>
            <a:r>
              <a:rPr lang="en-US" sz="1050" dirty="0"/>
              <a:t>Enable payment optionality</a:t>
            </a:r>
          </a:p>
          <a:p>
            <a:pPr marL="171450" indent="-171450">
              <a:spcBef>
                <a:spcPts val="800"/>
              </a:spcBef>
              <a:buFont typeface="Arial" panose="020B0604020202020204" pitchFamily="34" charset="0"/>
              <a:buChar char="•"/>
            </a:pPr>
            <a:r>
              <a:rPr lang="en-US" sz="1050" dirty="0">
                <a:solidFill>
                  <a:srgbClr val="171717"/>
                </a:solidFill>
              </a:rPr>
              <a:t>Accelerate with partnerships</a:t>
            </a:r>
          </a:p>
          <a:p>
            <a:pPr>
              <a:spcBef>
                <a:spcPts val="800"/>
              </a:spcBef>
            </a:pPr>
            <a:endParaRPr lang="en-US" sz="1050" b="1" dirty="0">
              <a:solidFill>
                <a:srgbClr val="FF671B"/>
              </a:solidFill>
            </a:endParaRPr>
          </a:p>
          <a:p>
            <a:pPr>
              <a:spcBef>
                <a:spcPts val="800"/>
              </a:spcBef>
            </a:pPr>
            <a:endParaRPr lang="en-US" sz="1100" b="1" dirty="0">
              <a:solidFill>
                <a:srgbClr val="171717"/>
              </a:solidFill>
            </a:endParaRPr>
          </a:p>
        </p:txBody>
      </p:sp>
      <p:sp>
        <p:nvSpPr>
          <p:cNvPr id="61" name="Text Placeholder 5"/>
          <p:cNvSpPr txBox="1">
            <a:spLocks/>
          </p:cNvSpPr>
          <p:nvPr/>
        </p:nvSpPr>
        <p:spPr bwMode="gray">
          <a:xfrm>
            <a:off x="5412834" y="1005740"/>
            <a:ext cx="2497418" cy="840692"/>
          </a:xfrm>
          <a:prstGeom prst="rect">
            <a:avLst/>
          </a:prstGeom>
        </p:spPr>
        <p:txBody>
          <a:bodyPr vert="horz" lIns="91440" tIns="45720" rIns="0" bIns="45720" rtlCol="0" anchor="t" anchorCtr="0">
            <a:noAutofit/>
          </a:bodyPr>
          <a:lstStyle>
            <a:lvl1pPr marL="0" indent="0" algn="l" defTabSz="685783" rtl="0" eaLnBrk="1" latinLnBrk="0" hangingPunct="1">
              <a:lnSpc>
                <a:spcPct val="90000"/>
              </a:lnSpc>
              <a:spcBef>
                <a:spcPts val="1200"/>
              </a:spcBef>
              <a:buFont typeface="Mark Offc For MC" panose="020B0504020101010102" pitchFamily="34" charset="0"/>
              <a:buNone/>
              <a:defRPr sz="1400" b="0" kern="1200">
                <a:solidFill>
                  <a:schemeClr val="tx1"/>
                </a:solidFill>
                <a:latin typeface="Mark Offc For MC" panose="020B0504020101010102" pitchFamily="34" charset="0"/>
                <a:ea typeface="+mn-ea"/>
                <a:cs typeface="+mn-cs"/>
              </a:defRPr>
            </a:lvl1pPr>
            <a:lvl2pPr marL="342891" indent="0" algn="l" defTabSz="685783" rtl="0" eaLnBrk="1" latinLnBrk="0" hangingPunct="1">
              <a:lnSpc>
                <a:spcPct val="90000"/>
              </a:lnSpc>
              <a:spcBef>
                <a:spcPts val="200"/>
              </a:spcBef>
              <a:buFont typeface="Mark Offc For MC" panose="020B0504020101010102" pitchFamily="34" charset="0"/>
              <a:buNone/>
              <a:defRPr sz="1500" b="1" kern="1200">
                <a:solidFill>
                  <a:schemeClr val="tx1"/>
                </a:solidFill>
                <a:latin typeface="+mn-lt"/>
                <a:ea typeface="+mn-ea"/>
                <a:cs typeface="+mn-cs"/>
              </a:defRPr>
            </a:lvl2pPr>
            <a:lvl3pPr marL="685783" indent="0" algn="l" defTabSz="685783" rtl="0" eaLnBrk="1" latinLnBrk="0" hangingPunct="1">
              <a:lnSpc>
                <a:spcPct val="90000"/>
              </a:lnSpc>
              <a:spcBef>
                <a:spcPts val="300"/>
              </a:spcBef>
              <a:buFont typeface="Mark Offc For MC" panose="020B0504020101010102" pitchFamily="34" charset="0"/>
              <a:buNone/>
              <a:defRPr sz="1351" b="1" kern="1200">
                <a:solidFill>
                  <a:schemeClr val="tx1"/>
                </a:solidFill>
                <a:latin typeface="+mn-lt"/>
                <a:ea typeface="+mn-ea"/>
                <a:cs typeface="+mn-cs"/>
              </a:defRPr>
            </a:lvl3pPr>
            <a:lvl4pPr marL="1028674" indent="0" algn="l" defTabSz="685783" rtl="0" eaLnBrk="1" latinLnBrk="0" hangingPunct="1">
              <a:lnSpc>
                <a:spcPct val="90000"/>
              </a:lnSpc>
              <a:spcBef>
                <a:spcPts val="300"/>
              </a:spcBef>
              <a:buFont typeface="Mark Offc For MC" panose="020B0504020101010102" pitchFamily="34" charset="0"/>
              <a:buNone/>
              <a:defRPr sz="1200" b="1" kern="1200">
                <a:solidFill>
                  <a:schemeClr val="tx1"/>
                </a:solidFill>
                <a:latin typeface="+mn-lt"/>
                <a:ea typeface="+mn-ea"/>
                <a:cs typeface="+mn-cs"/>
              </a:defRPr>
            </a:lvl4pPr>
            <a:lvl5pPr marL="1371566" indent="0" algn="l" defTabSz="685783" rtl="0" eaLnBrk="1" latinLnBrk="0" hangingPunct="1">
              <a:lnSpc>
                <a:spcPct val="90000"/>
              </a:lnSpc>
              <a:spcBef>
                <a:spcPts val="300"/>
              </a:spcBef>
              <a:buFont typeface="Mark Offc For MC" panose="020B0504020101010102" pitchFamily="34" charset="0"/>
              <a:buNone/>
              <a:defRPr sz="1200" b="1" kern="1200">
                <a:solidFill>
                  <a:schemeClr val="tx1"/>
                </a:solidFill>
                <a:latin typeface="+mn-lt"/>
                <a:ea typeface="+mn-ea"/>
                <a:cs typeface="+mn-cs"/>
              </a:defRPr>
            </a:lvl5pPr>
            <a:lvl6pPr marL="1714457" indent="0" algn="l" defTabSz="685783" rtl="0" eaLnBrk="1" latinLnBrk="0" hangingPunct="1">
              <a:lnSpc>
                <a:spcPct val="90000"/>
              </a:lnSpc>
              <a:spcBef>
                <a:spcPts val="375"/>
              </a:spcBef>
              <a:buFont typeface="Mark Offc For MC" panose="020B0604020202020204" pitchFamily="34" charset="0"/>
              <a:buNone/>
              <a:defRPr sz="1200" b="1" kern="1200">
                <a:solidFill>
                  <a:schemeClr val="tx1"/>
                </a:solidFill>
                <a:latin typeface="+mn-lt"/>
                <a:ea typeface="+mn-ea"/>
                <a:cs typeface="+mn-cs"/>
              </a:defRPr>
            </a:lvl6pPr>
            <a:lvl7pPr marL="2057349" indent="0" algn="l" defTabSz="685783" rtl="0" eaLnBrk="1" latinLnBrk="0" hangingPunct="1">
              <a:lnSpc>
                <a:spcPct val="90000"/>
              </a:lnSpc>
              <a:spcBef>
                <a:spcPts val="375"/>
              </a:spcBef>
              <a:buFont typeface="Mark Offc For MC" panose="020B0604020202020204" pitchFamily="34" charset="0"/>
              <a:buNone/>
              <a:defRPr sz="1200" b="1" kern="1200">
                <a:solidFill>
                  <a:schemeClr val="tx1"/>
                </a:solidFill>
                <a:latin typeface="+mn-lt"/>
                <a:ea typeface="+mn-ea"/>
                <a:cs typeface="+mn-cs"/>
              </a:defRPr>
            </a:lvl7pPr>
            <a:lvl8pPr marL="2400240" indent="0" algn="l" defTabSz="685783" rtl="0" eaLnBrk="1" latinLnBrk="0" hangingPunct="1">
              <a:lnSpc>
                <a:spcPct val="90000"/>
              </a:lnSpc>
              <a:spcBef>
                <a:spcPts val="375"/>
              </a:spcBef>
              <a:buFont typeface="Mark Offc For MC" panose="020B0604020202020204" pitchFamily="34" charset="0"/>
              <a:buNone/>
              <a:defRPr sz="1200" b="1" kern="1200">
                <a:solidFill>
                  <a:schemeClr val="tx1"/>
                </a:solidFill>
                <a:latin typeface="+mn-lt"/>
                <a:ea typeface="+mn-ea"/>
                <a:cs typeface="+mn-cs"/>
              </a:defRPr>
            </a:lvl8pPr>
            <a:lvl9pPr marL="2743131" indent="0" algn="l" defTabSz="685783" rtl="0" eaLnBrk="1" latinLnBrk="0" hangingPunct="1">
              <a:lnSpc>
                <a:spcPct val="90000"/>
              </a:lnSpc>
              <a:spcBef>
                <a:spcPts val="375"/>
              </a:spcBef>
              <a:buFont typeface="Mark Offc For MC" panose="020B0604020202020204" pitchFamily="34" charset="0"/>
              <a:buNone/>
              <a:defRPr sz="1200" b="1" kern="1200">
                <a:solidFill>
                  <a:schemeClr val="tx1"/>
                </a:solidFill>
                <a:latin typeface="+mn-lt"/>
                <a:ea typeface="+mn-ea"/>
                <a:cs typeface="+mn-cs"/>
              </a:defRPr>
            </a:lvl9pPr>
          </a:lstStyle>
          <a:p>
            <a:pPr>
              <a:spcBef>
                <a:spcPts val="800"/>
              </a:spcBef>
            </a:pPr>
            <a:r>
              <a:rPr lang="en-US" sz="1050" dirty="0">
                <a:solidFill>
                  <a:srgbClr val="171717"/>
                </a:solidFill>
              </a:rPr>
              <a:t>Power the underlying </a:t>
            </a:r>
            <a:r>
              <a:rPr lang="en-US" sz="1050" b="1" dirty="0">
                <a:solidFill>
                  <a:srgbClr val="FF671B"/>
                </a:solidFill>
              </a:rPr>
              <a:t>technology</a:t>
            </a:r>
            <a:r>
              <a:rPr lang="en-US" sz="1050" dirty="0">
                <a:solidFill>
                  <a:srgbClr val="171717"/>
                </a:solidFill>
              </a:rPr>
              <a:t> </a:t>
            </a:r>
            <a:r>
              <a:rPr lang="en-US" sz="1050" b="1" dirty="0">
                <a:solidFill>
                  <a:srgbClr val="FF671B"/>
                </a:solidFill>
              </a:rPr>
              <a:t>and rails </a:t>
            </a:r>
            <a:r>
              <a:rPr lang="en-US" sz="1050" dirty="0">
                <a:solidFill>
                  <a:srgbClr val="171717"/>
                </a:solidFill>
              </a:rPr>
              <a:t>for The Clearing House</a:t>
            </a:r>
            <a:endParaRPr lang="en-US" sz="1050" b="1" dirty="0">
              <a:solidFill>
                <a:srgbClr val="FF671B"/>
              </a:solidFill>
            </a:endParaRPr>
          </a:p>
        </p:txBody>
      </p:sp>
      <p:sp>
        <p:nvSpPr>
          <p:cNvPr id="62" name="Oval 61"/>
          <p:cNvSpPr/>
          <p:nvPr/>
        </p:nvSpPr>
        <p:spPr bwMode="gray">
          <a:xfrm>
            <a:off x="4972476" y="3489791"/>
            <a:ext cx="380197" cy="3801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63" name="Straight Connector 62"/>
          <p:cNvCxnSpPr/>
          <p:nvPr/>
        </p:nvCxnSpPr>
        <p:spPr bwMode="gray">
          <a:xfrm>
            <a:off x="5475300" y="3785015"/>
            <a:ext cx="2356301" cy="0"/>
          </a:xfrm>
          <a:prstGeom prst="line">
            <a:avLst/>
          </a:prstGeom>
          <a:ln w="9525">
            <a:solidFill>
              <a:srgbClr val="E1DDD5"/>
            </a:solidFill>
            <a:tailEnd type="none"/>
          </a:ln>
        </p:spPr>
        <p:style>
          <a:lnRef idx="1">
            <a:schemeClr val="accent1"/>
          </a:lnRef>
          <a:fillRef idx="0">
            <a:schemeClr val="accent1"/>
          </a:fillRef>
          <a:effectRef idx="0">
            <a:schemeClr val="accent1"/>
          </a:effectRef>
          <a:fontRef idx="minor">
            <a:schemeClr val="tx1"/>
          </a:fontRef>
        </p:style>
      </p:cxnSp>
      <p:pic>
        <p:nvPicPr>
          <p:cNvPr id="64" name="Picture 63"/>
          <p:cNvPicPr>
            <a:picLocks noChangeAspect="1"/>
          </p:cNvPicPr>
          <p:nvPr/>
        </p:nvPicPr>
        <p:blipFill rotWithShape="1">
          <a:blip r:embed="rId4">
            <a:extLst>
              <a:ext uri="{28A0092B-C50C-407E-A947-70E740481C1C}">
                <a14:useLocalDpi xmlns:a14="http://schemas.microsoft.com/office/drawing/2010/main" val="0"/>
              </a:ext>
            </a:extLst>
          </a:blip>
          <a:srcRect l="38046" t="17310" r="58735" b="77450"/>
          <a:stretch/>
        </p:blipFill>
        <p:spPr>
          <a:xfrm>
            <a:off x="5014516" y="3514351"/>
            <a:ext cx="294302" cy="269507"/>
          </a:xfrm>
          <a:prstGeom prst="rect">
            <a:avLst/>
          </a:prstGeom>
        </p:spPr>
      </p:pic>
      <p:sp>
        <p:nvSpPr>
          <p:cNvPr id="65" name="Text Placeholder 5"/>
          <p:cNvSpPr txBox="1">
            <a:spLocks/>
          </p:cNvSpPr>
          <p:nvPr/>
        </p:nvSpPr>
        <p:spPr bwMode="gray">
          <a:xfrm>
            <a:off x="5421389" y="3825690"/>
            <a:ext cx="2746014" cy="840692"/>
          </a:xfrm>
          <a:prstGeom prst="rect">
            <a:avLst/>
          </a:prstGeom>
        </p:spPr>
        <p:txBody>
          <a:bodyPr vert="horz" lIns="91440" tIns="45720" rIns="0" bIns="45720" rtlCol="0" anchor="t" anchorCtr="0">
            <a:noAutofit/>
          </a:bodyPr>
          <a:lstStyle>
            <a:lvl1pPr marL="0" indent="0" algn="l" defTabSz="685783" rtl="0" eaLnBrk="1" latinLnBrk="0" hangingPunct="1">
              <a:lnSpc>
                <a:spcPct val="90000"/>
              </a:lnSpc>
              <a:spcBef>
                <a:spcPts val="1200"/>
              </a:spcBef>
              <a:buFont typeface="Mark Offc For MC" panose="020B0504020101010102" pitchFamily="34" charset="0"/>
              <a:buNone/>
              <a:defRPr sz="1400" b="0" kern="1200">
                <a:solidFill>
                  <a:schemeClr val="tx1"/>
                </a:solidFill>
                <a:latin typeface="Mark Offc For MC" panose="020B0504020101010102" pitchFamily="34" charset="0"/>
                <a:ea typeface="+mn-ea"/>
                <a:cs typeface="+mn-cs"/>
              </a:defRPr>
            </a:lvl1pPr>
            <a:lvl2pPr marL="342891" indent="0" algn="l" defTabSz="685783" rtl="0" eaLnBrk="1" latinLnBrk="0" hangingPunct="1">
              <a:lnSpc>
                <a:spcPct val="90000"/>
              </a:lnSpc>
              <a:spcBef>
                <a:spcPts val="200"/>
              </a:spcBef>
              <a:buFont typeface="Mark Offc For MC" panose="020B0504020101010102" pitchFamily="34" charset="0"/>
              <a:buNone/>
              <a:defRPr sz="1500" b="1" kern="1200">
                <a:solidFill>
                  <a:schemeClr val="tx1"/>
                </a:solidFill>
                <a:latin typeface="+mn-lt"/>
                <a:ea typeface="+mn-ea"/>
                <a:cs typeface="+mn-cs"/>
              </a:defRPr>
            </a:lvl2pPr>
            <a:lvl3pPr marL="685783" indent="0" algn="l" defTabSz="685783" rtl="0" eaLnBrk="1" latinLnBrk="0" hangingPunct="1">
              <a:lnSpc>
                <a:spcPct val="90000"/>
              </a:lnSpc>
              <a:spcBef>
                <a:spcPts val="300"/>
              </a:spcBef>
              <a:buFont typeface="Mark Offc For MC" panose="020B0504020101010102" pitchFamily="34" charset="0"/>
              <a:buNone/>
              <a:defRPr sz="1351" b="1" kern="1200">
                <a:solidFill>
                  <a:schemeClr val="tx1"/>
                </a:solidFill>
                <a:latin typeface="+mn-lt"/>
                <a:ea typeface="+mn-ea"/>
                <a:cs typeface="+mn-cs"/>
              </a:defRPr>
            </a:lvl3pPr>
            <a:lvl4pPr marL="1028674" indent="0" algn="l" defTabSz="685783" rtl="0" eaLnBrk="1" latinLnBrk="0" hangingPunct="1">
              <a:lnSpc>
                <a:spcPct val="90000"/>
              </a:lnSpc>
              <a:spcBef>
                <a:spcPts val="300"/>
              </a:spcBef>
              <a:buFont typeface="Mark Offc For MC" panose="020B0504020101010102" pitchFamily="34" charset="0"/>
              <a:buNone/>
              <a:defRPr sz="1200" b="1" kern="1200">
                <a:solidFill>
                  <a:schemeClr val="tx1"/>
                </a:solidFill>
                <a:latin typeface="+mn-lt"/>
                <a:ea typeface="+mn-ea"/>
                <a:cs typeface="+mn-cs"/>
              </a:defRPr>
            </a:lvl4pPr>
            <a:lvl5pPr marL="1371566" indent="0" algn="l" defTabSz="685783" rtl="0" eaLnBrk="1" latinLnBrk="0" hangingPunct="1">
              <a:lnSpc>
                <a:spcPct val="90000"/>
              </a:lnSpc>
              <a:spcBef>
                <a:spcPts val="300"/>
              </a:spcBef>
              <a:buFont typeface="Mark Offc For MC" panose="020B0504020101010102" pitchFamily="34" charset="0"/>
              <a:buNone/>
              <a:defRPr sz="1200" b="1" kern="1200">
                <a:solidFill>
                  <a:schemeClr val="tx1"/>
                </a:solidFill>
                <a:latin typeface="+mn-lt"/>
                <a:ea typeface="+mn-ea"/>
                <a:cs typeface="+mn-cs"/>
              </a:defRPr>
            </a:lvl5pPr>
            <a:lvl6pPr marL="1714457" indent="0" algn="l" defTabSz="685783" rtl="0" eaLnBrk="1" latinLnBrk="0" hangingPunct="1">
              <a:lnSpc>
                <a:spcPct val="90000"/>
              </a:lnSpc>
              <a:spcBef>
                <a:spcPts val="375"/>
              </a:spcBef>
              <a:buFont typeface="Mark Offc For MC" panose="020B0604020202020204" pitchFamily="34" charset="0"/>
              <a:buNone/>
              <a:defRPr sz="1200" b="1" kern="1200">
                <a:solidFill>
                  <a:schemeClr val="tx1"/>
                </a:solidFill>
                <a:latin typeface="+mn-lt"/>
                <a:ea typeface="+mn-ea"/>
                <a:cs typeface="+mn-cs"/>
              </a:defRPr>
            </a:lvl6pPr>
            <a:lvl7pPr marL="2057349" indent="0" algn="l" defTabSz="685783" rtl="0" eaLnBrk="1" latinLnBrk="0" hangingPunct="1">
              <a:lnSpc>
                <a:spcPct val="90000"/>
              </a:lnSpc>
              <a:spcBef>
                <a:spcPts val="375"/>
              </a:spcBef>
              <a:buFont typeface="Mark Offc For MC" panose="020B0604020202020204" pitchFamily="34" charset="0"/>
              <a:buNone/>
              <a:defRPr sz="1200" b="1" kern="1200">
                <a:solidFill>
                  <a:schemeClr val="tx1"/>
                </a:solidFill>
                <a:latin typeface="+mn-lt"/>
                <a:ea typeface="+mn-ea"/>
                <a:cs typeface="+mn-cs"/>
              </a:defRPr>
            </a:lvl7pPr>
            <a:lvl8pPr marL="2400240" indent="0" algn="l" defTabSz="685783" rtl="0" eaLnBrk="1" latinLnBrk="0" hangingPunct="1">
              <a:lnSpc>
                <a:spcPct val="90000"/>
              </a:lnSpc>
              <a:spcBef>
                <a:spcPts val="375"/>
              </a:spcBef>
              <a:buFont typeface="Mark Offc For MC" panose="020B0604020202020204" pitchFamily="34" charset="0"/>
              <a:buNone/>
              <a:defRPr sz="1200" b="1" kern="1200">
                <a:solidFill>
                  <a:schemeClr val="tx1"/>
                </a:solidFill>
                <a:latin typeface="+mn-lt"/>
                <a:ea typeface="+mn-ea"/>
                <a:cs typeface="+mn-cs"/>
              </a:defRPr>
            </a:lvl8pPr>
            <a:lvl9pPr marL="2743131" indent="0" algn="l" defTabSz="685783" rtl="0" eaLnBrk="1" latinLnBrk="0" hangingPunct="1">
              <a:lnSpc>
                <a:spcPct val="90000"/>
              </a:lnSpc>
              <a:spcBef>
                <a:spcPts val="375"/>
              </a:spcBef>
              <a:buFont typeface="Mark Offc For MC" panose="020B0604020202020204" pitchFamily="34" charset="0"/>
              <a:buNone/>
              <a:defRPr sz="1200" b="1" kern="1200">
                <a:solidFill>
                  <a:schemeClr val="tx1"/>
                </a:solidFill>
                <a:latin typeface="+mn-lt"/>
                <a:ea typeface="+mn-ea"/>
                <a:cs typeface="+mn-cs"/>
              </a:defRPr>
            </a:lvl9pPr>
          </a:lstStyle>
          <a:p>
            <a:pPr>
              <a:spcBef>
                <a:spcPts val="800"/>
              </a:spcBef>
            </a:pPr>
            <a:r>
              <a:rPr lang="en-US" sz="1050" b="1" dirty="0">
                <a:solidFill>
                  <a:srgbClr val="FF671B"/>
                </a:solidFill>
              </a:rPr>
              <a:t>Meet rapid changes </a:t>
            </a:r>
            <a:r>
              <a:rPr lang="en-US" sz="1050" dirty="0">
                <a:solidFill>
                  <a:srgbClr val="171717"/>
                </a:solidFill>
              </a:rPr>
              <a:t>in the ecosystem with advanced data and analytics</a:t>
            </a:r>
          </a:p>
          <a:p>
            <a:pPr marL="171450" indent="-171450">
              <a:spcBef>
                <a:spcPts val="800"/>
              </a:spcBef>
              <a:buFont typeface="Arial" panose="020B0604020202020204" pitchFamily="34" charset="0"/>
              <a:buChar char="•"/>
            </a:pPr>
            <a:r>
              <a:rPr lang="en-US" sz="1050" dirty="0">
                <a:solidFill>
                  <a:srgbClr val="171717"/>
                </a:solidFill>
              </a:rPr>
              <a:t>Fraud and verification solutions</a:t>
            </a:r>
          </a:p>
          <a:p>
            <a:pPr marL="171450" indent="-171450">
              <a:spcBef>
                <a:spcPts val="800"/>
              </a:spcBef>
              <a:buFont typeface="Arial" panose="020B0604020202020204" pitchFamily="34" charset="0"/>
              <a:buChar char="•"/>
            </a:pPr>
            <a:r>
              <a:rPr lang="en-US" sz="1050" dirty="0">
                <a:solidFill>
                  <a:srgbClr val="171717"/>
                </a:solidFill>
              </a:rPr>
              <a:t>Strategic consulting services</a:t>
            </a:r>
          </a:p>
          <a:p>
            <a:pPr>
              <a:spcBef>
                <a:spcPts val="800"/>
              </a:spcBef>
            </a:pPr>
            <a:endParaRPr lang="en-US" sz="1050" b="1" dirty="0">
              <a:solidFill>
                <a:srgbClr val="FF671B"/>
              </a:solidFill>
            </a:endParaRPr>
          </a:p>
          <a:p>
            <a:pPr>
              <a:spcBef>
                <a:spcPts val="800"/>
              </a:spcBef>
            </a:pPr>
            <a:endParaRPr lang="en-US" sz="1100" b="1" dirty="0">
              <a:solidFill>
                <a:srgbClr val="171717"/>
              </a:solidFill>
            </a:endParaRPr>
          </a:p>
        </p:txBody>
      </p:sp>
      <p:sp>
        <p:nvSpPr>
          <p:cNvPr id="66" name="TextBox 65"/>
          <p:cNvSpPr txBox="1"/>
          <p:nvPr/>
        </p:nvSpPr>
        <p:spPr bwMode="gray">
          <a:xfrm>
            <a:off x="5399097" y="721993"/>
            <a:ext cx="1500469" cy="261610"/>
          </a:xfrm>
          <a:prstGeom prst="rect">
            <a:avLst/>
          </a:prstGeom>
          <a:noFill/>
        </p:spPr>
        <p:txBody>
          <a:bodyPr wrap="square" rtlCol="0">
            <a:spAutoFit/>
          </a:bodyPr>
          <a:lstStyle/>
          <a:p>
            <a:pPr>
              <a:spcBef>
                <a:spcPts val="600"/>
              </a:spcBef>
            </a:pPr>
            <a:r>
              <a:rPr lang="en-US" sz="1100" b="1" dirty="0">
                <a:latin typeface="Mark Offc For MC" charset="0"/>
                <a:ea typeface="Mark Offc For MC" charset="0"/>
                <a:cs typeface="Mark Offc For MC" charset="0"/>
              </a:rPr>
              <a:t>INFRASTRUCTURE</a:t>
            </a:r>
          </a:p>
        </p:txBody>
      </p:sp>
      <p:sp>
        <p:nvSpPr>
          <p:cNvPr id="67" name="TextBox 66"/>
          <p:cNvSpPr txBox="1"/>
          <p:nvPr/>
        </p:nvSpPr>
        <p:spPr bwMode="gray">
          <a:xfrm>
            <a:off x="5436640" y="1570241"/>
            <a:ext cx="1500469" cy="261610"/>
          </a:xfrm>
          <a:prstGeom prst="rect">
            <a:avLst/>
          </a:prstGeom>
          <a:noFill/>
        </p:spPr>
        <p:txBody>
          <a:bodyPr wrap="square" rtlCol="0">
            <a:spAutoFit/>
          </a:bodyPr>
          <a:lstStyle/>
          <a:p>
            <a:pPr>
              <a:spcBef>
                <a:spcPts val="600"/>
              </a:spcBef>
            </a:pPr>
            <a:r>
              <a:rPr lang="en-US" sz="1100" b="1" dirty="0">
                <a:latin typeface="Mark Offc For MC" charset="0"/>
                <a:ea typeface="Mark Offc For MC" charset="0"/>
                <a:cs typeface="Mark Offc For MC" charset="0"/>
              </a:rPr>
              <a:t>APPLICATIONS</a:t>
            </a:r>
          </a:p>
        </p:txBody>
      </p:sp>
      <p:sp>
        <p:nvSpPr>
          <p:cNvPr id="68" name="TextBox 67"/>
          <p:cNvSpPr txBox="1"/>
          <p:nvPr/>
        </p:nvSpPr>
        <p:spPr bwMode="gray">
          <a:xfrm>
            <a:off x="5436640" y="3505138"/>
            <a:ext cx="2356301" cy="261610"/>
          </a:xfrm>
          <a:prstGeom prst="rect">
            <a:avLst/>
          </a:prstGeom>
          <a:noFill/>
        </p:spPr>
        <p:txBody>
          <a:bodyPr wrap="square" rtlCol="0">
            <a:spAutoFit/>
          </a:bodyPr>
          <a:lstStyle/>
          <a:p>
            <a:pPr>
              <a:spcBef>
                <a:spcPts val="600"/>
              </a:spcBef>
            </a:pPr>
            <a:r>
              <a:rPr lang="en-US" sz="1100" b="1" dirty="0">
                <a:latin typeface="Mark Offc For MC" charset="0"/>
                <a:ea typeface="Mark Offc For MC" charset="0"/>
                <a:cs typeface="Mark Offc For MC" charset="0"/>
              </a:rPr>
              <a:t>VALUE-ADDED SERVICES</a:t>
            </a:r>
          </a:p>
        </p:txBody>
      </p:sp>
      <p:sp>
        <p:nvSpPr>
          <p:cNvPr id="26" name="Title 5"/>
          <p:cNvSpPr txBox="1">
            <a:spLocks/>
          </p:cNvSpPr>
          <p:nvPr/>
        </p:nvSpPr>
        <p:spPr>
          <a:xfrm>
            <a:off x="171778" y="454707"/>
            <a:ext cx="3788895" cy="1878590"/>
          </a:xfrm>
          <a:prstGeom prst="rect">
            <a:avLst/>
          </a:prstGeom>
        </p:spPr>
        <p:txBody>
          <a:bodyPr/>
          <a:lstStyle>
            <a:lvl1pPr algn="l" defTabSz="685783" rtl="0" eaLnBrk="1" latinLnBrk="0" hangingPunct="1">
              <a:lnSpc>
                <a:spcPct val="90000"/>
              </a:lnSpc>
              <a:spcBef>
                <a:spcPct val="0"/>
              </a:spcBef>
              <a:buNone/>
              <a:defRPr sz="1600" b="1" kern="1200">
                <a:solidFill>
                  <a:schemeClr val="tx1"/>
                </a:solidFill>
                <a:latin typeface="Mark Offc For MC" panose="020B0504020101010102" pitchFamily="34" charset="0"/>
                <a:ea typeface="+mj-ea"/>
                <a:cs typeface="+mj-cs"/>
              </a:defRPr>
            </a:lvl1pPr>
          </a:lstStyle>
          <a:p>
            <a:r>
              <a:rPr lang="en-US" sz="2000" b="0" dirty="0"/>
              <a:t>Mastercard is leading the RTP shift with a multi-tiered go-to-market approach</a:t>
            </a:r>
          </a:p>
        </p:txBody>
      </p:sp>
      <p:sp>
        <p:nvSpPr>
          <p:cNvPr id="29" name="Rectangle 28">
            <a:extLst>
              <a:ext uri="{FF2B5EF4-FFF2-40B4-BE49-F238E27FC236}">
                <a16:creationId xmlns:a16="http://schemas.microsoft.com/office/drawing/2014/main" id="{DE463A58-2C68-574B-A224-C7E91E99E2CC}"/>
              </a:ext>
            </a:extLst>
          </p:cNvPr>
          <p:cNvSpPr/>
          <p:nvPr/>
        </p:nvSpPr>
        <p:spPr>
          <a:xfrm>
            <a:off x="168578" y="172275"/>
            <a:ext cx="1689886" cy="200055"/>
          </a:xfrm>
          <a:prstGeom prst="rect">
            <a:avLst/>
          </a:prstGeom>
        </p:spPr>
        <p:txBody>
          <a:bodyPr wrap="none">
            <a:spAutoFit/>
          </a:bodyPr>
          <a:lstStyle/>
          <a:p>
            <a:r>
              <a:rPr lang="en-US" sz="700" b="1" spc="50" dirty="0">
                <a:solidFill>
                  <a:schemeClr val="accent1"/>
                </a:solidFill>
                <a:latin typeface="Mark Offc For MC" panose="020B0504020101010102" pitchFamily="34" charset="77"/>
              </a:rPr>
              <a:t>MASTERCARD RTP STRATEGY</a:t>
            </a:r>
            <a:endParaRPr lang="en-US" sz="700" spc="50" dirty="0">
              <a:solidFill>
                <a:schemeClr val="accent1"/>
              </a:solidFill>
              <a:latin typeface="Mark Offc For MC" panose="020B0504020101010102" pitchFamily="34" charset="77"/>
            </a:endParaRPr>
          </a:p>
        </p:txBody>
      </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0559" y="738038"/>
            <a:ext cx="365760" cy="365760"/>
          </a:xfrm>
          <a:prstGeom prst="rect">
            <a:avLst/>
          </a:prstGeom>
        </p:spPr>
      </p:pic>
      <p:sp>
        <p:nvSpPr>
          <p:cNvPr id="2" name="Slide Number Placeholder 1"/>
          <p:cNvSpPr>
            <a:spLocks noGrp="1"/>
          </p:cNvSpPr>
          <p:nvPr>
            <p:ph type="sldNum" sz="quarter" idx="12"/>
          </p:nvPr>
        </p:nvSpPr>
        <p:spPr/>
        <p:txBody>
          <a:bodyPr/>
          <a:lstStyle/>
          <a:p>
            <a:fld id="{3AB2DB24-5BB4-4F1B-973E-A10FA63DFB9A}" type="slidenum">
              <a:rPr lang="en-US" smtClean="0"/>
              <a:pPr/>
              <a:t>7</a:t>
            </a:fld>
            <a:endParaRPr lang="en-US" dirty="0"/>
          </a:p>
        </p:txBody>
      </p:sp>
    </p:spTree>
    <p:extLst>
      <p:ext uri="{BB962C8B-B14F-4D97-AF65-F5344CB8AC3E}">
        <p14:creationId xmlns:p14="http://schemas.microsoft.com/office/powerpoint/2010/main" val="80207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5"/>
          <p:cNvSpPr txBox="1">
            <a:spLocks/>
          </p:cNvSpPr>
          <p:nvPr/>
        </p:nvSpPr>
        <p:spPr>
          <a:xfrm>
            <a:off x="171778" y="454707"/>
            <a:ext cx="8524700" cy="627757"/>
          </a:xfrm>
          <a:prstGeom prst="rect">
            <a:avLst/>
          </a:prstGeom>
        </p:spPr>
        <p:txBody>
          <a:bodyPr/>
          <a:lstStyle>
            <a:lvl1pPr algn="l" defTabSz="685783" rtl="0" eaLnBrk="1" latinLnBrk="0" hangingPunct="1">
              <a:lnSpc>
                <a:spcPct val="90000"/>
              </a:lnSpc>
              <a:spcBef>
                <a:spcPct val="0"/>
              </a:spcBef>
              <a:buNone/>
              <a:defRPr sz="1600" b="1" kern="1200">
                <a:solidFill>
                  <a:schemeClr val="tx1"/>
                </a:solidFill>
                <a:latin typeface="Mark Offc For MC" panose="020B0504020101010102" pitchFamily="34" charset="0"/>
                <a:ea typeface="+mj-ea"/>
                <a:cs typeface="+mj-cs"/>
              </a:defRPr>
            </a:lvl1pPr>
          </a:lstStyle>
          <a:p>
            <a:r>
              <a:rPr lang="en-US" sz="2000" b="0" dirty="0"/>
              <a:t>Mastercard Bill Pay Exchange: Reimagining bill pay with the first consumer application built on RTP rails in the U.S.</a:t>
            </a:r>
          </a:p>
        </p:txBody>
      </p:sp>
      <p:sp>
        <p:nvSpPr>
          <p:cNvPr id="172" name="Rectangle 171">
            <a:extLst>
              <a:ext uri="{FF2B5EF4-FFF2-40B4-BE49-F238E27FC236}">
                <a16:creationId xmlns:a16="http://schemas.microsoft.com/office/drawing/2014/main" id="{DE463A58-2C68-574B-A224-C7E91E99E2CC}"/>
              </a:ext>
            </a:extLst>
          </p:cNvPr>
          <p:cNvSpPr/>
          <p:nvPr/>
        </p:nvSpPr>
        <p:spPr>
          <a:xfrm>
            <a:off x="168578" y="172275"/>
            <a:ext cx="2653290" cy="200055"/>
          </a:xfrm>
          <a:prstGeom prst="rect">
            <a:avLst/>
          </a:prstGeom>
        </p:spPr>
        <p:txBody>
          <a:bodyPr wrap="none">
            <a:spAutoFit/>
          </a:bodyPr>
          <a:lstStyle/>
          <a:p>
            <a:r>
              <a:rPr lang="en-US" sz="700" b="1" spc="50" dirty="0">
                <a:solidFill>
                  <a:schemeClr val="accent1"/>
                </a:solidFill>
                <a:latin typeface="Mark Offc For MC" panose="020B0504020101010102" pitchFamily="34" charset="77"/>
              </a:rPr>
              <a:t>MASTERCARD RTP APPLICATION: C2B USE CASE</a:t>
            </a:r>
            <a:endParaRPr lang="en-US" sz="700" spc="50" dirty="0">
              <a:solidFill>
                <a:schemeClr val="accent1"/>
              </a:solidFill>
              <a:latin typeface="Mark Offc For MC" panose="020B0504020101010102" pitchFamily="34" charset="77"/>
            </a:endParaRPr>
          </a:p>
        </p:txBody>
      </p:sp>
      <p:sp>
        <p:nvSpPr>
          <p:cNvPr id="6" name="Rectangle 5"/>
          <p:cNvSpPr/>
          <p:nvPr/>
        </p:nvSpPr>
        <p:spPr bwMode="gray">
          <a:xfrm>
            <a:off x="338354" y="4084897"/>
            <a:ext cx="8417529" cy="6895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86868"/>
              </a:solidFill>
            </a:endParaRPr>
          </a:p>
        </p:txBody>
      </p:sp>
      <p:sp>
        <p:nvSpPr>
          <p:cNvPr id="7" name="Rectangle 6">
            <a:extLst>
              <a:ext uri="{FF2B5EF4-FFF2-40B4-BE49-F238E27FC236}">
                <a16:creationId xmlns:a16="http://schemas.microsoft.com/office/drawing/2014/main" id="{867A19F0-3F04-4459-AD7A-952376AEE1B5}"/>
              </a:ext>
            </a:extLst>
          </p:cNvPr>
          <p:cNvSpPr/>
          <p:nvPr/>
        </p:nvSpPr>
        <p:spPr bwMode="gray">
          <a:xfrm>
            <a:off x="357016" y="1748586"/>
            <a:ext cx="1974451" cy="221123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86868"/>
              </a:solidFill>
            </a:endParaRPr>
          </a:p>
        </p:txBody>
      </p:sp>
      <p:sp>
        <p:nvSpPr>
          <p:cNvPr id="8" name="Rectangle 7">
            <a:extLst>
              <a:ext uri="{FF2B5EF4-FFF2-40B4-BE49-F238E27FC236}">
                <a16:creationId xmlns:a16="http://schemas.microsoft.com/office/drawing/2014/main" id="{867A19F0-3F04-4459-AD7A-952376AEE1B5}"/>
              </a:ext>
            </a:extLst>
          </p:cNvPr>
          <p:cNvSpPr/>
          <p:nvPr/>
        </p:nvSpPr>
        <p:spPr bwMode="gray">
          <a:xfrm>
            <a:off x="2515303" y="1748586"/>
            <a:ext cx="1974451" cy="221123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86868"/>
              </a:solidFill>
            </a:endParaRPr>
          </a:p>
        </p:txBody>
      </p:sp>
      <p:sp>
        <p:nvSpPr>
          <p:cNvPr id="9" name="Rectangle 8">
            <a:extLst>
              <a:ext uri="{FF2B5EF4-FFF2-40B4-BE49-F238E27FC236}">
                <a16:creationId xmlns:a16="http://schemas.microsoft.com/office/drawing/2014/main" id="{4473FDDE-48BD-42F2-9AEB-BBA09A95074E}"/>
              </a:ext>
            </a:extLst>
          </p:cNvPr>
          <p:cNvSpPr/>
          <p:nvPr/>
        </p:nvSpPr>
        <p:spPr bwMode="gray">
          <a:xfrm>
            <a:off x="6788626" y="1748585"/>
            <a:ext cx="1974451" cy="221123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86868"/>
              </a:solidFill>
            </a:endParaRPr>
          </a:p>
        </p:txBody>
      </p:sp>
      <p:sp>
        <p:nvSpPr>
          <p:cNvPr id="11" name="Rectangle 10">
            <a:extLst>
              <a:ext uri="{FF2B5EF4-FFF2-40B4-BE49-F238E27FC236}">
                <a16:creationId xmlns:a16="http://schemas.microsoft.com/office/drawing/2014/main" id="{BEEA917D-6986-40FA-8F0C-095EE4A79D4F}"/>
              </a:ext>
            </a:extLst>
          </p:cNvPr>
          <p:cNvSpPr/>
          <p:nvPr/>
        </p:nvSpPr>
        <p:spPr bwMode="gray">
          <a:xfrm>
            <a:off x="4644269" y="1748586"/>
            <a:ext cx="1974451" cy="221123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86868"/>
              </a:solidFill>
            </a:endParaRPr>
          </a:p>
        </p:txBody>
      </p:sp>
      <p:sp>
        <p:nvSpPr>
          <p:cNvPr id="13" name="TextBox 12">
            <a:extLst>
              <a:ext uri="{FF2B5EF4-FFF2-40B4-BE49-F238E27FC236}">
                <a16:creationId xmlns:a16="http://schemas.microsoft.com/office/drawing/2014/main" id="{6D7C3728-F4E0-4D32-AE07-352F477085E0}"/>
              </a:ext>
            </a:extLst>
          </p:cNvPr>
          <p:cNvSpPr txBox="1"/>
          <p:nvPr/>
        </p:nvSpPr>
        <p:spPr bwMode="gray">
          <a:xfrm>
            <a:off x="2519547" y="2327289"/>
            <a:ext cx="1965963" cy="326994"/>
          </a:xfrm>
          <a:prstGeom prst="rect">
            <a:avLst/>
          </a:prstGeom>
          <a:noFill/>
        </p:spPr>
        <p:txBody>
          <a:bodyPr wrap="square" rtlCol="0">
            <a:noAutofit/>
          </a:bodyPr>
          <a:lstStyle/>
          <a:p>
            <a:pPr algn="ctr">
              <a:lnSpc>
                <a:spcPct val="90000"/>
              </a:lnSpc>
              <a:spcBef>
                <a:spcPts val="600"/>
              </a:spcBef>
            </a:pPr>
            <a:r>
              <a:rPr lang="en-CA" sz="1400" dirty="0">
                <a:solidFill>
                  <a:srgbClr val="FF671B"/>
                </a:solidFill>
                <a:cs typeface="MarkForMC Nrw"/>
              </a:rPr>
              <a:t>Bill Presentment</a:t>
            </a:r>
          </a:p>
        </p:txBody>
      </p:sp>
      <p:sp>
        <p:nvSpPr>
          <p:cNvPr id="14" name="TextBox 13">
            <a:extLst>
              <a:ext uri="{FF2B5EF4-FFF2-40B4-BE49-F238E27FC236}">
                <a16:creationId xmlns:a16="http://schemas.microsoft.com/office/drawing/2014/main" id="{E11EA111-D553-474E-99FB-243691714BE4}"/>
              </a:ext>
            </a:extLst>
          </p:cNvPr>
          <p:cNvSpPr txBox="1"/>
          <p:nvPr/>
        </p:nvSpPr>
        <p:spPr bwMode="gray">
          <a:xfrm>
            <a:off x="2501880" y="2691144"/>
            <a:ext cx="1971576" cy="711302"/>
          </a:xfrm>
          <a:prstGeom prst="rect">
            <a:avLst/>
          </a:prstGeom>
          <a:noFill/>
        </p:spPr>
        <p:txBody>
          <a:bodyPr wrap="square" rtlCol="0">
            <a:noAutofit/>
          </a:bodyPr>
          <a:lstStyle/>
          <a:p>
            <a:pPr marL="87313" indent="-87313">
              <a:lnSpc>
                <a:spcPct val="90000"/>
              </a:lnSpc>
              <a:spcBef>
                <a:spcPts val="600"/>
              </a:spcBef>
              <a:buFont typeface="Arial" panose="020B0604020202020204" pitchFamily="34" charset="0"/>
              <a:buChar char="•"/>
            </a:pPr>
            <a:r>
              <a:rPr lang="en-CA" sz="1000" dirty="0">
                <a:solidFill>
                  <a:srgbClr val="171717"/>
                </a:solidFill>
                <a:cs typeface="MarkForMC Nrw"/>
              </a:rPr>
              <a:t>New payment channel for billers</a:t>
            </a:r>
          </a:p>
          <a:p>
            <a:pPr marL="87313" indent="-87313">
              <a:lnSpc>
                <a:spcPct val="90000"/>
              </a:lnSpc>
              <a:spcBef>
                <a:spcPts val="600"/>
              </a:spcBef>
              <a:buFont typeface="Arial" panose="020B0604020202020204" pitchFamily="34" charset="0"/>
              <a:buChar char="•"/>
            </a:pPr>
            <a:r>
              <a:rPr lang="en-CA" sz="1000" dirty="0">
                <a:solidFill>
                  <a:srgbClr val="171717"/>
                </a:solidFill>
                <a:cs typeface="MarkForMC Nrw"/>
              </a:rPr>
              <a:t>Access to view</a:t>
            </a:r>
            <a:r>
              <a:rPr lang="en-CA" sz="1000" dirty="0">
                <a:solidFill>
                  <a:srgbClr val="FF00FF"/>
                </a:solidFill>
                <a:cs typeface="MarkForMC Nrw"/>
              </a:rPr>
              <a:t> </a:t>
            </a:r>
            <a:r>
              <a:rPr lang="en-CA" sz="1000" dirty="0">
                <a:solidFill>
                  <a:srgbClr val="171717"/>
                </a:solidFill>
                <a:cs typeface="MarkForMC Nrw"/>
              </a:rPr>
              <a:t>bill summary and  full bill details</a:t>
            </a:r>
          </a:p>
          <a:p>
            <a:pPr marL="87313" indent="-87313">
              <a:lnSpc>
                <a:spcPct val="90000"/>
              </a:lnSpc>
              <a:spcBef>
                <a:spcPts val="600"/>
              </a:spcBef>
              <a:buFont typeface="Arial" panose="020B0604020202020204" pitchFamily="34" charset="0"/>
              <a:buChar char="•"/>
            </a:pPr>
            <a:r>
              <a:rPr lang="en-CA" sz="1000" dirty="0">
                <a:solidFill>
                  <a:srgbClr val="171717"/>
                </a:solidFill>
                <a:cs typeface="MarkForMC Nrw"/>
              </a:rPr>
              <a:t>Ability for biller to send multiple reminders through bank channel</a:t>
            </a:r>
          </a:p>
        </p:txBody>
      </p:sp>
      <p:sp>
        <p:nvSpPr>
          <p:cNvPr id="15" name="TextBox 14">
            <a:extLst>
              <a:ext uri="{FF2B5EF4-FFF2-40B4-BE49-F238E27FC236}">
                <a16:creationId xmlns:a16="http://schemas.microsoft.com/office/drawing/2014/main" id="{01372953-0390-4EF8-B01F-7D5BC5764BF3}"/>
              </a:ext>
            </a:extLst>
          </p:cNvPr>
          <p:cNvSpPr txBox="1"/>
          <p:nvPr/>
        </p:nvSpPr>
        <p:spPr bwMode="gray">
          <a:xfrm>
            <a:off x="4648513" y="2327289"/>
            <a:ext cx="1965963" cy="326994"/>
          </a:xfrm>
          <a:prstGeom prst="rect">
            <a:avLst/>
          </a:prstGeom>
          <a:noFill/>
        </p:spPr>
        <p:txBody>
          <a:bodyPr wrap="square" rtlCol="0">
            <a:noAutofit/>
          </a:bodyPr>
          <a:lstStyle/>
          <a:p>
            <a:pPr algn="ctr">
              <a:lnSpc>
                <a:spcPct val="90000"/>
              </a:lnSpc>
              <a:spcBef>
                <a:spcPts val="600"/>
              </a:spcBef>
            </a:pPr>
            <a:r>
              <a:rPr lang="en-CA" sz="1400" dirty="0">
                <a:solidFill>
                  <a:srgbClr val="FF671B"/>
                </a:solidFill>
                <a:cs typeface="MarkForMC Nrw"/>
              </a:rPr>
              <a:t>Bill Payment</a:t>
            </a:r>
          </a:p>
        </p:txBody>
      </p:sp>
      <p:sp>
        <p:nvSpPr>
          <p:cNvPr id="16" name="TextBox 15">
            <a:extLst>
              <a:ext uri="{FF2B5EF4-FFF2-40B4-BE49-F238E27FC236}">
                <a16:creationId xmlns:a16="http://schemas.microsoft.com/office/drawing/2014/main" id="{7B9065E7-1EC8-4625-9CE0-FECBA96AE758}"/>
              </a:ext>
            </a:extLst>
          </p:cNvPr>
          <p:cNvSpPr txBox="1"/>
          <p:nvPr/>
        </p:nvSpPr>
        <p:spPr bwMode="gray">
          <a:xfrm>
            <a:off x="4643869" y="2663644"/>
            <a:ext cx="2000615" cy="1263518"/>
          </a:xfrm>
          <a:prstGeom prst="rect">
            <a:avLst/>
          </a:prstGeom>
          <a:noFill/>
        </p:spPr>
        <p:txBody>
          <a:bodyPr wrap="square" rtlCol="0">
            <a:noAutofit/>
          </a:bodyPr>
          <a:lstStyle/>
          <a:p>
            <a:pPr marL="87313" indent="-87313">
              <a:lnSpc>
                <a:spcPct val="90000"/>
              </a:lnSpc>
              <a:spcBef>
                <a:spcPts val="600"/>
              </a:spcBef>
              <a:buFont typeface="Arial" panose="020B0604020202020204" pitchFamily="34" charset="0"/>
              <a:buChar char="•"/>
            </a:pPr>
            <a:r>
              <a:rPr lang="en-CA" sz="1000" dirty="0">
                <a:solidFill>
                  <a:srgbClr val="171717"/>
                </a:solidFill>
                <a:cs typeface="MarkForMC Nrw"/>
              </a:rPr>
              <a:t>ACH batch (i.e. RPPS)</a:t>
            </a:r>
          </a:p>
          <a:p>
            <a:pPr marL="87313" indent="-87313">
              <a:lnSpc>
                <a:spcPct val="90000"/>
              </a:lnSpc>
              <a:spcBef>
                <a:spcPts val="600"/>
              </a:spcBef>
              <a:buFont typeface="Arial" panose="020B0604020202020204" pitchFamily="34" charset="0"/>
              <a:buChar char="•"/>
            </a:pPr>
            <a:r>
              <a:rPr lang="en-CA" sz="1000" dirty="0">
                <a:solidFill>
                  <a:srgbClr val="171717"/>
                </a:solidFill>
                <a:cs typeface="MarkForMC Nrw"/>
              </a:rPr>
              <a:t>Real-time payment via bank account</a:t>
            </a:r>
          </a:p>
          <a:p>
            <a:pPr marL="87313" indent="-87313">
              <a:lnSpc>
                <a:spcPct val="90000"/>
              </a:lnSpc>
              <a:spcBef>
                <a:spcPts val="600"/>
              </a:spcBef>
              <a:buFont typeface="Arial" panose="020B0604020202020204" pitchFamily="34" charset="0"/>
              <a:buChar char="•"/>
            </a:pPr>
            <a:r>
              <a:rPr lang="en-CA" sz="1000" dirty="0">
                <a:solidFill>
                  <a:srgbClr val="171717"/>
                </a:solidFill>
                <a:latin typeface="MarkForMC Nrw O" panose="020B0506020201010104" pitchFamily="34" charset="0"/>
                <a:cs typeface="MarkForMC Nrw"/>
              </a:rPr>
              <a:t>Pay with credit, debit or prepaid card</a:t>
            </a:r>
          </a:p>
        </p:txBody>
      </p:sp>
      <p:sp>
        <p:nvSpPr>
          <p:cNvPr id="17" name="TextBox 16">
            <a:extLst>
              <a:ext uri="{FF2B5EF4-FFF2-40B4-BE49-F238E27FC236}">
                <a16:creationId xmlns:a16="http://schemas.microsoft.com/office/drawing/2014/main" id="{BEC697BE-9CED-4727-A958-FE05EBC838CE}"/>
              </a:ext>
            </a:extLst>
          </p:cNvPr>
          <p:cNvSpPr txBox="1"/>
          <p:nvPr/>
        </p:nvSpPr>
        <p:spPr bwMode="gray">
          <a:xfrm>
            <a:off x="6808582" y="2327289"/>
            <a:ext cx="1965963" cy="326994"/>
          </a:xfrm>
          <a:prstGeom prst="rect">
            <a:avLst/>
          </a:prstGeom>
          <a:noFill/>
        </p:spPr>
        <p:txBody>
          <a:bodyPr wrap="square" rtlCol="0">
            <a:noAutofit/>
          </a:bodyPr>
          <a:lstStyle/>
          <a:p>
            <a:pPr algn="ctr">
              <a:lnSpc>
                <a:spcPct val="90000"/>
              </a:lnSpc>
              <a:spcBef>
                <a:spcPts val="600"/>
              </a:spcBef>
            </a:pPr>
            <a:r>
              <a:rPr lang="en-CA" sz="1400" dirty="0">
                <a:solidFill>
                  <a:srgbClr val="FF671B"/>
                </a:solidFill>
                <a:cs typeface="MarkForMC Nrw"/>
              </a:rPr>
              <a:t>Payment Confirmation</a:t>
            </a:r>
          </a:p>
        </p:txBody>
      </p:sp>
      <p:sp>
        <p:nvSpPr>
          <p:cNvPr id="18" name="TextBox 17">
            <a:extLst>
              <a:ext uri="{FF2B5EF4-FFF2-40B4-BE49-F238E27FC236}">
                <a16:creationId xmlns:a16="http://schemas.microsoft.com/office/drawing/2014/main" id="{32F2B035-918A-4D61-A19B-30810CF85621}"/>
              </a:ext>
            </a:extLst>
          </p:cNvPr>
          <p:cNvSpPr txBox="1"/>
          <p:nvPr/>
        </p:nvSpPr>
        <p:spPr bwMode="gray">
          <a:xfrm>
            <a:off x="6785977" y="2691144"/>
            <a:ext cx="1992812" cy="966040"/>
          </a:xfrm>
          <a:prstGeom prst="rect">
            <a:avLst/>
          </a:prstGeom>
          <a:noFill/>
        </p:spPr>
        <p:txBody>
          <a:bodyPr wrap="square" rtlCol="0">
            <a:noAutofit/>
          </a:bodyPr>
          <a:lstStyle/>
          <a:p>
            <a:pPr marL="87313" indent="-87313">
              <a:lnSpc>
                <a:spcPct val="90000"/>
              </a:lnSpc>
              <a:spcBef>
                <a:spcPts val="600"/>
              </a:spcBef>
              <a:buFont typeface="Arial" panose="020B0604020202020204" pitchFamily="34" charset="0"/>
              <a:buChar char="•"/>
            </a:pPr>
            <a:r>
              <a:rPr lang="en-CA" sz="1000" dirty="0">
                <a:solidFill>
                  <a:srgbClr val="171717"/>
                </a:solidFill>
                <a:cs typeface="MarkForMC Nrw"/>
              </a:rPr>
              <a:t>Real-time consumer confirmation</a:t>
            </a:r>
          </a:p>
          <a:p>
            <a:pPr marL="87313" indent="-87313">
              <a:lnSpc>
                <a:spcPct val="90000"/>
              </a:lnSpc>
              <a:spcBef>
                <a:spcPts val="600"/>
              </a:spcBef>
              <a:buFont typeface="Arial" panose="020B0604020202020204" pitchFamily="34" charset="0"/>
              <a:buChar char="•"/>
            </a:pPr>
            <a:r>
              <a:rPr lang="en-CA" sz="1000" dirty="0">
                <a:solidFill>
                  <a:srgbClr val="171717"/>
                </a:solidFill>
                <a:cs typeface="MarkForMC Nrw"/>
              </a:rPr>
              <a:t>Real-time payment confirmation and automated reconciliation for the biller</a:t>
            </a:r>
          </a:p>
        </p:txBody>
      </p:sp>
      <p:sp>
        <p:nvSpPr>
          <p:cNvPr id="42" name="TextBox 41">
            <a:extLst>
              <a:ext uri="{FF2B5EF4-FFF2-40B4-BE49-F238E27FC236}">
                <a16:creationId xmlns:a16="http://schemas.microsoft.com/office/drawing/2014/main" id="{6D7C3728-F4E0-4D32-AE07-352F477085E0}"/>
              </a:ext>
            </a:extLst>
          </p:cNvPr>
          <p:cNvSpPr txBox="1"/>
          <p:nvPr/>
        </p:nvSpPr>
        <p:spPr bwMode="gray">
          <a:xfrm>
            <a:off x="361260" y="2327289"/>
            <a:ext cx="1965963" cy="326994"/>
          </a:xfrm>
          <a:prstGeom prst="rect">
            <a:avLst/>
          </a:prstGeom>
          <a:noFill/>
        </p:spPr>
        <p:txBody>
          <a:bodyPr wrap="square" rtlCol="0">
            <a:noAutofit/>
          </a:bodyPr>
          <a:lstStyle/>
          <a:p>
            <a:pPr algn="ctr">
              <a:lnSpc>
                <a:spcPct val="90000"/>
              </a:lnSpc>
              <a:spcBef>
                <a:spcPts val="600"/>
              </a:spcBef>
            </a:pPr>
            <a:r>
              <a:rPr lang="en-CA" sz="1400" dirty="0">
                <a:solidFill>
                  <a:srgbClr val="FF671B"/>
                </a:solidFill>
                <a:cs typeface="MarkForMC Nrw"/>
              </a:rPr>
              <a:t>Biller Setup</a:t>
            </a:r>
          </a:p>
        </p:txBody>
      </p:sp>
      <p:sp>
        <p:nvSpPr>
          <p:cNvPr id="43" name="TextBox 42">
            <a:extLst>
              <a:ext uri="{FF2B5EF4-FFF2-40B4-BE49-F238E27FC236}">
                <a16:creationId xmlns:a16="http://schemas.microsoft.com/office/drawing/2014/main" id="{E11EA111-D553-474E-99FB-243691714BE4}"/>
              </a:ext>
            </a:extLst>
          </p:cNvPr>
          <p:cNvSpPr txBox="1"/>
          <p:nvPr/>
        </p:nvSpPr>
        <p:spPr bwMode="gray">
          <a:xfrm>
            <a:off x="361260" y="2691143"/>
            <a:ext cx="1932461" cy="974347"/>
          </a:xfrm>
          <a:prstGeom prst="rect">
            <a:avLst/>
          </a:prstGeom>
          <a:noFill/>
        </p:spPr>
        <p:txBody>
          <a:bodyPr wrap="square" rtlCol="0">
            <a:noAutofit/>
          </a:bodyPr>
          <a:lstStyle/>
          <a:p>
            <a:pPr marL="87313" indent="-87313">
              <a:lnSpc>
                <a:spcPct val="90000"/>
              </a:lnSpc>
              <a:spcBef>
                <a:spcPts val="600"/>
              </a:spcBef>
              <a:buFont typeface="Arial" panose="020B0604020202020204" pitchFamily="34" charset="0"/>
              <a:buChar char="•"/>
            </a:pPr>
            <a:r>
              <a:rPr lang="en-CA" sz="1000" dirty="0">
                <a:solidFill>
                  <a:srgbClr val="171717"/>
                </a:solidFill>
                <a:cs typeface="MarkForMC Nrw"/>
              </a:rPr>
              <a:t>Simplified biller setup for the consumer:</a:t>
            </a:r>
          </a:p>
          <a:p>
            <a:pPr marL="287338" lvl="1" indent="-171450">
              <a:lnSpc>
                <a:spcPct val="90000"/>
              </a:lnSpc>
              <a:spcBef>
                <a:spcPts val="600"/>
              </a:spcBef>
              <a:buFont typeface="MarkForMC Nrw O" panose="020B0506020201010104" pitchFamily="34" charset="0"/>
              <a:buChar char="‒"/>
            </a:pPr>
            <a:r>
              <a:rPr lang="en-CA" sz="1000" dirty="0">
                <a:solidFill>
                  <a:srgbClr val="171717"/>
                </a:solidFill>
                <a:cs typeface="MarkForMC Nrw"/>
              </a:rPr>
              <a:t>Real-time validation of biller linking  to consumer account</a:t>
            </a:r>
          </a:p>
          <a:p>
            <a:pPr marL="287338" lvl="1" indent="-171450">
              <a:lnSpc>
                <a:spcPct val="90000"/>
              </a:lnSpc>
              <a:spcBef>
                <a:spcPts val="600"/>
              </a:spcBef>
              <a:buFont typeface="MarkForMC Nrw O" panose="020B0506020201010104" pitchFamily="34" charset="0"/>
              <a:buChar char="‒"/>
            </a:pPr>
            <a:r>
              <a:rPr lang="en-CA" sz="1000" dirty="0">
                <a:solidFill>
                  <a:srgbClr val="171717"/>
                </a:solidFill>
                <a:cs typeface="MarkForMC Nrw"/>
              </a:rPr>
              <a:t>“Smart” Biller Set-up </a:t>
            </a:r>
          </a:p>
        </p:txBody>
      </p:sp>
      <p:sp>
        <p:nvSpPr>
          <p:cNvPr id="47" name="Rectangle 46">
            <a:extLst>
              <a:ext uri="{FF2B5EF4-FFF2-40B4-BE49-F238E27FC236}">
                <a16:creationId xmlns:a16="http://schemas.microsoft.com/office/drawing/2014/main" id="{0548A066-FFD7-4ADF-961A-601811E2065C}"/>
              </a:ext>
            </a:extLst>
          </p:cNvPr>
          <p:cNvSpPr/>
          <p:nvPr/>
        </p:nvSpPr>
        <p:spPr>
          <a:xfrm>
            <a:off x="2880601" y="3978029"/>
            <a:ext cx="1503938" cy="830997"/>
          </a:xfrm>
          <a:prstGeom prst="rect">
            <a:avLst/>
          </a:prstGeom>
        </p:spPr>
        <p:txBody>
          <a:bodyPr wrap="none">
            <a:spAutoFit/>
          </a:bodyPr>
          <a:lstStyle/>
          <a:p>
            <a:r>
              <a:rPr lang="en-US" sz="4800" b="1" dirty="0">
                <a:solidFill>
                  <a:srgbClr val="FF671B"/>
                </a:solidFill>
                <a:latin typeface="Mark Offc For MC Extra Light" charset="0"/>
                <a:ea typeface="Mark Offc For MC Extra Light" charset="0"/>
                <a:cs typeface="Mark Offc For MC Extra Light" charset="0"/>
              </a:rPr>
              <a:t>73%</a:t>
            </a:r>
          </a:p>
        </p:txBody>
      </p:sp>
      <p:sp>
        <p:nvSpPr>
          <p:cNvPr id="48" name="Rectangle 47">
            <a:extLst>
              <a:ext uri="{FF2B5EF4-FFF2-40B4-BE49-F238E27FC236}">
                <a16:creationId xmlns:a16="http://schemas.microsoft.com/office/drawing/2014/main" id="{599D9A8D-D7B1-4763-AB85-0EC8F363712B}"/>
              </a:ext>
            </a:extLst>
          </p:cNvPr>
          <p:cNvSpPr/>
          <p:nvPr/>
        </p:nvSpPr>
        <p:spPr>
          <a:xfrm>
            <a:off x="4267345" y="4126169"/>
            <a:ext cx="2548637" cy="600164"/>
          </a:xfrm>
          <a:prstGeom prst="rect">
            <a:avLst/>
          </a:prstGeom>
        </p:spPr>
        <p:txBody>
          <a:bodyPr wrap="square">
            <a:spAutoFit/>
          </a:bodyPr>
          <a:lstStyle/>
          <a:p>
            <a:r>
              <a:rPr lang="en-US" sz="1100" dirty="0">
                <a:solidFill>
                  <a:srgbClr val="171717"/>
                </a:solidFill>
                <a:ea typeface="Mark Offc For MC" charset="0"/>
                <a:cs typeface="Mark Offc For MC" charset="0"/>
              </a:rPr>
              <a:t>of consumers said </a:t>
            </a:r>
            <a:r>
              <a:rPr lang="en-US" sz="1100" b="1" dirty="0">
                <a:solidFill>
                  <a:srgbClr val="171717"/>
                </a:solidFill>
                <a:ea typeface="Mark Offc For MC" charset="0"/>
                <a:cs typeface="Mark Offc For MC" charset="0"/>
              </a:rPr>
              <a:t>instant transfer capabilities</a:t>
            </a:r>
            <a:r>
              <a:rPr lang="en-US" sz="1100" dirty="0">
                <a:solidFill>
                  <a:srgbClr val="171717"/>
                </a:solidFill>
                <a:ea typeface="Mark Offc For MC" charset="0"/>
                <a:cs typeface="Mark Offc For MC" charset="0"/>
              </a:rPr>
              <a:t> would be important in choosing a bank</a:t>
            </a:r>
          </a:p>
        </p:txBody>
      </p:sp>
      <p:sp>
        <p:nvSpPr>
          <p:cNvPr id="49" name="Rectangle 48">
            <a:extLst>
              <a:ext uri="{FF2B5EF4-FFF2-40B4-BE49-F238E27FC236}">
                <a16:creationId xmlns:a16="http://schemas.microsoft.com/office/drawing/2014/main" id="{FE963508-0AFF-8546-A16E-F8682342673F}"/>
              </a:ext>
            </a:extLst>
          </p:cNvPr>
          <p:cNvSpPr/>
          <p:nvPr/>
        </p:nvSpPr>
        <p:spPr>
          <a:xfrm>
            <a:off x="160673" y="1093766"/>
            <a:ext cx="8309628" cy="461665"/>
          </a:xfrm>
          <a:prstGeom prst="rect">
            <a:avLst/>
          </a:prstGeom>
        </p:spPr>
        <p:txBody>
          <a:bodyPr wrap="square">
            <a:spAutoFit/>
          </a:bodyPr>
          <a:lstStyle/>
          <a:p>
            <a:r>
              <a:rPr lang="en-US" sz="1200" b="1" dirty="0">
                <a:latin typeface="Mark Offc For MC" panose="020B0504020101010102" pitchFamily="34" charset="77"/>
              </a:rPr>
              <a:t>Builds on the strength of our RPPS directory (over 135k billers) to enable consumers to pay their bills instantly – in seconds vs. days – from their bank accounts to avoid late fees and service disruptions</a:t>
            </a:r>
          </a:p>
        </p:txBody>
      </p:sp>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272" y="1839113"/>
            <a:ext cx="457200" cy="457200"/>
          </a:xfrm>
          <a:prstGeom prst="rect">
            <a:avLst/>
          </a:prstGeom>
        </p:spPr>
      </p:pic>
      <p:pic>
        <p:nvPicPr>
          <p:cNvPr id="53" name="Picture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0403" y="1877331"/>
            <a:ext cx="457200" cy="457200"/>
          </a:xfrm>
          <a:prstGeom prst="rect">
            <a:avLst/>
          </a:prstGeom>
        </p:spPr>
      </p:pic>
      <p:pic>
        <p:nvPicPr>
          <p:cNvPr id="54" name="Picture 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7251" y="1877331"/>
            <a:ext cx="457200" cy="457200"/>
          </a:xfrm>
          <a:prstGeom prst="rect">
            <a:avLst/>
          </a:prstGeom>
        </p:spPr>
      </p:pic>
      <p:pic>
        <p:nvPicPr>
          <p:cNvPr id="55" name="Picture 5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8890" y="1873389"/>
            <a:ext cx="457200" cy="457200"/>
          </a:xfrm>
          <a:prstGeom prst="rect">
            <a:avLst/>
          </a:prstGeom>
        </p:spPr>
      </p:pic>
      <p:sp>
        <p:nvSpPr>
          <p:cNvPr id="28" name="TextBox 69"/>
          <p:cNvSpPr txBox="1"/>
          <p:nvPr/>
        </p:nvSpPr>
        <p:spPr bwMode="gray">
          <a:xfrm>
            <a:off x="2747397" y="4916134"/>
            <a:ext cx="3649207" cy="30777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00" dirty="0"/>
              <a:t>Source: A</a:t>
            </a:r>
            <a:r>
              <a:rPr lang="en-CA" sz="600" dirty="0" err="1"/>
              <a:t>ite</a:t>
            </a:r>
            <a:r>
              <a:rPr lang="en-CA" sz="600" dirty="0"/>
              <a:t> Research, “How Americans Pay Their Bills,” January 2017</a:t>
            </a:r>
            <a:endParaRPr lang="en-US" sz="600" dirty="0"/>
          </a:p>
          <a:p>
            <a:endParaRPr lang="en-US" sz="800" dirty="0">
              <a:latin typeface="Mark Offc For MC" panose="020B0504020101010102" pitchFamily="34" charset="77"/>
            </a:endParaRPr>
          </a:p>
        </p:txBody>
      </p:sp>
      <p:sp>
        <p:nvSpPr>
          <p:cNvPr id="2" name="Slide Number Placeholder 1"/>
          <p:cNvSpPr>
            <a:spLocks noGrp="1"/>
          </p:cNvSpPr>
          <p:nvPr>
            <p:ph type="sldNum" sz="quarter" idx="12"/>
          </p:nvPr>
        </p:nvSpPr>
        <p:spPr/>
        <p:txBody>
          <a:bodyPr/>
          <a:lstStyle/>
          <a:p>
            <a:fld id="{3AB2DB24-5BB4-4F1B-973E-A10FA63DFB9A}" type="slidenum">
              <a:rPr lang="en-US" smtClean="0"/>
              <a:pPr/>
              <a:t>8</a:t>
            </a:fld>
            <a:endParaRPr lang="en-US" dirty="0"/>
          </a:p>
        </p:txBody>
      </p:sp>
    </p:spTree>
    <p:extLst>
      <p:ext uri="{BB962C8B-B14F-4D97-AF65-F5344CB8AC3E}">
        <p14:creationId xmlns:p14="http://schemas.microsoft.com/office/powerpoint/2010/main" val="134448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E963508-0AFF-8546-A16E-F8682342673F}"/>
              </a:ext>
            </a:extLst>
          </p:cNvPr>
          <p:cNvSpPr/>
          <p:nvPr/>
        </p:nvSpPr>
        <p:spPr>
          <a:xfrm>
            <a:off x="191192" y="1093766"/>
            <a:ext cx="8223125" cy="276999"/>
          </a:xfrm>
          <a:prstGeom prst="rect">
            <a:avLst/>
          </a:prstGeom>
        </p:spPr>
        <p:txBody>
          <a:bodyPr wrap="square">
            <a:spAutoFit/>
          </a:bodyPr>
          <a:lstStyle/>
          <a:p>
            <a:r>
              <a:rPr lang="en-US" sz="1200" b="1" dirty="0">
                <a:latin typeface="Mark Offc For MC" panose="020B0504020101010102" pitchFamily="34" charset="77"/>
              </a:rPr>
              <a:t>Key pain points are high costs to process/reconcile checks, plus driver safety risk and long delivery dock times</a:t>
            </a:r>
          </a:p>
        </p:txBody>
      </p:sp>
      <p:grpSp>
        <p:nvGrpSpPr>
          <p:cNvPr id="4" name="Group 3"/>
          <p:cNvGrpSpPr/>
          <p:nvPr/>
        </p:nvGrpSpPr>
        <p:grpSpPr>
          <a:xfrm>
            <a:off x="357447" y="1911928"/>
            <a:ext cx="3888872" cy="902934"/>
            <a:chOff x="357447" y="1629295"/>
            <a:chExt cx="3888872" cy="902934"/>
          </a:xfrm>
        </p:grpSpPr>
        <p:grpSp>
          <p:nvGrpSpPr>
            <p:cNvPr id="3" name="Group 2"/>
            <p:cNvGrpSpPr/>
            <p:nvPr/>
          </p:nvGrpSpPr>
          <p:grpSpPr>
            <a:xfrm>
              <a:off x="357447" y="1629295"/>
              <a:ext cx="3888872" cy="902934"/>
              <a:chOff x="485192" y="1492898"/>
              <a:chExt cx="4063482" cy="1048663"/>
            </a:xfrm>
          </p:grpSpPr>
          <p:sp>
            <p:nvSpPr>
              <p:cNvPr id="33" name="Rounded Rectangle 32"/>
              <p:cNvSpPr/>
              <p:nvPr/>
            </p:nvSpPr>
            <p:spPr bwMode="gray">
              <a:xfrm>
                <a:off x="611156" y="1533334"/>
                <a:ext cx="3937518" cy="100822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i="1" dirty="0">
                  <a:solidFill>
                    <a:schemeClr val="bg1">
                      <a:lumMod val="25000"/>
                    </a:schemeClr>
                  </a:solidFill>
                </a:endParaRPr>
              </a:p>
            </p:txBody>
          </p:sp>
          <p:sp>
            <p:nvSpPr>
              <p:cNvPr id="94" name="Title 6"/>
              <p:cNvSpPr txBox="1">
                <a:spLocks/>
              </p:cNvSpPr>
              <p:nvPr/>
            </p:nvSpPr>
            <p:spPr bwMode="gray">
              <a:xfrm>
                <a:off x="485192" y="1492898"/>
                <a:ext cx="408583" cy="875505"/>
              </a:xfrm>
              <a:prstGeom prst="rect">
                <a:avLst/>
              </a:prstGeom>
            </p:spPr>
            <p:txBody>
              <a:bodyPr vert="horz" wrap="square" lIns="73479" tIns="36739" rIns="73479" bIns="36739" rtlCol="0" anchor="t" anchorCtr="0">
                <a:spAutoFit/>
              </a:bodyPr>
              <a:lstStyle>
                <a:lvl1pPr algn="l" defTabSz="685783" rtl="0" eaLnBrk="1" latinLnBrk="0" hangingPunct="1">
                  <a:lnSpc>
                    <a:spcPct val="90000"/>
                  </a:lnSpc>
                  <a:spcBef>
                    <a:spcPct val="0"/>
                  </a:spcBef>
                  <a:buNone/>
                  <a:defRPr sz="1600" b="1" kern="1200">
                    <a:solidFill>
                      <a:schemeClr val="tx1"/>
                    </a:solidFill>
                    <a:latin typeface="Mark Offc For MC" panose="020B0504020101010102" pitchFamily="34" charset="0"/>
                    <a:ea typeface="+mj-ea"/>
                    <a:cs typeface="+mj-cs"/>
                  </a:defRPr>
                </a:lvl1pPr>
              </a:lstStyle>
              <a:p>
                <a:r>
                  <a:rPr lang="en-US" sz="5786" dirty="0">
                    <a:solidFill>
                      <a:schemeClr val="tx1">
                        <a:lumMod val="50000"/>
                        <a:lumOff val="50000"/>
                      </a:schemeClr>
                    </a:solidFill>
                    <a:latin typeface="Arial" panose="020B0604020202020204" pitchFamily="34" charset="0"/>
                    <a:cs typeface="Arial" panose="020B0604020202020204" pitchFamily="34" charset="0"/>
                  </a:rPr>
                  <a:t>“</a:t>
                </a:r>
              </a:p>
            </p:txBody>
          </p:sp>
        </p:grpSp>
        <p:sp>
          <p:nvSpPr>
            <p:cNvPr id="27" name="Rounded Rectangle 26"/>
            <p:cNvSpPr/>
            <p:nvPr/>
          </p:nvSpPr>
          <p:spPr bwMode="gray">
            <a:xfrm>
              <a:off x="755046" y="1694948"/>
              <a:ext cx="3369479" cy="80092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dirty="0">
                  <a:solidFill>
                    <a:schemeClr val="bg1">
                      <a:lumMod val="25000"/>
                    </a:schemeClr>
                  </a:solidFill>
                </a:rPr>
                <a:t>Drivers spend 5-10 minutes per stop waiting for checks and we make 800,000 stops per year. This is the most inefficient part of the process.”</a:t>
              </a:r>
            </a:p>
          </p:txBody>
        </p:sp>
      </p:grpSp>
      <p:sp>
        <p:nvSpPr>
          <p:cNvPr id="170" name="Title 5"/>
          <p:cNvSpPr txBox="1">
            <a:spLocks/>
          </p:cNvSpPr>
          <p:nvPr/>
        </p:nvSpPr>
        <p:spPr>
          <a:xfrm>
            <a:off x="171778" y="454707"/>
            <a:ext cx="8617498" cy="627757"/>
          </a:xfrm>
          <a:prstGeom prst="rect">
            <a:avLst/>
          </a:prstGeom>
        </p:spPr>
        <p:txBody>
          <a:bodyPr/>
          <a:lstStyle>
            <a:lvl1pPr algn="l" defTabSz="685783" rtl="0" eaLnBrk="1" latinLnBrk="0" hangingPunct="1">
              <a:lnSpc>
                <a:spcPct val="90000"/>
              </a:lnSpc>
              <a:spcBef>
                <a:spcPct val="0"/>
              </a:spcBef>
              <a:buNone/>
              <a:defRPr sz="1600" b="1" kern="1200">
                <a:solidFill>
                  <a:schemeClr val="tx1"/>
                </a:solidFill>
                <a:latin typeface="Mark Offc For MC" panose="020B0504020101010102" pitchFamily="34" charset="0"/>
                <a:ea typeface="+mj-ea"/>
                <a:cs typeface="+mj-cs"/>
              </a:defRPr>
            </a:lvl1pPr>
          </a:lstStyle>
          <a:p>
            <a:r>
              <a:rPr lang="en-US" sz="2000" b="0" dirty="0"/>
              <a:t>Payment on Delivery: The first step in our B2B RTP journey, addressing real customer needs</a:t>
            </a:r>
          </a:p>
        </p:txBody>
      </p:sp>
      <p:sp>
        <p:nvSpPr>
          <p:cNvPr id="172" name="Rectangle 171">
            <a:extLst>
              <a:ext uri="{FF2B5EF4-FFF2-40B4-BE49-F238E27FC236}">
                <a16:creationId xmlns:a16="http://schemas.microsoft.com/office/drawing/2014/main" id="{DE463A58-2C68-574B-A224-C7E91E99E2CC}"/>
              </a:ext>
            </a:extLst>
          </p:cNvPr>
          <p:cNvSpPr/>
          <p:nvPr/>
        </p:nvSpPr>
        <p:spPr>
          <a:xfrm>
            <a:off x="168578" y="172275"/>
            <a:ext cx="2653290" cy="200055"/>
          </a:xfrm>
          <a:prstGeom prst="rect">
            <a:avLst/>
          </a:prstGeom>
        </p:spPr>
        <p:txBody>
          <a:bodyPr wrap="none">
            <a:spAutoFit/>
          </a:bodyPr>
          <a:lstStyle/>
          <a:p>
            <a:r>
              <a:rPr lang="en-US" sz="700" b="1" spc="50" dirty="0">
                <a:solidFill>
                  <a:schemeClr val="accent1"/>
                </a:solidFill>
                <a:latin typeface="Mark Offc For MC" panose="020B0504020101010102" pitchFamily="34" charset="77"/>
              </a:rPr>
              <a:t>MASTERCARD RTP APPLICATION: B2B USE CASE</a:t>
            </a:r>
            <a:endParaRPr lang="en-US" sz="700" spc="50" dirty="0">
              <a:solidFill>
                <a:schemeClr val="accent1"/>
              </a:solidFill>
              <a:latin typeface="Mark Offc For MC" panose="020B0504020101010102" pitchFamily="34" charset="77"/>
            </a:endParaRPr>
          </a:p>
        </p:txBody>
      </p:sp>
      <p:sp>
        <p:nvSpPr>
          <p:cNvPr id="98" name="Rectangle 97"/>
          <p:cNvSpPr/>
          <p:nvPr/>
        </p:nvSpPr>
        <p:spPr>
          <a:xfrm>
            <a:off x="3732654" y="5004961"/>
            <a:ext cx="1951062" cy="92333"/>
          </a:xfrm>
          <a:prstGeom prst="rect">
            <a:avLst/>
          </a:prstGeom>
        </p:spPr>
        <p:txBody>
          <a:bodyPr wrap="square" lIns="0" tIns="0" rIns="0" bIns="0" anchor="b" anchorCtr="0">
            <a:spAutoFit/>
          </a:bodyPr>
          <a:lstStyle/>
          <a:p>
            <a:r>
              <a:rPr lang="en-US" sz="600" dirty="0">
                <a:latin typeface="Mark Offc For MC Light" charset="0"/>
                <a:ea typeface="Mark Offc For MC Light" charset="0"/>
                <a:cs typeface="Mark Offc For MC Light" charset="0"/>
              </a:rPr>
              <a:t>Sources: </a:t>
            </a:r>
            <a:r>
              <a:rPr lang="en-US" sz="600" dirty="0"/>
              <a:t>Mastercard stakeholder interviews, January 2019</a:t>
            </a:r>
          </a:p>
        </p:txBody>
      </p:sp>
      <p:sp>
        <p:nvSpPr>
          <p:cNvPr id="2" name="Slide Number Placeholder 1"/>
          <p:cNvSpPr>
            <a:spLocks noGrp="1"/>
          </p:cNvSpPr>
          <p:nvPr>
            <p:ph type="sldNum" sz="quarter" idx="12"/>
          </p:nvPr>
        </p:nvSpPr>
        <p:spPr>
          <a:xfrm>
            <a:off x="8554606" y="4817955"/>
            <a:ext cx="435577" cy="273844"/>
          </a:xfrm>
        </p:spPr>
        <p:txBody>
          <a:bodyPr/>
          <a:lstStyle/>
          <a:p>
            <a:fld id="{3AB2DB24-5BB4-4F1B-973E-A10FA63DFB9A}" type="slidenum">
              <a:rPr lang="en-US" smtClean="0"/>
              <a:pPr/>
              <a:t>9</a:t>
            </a:fld>
            <a:endParaRPr lang="en-US" dirty="0"/>
          </a:p>
        </p:txBody>
      </p:sp>
      <p:grpSp>
        <p:nvGrpSpPr>
          <p:cNvPr id="6" name="Group 5"/>
          <p:cNvGrpSpPr/>
          <p:nvPr/>
        </p:nvGrpSpPr>
        <p:grpSpPr>
          <a:xfrm>
            <a:off x="369890" y="2905134"/>
            <a:ext cx="3888872" cy="902934"/>
            <a:chOff x="369890" y="2730567"/>
            <a:chExt cx="3888872" cy="902934"/>
          </a:xfrm>
        </p:grpSpPr>
        <p:grpSp>
          <p:nvGrpSpPr>
            <p:cNvPr id="34" name="Group 33"/>
            <p:cNvGrpSpPr/>
            <p:nvPr/>
          </p:nvGrpSpPr>
          <p:grpSpPr>
            <a:xfrm>
              <a:off x="369890" y="2730567"/>
              <a:ext cx="3888872" cy="902934"/>
              <a:chOff x="485192" y="1492898"/>
              <a:chExt cx="4063482" cy="1048663"/>
            </a:xfrm>
          </p:grpSpPr>
          <p:sp>
            <p:nvSpPr>
              <p:cNvPr id="35" name="Rounded Rectangle 34"/>
              <p:cNvSpPr/>
              <p:nvPr/>
            </p:nvSpPr>
            <p:spPr bwMode="gray">
              <a:xfrm>
                <a:off x="611156" y="1533334"/>
                <a:ext cx="3937518" cy="100822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i="1" dirty="0">
                  <a:solidFill>
                    <a:schemeClr val="bg1">
                      <a:lumMod val="25000"/>
                    </a:schemeClr>
                  </a:solidFill>
                </a:endParaRPr>
              </a:p>
            </p:txBody>
          </p:sp>
          <p:sp>
            <p:nvSpPr>
              <p:cNvPr id="36" name="Title 6"/>
              <p:cNvSpPr txBox="1">
                <a:spLocks/>
              </p:cNvSpPr>
              <p:nvPr/>
            </p:nvSpPr>
            <p:spPr bwMode="gray">
              <a:xfrm>
                <a:off x="485192" y="1492898"/>
                <a:ext cx="408583" cy="875505"/>
              </a:xfrm>
              <a:prstGeom prst="rect">
                <a:avLst/>
              </a:prstGeom>
            </p:spPr>
            <p:txBody>
              <a:bodyPr vert="horz" wrap="square" lIns="73479" tIns="36739" rIns="73479" bIns="36739" rtlCol="0" anchor="t" anchorCtr="0">
                <a:spAutoFit/>
              </a:bodyPr>
              <a:lstStyle>
                <a:lvl1pPr algn="l" defTabSz="685783" rtl="0" eaLnBrk="1" latinLnBrk="0" hangingPunct="1">
                  <a:lnSpc>
                    <a:spcPct val="90000"/>
                  </a:lnSpc>
                  <a:spcBef>
                    <a:spcPct val="0"/>
                  </a:spcBef>
                  <a:buNone/>
                  <a:defRPr sz="1600" b="1" kern="1200">
                    <a:solidFill>
                      <a:schemeClr val="tx1"/>
                    </a:solidFill>
                    <a:latin typeface="Mark Offc For MC" panose="020B0504020101010102" pitchFamily="34" charset="0"/>
                    <a:ea typeface="+mj-ea"/>
                    <a:cs typeface="+mj-cs"/>
                  </a:defRPr>
                </a:lvl1pPr>
              </a:lstStyle>
              <a:p>
                <a:r>
                  <a:rPr lang="en-US" sz="5786" dirty="0">
                    <a:solidFill>
                      <a:schemeClr val="tx1">
                        <a:lumMod val="50000"/>
                        <a:lumOff val="50000"/>
                      </a:schemeClr>
                    </a:solidFill>
                    <a:latin typeface="Arial" panose="020B0604020202020204" pitchFamily="34" charset="0"/>
                    <a:cs typeface="Arial" panose="020B0604020202020204" pitchFamily="34" charset="0"/>
                  </a:rPr>
                  <a:t>“</a:t>
                </a:r>
              </a:p>
            </p:txBody>
          </p:sp>
        </p:grpSp>
        <p:sp>
          <p:nvSpPr>
            <p:cNvPr id="26" name="Rounded Rectangle 25"/>
            <p:cNvSpPr/>
            <p:nvPr/>
          </p:nvSpPr>
          <p:spPr bwMode="gray">
            <a:xfrm>
              <a:off x="758196" y="2806834"/>
              <a:ext cx="3437666" cy="81579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dirty="0">
                  <a:solidFill>
                    <a:schemeClr val="bg1">
                      <a:lumMod val="25000"/>
                    </a:schemeClr>
                  </a:solidFill>
                </a:rPr>
                <a:t>We need to decrease dock time and get our drivers in and out.”</a:t>
              </a:r>
            </a:p>
          </p:txBody>
        </p:sp>
      </p:grpSp>
      <p:grpSp>
        <p:nvGrpSpPr>
          <p:cNvPr id="5" name="Group 4"/>
          <p:cNvGrpSpPr/>
          <p:nvPr/>
        </p:nvGrpSpPr>
        <p:grpSpPr>
          <a:xfrm>
            <a:off x="4764603" y="1915032"/>
            <a:ext cx="3888872" cy="902934"/>
            <a:chOff x="4764603" y="1632399"/>
            <a:chExt cx="3888872" cy="902934"/>
          </a:xfrm>
        </p:grpSpPr>
        <p:grpSp>
          <p:nvGrpSpPr>
            <p:cNvPr id="49" name="Group 48"/>
            <p:cNvGrpSpPr/>
            <p:nvPr/>
          </p:nvGrpSpPr>
          <p:grpSpPr>
            <a:xfrm>
              <a:off x="4764603" y="1632399"/>
              <a:ext cx="3888872" cy="902934"/>
              <a:chOff x="485192" y="1492898"/>
              <a:chExt cx="4063482" cy="1048663"/>
            </a:xfrm>
          </p:grpSpPr>
          <p:sp>
            <p:nvSpPr>
              <p:cNvPr id="50" name="Rounded Rectangle 49"/>
              <p:cNvSpPr/>
              <p:nvPr/>
            </p:nvSpPr>
            <p:spPr bwMode="gray">
              <a:xfrm>
                <a:off x="611156" y="1533334"/>
                <a:ext cx="3937518" cy="100822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i="1" dirty="0">
                  <a:solidFill>
                    <a:schemeClr val="bg1">
                      <a:lumMod val="25000"/>
                    </a:schemeClr>
                  </a:solidFill>
                </a:endParaRPr>
              </a:p>
            </p:txBody>
          </p:sp>
          <p:sp>
            <p:nvSpPr>
              <p:cNvPr id="51" name="Title 6"/>
              <p:cNvSpPr txBox="1">
                <a:spLocks/>
              </p:cNvSpPr>
              <p:nvPr/>
            </p:nvSpPr>
            <p:spPr bwMode="gray">
              <a:xfrm>
                <a:off x="485192" y="1492898"/>
                <a:ext cx="408583" cy="875505"/>
              </a:xfrm>
              <a:prstGeom prst="rect">
                <a:avLst/>
              </a:prstGeom>
            </p:spPr>
            <p:txBody>
              <a:bodyPr vert="horz" wrap="square" lIns="73479" tIns="36739" rIns="73479" bIns="36739" rtlCol="0" anchor="t" anchorCtr="0">
                <a:spAutoFit/>
              </a:bodyPr>
              <a:lstStyle>
                <a:lvl1pPr algn="l" defTabSz="685783" rtl="0" eaLnBrk="1" latinLnBrk="0" hangingPunct="1">
                  <a:lnSpc>
                    <a:spcPct val="90000"/>
                  </a:lnSpc>
                  <a:spcBef>
                    <a:spcPct val="0"/>
                  </a:spcBef>
                  <a:buNone/>
                  <a:defRPr sz="1600" b="1" kern="1200">
                    <a:solidFill>
                      <a:schemeClr val="tx1"/>
                    </a:solidFill>
                    <a:latin typeface="Mark Offc For MC" panose="020B0504020101010102" pitchFamily="34" charset="0"/>
                    <a:ea typeface="+mj-ea"/>
                    <a:cs typeface="+mj-cs"/>
                  </a:defRPr>
                </a:lvl1pPr>
              </a:lstStyle>
              <a:p>
                <a:r>
                  <a:rPr lang="en-US" sz="5786" dirty="0">
                    <a:solidFill>
                      <a:schemeClr val="tx1">
                        <a:lumMod val="50000"/>
                        <a:lumOff val="50000"/>
                      </a:schemeClr>
                    </a:solidFill>
                    <a:latin typeface="Arial" panose="020B0604020202020204" pitchFamily="34" charset="0"/>
                    <a:cs typeface="Arial" panose="020B0604020202020204" pitchFamily="34" charset="0"/>
                  </a:rPr>
                  <a:t>“</a:t>
                </a:r>
              </a:p>
            </p:txBody>
          </p:sp>
        </p:grpSp>
        <p:sp>
          <p:nvSpPr>
            <p:cNvPr id="28" name="Rounded Rectangle 27"/>
            <p:cNvSpPr/>
            <p:nvPr/>
          </p:nvSpPr>
          <p:spPr bwMode="gray">
            <a:xfrm>
              <a:off x="5147228" y="1661003"/>
              <a:ext cx="3348259" cy="86811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dirty="0">
                  <a:solidFill>
                    <a:schemeClr val="bg1">
                      <a:lumMod val="25000"/>
                    </a:schemeClr>
                  </a:solidFill>
                </a:rPr>
                <a:t>I check my bank account every single evening to see what checks have processed and understand our position.”</a:t>
              </a:r>
            </a:p>
          </p:txBody>
        </p:sp>
      </p:grpSp>
      <p:grpSp>
        <p:nvGrpSpPr>
          <p:cNvPr id="7" name="Group 6"/>
          <p:cNvGrpSpPr/>
          <p:nvPr/>
        </p:nvGrpSpPr>
        <p:grpSpPr>
          <a:xfrm>
            <a:off x="4777046" y="2908238"/>
            <a:ext cx="3888872" cy="902934"/>
            <a:chOff x="4777046" y="2733671"/>
            <a:chExt cx="3888872" cy="902934"/>
          </a:xfrm>
        </p:grpSpPr>
        <p:grpSp>
          <p:nvGrpSpPr>
            <p:cNvPr id="46" name="Group 45"/>
            <p:cNvGrpSpPr/>
            <p:nvPr/>
          </p:nvGrpSpPr>
          <p:grpSpPr>
            <a:xfrm>
              <a:off x="4777046" y="2733671"/>
              <a:ext cx="3888872" cy="902934"/>
              <a:chOff x="485192" y="1492898"/>
              <a:chExt cx="4063482" cy="1048663"/>
            </a:xfrm>
          </p:grpSpPr>
          <p:sp>
            <p:nvSpPr>
              <p:cNvPr id="47" name="Rounded Rectangle 46"/>
              <p:cNvSpPr/>
              <p:nvPr/>
            </p:nvSpPr>
            <p:spPr bwMode="gray">
              <a:xfrm>
                <a:off x="611156" y="1533334"/>
                <a:ext cx="3937518" cy="100822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i="1" dirty="0">
                  <a:solidFill>
                    <a:schemeClr val="bg1">
                      <a:lumMod val="25000"/>
                    </a:schemeClr>
                  </a:solidFill>
                </a:endParaRPr>
              </a:p>
            </p:txBody>
          </p:sp>
          <p:sp>
            <p:nvSpPr>
              <p:cNvPr id="48" name="Title 6"/>
              <p:cNvSpPr txBox="1">
                <a:spLocks/>
              </p:cNvSpPr>
              <p:nvPr/>
            </p:nvSpPr>
            <p:spPr bwMode="gray">
              <a:xfrm>
                <a:off x="485192" y="1492898"/>
                <a:ext cx="408583" cy="875505"/>
              </a:xfrm>
              <a:prstGeom prst="rect">
                <a:avLst/>
              </a:prstGeom>
            </p:spPr>
            <p:txBody>
              <a:bodyPr vert="horz" wrap="square" lIns="73479" tIns="36739" rIns="73479" bIns="36739" rtlCol="0" anchor="t" anchorCtr="0">
                <a:spAutoFit/>
              </a:bodyPr>
              <a:lstStyle>
                <a:lvl1pPr algn="l" defTabSz="685783" rtl="0" eaLnBrk="1" latinLnBrk="0" hangingPunct="1">
                  <a:lnSpc>
                    <a:spcPct val="90000"/>
                  </a:lnSpc>
                  <a:spcBef>
                    <a:spcPct val="0"/>
                  </a:spcBef>
                  <a:buNone/>
                  <a:defRPr sz="1600" b="1" kern="1200">
                    <a:solidFill>
                      <a:schemeClr val="tx1"/>
                    </a:solidFill>
                    <a:latin typeface="Mark Offc For MC" panose="020B0504020101010102" pitchFamily="34" charset="0"/>
                    <a:ea typeface="+mj-ea"/>
                    <a:cs typeface="+mj-cs"/>
                  </a:defRPr>
                </a:lvl1pPr>
              </a:lstStyle>
              <a:p>
                <a:r>
                  <a:rPr lang="en-US" sz="5786" dirty="0">
                    <a:solidFill>
                      <a:schemeClr val="tx1">
                        <a:lumMod val="50000"/>
                        <a:lumOff val="50000"/>
                      </a:schemeClr>
                    </a:solidFill>
                    <a:latin typeface="Arial" panose="020B0604020202020204" pitchFamily="34" charset="0"/>
                    <a:cs typeface="Arial" panose="020B0604020202020204" pitchFamily="34" charset="0"/>
                  </a:rPr>
                  <a:t>“</a:t>
                </a:r>
              </a:p>
            </p:txBody>
          </p:sp>
        </p:grpSp>
        <p:sp>
          <p:nvSpPr>
            <p:cNvPr id="29" name="Rounded Rectangle 28"/>
            <p:cNvSpPr/>
            <p:nvPr/>
          </p:nvSpPr>
          <p:spPr bwMode="gray">
            <a:xfrm>
              <a:off x="5149806" y="2822582"/>
              <a:ext cx="3404048" cy="78962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dirty="0">
                  <a:solidFill>
                    <a:schemeClr val="bg1">
                      <a:lumMod val="25000"/>
                    </a:schemeClr>
                  </a:solidFill>
                </a:rPr>
                <a:t>I spend so much time writing a ton of checks. It probably takes one full working day every two weeks.”</a:t>
              </a:r>
            </a:p>
          </p:txBody>
        </p:sp>
      </p:grpSp>
      <p:grpSp>
        <p:nvGrpSpPr>
          <p:cNvPr id="9" name="Group 8"/>
          <p:cNvGrpSpPr/>
          <p:nvPr/>
        </p:nvGrpSpPr>
        <p:grpSpPr>
          <a:xfrm>
            <a:off x="4761498" y="3932082"/>
            <a:ext cx="3888872" cy="902934"/>
            <a:chOff x="4761498" y="3840639"/>
            <a:chExt cx="3888872" cy="902934"/>
          </a:xfrm>
        </p:grpSpPr>
        <p:grpSp>
          <p:nvGrpSpPr>
            <p:cNvPr id="43" name="Group 42"/>
            <p:cNvGrpSpPr/>
            <p:nvPr/>
          </p:nvGrpSpPr>
          <p:grpSpPr>
            <a:xfrm>
              <a:off x="4761498" y="3840639"/>
              <a:ext cx="3888872" cy="902934"/>
              <a:chOff x="485192" y="1492898"/>
              <a:chExt cx="4063482" cy="1048663"/>
            </a:xfrm>
          </p:grpSpPr>
          <p:sp>
            <p:nvSpPr>
              <p:cNvPr id="44" name="Rounded Rectangle 43"/>
              <p:cNvSpPr/>
              <p:nvPr/>
            </p:nvSpPr>
            <p:spPr bwMode="gray">
              <a:xfrm>
                <a:off x="611156" y="1533334"/>
                <a:ext cx="3937518" cy="100822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i="1" dirty="0">
                  <a:solidFill>
                    <a:schemeClr val="bg1">
                      <a:lumMod val="25000"/>
                    </a:schemeClr>
                  </a:solidFill>
                </a:endParaRPr>
              </a:p>
            </p:txBody>
          </p:sp>
          <p:sp>
            <p:nvSpPr>
              <p:cNvPr id="45" name="Title 6"/>
              <p:cNvSpPr txBox="1">
                <a:spLocks/>
              </p:cNvSpPr>
              <p:nvPr/>
            </p:nvSpPr>
            <p:spPr bwMode="gray">
              <a:xfrm>
                <a:off x="485192" y="1492898"/>
                <a:ext cx="408583" cy="875505"/>
              </a:xfrm>
              <a:prstGeom prst="rect">
                <a:avLst/>
              </a:prstGeom>
            </p:spPr>
            <p:txBody>
              <a:bodyPr vert="horz" wrap="square" lIns="73479" tIns="36739" rIns="73479" bIns="36739" rtlCol="0" anchor="t" anchorCtr="0">
                <a:spAutoFit/>
              </a:bodyPr>
              <a:lstStyle>
                <a:lvl1pPr algn="l" defTabSz="685783" rtl="0" eaLnBrk="1" latinLnBrk="0" hangingPunct="1">
                  <a:lnSpc>
                    <a:spcPct val="90000"/>
                  </a:lnSpc>
                  <a:spcBef>
                    <a:spcPct val="0"/>
                  </a:spcBef>
                  <a:buNone/>
                  <a:defRPr sz="1600" b="1" kern="1200">
                    <a:solidFill>
                      <a:schemeClr val="tx1"/>
                    </a:solidFill>
                    <a:latin typeface="Mark Offc For MC" panose="020B0504020101010102" pitchFamily="34" charset="0"/>
                    <a:ea typeface="+mj-ea"/>
                    <a:cs typeface="+mj-cs"/>
                  </a:defRPr>
                </a:lvl1pPr>
              </a:lstStyle>
              <a:p>
                <a:r>
                  <a:rPr lang="en-US" sz="5786" dirty="0">
                    <a:solidFill>
                      <a:schemeClr val="tx1">
                        <a:lumMod val="50000"/>
                        <a:lumOff val="50000"/>
                      </a:schemeClr>
                    </a:solidFill>
                    <a:latin typeface="Arial" panose="020B0604020202020204" pitchFamily="34" charset="0"/>
                    <a:cs typeface="Arial" panose="020B0604020202020204" pitchFamily="34" charset="0"/>
                  </a:rPr>
                  <a:t>“</a:t>
                </a:r>
              </a:p>
            </p:txBody>
          </p:sp>
        </p:grpSp>
        <p:sp>
          <p:nvSpPr>
            <p:cNvPr id="30" name="Rounded Rectangle 29"/>
            <p:cNvSpPr/>
            <p:nvPr/>
          </p:nvSpPr>
          <p:spPr bwMode="gray">
            <a:xfrm>
              <a:off x="5149231" y="3872938"/>
              <a:ext cx="3391651" cy="776883"/>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dirty="0">
                  <a:solidFill>
                    <a:schemeClr val="bg1">
                      <a:lumMod val="25000"/>
                    </a:schemeClr>
                  </a:solidFill>
                </a:rPr>
                <a:t>Paper invoices are hard to keep track of, and sometimes get ruined.”</a:t>
              </a:r>
            </a:p>
          </p:txBody>
        </p:sp>
      </p:grpSp>
      <p:grpSp>
        <p:nvGrpSpPr>
          <p:cNvPr id="8" name="Group 7"/>
          <p:cNvGrpSpPr/>
          <p:nvPr/>
        </p:nvGrpSpPr>
        <p:grpSpPr>
          <a:xfrm>
            <a:off x="354342" y="3928978"/>
            <a:ext cx="3888872" cy="902934"/>
            <a:chOff x="354342" y="3837535"/>
            <a:chExt cx="3888872" cy="902934"/>
          </a:xfrm>
        </p:grpSpPr>
        <p:grpSp>
          <p:nvGrpSpPr>
            <p:cNvPr id="37" name="Group 36"/>
            <p:cNvGrpSpPr/>
            <p:nvPr/>
          </p:nvGrpSpPr>
          <p:grpSpPr>
            <a:xfrm>
              <a:off x="354342" y="3837535"/>
              <a:ext cx="3888872" cy="902934"/>
              <a:chOff x="485192" y="1492898"/>
              <a:chExt cx="4063482" cy="1048663"/>
            </a:xfrm>
          </p:grpSpPr>
          <p:sp>
            <p:nvSpPr>
              <p:cNvPr id="38" name="Rounded Rectangle 37"/>
              <p:cNvSpPr/>
              <p:nvPr/>
            </p:nvSpPr>
            <p:spPr bwMode="gray">
              <a:xfrm>
                <a:off x="611156" y="1533334"/>
                <a:ext cx="3937518" cy="100822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i="1" dirty="0">
                  <a:solidFill>
                    <a:schemeClr val="bg1">
                      <a:lumMod val="25000"/>
                    </a:schemeClr>
                  </a:solidFill>
                </a:endParaRPr>
              </a:p>
            </p:txBody>
          </p:sp>
          <p:sp>
            <p:nvSpPr>
              <p:cNvPr id="39" name="Title 6"/>
              <p:cNvSpPr txBox="1">
                <a:spLocks/>
              </p:cNvSpPr>
              <p:nvPr/>
            </p:nvSpPr>
            <p:spPr bwMode="gray">
              <a:xfrm>
                <a:off x="485192" y="1492898"/>
                <a:ext cx="408583" cy="875505"/>
              </a:xfrm>
              <a:prstGeom prst="rect">
                <a:avLst/>
              </a:prstGeom>
            </p:spPr>
            <p:txBody>
              <a:bodyPr vert="horz" wrap="square" lIns="73479" tIns="36739" rIns="73479" bIns="36739" rtlCol="0" anchor="t" anchorCtr="0">
                <a:spAutoFit/>
              </a:bodyPr>
              <a:lstStyle>
                <a:lvl1pPr algn="l" defTabSz="685783" rtl="0" eaLnBrk="1" latinLnBrk="0" hangingPunct="1">
                  <a:lnSpc>
                    <a:spcPct val="90000"/>
                  </a:lnSpc>
                  <a:spcBef>
                    <a:spcPct val="0"/>
                  </a:spcBef>
                  <a:buNone/>
                  <a:defRPr sz="1600" b="1" kern="1200">
                    <a:solidFill>
                      <a:schemeClr val="tx1"/>
                    </a:solidFill>
                    <a:latin typeface="Mark Offc For MC" panose="020B0504020101010102" pitchFamily="34" charset="0"/>
                    <a:ea typeface="+mj-ea"/>
                    <a:cs typeface="+mj-cs"/>
                  </a:defRPr>
                </a:lvl1pPr>
              </a:lstStyle>
              <a:p>
                <a:r>
                  <a:rPr lang="en-US" sz="5786" dirty="0">
                    <a:solidFill>
                      <a:schemeClr val="tx1">
                        <a:lumMod val="50000"/>
                        <a:lumOff val="50000"/>
                      </a:schemeClr>
                    </a:solidFill>
                    <a:latin typeface="Arial" panose="020B0604020202020204" pitchFamily="34" charset="0"/>
                    <a:cs typeface="Arial" panose="020B0604020202020204" pitchFamily="34" charset="0"/>
                  </a:rPr>
                  <a:t>“</a:t>
                </a:r>
              </a:p>
            </p:txBody>
          </p:sp>
        </p:grpSp>
        <p:sp>
          <p:nvSpPr>
            <p:cNvPr id="31" name="Title 6"/>
            <p:cNvSpPr txBox="1">
              <a:spLocks/>
            </p:cNvSpPr>
            <p:nvPr/>
          </p:nvSpPr>
          <p:spPr bwMode="gray">
            <a:xfrm>
              <a:off x="775768" y="3844868"/>
              <a:ext cx="649187" cy="875505"/>
            </a:xfrm>
            <a:prstGeom prst="rect">
              <a:avLst/>
            </a:prstGeom>
          </p:spPr>
          <p:txBody>
            <a:bodyPr vert="horz" wrap="square" lIns="73479" tIns="36739" rIns="73479" bIns="36739" rtlCol="0" anchor="t" anchorCtr="0">
              <a:spAutoFit/>
            </a:bodyPr>
            <a:lstStyle>
              <a:lvl1pPr algn="l" defTabSz="685783" rtl="0" eaLnBrk="1" latinLnBrk="0" hangingPunct="1">
                <a:lnSpc>
                  <a:spcPct val="90000"/>
                </a:lnSpc>
                <a:spcBef>
                  <a:spcPct val="0"/>
                </a:spcBef>
                <a:buNone/>
                <a:defRPr sz="1600" b="1" kern="1200">
                  <a:solidFill>
                    <a:schemeClr val="tx1"/>
                  </a:solidFill>
                  <a:latin typeface="Mark Offc For MC" panose="020B0504020101010102" pitchFamily="34" charset="0"/>
                  <a:ea typeface="+mj-ea"/>
                  <a:cs typeface="+mj-cs"/>
                </a:defRPr>
              </a:lvl1pPr>
            </a:lstStyle>
            <a:p>
              <a:r>
                <a:rPr lang="en-US" sz="5786" dirty="0">
                  <a:solidFill>
                    <a:schemeClr val="tx1">
                      <a:lumMod val="50000"/>
                      <a:lumOff val="50000"/>
                    </a:schemeClr>
                  </a:solidFill>
                  <a:latin typeface="Arial" panose="020B0604020202020204" pitchFamily="34" charset="0"/>
                  <a:cs typeface="Arial" panose="020B0604020202020204" pitchFamily="34" charset="0"/>
                </a:rPr>
                <a:t>“</a:t>
              </a:r>
            </a:p>
          </p:txBody>
        </p:sp>
        <p:sp>
          <p:nvSpPr>
            <p:cNvPr id="32" name="Rounded Rectangle 31"/>
            <p:cNvSpPr/>
            <p:nvPr/>
          </p:nvSpPr>
          <p:spPr bwMode="gray">
            <a:xfrm>
              <a:off x="749307" y="3878949"/>
              <a:ext cx="3420614" cy="80329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dirty="0">
                  <a:solidFill>
                    <a:schemeClr val="bg1">
                      <a:lumMod val="25000"/>
                    </a:schemeClr>
                  </a:solidFill>
                </a:rPr>
                <a:t>We have 17 FTEs waiting to receive invoices and payments from drivers as they return, to reconcile these and make deposits.”</a:t>
              </a:r>
            </a:p>
          </p:txBody>
        </p:sp>
      </p:grpSp>
      <p:sp>
        <p:nvSpPr>
          <p:cNvPr id="40" name="Text Placeholder 5"/>
          <p:cNvSpPr txBox="1">
            <a:spLocks/>
          </p:cNvSpPr>
          <p:nvPr/>
        </p:nvSpPr>
        <p:spPr>
          <a:xfrm>
            <a:off x="135387" y="1561047"/>
            <a:ext cx="4367725" cy="261610"/>
          </a:xfrm>
          <a:prstGeom prst="rect">
            <a:avLst/>
          </a:prstGeom>
          <a:noFill/>
        </p:spPr>
        <p:txBody>
          <a:bodyPr wrap="square" rtlCol="0">
            <a:spAutoFit/>
          </a:bodyPr>
          <a:lstStyle>
            <a:defPPr>
              <a:defRPr lang="en-US"/>
            </a:defPPr>
            <a:lvl1pPr>
              <a:spcBef>
                <a:spcPts val="600"/>
              </a:spcBef>
              <a:defRPr sz="1100" b="1">
                <a:latin typeface="Mark Offc For MC" charset="0"/>
                <a:ea typeface="Mark Offc For MC" charset="0"/>
                <a:cs typeface="Mark Offc For MC" charset="0"/>
              </a:defRPr>
            </a:lvl1pPr>
          </a:lstStyle>
          <a:p>
            <a:pPr algn="ctr"/>
            <a:r>
              <a:rPr lang="en-US" altLang="en-US" dirty="0">
                <a:solidFill>
                  <a:schemeClr val="accent1"/>
                </a:solidFill>
              </a:rPr>
              <a:t>SUPPLIERS</a:t>
            </a:r>
          </a:p>
        </p:txBody>
      </p:sp>
      <p:cxnSp>
        <p:nvCxnSpPr>
          <p:cNvPr id="41" name="Straight Connector 40">
            <a:extLst>
              <a:ext uri="{FF2B5EF4-FFF2-40B4-BE49-F238E27FC236}">
                <a16:creationId xmlns:a16="http://schemas.microsoft.com/office/drawing/2014/main" id="{DD6BB196-1ECC-6341-9109-2DEE5E582B06}"/>
              </a:ext>
            </a:extLst>
          </p:cNvPr>
          <p:cNvCxnSpPr>
            <a:cxnSpLocks/>
          </p:cNvCxnSpPr>
          <p:nvPr/>
        </p:nvCxnSpPr>
        <p:spPr bwMode="gray">
          <a:xfrm>
            <a:off x="375438" y="1849121"/>
            <a:ext cx="4013682" cy="0"/>
          </a:xfrm>
          <a:prstGeom prst="line">
            <a:avLst/>
          </a:prstGeom>
          <a:ln w="12700">
            <a:solidFill>
              <a:schemeClr val="accent6"/>
            </a:solidFill>
            <a:tailEnd type="none"/>
          </a:ln>
        </p:spPr>
        <p:style>
          <a:lnRef idx="1">
            <a:schemeClr val="accent1"/>
          </a:lnRef>
          <a:fillRef idx="0">
            <a:schemeClr val="accent1"/>
          </a:fillRef>
          <a:effectRef idx="0">
            <a:schemeClr val="accent1"/>
          </a:effectRef>
          <a:fontRef idx="minor">
            <a:schemeClr val="tx1"/>
          </a:fontRef>
        </p:style>
      </p:cxnSp>
      <p:sp>
        <p:nvSpPr>
          <p:cNvPr id="42" name="Text Placeholder 5"/>
          <p:cNvSpPr txBox="1">
            <a:spLocks/>
          </p:cNvSpPr>
          <p:nvPr/>
        </p:nvSpPr>
        <p:spPr>
          <a:xfrm>
            <a:off x="4543897" y="1563816"/>
            <a:ext cx="4367725" cy="261610"/>
          </a:xfrm>
          <a:prstGeom prst="rect">
            <a:avLst/>
          </a:prstGeom>
          <a:noFill/>
        </p:spPr>
        <p:txBody>
          <a:bodyPr wrap="square" rtlCol="0">
            <a:spAutoFit/>
          </a:bodyPr>
          <a:lstStyle>
            <a:defPPr>
              <a:defRPr lang="en-US"/>
            </a:defPPr>
            <a:lvl1pPr>
              <a:spcBef>
                <a:spcPts val="600"/>
              </a:spcBef>
              <a:defRPr sz="1100" b="1">
                <a:latin typeface="Mark Offc For MC" charset="0"/>
                <a:ea typeface="Mark Offc For MC" charset="0"/>
                <a:cs typeface="Mark Offc For MC" charset="0"/>
              </a:defRPr>
            </a:lvl1pPr>
          </a:lstStyle>
          <a:p>
            <a:pPr algn="ctr"/>
            <a:r>
              <a:rPr lang="en-US" altLang="en-US" dirty="0">
                <a:solidFill>
                  <a:schemeClr val="accent1"/>
                </a:solidFill>
              </a:rPr>
              <a:t>BUYERS</a:t>
            </a:r>
          </a:p>
        </p:txBody>
      </p:sp>
      <p:cxnSp>
        <p:nvCxnSpPr>
          <p:cNvPr id="52" name="Straight Connector 51">
            <a:extLst>
              <a:ext uri="{FF2B5EF4-FFF2-40B4-BE49-F238E27FC236}">
                <a16:creationId xmlns:a16="http://schemas.microsoft.com/office/drawing/2014/main" id="{DD6BB196-1ECC-6341-9109-2DEE5E582B06}"/>
              </a:ext>
            </a:extLst>
          </p:cNvPr>
          <p:cNvCxnSpPr>
            <a:cxnSpLocks/>
          </p:cNvCxnSpPr>
          <p:nvPr/>
        </p:nvCxnSpPr>
        <p:spPr bwMode="gray">
          <a:xfrm>
            <a:off x="4783948" y="1851890"/>
            <a:ext cx="4013682" cy="0"/>
          </a:xfrm>
          <a:prstGeom prst="line">
            <a:avLst/>
          </a:prstGeom>
          <a:ln w="12700">
            <a:solidFill>
              <a:schemeClr val="accent6"/>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219401"/>
      </p:ext>
    </p:extLst>
  </p:cSld>
  <p:clrMapOvr>
    <a:masterClrMapping/>
  </p:clrMapOvr>
</p:sld>
</file>

<file path=ppt/theme/theme1.xml><?xml version="1.0" encoding="utf-8"?>
<a:theme xmlns:a="http://schemas.openxmlformats.org/drawingml/2006/main" name="mc_template">
  <a:themeElements>
    <a:clrScheme name="Mastercard 2016 Aug 19">
      <a:dk1>
        <a:srgbClr val="171717"/>
      </a:dk1>
      <a:lt1>
        <a:srgbClr val="F7F7F7"/>
      </a:lt1>
      <a:dk2>
        <a:srgbClr val="171717"/>
      </a:dk2>
      <a:lt2>
        <a:srgbClr val="D22A2F"/>
      </a:lt2>
      <a:accent1>
        <a:srgbClr val="FF671B"/>
      </a:accent1>
      <a:accent2>
        <a:srgbClr val="F38B00"/>
      </a:accent2>
      <a:accent3>
        <a:srgbClr val="FFC81F"/>
      </a:accent3>
      <a:accent4>
        <a:srgbClr val="8DB92E"/>
      </a:accent4>
      <a:accent5>
        <a:srgbClr val="4FCDB0"/>
      </a:accent5>
      <a:accent6>
        <a:srgbClr val="E8E8E8"/>
      </a:accent6>
      <a:hlink>
        <a:srgbClr val="0563C1"/>
      </a:hlink>
      <a:folHlink>
        <a:srgbClr val="E8E8E8"/>
      </a:folHlink>
    </a:clrScheme>
    <a:fontScheme name="Mastercard 2016 Mark Offc Sept12">
      <a:majorFont>
        <a:latin typeface="Mark Offc For MC Light"/>
        <a:ea typeface=""/>
        <a:cs typeface=""/>
      </a:majorFont>
      <a:minorFont>
        <a:latin typeface="MarkForMC Nrw 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a:noFill/>
        </a:ln>
      </a:spPr>
      <a:bodyPr rtlCol="0" anchor="ctr"/>
      <a:lstStyle>
        <a:defPPr algn="ctr">
          <a:defRPr sz="1400" dirty="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rtlCol="0">
        <a:spAutoFit/>
      </a:bodyPr>
      <a:lstStyle>
        <a:defPPr>
          <a:lnSpc>
            <a:spcPct val="90000"/>
          </a:lnSpc>
          <a:spcBef>
            <a:spcPts val="600"/>
          </a:spcBef>
          <a:defRPr sz="1400" dirty="0" smtClean="0"/>
        </a:defPPr>
      </a:lstStyle>
    </a:txDef>
  </a:objectDefaults>
  <a:extraClrSchemeLst/>
  <a:extLst>
    <a:ext uri="{05A4C25C-085E-4340-85A3-A5531E510DB2}">
      <thm15:themeFamily xmlns:thm15="http://schemas.microsoft.com/office/thememl/2012/main" name="mc_template_8ST.potx" id="{226D1EB0-47B6-4107-AE9C-B4865BFB7DF3}" vid="{6BADC43B-EA53-405A-AC13-3029F7495107}"/>
    </a:ext>
  </a:extLst>
</a:theme>
</file>

<file path=ppt/theme/theme2.xml><?xml version="1.0" encoding="utf-8"?>
<a:theme xmlns:a="http://schemas.openxmlformats.org/drawingml/2006/main" name="Office Theme">
  <a:themeElements>
    <a:clrScheme name="Mastercard 2016 Aug 19">
      <a:dk1>
        <a:srgbClr val="171717"/>
      </a:dk1>
      <a:lt1>
        <a:srgbClr val="F7F7F7"/>
      </a:lt1>
      <a:dk2>
        <a:srgbClr val="171717"/>
      </a:dk2>
      <a:lt2>
        <a:srgbClr val="D22A2F"/>
      </a:lt2>
      <a:accent1>
        <a:srgbClr val="FF671B"/>
      </a:accent1>
      <a:accent2>
        <a:srgbClr val="F38B00"/>
      </a:accent2>
      <a:accent3>
        <a:srgbClr val="FFC81F"/>
      </a:accent3>
      <a:accent4>
        <a:srgbClr val="8DB92E"/>
      </a:accent4>
      <a:accent5>
        <a:srgbClr val="4FCDB0"/>
      </a:accent5>
      <a:accent6>
        <a:srgbClr val="E8E8E8"/>
      </a:accent6>
      <a:hlink>
        <a:srgbClr val="0563C1"/>
      </a:hlink>
      <a:folHlink>
        <a:srgbClr val="E8E8E8"/>
      </a:folHlink>
    </a:clrScheme>
    <a:fontScheme name="Mastercard 2016 Mark Offc Sept10">
      <a:majorFont>
        <a:latin typeface="Mark Offc For MC Light"/>
        <a:ea typeface=""/>
        <a:cs typeface=""/>
      </a:majorFont>
      <a:minorFont>
        <a:latin typeface="MarkForMC Nrw P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stercard 2016 Aug 19">
      <a:dk1>
        <a:srgbClr val="171717"/>
      </a:dk1>
      <a:lt1>
        <a:srgbClr val="F7F7F7"/>
      </a:lt1>
      <a:dk2>
        <a:srgbClr val="171717"/>
      </a:dk2>
      <a:lt2>
        <a:srgbClr val="D22A2F"/>
      </a:lt2>
      <a:accent1>
        <a:srgbClr val="FF671B"/>
      </a:accent1>
      <a:accent2>
        <a:srgbClr val="F38B00"/>
      </a:accent2>
      <a:accent3>
        <a:srgbClr val="FFC81F"/>
      </a:accent3>
      <a:accent4>
        <a:srgbClr val="8DB92E"/>
      </a:accent4>
      <a:accent5>
        <a:srgbClr val="4FCDB0"/>
      </a:accent5>
      <a:accent6>
        <a:srgbClr val="E8E8E8"/>
      </a:accent6>
      <a:hlink>
        <a:srgbClr val="0563C1"/>
      </a:hlink>
      <a:folHlink>
        <a:srgbClr val="E8E8E8"/>
      </a:folHlink>
    </a:clrScheme>
    <a:fontScheme name="Mastercard 2016 Mark Offc Sept10">
      <a:majorFont>
        <a:latin typeface="Mark Offc For MC Light"/>
        <a:ea typeface=""/>
        <a:cs typeface=""/>
      </a:majorFont>
      <a:minorFont>
        <a:latin typeface="MarkForMC Nrw P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mc_template_8ST</Template>
  <TotalTime>43808</TotalTime>
  <Words>4564</Words>
  <Application>Microsoft Macintosh PowerPoint</Application>
  <PresentationFormat>On-screen Show (16:9)</PresentationFormat>
  <Paragraphs>435</Paragraphs>
  <Slides>16</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Mark Offc For MC</vt:lpstr>
      <vt:lpstr>Mark Offc For MC Extra Light</vt:lpstr>
      <vt:lpstr>Mark Offc For MC Light</vt:lpstr>
      <vt:lpstr>Mark Offc For MC Medium</vt:lpstr>
      <vt:lpstr>MarkForMC Nrw Medium</vt:lpstr>
      <vt:lpstr>MarkForMC Nrw O</vt:lpstr>
      <vt:lpstr>mc_template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MasterCard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B2B RTP Business Case</dc:title>
  <dc:creator>Chhuan, Thyda</dc:creator>
  <cp:lastModifiedBy>Roderick Arceneaux</cp:lastModifiedBy>
  <cp:revision>2038</cp:revision>
  <cp:lastPrinted>2019-10-14T14:30:18Z</cp:lastPrinted>
  <dcterms:created xsi:type="dcterms:W3CDTF">2018-07-03T14:46:01Z</dcterms:created>
  <dcterms:modified xsi:type="dcterms:W3CDTF">2019-12-18T06:21:07Z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v">
    <vt:i4>7</vt:i4>
  </property>
  <property fmtid="{D5CDD505-2E9C-101B-9397-08002B2CF9AE}" pid="3" name="mc_template_date">
    <vt:lpwstr>20160927</vt:lpwstr>
  </property>
</Properties>
</file>