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4"/>
  </p:notesMasterIdLst>
  <p:sldIdLst>
    <p:sldId id="593" r:id="rId2"/>
    <p:sldId id="606" r:id="rId3"/>
    <p:sldId id="269" r:id="rId4"/>
    <p:sldId id="569" r:id="rId5"/>
    <p:sldId id="603" r:id="rId6"/>
    <p:sldId id="570" r:id="rId7"/>
    <p:sldId id="578" r:id="rId8"/>
    <p:sldId id="579" r:id="rId9"/>
    <p:sldId id="458" r:id="rId10"/>
    <p:sldId id="573" r:id="rId11"/>
    <p:sldId id="572" r:id="rId12"/>
    <p:sldId id="550" r:id="rId13"/>
    <p:sldId id="595" r:id="rId14"/>
    <p:sldId id="577" r:id="rId15"/>
    <p:sldId id="553" r:id="rId16"/>
    <p:sldId id="556" r:id="rId17"/>
    <p:sldId id="554" r:id="rId18"/>
    <p:sldId id="360" r:id="rId19"/>
    <p:sldId id="594" r:id="rId20"/>
    <p:sldId id="604" r:id="rId21"/>
    <p:sldId id="564" r:id="rId22"/>
    <p:sldId id="597" r:id="rId23"/>
    <p:sldId id="561" r:id="rId24"/>
    <p:sldId id="583" r:id="rId25"/>
    <p:sldId id="425" r:id="rId26"/>
    <p:sldId id="568" r:id="rId27"/>
    <p:sldId id="600" r:id="rId28"/>
    <p:sldId id="587" r:id="rId29"/>
    <p:sldId id="605" r:id="rId30"/>
    <p:sldId id="582" r:id="rId31"/>
    <p:sldId id="599" r:id="rId32"/>
    <p:sldId id="5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 Marlowe" initials="SMM" lastIdx="1" clrIdx="0">
    <p:extLst>
      <p:ext uri="{19B8F6BF-5375-455C-9EA6-DF929625EA0E}">
        <p15:presenceInfo xmlns:p15="http://schemas.microsoft.com/office/powerpoint/2012/main" userId="Seth Marlow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3" autoAdjust="0"/>
    <p:restoredTop sz="85952" autoAdjust="0"/>
  </p:normalViewPr>
  <p:slideViewPr>
    <p:cSldViewPr snapToGrid="0">
      <p:cViewPr varScale="1">
        <p:scale>
          <a:sx n="62" d="100"/>
          <a:sy n="62"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2E-8941-AAF7-DB1924E9FD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Yes, but not sufficiently to affect our operational model</c:v>
                </c:pt>
                <c:pt idx="2">
                  <c:v>No, not at all</c:v>
                </c:pt>
                <c:pt idx="3">
                  <c:v>Yes, my company is changing its operational model as a result of disruption</c:v>
                </c:pt>
              </c:strCache>
            </c:strRef>
          </c:cat>
          <c:val>
            <c:numRef>
              <c:f>Sheet1!$B$2:$B$5</c:f>
              <c:numCache>
                <c:formatCode>General</c:formatCode>
                <c:ptCount val="4"/>
                <c:pt idx="0">
                  <c:v>0.01</c:v>
                </c:pt>
                <c:pt idx="1">
                  <c:v>0.21</c:v>
                </c:pt>
                <c:pt idx="2">
                  <c:v>0.23</c:v>
                </c:pt>
                <c:pt idx="3">
                  <c:v>0.55000000000000004</c:v>
                </c:pt>
              </c:numCache>
            </c:numRef>
          </c:val>
          <c:extLst>
            <c:ext xmlns:c16="http://schemas.microsoft.com/office/drawing/2014/chart" uri="{C3380CC4-5D6E-409C-BE32-E72D297353CC}">
              <c16:uniqueId val="{00000000-5C12-2948-9981-3719F5199083}"/>
            </c:ext>
          </c:extLst>
        </c:ser>
        <c:dLbls>
          <c:showLegendKey val="0"/>
          <c:showVal val="0"/>
          <c:showCatName val="0"/>
          <c:showSerName val="0"/>
          <c:showPercent val="0"/>
          <c:showBubbleSize val="0"/>
        </c:dLbls>
        <c:gapWidth val="50"/>
        <c:axId val="346546623"/>
        <c:axId val="346585231"/>
      </c:barChart>
      <c:catAx>
        <c:axId val="346546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6585231"/>
        <c:crosses val="autoZero"/>
        <c:auto val="1"/>
        <c:lblAlgn val="ctr"/>
        <c:lblOffset val="100"/>
        <c:noMultiLvlLbl val="0"/>
      </c:catAx>
      <c:valAx>
        <c:axId val="34658523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654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022317476587617"/>
          <c:y val="0.13701886574706779"/>
          <c:w val="0.61036854121045525"/>
          <c:h val="0.82762557424313288"/>
        </c:manualLayout>
      </c:layout>
      <c:barChart>
        <c:barDir val="bar"/>
        <c:grouping val="clustered"/>
        <c:varyColors val="0"/>
        <c:ser>
          <c:idx val="0"/>
          <c:order val="0"/>
          <c:tx>
            <c:strRef>
              <c:f>Sheet1!$B$1</c:f>
              <c:strCache>
                <c:ptCount val="1"/>
                <c:pt idx="0">
                  <c:v># RPA resources</c:v>
                </c:pt>
              </c:strCache>
            </c:strRef>
          </c:tx>
          <c:spPr>
            <a:solidFill>
              <a:srgbClr val="CE4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Genpact</c:v>
                </c:pt>
                <c:pt idx="1">
                  <c:v>Infosys</c:v>
                </c:pt>
                <c:pt idx="2">
                  <c:v>KPMG</c:v>
                </c:pt>
                <c:pt idx="3">
                  <c:v>IBM</c:v>
                </c:pt>
                <c:pt idx="4">
                  <c:v>Tech Mahindra</c:v>
                </c:pt>
                <c:pt idx="5">
                  <c:v>Deloitte</c:v>
                </c:pt>
                <c:pt idx="6">
                  <c:v>Syntel</c:v>
                </c:pt>
                <c:pt idx="7">
                  <c:v>Tata / TCS</c:v>
                </c:pt>
                <c:pt idx="8">
                  <c:v>Cognizant</c:v>
                </c:pt>
                <c:pt idx="9">
                  <c:v>Accenture</c:v>
                </c:pt>
                <c:pt idx="10">
                  <c:v>EY</c:v>
                </c:pt>
              </c:strCache>
            </c:strRef>
          </c:cat>
          <c:val>
            <c:numRef>
              <c:f>Sheet1!$B$2:$B$12</c:f>
              <c:numCache>
                <c:formatCode>#,##0</c:formatCode>
                <c:ptCount val="11"/>
                <c:pt idx="0">
                  <c:v>1000</c:v>
                </c:pt>
                <c:pt idx="1">
                  <c:v>1900</c:v>
                </c:pt>
                <c:pt idx="2">
                  <c:v>2000</c:v>
                </c:pt>
                <c:pt idx="3">
                  <c:v>2200</c:v>
                </c:pt>
                <c:pt idx="4">
                  <c:v>2640</c:v>
                </c:pt>
                <c:pt idx="5">
                  <c:v>3000</c:v>
                </c:pt>
                <c:pt idx="6">
                  <c:v>4000</c:v>
                </c:pt>
                <c:pt idx="7">
                  <c:v>4200</c:v>
                </c:pt>
                <c:pt idx="8">
                  <c:v>4200</c:v>
                </c:pt>
                <c:pt idx="9">
                  <c:v>5000</c:v>
                </c:pt>
                <c:pt idx="10">
                  <c:v>6500</c:v>
                </c:pt>
              </c:numCache>
            </c:numRef>
          </c:val>
          <c:extLst>
            <c:ext xmlns:c16="http://schemas.microsoft.com/office/drawing/2014/chart" uri="{C3380CC4-5D6E-409C-BE32-E72D297353CC}">
              <c16:uniqueId val="{00000000-6940-CB4C-9B42-B379EA373883}"/>
            </c:ext>
          </c:extLst>
        </c:ser>
        <c:dLbls>
          <c:showLegendKey val="0"/>
          <c:showVal val="0"/>
          <c:showCatName val="0"/>
          <c:showSerName val="0"/>
          <c:showPercent val="0"/>
          <c:showBubbleSize val="0"/>
        </c:dLbls>
        <c:gapWidth val="49"/>
        <c:axId val="197331359"/>
        <c:axId val="197332175"/>
      </c:barChart>
      <c:catAx>
        <c:axId val="197331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332175"/>
        <c:crosses val="autoZero"/>
        <c:auto val="1"/>
        <c:lblAlgn val="ctr"/>
        <c:lblOffset val="100"/>
        <c:noMultiLvlLbl val="0"/>
      </c:catAx>
      <c:valAx>
        <c:axId val="197332175"/>
        <c:scaling>
          <c:orientation val="minMax"/>
        </c:scaling>
        <c:delete val="1"/>
        <c:axPos val="b"/>
        <c:numFmt formatCode="#,##0" sourceLinked="1"/>
        <c:majorTickMark val="none"/>
        <c:minorTickMark val="none"/>
        <c:tickLblPos val="nextTo"/>
        <c:crossAx val="19733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RPA</c:v>
                </c:pt>
                <c:pt idx="1">
                  <c:v>Instant payments</c:v>
                </c:pt>
                <c:pt idx="2">
                  <c:v>Big data analytics systems</c:v>
                </c:pt>
                <c:pt idx="3">
                  <c:v>AI/ML systems</c:v>
                </c:pt>
              </c:strCache>
            </c:strRef>
          </c:cat>
          <c:val>
            <c:numRef>
              <c:f>Sheet1!$B$2:$B$5</c:f>
              <c:numCache>
                <c:formatCode>General</c:formatCode>
                <c:ptCount val="4"/>
                <c:pt idx="0">
                  <c:v>0.19</c:v>
                </c:pt>
                <c:pt idx="1">
                  <c:v>0.34</c:v>
                </c:pt>
                <c:pt idx="2">
                  <c:v>0.42</c:v>
                </c:pt>
                <c:pt idx="3">
                  <c:v>0.56000000000000005</c:v>
                </c:pt>
              </c:numCache>
            </c:numRef>
          </c:val>
          <c:extLst>
            <c:ext xmlns:c16="http://schemas.microsoft.com/office/drawing/2014/chart" uri="{C3380CC4-5D6E-409C-BE32-E72D297353CC}">
              <c16:uniqueId val="{00000000-5C12-2948-9981-3719F5199083}"/>
            </c:ext>
          </c:extLst>
        </c:ser>
        <c:dLbls>
          <c:showLegendKey val="0"/>
          <c:showVal val="0"/>
          <c:showCatName val="0"/>
          <c:showSerName val="0"/>
          <c:showPercent val="0"/>
          <c:showBubbleSize val="0"/>
        </c:dLbls>
        <c:gapWidth val="50"/>
        <c:axId val="346546623"/>
        <c:axId val="346585231"/>
      </c:barChart>
      <c:catAx>
        <c:axId val="346546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6585231"/>
        <c:crosses val="autoZero"/>
        <c:auto val="1"/>
        <c:lblAlgn val="ctr"/>
        <c:lblOffset val="100"/>
        <c:noMultiLvlLbl val="0"/>
      </c:catAx>
      <c:valAx>
        <c:axId val="34658523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654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E4C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 predict payment flows</c:v>
                </c:pt>
                <c:pt idx="1">
                  <c:v>To forecast working capital requirements</c:v>
                </c:pt>
                <c:pt idx="2">
                  <c:v>To recognize and predict patterns in supply chain bottlenecks</c:v>
                </c:pt>
              </c:strCache>
            </c:strRef>
          </c:cat>
          <c:val>
            <c:numRef>
              <c:f>Sheet1!$B$2:$B$4</c:f>
              <c:numCache>
                <c:formatCode>General</c:formatCode>
                <c:ptCount val="3"/>
                <c:pt idx="0">
                  <c:v>0.44</c:v>
                </c:pt>
                <c:pt idx="1">
                  <c:v>0.49</c:v>
                </c:pt>
                <c:pt idx="2">
                  <c:v>0.5</c:v>
                </c:pt>
              </c:numCache>
            </c:numRef>
          </c:val>
          <c:extLst>
            <c:ext xmlns:c16="http://schemas.microsoft.com/office/drawing/2014/chart" uri="{C3380CC4-5D6E-409C-BE32-E72D297353CC}">
              <c16:uniqueId val="{00000000-C74E-8447-8A1A-E1201ED14235}"/>
            </c:ext>
          </c:extLst>
        </c:ser>
        <c:dLbls>
          <c:showLegendKey val="0"/>
          <c:showVal val="0"/>
          <c:showCatName val="0"/>
          <c:showSerName val="0"/>
          <c:showPercent val="0"/>
          <c:showBubbleSize val="0"/>
        </c:dLbls>
        <c:gapWidth val="50"/>
        <c:axId val="433255663"/>
        <c:axId val="433257343"/>
      </c:barChart>
      <c:catAx>
        <c:axId val="43325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3257343"/>
        <c:crosses val="autoZero"/>
        <c:auto val="1"/>
        <c:lblAlgn val="ctr"/>
        <c:lblOffset val="100"/>
        <c:noMultiLvlLbl val="0"/>
      </c:catAx>
      <c:valAx>
        <c:axId val="43325734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25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D86DE-9201-40BB-A502-50B72FE8A6C7}"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23CBA-418F-4DC0-9F56-03938F0363F5}" type="slidenum">
              <a:rPr lang="en-US" smtClean="0"/>
              <a:t>‹#›</a:t>
            </a:fld>
            <a:endParaRPr lang="en-US"/>
          </a:p>
        </p:txBody>
      </p:sp>
    </p:spTree>
    <p:extLst>
      <p:ext uri="{BB962C8B-B14F-4D97-AF65-F5344CB8AC3E}">
        <p14:creationId xmlns:p14="http://schemas.microsoft.com/office/powerpoint/2010/main" val="61240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bmbigdatahub.com/infographic/four-vs-big-dat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ibmbigdatahub.com/infographic/extracting-business-value-4-vs-big-dat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scoop.eu/big-data-action-value-context/big-data-processing-shift-cloud-machine-learn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bernardmarr.com/default.asp?contentID=958" TargetMode="External"/><Relationship Id="rId3" Type="http://schemas.openxmlformats.org/officeDocument/2006/relationships/hyperlink" Target="https://www.investopedia.com/terms/r/robotic-process-automation-rpa.asp" TargetMode="External"/><Relationship Id="rId7" Type="http://schemas.openxmlformats.org/officeDocument/2006/relationships/hyperlink" Target="https://en.oxforddictionaries.com/definition/chatbot"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searchtechnologies.com/text-analytics-unstructured-data" TargetMode="External"/><Relationship Id="rId11" Type="http://schemas.openxmlformats.org/officeDocument/2006/relationships/hyperlink" Target="https://www.bernardmarr.com/default.asp?contentID=1214" TargetMode="External"/><Relationship Id="rId5" Type="http://schemas.openxmlformats.org/officeDocument/2006/relationships/hyperlink" Target="https://www.datasciencecentral.com/profiles/blogs/an-introduction-to-text-analytics" TargetMode="External"/><Relationship Id="rId10" Type="http://schemas.openxmlformats.org/officeDocument/2006/relationships/hyperlink" Target="https://www.techopedia.com/definition/30325/deep-learning" TargetMode="External"/><Relationship Id="rId4" Type="http://schemas.openxmlformats.org/officeDocument/2006/relationships/hyperlink" Target="https://www.techopedia.com/definition/653/natural-language-processing-nlp" TargetMode="External"/><Relationship Id="rId9" Type="http://schemas.openxmlformats.org/officeDocument/2006/relationships/hyperlink" Target="https://www.bernardmarr.com/default.asp?contentID=114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a:t>
            </a:r>
            <a:r>
              <a:rPr lang="en-US" baseline="0" dirty="0"/>
              <a:t> notes – I'm thinking the four technologies ordered as such “4-corners” with arrows pointing on the diagonal to the paired tech.   Also would love a circular statement going around the outside of the image that says, “I can’t automate because I don’t have time” – “I don’t have time because I haven’t automated.”</a:t>
            </a:r>
          </a:p>
          <a:p>
            <a:endParaRPr lang="en-US" baseline="0" dirty="0"/>
          </a:p>
          <a:p>
            <a:r>
              <a:rPr lang="en-US" baseline="0" dirty="0"/>
              <a:t>Speaking notes:</a:t>
            </a:r>
          </a:p>
          <a:p>
            <a:endParaRPr lang="en-US" baseline="0" dirty="0"/>
          </a:p>
          <a:p>
            <a:pPr marL="171450" indent="-171450">
              <a:buFont typeface="Arial" panose="020B0604020202020204" pitchFamily="34" charset="0"/>
              <a:buChar char="•"/>
            </a:pPr>
            <a:r>
              <a:rPr lang="en-US" baseline="0" dirty="0"/>
              <a:t>Does this resemble your situation?</a:t>
            </a:r>
          </a:p>
          <a:p>
            <a:pPr marL="171450" indent="-171450">
              <a:buFont typeface="Arial" panose="020B0604020202020204" pitchFamily="34" charset="0"/>
              <a:buChar char="•"/>
            </a:pPr>
            <a:r>
              <a:rPr lang="en-US" baseline="0" dirty="0"/>
              <a:t>You know tech and automation is the path</a:t>
            </a:r>
          </a:p>
          <a:p>
            <a:pPr marL="171450" indent="-171450">
              <a:buFont typeface="Arial" panose="020B0604020202020204" pitchFamily="34" charset="0"/>
              <a:buChar char="•"/>
            </a:pPr>
            <a:r>
              <a:rPr lang="en-US" baseline="0" dirty="0"/>
              <a:t>You may even be aware these are the tech to use, but not 100% sure which one, ones or in what order to get the most bang for your buck</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Optional:</a:t>
            </a:r>
          </a:p>
          <a:p>
            <a:pPr marL="171450" indent="-171450">
              <a:buFont typeface="Arial" panose="020B0604020202020204" pitchFamily="34" charset="0"/>
              <a:buChar char="•"/>
            </a:pPr>
            <a:r>
              <a:rPr lang="en-US" baseline="0" dirty="0"/>
              <a:t>Test drive explaining quickly what each of the technologies do</a:t>
            </a:r>
          </a:p>
          <a:p>
            <a:pPr marL="171450" indent="-171450">
              <a:buFont typeface="Arial" panose="020B0604020202020204" pitchFamily="34" charset="0"/>
              <a:buChar char="•"/>
            </a:pPr>
            <a:r>
              <a:rPr lang="en-US" baseline="0" dirty="0"/>
              <a:t>API – connects systems and data together in real-time</a:t>
            </a:r>
          </a:p>
          <a:p>
            <a:pPr marL="171450" indent="-171450">
              <a:buFont typeface="Arial" panose="020B0604020202020204" pitchFamily="34" charset="0"/>
              <a:buChar char="•"/>
            </a:pPr>
            <a:r>
              <a:rPr lang="en-US" baseline="0" dirty="0"/>
              <a:t>Big data – Set of data too large for </a:t>
            </a:r>
            <a:r>
              <a:rPr lang="en-US" baseline="0" dirty="0" err="1"/>
              <a:t>trad</a:t>
            </a:r>
            <a:r>
              <a:rPr lang="en-US" baseline="0" dirty="0"/>
              <a:t> DB tools, but more importantly…your “Fuel” for AI and strategic insight</a:t>
            </a:r>
          </a:p>
          <a:p>
            <a:pPr marL="171450" indent="-171450">
              <a:buFont typeface="Arial" panose="020B0604020202020204" pitchFamily="34" charset="0"/>
              <a:buChar char="•"/>
            </a:pPr>
            <a:r>
              <a:rPr lang="en-US" baseline="0" dirty="0"/>
              <a:t>AI – simulation of human intelligence by machines, but more importantly…the tools to help see patterns in data (faster) that we may not see as easily. [ reinforce aspects of speed  and predictive intelligence]</a:t>
            </a:r>
          </a:p>
          <a:p>
            <a:pPr marL="171450" indent="-171450">
              <a:buFont typeface="Arial" panose="020B0604020202020204" pitchFamily="34" charset="0"/>
              <a:buChar char="•"/>
            </a:pPr>
            <a:r>
              <a:rPr lang="en-US" baseline="0" dirty="0"/>
              <a:t>RPA – tools to automate repetitive, labor/time intensive processes or functions</a:t>
            </a: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2</a:t>
            </a:fld>
            <a:endParaRPr lang="en-US"/>
          </a:p>
        </p:txBody>
      </p:sp>
    </p:spTree>
    <p:extLst>
      <p:ext uri="{BB962C8B-B14F-4D97-AF65-F5344CB8AC3E}">
        <p14:creationId xmlns:p14="http://schemas.microsoft.com/office/powerpoint/2010/main" val="314114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450"/>
              </a:spcBef>
              <a:spcAft>
                <a:spcPts val="0"/>
              </a:spcAft>
              <a:buClrTx/>
              <a:buSzTx/>
              <a:buFont typeface="Arial" panose="020B0604020202020204" pitchFamily="34" charset="0"/>
              <a:buNone/>
              <a:tabLst/>
              <a:defRPr/>
            </a:pPr>
            <a:r>
              <a:rPr lang="en-US" sz="1200" b="1" dirty="0">
                <a:solidFill>
                  <a:srgbClr val="000000"/>
                </a:solidFill>
                <a:latin typeface="Wells Fargo Sans SemiBold" panose="020B0703020203020204" pitchFamily="34" charset="0"/>
              </a:rPr>
              <a:t>Ideal Candidates</a:t>
            </a:r>
            <a:endParaRPr lang="en-US" sz="1200" b="1" i="1" kern="0" dirty="0">
              <a:solidFill>
                <a:srgbClr val="000000"/>
              </a:solidFill>
              <a:latin typeface="Wells Fargo Sans" panose="020B0503020203020204" pitchFamily="34" charset="0"/>
            </a:endParaRPr>
          </a:p>
          <a:p>
            <a:pPr marL="128585" indent="-130299" defTabSz="685783">
              <a:spcBef>
                <a:spcPts val="450"/>
              </a:spcBef>
              <a:buFont typeface="Arial" panose="020B0604020202020204" pitchFamily="34" charset="0"/>
              <a:buChar char="•"/>
              <a:defRPr/>
            </a:pPr>
            <a:r>
              <a:rPr lang="en-US" sz="1200" b="1" i="1" kern="0" dirty="0">
                <a:solidFill>
                  <a:srgbClr val="000000"/>
                </a:solidFill>
                <a:latin typeface="Wells Fargo Sans" panose="020B0503020203020204" pitchFamily="34" charset="0"/>
              </a:rPr>
              <a:t>Function staffing of 5 or more </a:t>
            </a:r>
            <a:r>
              <a:rPr lang="en-US" sz="1200" kern="0" dirty="0">
                <a:solidFill>
                  <a:srgbClr val="000000"/>
                </a:solidFill>
                <a:latin typeface="Wells Fargo Sans" panose="020B0503020203020204" pitchFamily="34" charset="0"/>
              </a:rPr>
              <a:t>– high operational cost processes</a:t>
            </a:r>
          </a:p>
          <a:p>
            <a:pPr marL="128585" indent="-130299" defTabSz="685783">
              <a:spcBef>
                <a:spcPts val="450"/>
              </a:spcBef>
              <a:buFont typeface="Arial" panose="020B0604020202020204" pitchFamily="34" charset="0"/>
              <a:buChar char="•"/>
              <a:defRPr/>
            </a:pPr>
            <a:r>
              <a:rPr lang="en-US" sz="1200" b="1" i="1" kern="0" dirty="0">
                <a:solidFill>
                  <a:srgbClr val="000000"/>
                </a:solidFill>
                <a:latin typeface="Wells Fargo Sans" panose="020B0503020203020204" pitchFamily="34" charset="0"/>
              </a:rPr>
              <a:t>Repetitive and rule-based </a:t>
            </a:r>
            <a:r>
              <a:rPr lang="en-US" sz="1200" kern="0" dirty="0">
                <a:solidFill>
                  <a:srgbClr val="000000"/>
                </a:solidFill>
                <a:latin typeface="Wells Fargo Sans" panose="020B0503020203020204" pitchFamily="34" charset="0"/>
              </a:rPr>
              <a:t>that require manual interaction with 1 or more systems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Accesses </a:t>
            </a:r>
            <a:r>
              <a:rPr lang="en-US" sz="1200" b="1" i="1" kern="0" dirty="0">
                <a:solidFill>
                  <a:srgbClr val="000000"/>
                </a:solidFill>
                <a:latin typeface="Wells Fargo Sans" panose="020B0503020203020204" pitchFamily="34" charset="0"/>
              </a:rPr>
              <a:t>structured data sets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Utilizes applications on windows, web-based platform, and mainframe</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Processes with a higher volume of transactions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Processes with long cycle times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Processes that require error-free processing such as regulated processes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Data input that is prone to human error</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12</a:t>
            </a:fld>
            <a:endParaRPr lang="en-US" dirty="0"/>
          </a:p>
        </p:txBody>
      </p:sp>
    </p:spTree>
    <p:extLst>
      <p:ext uri="{BB962C8B-B14F-4D97-AF65-F5344CB8AC3E}">
        <p14:creationId xmlns:p14="http://schemas.microsoft.com/office/powerpoint/2010/main" val="272565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Citizen Programmer</a:t>
            </a:r>
          </a:p>
          <a:p>
            <a:r>
              <a:rPr lang="en-US" dirty="0"/>
              <a:t>That</a:t>
            </a:r>
            <a:r>
              <a:rPr lang="en-US" baseline="0" dirty="0"/>
              <a:t> analyst who has always been your Excel macro wizard or Microsoft Access guru can easily become your RPA citizen programmer. They will likely automate their own tedious and repetitive tasks using RPA. </a:t>
            </a:r>
          </a:p>
          <a:p>
            <a:endParaRPr lang="en-US" baseline="0" dirty="0"/>
          </a:p>
          <a:p>
            <a:r>
              <a:rPr lang="en-US" baseline="0" dirty="0"/>
              <a:t>Measure </a:t>
            </a:r>
          </a:p>
          <a:p>
            <a:r>
              <a:rPr lang="en-US" baseline="0" dirty="0"/>
              <a:t>Taking a page out of Six Sigma and Lean methodologies – start to measure the number of bots created, time-savings achieved, time freed up for strategic projects (and what they were). Eventually this helps you build a business case for a more substantial RPA product or an department or enterprise wide RPA initiative.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13</a:t>
            </a:fld>
            <a:endParaRPr lang="en-US"/>
          </a:p>
        </p:txBody>
      </p:sp>
    </p:spTree>
    <p:extLst>
      <p:ext uri="{BB962C8B-B14F-4D97-AF65-F5344CB8AC3E}">
        <p14:creationId xmlns:p14="http://schemas.microsoft.com/office/powerpoint/2010/main" val="287448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Vendor landscape</a:t>
            </a:r>
          </a:p>
          <a:p>
            <a:r>
              <a:rPr lang="en-US" sz="1200" kern="1200" dirty="0">
                <a:solidFill>
                  <a:schemeClr val="tx1"/>
                </a:solidFill>
                <a:effectLst/>
                <a:latin typeface="+mn-lt"/>
                <a:ea typeface="+mn-ea"/>
                <a:cs typeface="+mn-cs"/>
              </a:rPr>
              <a:t>The vendor landscape continues to grow from dozens to hundreds of entrants in the RPA space. Forrester’s Q2/2018 “Forrester Wave” identifies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RPA vendors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RPA space.</a:t>
            </a:r>
          </a:p>
          <a:p>
            <a:r>
              <a:rPr lang="en-US" sz="1200" kern="1200" dirty="0">
                <a:solidFill>
                  <a:schemeClr val="tx1"/>
                </a:solidFill>
                <a:effectLst/>
                <a:latin typeface="+mn-lt"/>
                <a:ea typeface="+mn-ea"/>
                <a:cs typeface="+mn-cs"/>
              </a:rPr>
              <a:t>Wells</a:t>
            </a:r>
            <a:r>
              <a:rPr lang="en-US" sz="1200" kern="1200" baseline="0" dirty="0">
                <a:solidFill>
                  <a:schemeClr val="tx1"/>
                </a:solidFill>
                <a:effectLst/>
                <a:latin typeface="+mn-lt"/>
                <a:ea typeface="+mn-ea"/>
                <a:cs typeface="+mn-cs"/>
              </a:rPr>
              <a:t> Fargo uses both Blue Prism (mostly for enterprise RPA) and UiPath for RDA.</a:t>
            </a:r>
            <a:endParaRPr lang="en-US" sz="1200" kern="1200" dirty="0">
              <a:solidFill>
                <a:schemeClr val="tx1"/>
              </a:solidFill>
              <a:effectLst/>
              <a:latin typeface="+mn-lt"/>
              <a:ea typeface="+mn-ea"/>
              <a:cs typeface="+mn-cs"/>
            </a:endParaRPr>
          </a:p>
          <a:p>
            <a:endParaRPr lang="en-US" dirty="0"/>
          </a:p>
          <a:p>
            <a:endParaRPr lang="en-US" dirty="0"/>
          </a:p>
          <a:p>
            <a:endParaRPr lang="en-US" dirty="0"/>
          </a:p>
          <a:p>
            <a:r>
              <a:rPr lang="en-US" sz="1200" b="1" kern="1200" dirty="0">
                <a:solidFill>
                  <a:schemeClr val="tx1"/>
                </a:solidFill>
                <a:effectLst/>
                <a:latin typeface="+mn-lt"/>
                <a:ea typeface="+mn-ea"/>
                <a:cs typeface="+mn-cs"/>
              </a:rPr>
              <a:t>Consultants are all-in for RPA</a:t>
            </a:r>
          </a:p>
          <a:p>
            <a:r>
              <a:rPr lang="en-US" sz="1200" kern="1200" dirty="0">
                <a:solidFill>
                  <a:schemeClr val="tx1"/>
                </a:solidFill>
                <a:effectLst/>
                <a:latin typeface="+mn-lt"/>
                <a:ea typeface="+mn-ea"/>
                <a:cs typeface="+mn-cs"/>
              </a:rPr>
              <a:t>Along with the growth of RPA software venders are the consultancies that have built up RPA practices within their firms. The consultants include the Big-4, IT and BPO (business process outsourcing) firms, not to mention a wide selection of small and boutique RPA-only consulting firms. Below are the top RPA consultancies ranked by number of consulting resources in their practice. Over 36K consulting resources are employed by the top-12 global RPA practices.</a:t>
            </a:r>
          </a:p>
          <a:p>
            <a:endParaRPr lang="en-US" dirty="0"/>
          </a:p>
          <a:p>
            <a:endParaRPr lang="en-US" dirty="0"/>
          </a:p>
          <a:p>
            <a:r>
              <a:rPr lang="en-US" sz="1200" b="1" kern="1200" dirty="0">
                <a:solidFill>
                  <a:schemeClr val="tx1"/>
                </a:solidFill>
                <a:effectLst/>
                <a:latin typeface="+mn-lt"/>
                <a:ea typeface="+mn-ea"/>
                <a:cs typeface="+mn-cs"/>
              </a:rPr>
              <a:t>Bot stores and marketplaces </a:t>
            </a:r>
          </a:p>
          <a:p>
            <a:r>
              <a:rPr lang="en-US" sz="1200" kern="1200" dirty="0">
                <a:solidFill>
                  <a:schemeClr val="tx1"/>
                </a:solidFill>
                <a:effectLst/>
                <a:latin typeface="+mn-lt"/>
                <a:ea typeface="+mn-ea"/>
                <a:cs typeface="+mn-cs"/>
              </a:rPr>
              <a:t>The Apple app store concept was revolutionary. The concept has not been lost on the RPA vendor community. A number of RPA vendors have created their own bot stores or marketplaces. The first bot store has been attributed to Automation Anywhere. These stores or marketplaces offer snippets of RPA code for specific tasks usually tied to a specific system, version and process. The download of these bots are typically free as in the case of Automation </a:t>
            </a:r>
            <a:r>
              <a:rPr lang="en-US" sz="1200" kern="1200" dirty="0" err="1">
                <a:solidFill>
                  <a:schemeClr val="tx1"/>
                </a:solidFill>
                <a:effectLst/>
                <a:latin typeface="+mn-lt"/>
                <a:ea typeface="+mn-ea"/>
                <a:cs typeface="+mn-cs"/>
              </a:rPr>
              <a:t>Anywhere’s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botstore</a:t>
            </a:r>
            <a:r>
              <a:rPr lang="en-US" sz="1200" kern="1200" dirty="0">
                <a:solidFill>
                  <a:schemeClr val="tx1"/>
                </a:solidFill>
                <a:effectLst/>
                <a:latin typeface="+mn-lt"/>
                <a:ea typeface="+mn-ea"/>
                <a:cs typeface="+mn-cs"/>
              </a:rPr>
              <a:t>. These bots have been either been created by the RPA vendor, the software vendor whose systems is to be accessed or a partner of the RPA vendor, typically one of the many RPA consultancies.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download and plug and play approach allows for much quicker development of bots using pre-built and tested portions of bot code. </a:t>
            </a: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14</a:t>
            </a:fld>
            <a:endParaRPr lang="en-US"/>
          </a:p>
        </p:txBody>
      </p:sp>
    </p:spTree>
    <p:extLst>
      <p:ext uri="{BB962C8B-B14F-4D97-AF65-F5344CB8AC3E}">
        <p14:creationId xmlns:p14="http://schemas.microsoft.com/office/powerpoint/2010/main" val="2824293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most widely used example of API’s in practice is Uber . They leverage Google maps application, a merchant payment gateway application and several others in order to drive their applications complete functionality.  Well this example is true in any scenario in which one application is leveraging the functionality or data of another application.  Why are they becoming so popular?</a:t>
            </a:r>
          </a:p>
          <a:p>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15</a:t>
            </a:fld>
            <a:endParaRPr lang="en-US"/>
          </a:p>
        </p:txBody>
      </p:sp>
    </p:spTree>
    <p:extLst>
      <p:ext uri="{BB962C8B-B14F-4D97-AF65-F5344CB8AC3E}">
        <p14:creationId xmlns:p14="http://schemas.microsoft.com/office/powerpoint/2010/main" val="128232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16</a:t>
            </a:fld>
            <a:endParaRPr lang="en-US"/>
          </a:p>
        </p:txBody>
      </p:sp>
    </p:spTree>
    <p:extLst>
      <p:ext uri="{BB962C8B-B14F-4D97-AF65-F5344CB8AC3E}">
        <p14:creationId xmlns:p14="http://schemas.microsoft.com/office/powerpoint/2010/main" val="288243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 3 organizations are using APIs</a:t>
            </a:r>
            <a:r>
              <a:rPr lang="en-US" baseline="0" dirty="0"/>
              <a:t> today</a:t>
            </a:r>
          </a:p>
          <a:p>
            <a:endParaRPr lang="en-US" baseline="0" dirty="0"/>
          </a:p>
          <a:p>
            <a:r>
              <a:rPr lang="en-US" baseline="0" dirty="0"/>
              <a:t>$660MM projected spend by companies on API management by 2020</a:t>
            </a:r>
          </a:p>
          <a:p>
            <a:endParaRPr lang="en-US" baseline="0" dirty="0"/>
          </a:p>
          <a:p>
            <a:r>
              <a:rPr lang="en-US" baseline="0" dirty="0"/>
              <a:t>$6.5MM acquisition of </a:t>
            </a:r>
            <a:r>
              <a:rPr lang="en-US" baseline="0" dirty="0" err="1"/>
              <a:t>Mulesoft</a:t>
            </a:r>
            <a:r>
              <a:rPr lang="en-US" baseline="0" dirty="0"/>
              <a:t> by </a:t>
            </a:r>
            <a:r>
              <a:rPr lang="en-US" baseline="0" dirty="0" err="1"/>
              <a:t>Salesforce.com</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17</a:t>
            </a:fld>
            <a:endParaRPr lang="en-US" dirty="0"/>
          </a:p>
        </p:txBody>
      </p:sp>
    </p:spTree>
    <p:extLst>
      <p:ext uri="{BB962C8B-B14F-4D97-AF65-F5344CB8AC3E}">
        <p14:creationId xmlns:p14="http://schemas.microsoft.com/office/powerpoint/2010/main" val="187007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Citizen Programmer</a:t>
            </a:r>
          </a:p>
          <a:p>
            <a:r>
              <a:rPr lang="en-US" dirty="0"/>
              <a:t>That</a:t>
            </a:r>
            <a:r>
              <a:rPr lang="en-US" baseline="0" dirty="0"/>
              <a:t> analyst who has always been your Excel macro wizard or Microsoft Access guru can easily become your RPA citizen programmer. They will likely automate their own tedious and repetitive tasks using RPA. </a:t>
            </a:r>
          </a:p>
          <a:p>
            <a:endParaRPr lang="en-US" baseline="0" dirty="0"/>
          </a:p>
          <a:p>
            <a:r>
              <a:rPr lang="en-US" baseline="0" dirty="0"/>
              <a:t>Measure </a:t>
            </a:r>
          </a:p>
          <a:p>
            <a:r>
              <a:rPr lang="en-US" baseline="0" dirty="0"/>
              <a:t>Taking a page out of Six Sigma and Lean methodologies – start to measure the number of bots created, time-savings achieved, time freed up for strategic projects (and what they were). Eventually this helps you build a business case for a more substantial RPA product or an department or enterprise wide RPA initiative.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19</a:t>
            </a:fld>
            <a:endParaRPr lang="en-US"/>
          </a:p>
        </p:txBody>
      </p:sp>
    </p:spTree>
    <p:extLst>
      <p:ext uri="{BB962C8B-B14F-4D97-AF65-F5344CB8AC3E}">
        <p14:creationId xmlns:p14="http://schemas.microsoft.com/office/powerpoint/2010/main" val="365371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from tactical to strategic </a:t>
            </a:r>
          </a:p>
          <a:p>
            <a:endParaRPr lang="en-US" dirty="0"/>
          </a:p>
          <a:p>
            <a:r>
              <a:rPr lang="en-US" dirty="0"/>
              <a:t>Formatting</a:t>
            </a:r>
            <a:r>
              <a:rPr lang="en-US" baseline="0" dirty="0"/>
              <a:t> notes:   initial image vision was that of a teeter totter. Again with the tactical side being what is weighing its side down to the amount of excess time it takes to do stuff.    After completing phase 1 the image would be more in balance with the tactical and strategic being level</a:t>
            </a:r>
          </a:p>
          <a:p>
            <a:endParaRPr lang="en-US" baseline="0" dirty="0"/>
          </a:p>
          <a:p>
            <a:r>
              <a:rPr lang="en-US" baseline="0" dirty="0"/>
              <a:t>Note: I came up with the 20% based on a recent AFP example included below.   Saving a whole day in a 5 day week = 20% time savings.</a:t>
            </a:r>
          </a:p>
          <a:p>
            <a:endParaRPr lang="en-US" i="1" baseline="0" dirty="0"/>
          </a:p>
          <a:p>
            <a:r>
              <a:rPr lang="en-US" sz="1200" b="0" i="1" u="none" strike="noStrike" kern="1200" baseline="0" dirty="0">
                <a:solidFill>
                  <a:schemeClr val="tx1"/>
                </a:solidFill>
                <a:latin typeface="+mn-lt"/>
                <a:ea typeface="+mn-ea"/>
                <a:cs typeface="+mn-cs"/>
              </a:rPr>
              <a:t>I was in the office late in December, and one of my coworkers contacted me to explain that it takes</a:t>
            </a:r>
          </a:p>
          <a:p>
            <a:r>
              <a:rPr lang="en-US" sz="1200" b="0" i="1" u="none" strike="noStrike" kern="1200" baseline="0" dirty="0">
                <a:solidFill>
                  <a:schemeClr val="tx1"/>
                </a:solidFill>
                <a:latin typeface="+mn-lt"/>
                <a:ea typeface="+mn-ea"/>
                <a:cs typeface="+mn-cs"/>
              </a:rPr>
              <a:t>most of an uninterrupted day to complete one of her reports and she wanted to discuss if there</a:t>
            </a:r>
          </a:p>
          <a:p>
            <a:r>
              <a:rPr lang="en-US" sz="1200" b="0" i="1" u="none" strike="noStrike" kern="1200" baseline="0" dirty="0">
                <a:solidFill>
                  <a:schemeClr val="tx1"/>
                </a:solidFill>
                <a:latin typeface="+mn-lt"/>
                <a:ea typeface="+mn-ea"/>
                <a:cs typeface="+mn-cs"/>
              </a:rPr>
              <a:t>might be a more efficient way to publish it. We reviewed the current approach and together we</a:t>
            </a:r>
          </a:p>
          <a:p>
            <a:r>
              <a:rPr lang="en-US" sz="1200" b="0" i="1" u="none" strike="noStrike" kern="1200" baseline="0" dirty="0">
                <a:solidFill>
                  <a:schemeClr val="tx1"/>
                </a:solidFill>
                <a:latin typeface="+mn-lt"/>
                <a:ea typeface="+mn-ea"/>
                <a:cs typeface="+mn-cs"/>
              </a:rPr>
              <a:t>identified opportunities to simplify the report and reduce the time to publish it. I suggested she</a:t>
            </a:r>
          </a:p>
          <a:p>
            <a:r>
              <a:rPr lang="en-US" sz="1200" b="0" i="1" u="none" strike="noStrike" kern="1200" baseline="0" dirty="0">
                <a:solidFill>
                  <a:schemeClr val="tx1"/>
                </a:solidFill>
                <a:latin typeface="+mn-lt"/>
                <a:ea typeface="+mn-ea"/>
                <a:cs typeface="+mn-cs"/>
              </a:rPr>
              <a:t>contact a representative of our ‘bot’ team to see if they could assist with our idea. The bot team</a:t>
            </a:r>
          </a:p>
          <a:p>
            <a:r>
              <a:rPr lang="en-US" sz="1200" b="0" i="1" u="none" strike="noStrike" kern="1200" baseline="0" dirty="0">
                <a:solidFill>
                  <a:schemeClr val="tx1"/>
                </a:solidFill>
                <a:latin typeface="+mn-lt"/>
                <a:ea typeface="+mn-ea"/>
                <a:cs typeface="+mn-cs"/>
              </a:rPr>
              <a:t>was able to automate several steps, and now the report runs with the click of the mouse and the bot</a:t>
            </a:r>
          </a:p>
          <a:p>
            <a:r>
              <a:rPr lang="en-US" sz="1200" b="0" i="1" u="none" strike="noStrike" kern="1200" baseline="0" dirty="0">
                <a:solidFill>
                  <a:schemeClr val="tx1"/>
                </a:solidFill>
                <a:latin typeface="+mn-lt"/>
                <a:ea typeface="+mn-ea"/>
                <a:cs typeface="+mn-cs"/>
              </a:rPr>
              <a:t>moves the data into the appropriate tool for the users to access the report online</a:t>
            </a:r>
            <a:endParaRPr lang="en-US" i="1" dirty="0"/>
          </a:p>
        </p:txBody>
      </p:sp>
      <p:sp>
        <p:nvSpPr>
          <p:cNvPr id="4" name="Slide Number Placeholder 3"/>
          <p:cNvSpPr>
            <a:spLocks noGrp="1"/>
          </p:cNvSpPr>
          <p:nvPr>
            <p:ph type="sldNum" sz="quarter" idx="10"/>
          </p:nvPr>
        </p:nvSpPr>
        <p:spPr/>
        <p:txBody>
          <a:bodyPr/>
          <a:lstStyle/>
          <a:p>
            <a:fld id="{C2D23CBA-418F-4DC0-9F56-03938F0363F5}" type="slidenum">
              <a:rPr lang="en-US" smtClean="0"/>
              <a:t>20</a:t>
            </a:fld>
            <a:endParaRPr lang="en-US"/>
          </a:p>
        </p:txBody>
      </p:sp>
    </p:spTree>
    <p:extLst>
      <p:ext uri="{BB962C8B-B14F-4D97-AF65-F5344CB8AC3E}">
        <p14:creationId xmlns:p14="http://schemas.microsoft.com/office/powerpoint/2010/main" val="118680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Despite their apparent unwillingness to move to new systems, treasurers do have some thoughts on which technologies will be most beneficial for their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Survey respondents overwhelmingly think big data analytics (56%) will be most useful. Source: The Economist Intelligence Unit – The future is now: how ready is treasury? 2018</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Overall, 38% of organizations are employing data lakes as part of their data architecture, up from 20% in the 2016 survey. Source: </a:t>
            </a:r>
            <a:r>
              <a:rPr lang="en-US" sz="1200" b="0" i="0" u="none" strike="noStrike" kern="1200" baseline="0" dirty="0" err="1">
                <a:solidFill>
                  <a:schemeClr val="tx1"/>
                </a:solidFill>
                <a:latin typeface="+mn-lt"/>
                <a:ea typeface="+mn-ea"/>
                <a:cs typeface="+mn-cs"/>
              </a:rPr>
              <a:t>Unisphere</a:t>
            </a:r>
            <a:r>
              <a:rPr lang="en-US" sz="1200" b="0" i="0" u="none" strike="noStrike" kern="1200" baseline="0" dirty="0">
                <a:solidFill>
                  <a:schemeClr val="tx1"/>
                </a:solidFill>
                <a:latin typeface="+mn-lt"/>
                <a:ea typeface="+mn-ea"/>
                <a:cs typeface="+mn-cs"/>
              </a:rPr>
              <a:t> Research – 2018 Next Generation Data Development Strategies Report</a:t>
            </a:r>
          </a:p>
          <a:p>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According to a 2017 Aberdeen Group study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average company is seeing their data growing at 50% per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Aberdeen study: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90% of the world’s data has been produced in the last 2 years; AND</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nly ½ of 1% of that data is being analyzed.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Companies are sitting on a treasure-trove of data, big data.  It’s in your ERP (or ERPs), your CRM or (CRMs) and so many other places locked inside your company’s systems and processes.  It’s Big Data.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graphic o the right of this slide represents the numerous data sources where your big data comes from.  Your legacy data warehouse or today’s “data lake” combines both internal and external sources, structured and unstructured data. It is likely to be comprised of financial and operation data from your ERP system (or systems), customer data from your CRM system (or systems) and even your HR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can be sourced at the enterprise, business unit or divisional level as well at the transactional and personal level. Add in some external sources such as industry data (think Bloomberg, Reuters, other news and data feeds), social media posts and data thrown off from sensors and the Internet of Things. We’ll talk about </a:t>
            </a:r>
            <a:r>
              <a:rPr lang="en-US" sz="1200" kern="1200" dirty="0" err="1">
                <a:solidFill>
                  <a:schemeClr val="tx1"/>
                </a:solidFill>
                <a:effectLst/>
                <a:latin typeface="+mn-lt"/>
                <a:ea typeface="+mn-ea"/>
                <a:cs typeface="+mn-cs"/>
              </a:rPr>
              <a:t>IoT</a:t>
            </a:r>
            <a:r>
              <a:rPr lang="en-US" sz="1200" kern="1200" dirty="0">
                <a:solidFill>
                  <a:schemeClr val="tx1"/>
                </a:solidFill>
                <a:effectLst/>
                <a:latin typeface="+mn-lt"/>
                <a:ea typeface="+mn-ea"/>
                <a:cs typeface="+mn-cs"/>
              </a:rPr>
              <a:t> shortly as it’s a huge new component of Big Data.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References: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http://www.ibmbigdatahub.com/infographic/four-vs-big-data</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http://www.ibmbigdatahub.com/infographic/extracting-business-value-4-vs-big-data</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994B8E-1856-4AA2-8FCE-3C4755C0FA2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0469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Consolidate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Data lakes end data silos</a:t>
            </a:r>
            <a:r>
              <a:rPr lang="en-US" baseline="0" dirty="0"/>
              <a:t> in a fast growing and increasingly unstructured big data universe.</a:t>
            </a:r>
            <a:r>
              <a:rPr lang="en-US" sz="1200" kern="1200" dirty="0">
                <a:solidFill>
                  <a:schemeClr val="tx1"/>
                </a:solidFill>
                <a:effectLst/>
                <a:latin typeface="+mn-lt"/>
                <a:ea typeface="+mn-ea"/>
                <a:cs typeface="+mn-cs"/>
              </a:rPr>
              <a:t> According to a 2017 Aberdeen Group study, the typical $1B in revenue company has 33 unique systems and/or data sources that they use for data analysis.  Tableau,</a:t>
            </a:r>
            <a:r>
              <a:rPr lang="en-US" sz="1200" kern="1200" baseline="0" dirty="0">
                <a:solidFill>
                  <a:schemeClr val="tx1"/>
                </a:solidFill>
                <a:effectLst/>
                <a:latin typeface="+mn-lt"/>
                <a:ea typeface="+mn-ea"/>
                <a:cs typeface="+mn-cs"/>
              </a:rPr>
              <a:t> a BI and data visualization company, states on average companies tap 40 different data sources. </a:t>
            </a:r>
            <a:endParaRPr lang="en-US" dirty="0"/>
          </a:p>
          <a:p>
            <a:endParaRPr lang="en-US" dirty="0"/>
          </a:p>
          <a:p>
            <a:r>
              <a:rPr lang="en-US" b="1" u="sng" dirty="0"/>
              <a:t>Clean</a:t>
            </a:r>
          </a:p>
          <a:p>
            <a:r>
              <a:rPr lang="en-US" sz="1200" b="1" i="0" u="none" strike="noStrike" kern="1200" baseline="0" dirty="0">
                <a:solidFill>
                  <a:schemeClr val="tx1"/>
                </a:solidFill>
                <a:latin typeface="+mn-lt"/>
                <a:ea typeface="+mn-ea"/>
                <a:cs typeface="+mn-cs"/>
              </a:rPr>
              <a:t>Organizing</a:t>
            </a:r>
            <a:r>
              <a:rPr lang="en-US" sz="1200" b="0" i="0" u="none" strike="noStrike" kern="1200" baseline="0" dirty="0">
                <a:solidFill>
                  <a:schemeClr val="tx1"/>
                </a:solidFill>
                <a:latin typeface="+mn-lt"/>
                <a:ea typeface="+mn-ea"/>
                <a:cs typeface="+mn-cs"/>
              </a:rPr>
              <a:t> data storage. One of the misconceptions about data lakes is that users store ingested data as one unsegmented data store, then create segments on the </a:t>
            </a:r>
            <a:r>
              <a:rPr lang="en-US" sz="1200" b="0" i="0" u="none" strike="noStrike" kern="1200" baseline="0" dirty="0" err="1">
                <a:solidFill>
                  <a:schemeClr val="tx1"/>
                </a:solidFill>
                <a:latin typeface="+mn-lt"/>
                <a:ea typeface="+mn-ea"/>
                <a:cs typeface="+mn-cs"/>
              </a:rPr>
              <a:t>fly.That</a:t>
            </a:r>
            <a:r>
              <a:rPr lang="en-US" sz="1200" b="0" i="0" u="none" strike="noStrike" kern="1200" baseline="0" dirty="0">
                <a:solidFill>
                  <a:schemeClr val="tx1"/>
                </a:solidFill>
                <a:latin typeface="+mn-lt"/>
                <a:ea typeface="+mn-ea"/>
                <a:cs typeface="+mn-cs"/>
              </a:rPr>
              <a:t> is possible, but savvy users tend to segment lake data by source (enterprise applications, IoT data), domain (customer, product, partner), use case (landing, analytics, operations), or user (marketer, data scientist). The mechanisms for organizing data storage vary from one data platform to the next but may include data volumes (RDBMSs), groups of nodes (Hadoop), or</a:t>
            </a:r>
          </a:p>
          <a:p>
            <a:r>
              <a:rPr lang="en-US" sz="1200" b="0" i="0" u="none" strike="noStrike" kern="1200" baseline="0" dirty="0">
                <a:solidFill>
                  <a:schemeClr val="tx1"/>
                </a:solidFill>
                <a:latin typeface="+mn-lt"/>
                <a:ea typeface="+mn-ea"/>
                <a:cs typeface="+mn-cs"/>
              </a:rPr>
              <a:t>sandboxes and data labs (clouds). Organizing your lake’s data this way makes it easier for users to find the data they need to explore, prep, or analyze. Furthermore, the organizational</a:t>
            </a:r>
          </a:p>
          <a:p>
            <a:r>
              <a:rPr lang="en-US" sz="1200" b="0" i="0" u="none" strike="noStrike" kern="1200" baseline="0" dirty="0">
                <a:solidFill>
                  <a:schemeClr val="tx1"/>
                </a:solidFill>
                <a:latin typeface="+mn-lt"/>
                <a:ea typeface="+mn-ea"/>
                <a:cs typeface="+mn-cs"/>
              </a:rPr>
              <a:t>scheme can optimize queries and searches.</a:t>
            </a:r>
          </a:p>
          <a:p>
            <a:r>
              <a:rPr lang="en-US" sz="1200" b="0" i="0" u="none" strike="noStrike" kern="1200" baseline="0" dirty="0">
                <a:solidFill>
                  <a:schemeClr val="tx1"/>
                </a:solidFill>
                <a:latin typeface="+mn-lt"/>
                <a:ea typeface="+mn-ea"/>
                <a:cs typeface="+mn-cs"/>
              </a:rPr>
              <a:t>Providing </a:t>
            </a:r>
            <a:r>
              <a:rPr lang="en-US" sz="1200" b="1" i="0" u="none" strike="noStrike" kern="1200" baseline="0" dirty="0">
                <a:solidFill>
                  <a:schemeClr val="tx1"/>
                </a:solidFill>
                <a:latin typeface="+mn-lt"/>
                <a:ea typeface="+mn-ea"/>
                <a:cs typeface="+mn-cs"/>
              </a:rPr>
              <a:t>data semantics</a:t>
            </a:r>
            <a:r>
              <a:rPr lang="en-US" sz="1200" b="0" i="0" u="none" strike="noStrike" kern="1200" baseline="0" dirty="0">
                <a:solidFill>
                  <a:schemeClr val="tx1"/>
                </a:solidFill>
                <a:latin typeface="+mn-lt"/>
                <a:ea typeface="+mn-ea"/>
                <a:cs typeface="+mn-cs"/>
              </a:rPr>
              <a:t>. If you don’t document data as it is ingested, users will have trouble finding data and understanding the data they are viewing. Hence, every data lake needs data management tooling for metadata management, business glossaries, indexing, virtual modeling, and other approaches to data semantics. In a related area, many data lake user types (especially businesspeople) are demanding self-service data exploration, data prep, visualization, and analytics. These self-service practices are not possible without substantial data semantics prepared for the data lake. Avoiding the data swamp. All data lakes run the risk of deteriorating into a so-called data swamp, which is an undocumented data store that has suffered uncontrolled data ingestion. Governing and curating the ingestion of data—plus using data semantics to document and catalog data as it comes in—will keep a data lake from becoming the dreaded data swamp.</a:t>
            </a:r>
          </a:p>
          <a:p>
            <a:r>
              <a:rPr lang="en-US" sz="1200" b="1" kern="1200" dirty="0">
                <a:solidFill>
                  <a:schemeClr val="tx1"/>
                </a:solidFill>
                <a:effectLst/>
                <a:latin typeface="+mn-lt"/>
                <a:ea typeface="+mn-ea"/>
                <a:cs typeface="+mn-cs"/>
              </a:rPr>
              <a:t>Data</a:t>
            </a:r>
            <a:r>
              <a:rPr lang="en-US" sz="1200" b="1" kern="1200" baseline="0" dirty="0">
                <a:solidFill>
                  <a:schemeClr val="tx1"/>
                </a:solidFill>
                <a:effectLst/>
                <a:latin typeface="+mn-lt"/>
                <a:ea typeface="+mn-ea"/>
                <a:cs typeface="+mn-cs"/>
              </a:rPr>
              <a:t> growth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percentage of organizations with average data lake sizes over 100 Terabytes has grown from 36% in 2017 to 44% in 2018. Source: </a:t>
            </a:r>
            <a:r>
              <a:rPr lang="en-US" sz="1200" u="none" strike="noStrike" kern="1200" dirty="0">
                <a:solidFill>
                  <a:schemeClr val="tx1"/>
                </a:solidFill>
                <a:effectLst/>
                <a:latin typeface="+mn-lt"/>
                <a:ea typeface="+mn-ea"/>
                <a:cs typeface="+mn-cs"/>
                <a:hlinkClick r:id="rId3"/>
              </a:rPr>
              <a:t>2018 Big Data Trends and Challenges report</a:t>
            </a:r>
            <a:r>
              <a:rPr lang="en-US" sz="1200" kern="1200" dirty="0">
                <a:solidFill>
                  <a:schemeClr val="tx1"/>
                </a:solidFill>
                <a:effectLst/>
                <a:latin typeface="+mn-lt"/>
                <a:ea typeface="+mn-ea"/>
                <a:cs typeface="+mn-cs"/>
              </a:rPr>
              <a:t> by Dimensional Research </a:t>
            </a:r>
            <a:r>
              <a:rPr lang="en-US" sz="1200" i="1" kern="1200" dirty="0">
                <a:solidFill>
                  <a:schemeClr val="tx1"/>
                </a:solidFill>
                <a:effectLst/>
                <a:latin typeface="+mn-lt"/>
                <a:ea typeface="+mn-ea"/>
                <a:cs typeface="+mn-cs"/>
              </a:rPr>
              <a:t>(sponsored by </a:t>
            </a:r>
            <a:r>
              <a:rPr lang="en-US" sz="1200" i="1" kern="1200" dirty="0" err="1">
                <a:solidFill>
                  <a:schemeClr val="tx1"/>
                </a:solidFill>
                <a:effectLst/>
                <a:latin typeface="+mn-lt"/>
                <a:ea typeface="+mn-ea"/>
                <a:cs typeface="+mn-cs"/>
              </a:rPr>
              <a:t>Qubole</a:t>
            </a:r>
            <a:r>
              <a:rPr lang="en-US" sz="1200" i="1" kern="1200" dirty="0">
                <a:solidFill>
                  <a:schemeClr val="tx1"/>
                </a:solidFill>
                <a:effectLst/>
                <a:latin typeface="+mn-lt"/>
                <a:ea typeface="+mn-ea"/>
                <a:cs typeface="+mn-cs"/>
              </a:rPr>
              <a:t>)</a:t>
            </a:r>
          </a:p>
          <a:p>
            <a:r>
              <a:rPr lang="en-US" sz="1200" b="0" i="0" u="none" strike="noStrike" kern="1200" baseline="0" dirty="0">
                <a:solidFill>
                  <a:schemeClr val="tx1"/>
                </a:solidFill>
                <a:latin typeface="+mn-lt"/>
                <a:ea typeface="+mn-ea"/>
                <a:cs typeface="+mn-cs"/>
              </a:rPr>
              <a:t>Data growth can lead to </a:t>
            </a:r>
            <a:r>
              <a:rPr lang="en-US" sz="1200" b="1" i="0" u="none" strike="noStrike" kern="1200" baseline="0" dirty="0">
                <a:solidFill>
                  <a:schemeClr val="tx1"/>
                </a:solidFill>
                <a:latin typeface="+mn-lt"/>
                <a:ea typeface="+mn-ea"/>
                <a:cs typeface="+mn-cs"/>
              </a:rPr>
              <a:t>hoarding</a:t>
            </a:r>
            <a:r>
              <a:rPr lang="en-US" sz="1200" b="0" i="0" u="none" strike="noStrike" kern="1200" baseline="0" dirty="0">
                <a:solidFill>
                  <a:schemeClr val="tx1"/>
                </a:solidFill>
                <a:latin typeface="+mn-lt"/>
                <a:ea typeface="+mn-ea"/>
                <a:cs typeface="+mn-cs"/>
              </a:rPr>
              <a:t>. Data lakes should be approached from a business-driven and strategic approach. However, historically companies have seen their data grow based on the notion that all data has </a:t>
            </a:r>
            <a:r>
              <a:rPr lang="en-US" sz="1200" b="0" i="0" u="sng" strike="noStrike" kern="1200" baseline="0" dirty="0">
                <a:solidFill>
                  <a:schemeClr val="tx1"/>
                </a:solidFill>
                <a:latin typeface="+mn-lt"/>
                <a:ea typeface="+mn-ea"/>
                <a:cs typeface="+mn-cs"/>
              </a:rPr>
              <a:t>potential value</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5"/>
          </p:nvPr>
        </p:nvSpPr>
        <p:spPr/>
        <p:txBody>
          <a:bodyPr/>
          <a:lstStyle/>
          <a:p>
            <a:fld id="{C2D23CBA-418F-4DC0-9F56-03938F0363F5}" type="slidenum">
              <a:rPr lang="en-US" smtClean="0"/>
              <a:t>23</a:t>
            </a:fld>
            <a:endParaRPr lang="en-US"/>
          </a:p>
        </p:txBody>
      </p:sp>
    </p:spTree>
    <p:extLst>
      <p:ext uri="{BB962C8B-B14F-4D97-AF65-F5344CB8AC3E}">
        <p14:creationId xmlns:p14="http://schemas.microsoft.com/office/powerpoint/2010/main" val="233540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 </a:t>
            </a:r>
            <a:r>
              <a:rPr lang="en-US" baseline="0" dirty="0" err="1"/>
              <a:t>prevedere</a:t>
            </a:r>
            <a:r>
              <a:rPr lang="en-US" baseline="0" dirty="0"/>
              <a:t> quoting a Forrester research</a:t>
            </a:r>
          </a:p>
          <a:p>
            <a:endParaRPr lang="en-US" baseline="0" dirty="0"/>
          </a:p>
          <a:p>
            <a:r>
              <a:rPr lang="en-US" baseline="0" dirty="0"/>
              <a:t>Finance continues to be one of the most important functions in the strategic direction (survival?) of the business</a:t>
            </a:r>
            <a:br>
              <a:rPr lang="en-US" baseline="0" dirty="0"/>
            </a:br>
            <a:br>
              <a:rPr lang="en-US" baseline="0" dirty="0"/>
            </a:br>
            <a:r>
              <a:rPr lang="en-US" baseline="0" dirty="0"/>
              <a:t>CFOs need improved data (and interpretation thereof &gt;&gt;&gt; future plug for importance of AI) to make better decisions</a:t>
            </a:r>
          </a:p>
          <a:p>
            <a:endParaRPr lang="en-US" baseline="0" dirty="0"/>
          </a:p>
          <a:p>
            <a:r>
              <a:rPr lang="en-US" baseline="0" dirty="0"/>
              <a:t>Yet they don’t either trust their data or their teams to generate actionable insights</a:t>
            </a: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3</a:t>
            </a:fld>
            <a:endParaRPr lang="en-US"/>
          </a:p>
        </p:txBody>
      </p:sp>
    </p:spTree>
    <p:extLst>
      <p:ext uri="{BB962C8B-B14F-4D97-AF65-F5344CB8AC3E}">
        <p14:creationId xmlns:p14="http://schemas.microsoft.com/office/powerpoint/2010/main" val="202923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effectLst/>
                <a:latin typeface="+mn-lt"/>
                <a:ea typeface="+mn-ea"/>
                <a:cs typeface="+mn-cs"/>
              </a:rPr>
              <a:t>Artificial Intelligence or “AI”, very simply put is the simulation of human intelligence of machines.  As mentioned earlier in our segment on Big Data, Big Data is the fuel that really drives all of AI.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is a variety of different categories of AI and they get more complex as we move across the spectrum from Robotic Process Automation or “RPA” all the way to the right to machine learning and deep learning.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start with the least complex of these concepts and work our way over to the more complex ones.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Robotic Process Automation or RPA</a:t>
            </a:r>
            <a:r>
              <a:rPr lang="en-US" sz="1200" kern="1200" dirty="0">
                <a:solidFill>
                  <a:schemeClr val="tx1"/>
                </a:solidFill>
                <a:effectLst/>
                <a:latin typeface="+mn-lt"/>
                <a:ea typeface="+mn-ea"/>
                <a:cs typeface="+mn-cs"/>
              </a:rPr>
              <a:t> - </a:t>
            </a:r>
          </a:p>
          <a:p>
            <a:r>
              <a:rPr lang="en-US" sz="1200" kern="1200" dirty="0">
                <a:solidFill>
                  <a:schemeClr val="tx1"/>
                </a:solidFill>
                <a:effectLst/>
                <a:latin typeface="+mn-lt"/>
                <a:ea typeface="+mn-ea"/>
                <a:cs typeface="+mn-cs"/>
              </a:rPr>
              <a:t>RPA is software programmed or scripted to follow basic logic and tasks across multiple applications often simulating work effort performed by humans.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of us Treasury and Finance folks have been accustomed to the use of Excel macros (and some of us older folk remember the “original” macros in Lotus 123). Macros allow you to create a repeated series of steps within the Excel environment that you can save and re-use.  This was and continues to be a time saver.  Consider the task of consolidating multiple divisional cash forecasts into one master forecast.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RPA takes it to the next level. Consider the task above and then imagine the need to upload that forecast into a Treasury Workstation or ERP. And, then having to generate various reports in that system and deliver them by email to others in Treasury. RPA is like “macros on steroids” whereby the macro or “robot” or “bot” as they are called in the RPA world.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difference is that RPA software and its bots can access a number of systems – perhaps your TMS, your ERP, your CRM and other software tools as well.  In fact, most RPA bots will have specific </a:t>
            </a:r>
            <a:r>
              <a:rPr lang="en-US" sz="1200" kern="1200" dirty="0" err="1">
                <a:solidFill>
                  <a:schemeClr val="tx1"/>
                </a:solidFill>
                <a:effectLst/>
                <a:latin typeface="+mn-lt"/>
                <a:ea typeface="+mn-ea"/>
                <a:cs typeface="+mn-cs"/>
              </a:rPr>
              <a:t>userids</a:t>
            </a:r>
            <a:r>
              <a:rPr lang="en-US" sz="1200" kern="1200" dirty="0">
                <a:solidFill>
                  <a:schemeClr val="tx1"/>
                </a:solidFill>
                <a:effectLst/>
                <a:latin typeface="+mn-lt"/>
                <a:ea typeface="+mn-ea"/>
                <a:cs typeface="+mn-cs"/>
              </a:rPr>
              <a:t> assigned to them for access to the different systems so their activity can be audited and tracked.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You’ll notice that separating line on the slides between RPA and the rest of the AI techniques. That’s because there is debate as to whether or not RPA is really Artificial Intelligence.  Some vendors in the RPA space are suggesting it is.  And, some software and service providers using RPA are also making these claims. It depends on your definition of AI and even with our definition; it calls into question what is meant by intelligence.  We’ll address this in a few minutes.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Natural Language Processing</a:t>
            </a:r>
            <a:r>
              <a:rPr lang="en-US" sz="1200" kern="1200" dirty="0">
                <a:solidFill>
                  <a:schemeClr val="tx1"/>
                </a:solidFill>
                <a:effectLst/>
                <a:latin typeface="+mn-lt"/>
                <a:ea typeface="+mn-ea"/>
                <a:cs typeface="+mn-cs"/>
              </a:rPr>
              <a:t> is a fairly broad AI concept that spans across both Text Analytics and </a:t>
            </a:r>
            <a:r>
              <a:rPr lang="en-US" sz="1200" kern="1200" dirty="0" err="1">
                <a:solidFill>
                  <a:schemeClr val="tx1"/>
                </a:solidFill>
                <a:effectLst/>
                <a:latin typeface="+mn-lt"/>
                <a:ea typeface="+mn-ea"/>
                <a:cs typeface="+mn-cs"/>
              </a:rPr>
              <a:t>Chatbots</a:t>
            </a:r>
            <a:r>
              <a:rPr lang="en-US" sz="1200" kern="1200" dirty="0">
                <a:solidFill>
                  <a:schemeClr val="tx1"/>
                </a:solidFill>
                <a:effectLst/>
                <a:latin typeface="+mn-lt"/>
                <a:ea typeface="+mn-ea"/>
                <a:cs typeface="+mn-cs"/>
              </a:rPr>
              <a:t> and Virtual Assistants.  So let’s define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NLP is a computer’s ability to translate between human and computer languages. In essence, this is the ability to understand a line or lines of text (written, typed or spoken), interpret it and be able to provide an intelligible response back in the same method it was delivered to the computer or device.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Text Analytics</a:t>
            </a:r>
            <a:r>
              <a:rPr lang="en-US" sz="1200" kern="1200" dirty="0">
                <a:solidFill>
                  <a:schemeClr val="tx1"/>
                </a:solidFill>
                <a:effectLst/>
                <a:latin typeface="+mn-lt"/>
                <a:ea typeface="+mn-ea"/>
                <a:cs typeface="+mn-cs"/>
              </a:rPr>
              <a:t> is the ability to parse text into data using analytics algorithms to simulate understanding human speech.  Human speech from a data perspective is that unstructured data we talked about earlier. This is the V for Veracity or uncertainty in the data.  It is Text Analytics that allows for the development of our next concept of </a:t>
            </a:r>
            <a:r>
              <a:rPr lang="en-US" sz="1200" kern="1200" dirty="0" err="1">
                <a:solidFill>
                  <a:schemeClr val="tx1"/>
                </a:solidFill>
                <a:effectLst/>
                <a:latin typeface="+mn-lt"/>
                <a:ea typeface="+mn-ea"/>
                <a:cs typeface="+mn-cs"/>
              </a:rPr>
              <a:t>Chatbots</a:t>
            </a:r>
            <a:r>
              <a:rPr lang="en-US" sz="1200" kern="1200" dirty="0">
                <a:solidFill>
                  <a:schemeClr val="tx1"/>
                </a:solidFill>
                <a:effectLst/>
                <a:latin typeface="+mn-lt"/>
                <a:ea typeface="+mn-ea"/>
                <a:cs typeface="+mn-cs"/>
              </a:rPr>
              <a:t> and Virtual Assistants.</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Chatbots</a:t>
            </a:r>
            <a:r>
              <a:rPr lang="en-US" sz="1200" b="1" kern="1200" dirty="0">
                <a:solidFill>
                  <a:schemeClr val="tx1"/>
                </a:solidFill>
                <a:effectLst/>
                <a:latin typeface="+mn-lt"/>
                <a:ea typeface="+mn-ea"/>
                <a:cs typeface="+mn-cs"/>
              </a:rPr>
              <a:t> and Virtual Assistants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chatbot</a:t>
            </a:r>
            <a:r>
              <a:rPr lang="en-US" sz="1200" kern="1200" dirty="0">
                <a:solidFill>
                  <a:schemeClr val="tx1"/>
                </a:solidFill>
                <a:effectLst/>
                <a:latin typeface="+mn-lt"/>
                <a:ea typeface="+mn-ea"/>
                <a:cs typeface="+mn-cs"/>
              </a:rPr>
              <a:t> is a computer program designed to simulate conversation with humans typically over the internet (most frequently through some form of a texting application). </a:t>
            </a:r>
            <a:r>
              <a:rPr lang="en-US" sz="1200" kern="1200" dirty="0" err="1">
                <a:solidFill>
                  <a:schemeClr val="tx1"/>
                </a:solidFill>
                <a:effectLst/>
                <a:latin typeface="+mn-lt"/>
                <a:ea typeface="+mn-ea"/>
                <a:cs typeface="+mn-cs"/>
              </a:rPr>
              <a:t>Chatbots</a:t>
            </a:r>
            <a:r>
              <a:rPr lang="en-US" sz="1200" kern="1200" dirty="0">
                <a:solidFill>
                  <a:schemeClr val="tx1"/>
                </a:solidFill>
                <a:effectLst/>
                <a:latin typeface="+mn-lt"/>
                <a:ea typeface="+mn-ea"/>
                <a:cs typeface="+mn-cs"/>
              </a:rPr>
              <a:t> treat conversations like a game of tennis: talk, reply, talk, reply, etc. In many situations, end-users/ consumer may not even realize that it is a computer on the other end of the chat.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Virtual Assistants generally add on a voice component on top of the standard </a:t>
            </a:r>
            <a:r>
              <a:rPr lang="en-US" sz="1200" kern="1200" dirty="0" err="1">
                <a:solidFill>
                  <a:schemeClr val="tx1"/>
                </a:solidFill>
                <a:effectLst/>
                <a:latin typeface="+mn-lt"/>
                <a:ea typeface="+mn-ea"/>
                <a:cs typeface="+mn-cs"/>
              </a:rPr>
              <a:t>chatbot</a:t>
            </a:r>
            <a:r>
              <a:rPr lang="en-US" sz="1200" kern="1200" dirty="0">
                <a:solidFill>
                  <a:schemeClr val="tx1"/>
                </a:solidFill>
                <a:effectLst/>
                <a:latin typeface="+mn-lt"/>
                <a:ea typeface="+mn-ea"/>
                <a:cs typeface="+mn-cs"/>
              </a:rPr>
              <a:t> capabilities. And today these guys (and gals) are seemingly everywhere.  Siri, Alexa, Cortana, Google Home. They all leverage underlying text analytics capabilities and more.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interesting to note that some </a:t>
            </a:r>
            <a:r>
              <a:rPr lang="en-US" sz="1200" kern="1200" dirty="0" err="1">
                <a:solidFill>
                  <a:schemeClr val="tx1"/>
                </a:solidFill>
                <a:effectLst/>
                <a:latin typeface="+mn-lt"/>
                <a:ea typeface="+mn-ea"/>
                <a:cs typeface="+mn-cs"/>
              </a:rPr>
              <a:t>chatbots</a:t>
            </a:r>
            <a:r>
              <a:rPr lang="en-US" sz="1200" kern="1200" dirty="0">
                <a:solidFill>
                  <a:schemeClr val="tx1"/>
                </a:solidFill>
                <a:effectLst/>
                <a:latin typeface="+mn-lt"/>
                <a:ea typeface="+mn-ea"/>
                <a:cs typeface="+mn-cs"/>
              </a:rPr>
              <a:t> now have the ability to sense emotion and distress on the part of the end-user and can convert the text chat over from computer automated over to an actual human who can better handle the situation.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Machine Learning and Deep Learning are the 2 most complex AI concepts.  </a:t>
            </a:r>
          </a:p>
          <a:p>
            <a:r>
              <a:rPr lang="en-US" sz="1200" b="1" kern="1200" dirty="0">
                <a:solidFill>
                  <a:schemeClr val="tx1"/>
                </a:solidFill>
                <a:effectLst/>
                <a:latin typeface="+mn-lt"/>
                <a:ea typeface="+mn-ea"/>
                <a:cs typeface="+mn-cs"/>
              </a:rPr>
              <a:t>Machine Learning </a:t>
            </a:r>
            <a:r>
              <a:rPr lang="en-US" sz="1200" kern="1200" dirty="0">
                <a:solidFill>
                  <a:schemeClr val="tx1"/>
                </a:solidFill>
                <a:effectLst/>
                <a:latin typeface="+mn-lt"/>
                <a:ea typeface="+mn-ea"/>
                <a:cs typeface="+mn-cs"/>
              </a:rPr>
              <a:t>is the concept that computers can be given access to data (big data) and be able to learn for themselves. This is achieved by classification of data and information in ways very similar to how the human brain processes in combination with a system of probability. The last piece is a feedback loop that validates it decisions as right or wrong. This is accomplished using a training process. Over time and with enough data as examples, the predictive capabilities become quite uncanny.  ML is considered to be today’s state of the art in the AI field.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Deep Learning</a:t>
            </a:r>
            <a:r>
              <a:rPr lang="en-US" sz="1200" kern="1200" dirty="0">
                <a:solidFill>
                  <a:schemeClr val="tx1"/>
                </a:solidFill>
                <a:effectLst/>
                <a:latin typeface="+mn-lt"/>
                <a:ea typeface="+mn-ea"/>
                <a:cs typeface="+mn-cs"/>
              </a:rPr>
              <a:t> is an extension of machine learning whereby layer upon layer of data and algorithms are analyzed to discover useful patterns buried deep within the data. Some examples:</a:t>
            </a:r>
          </a:p>
          <a:p>
            <a:pPr lvl="0"/>
            <a:r>
              <a:rPr lang="en-US" sz="1200" kern="1200" dirty="0">
                <a:solidFill>
                  <a:schemeClr val="tx1"/>
                </a:solidFill>
                <a:effectLst/>
                <a:latin typeface="+mn-lt"/>
                <a:ea typeface="+mn-ea"/>
                <a:cs typeface="+mn-cs"/>
              </a:rPr>
              <a:t>Self-driving cars being able to identify obstacles in their path and react appropriately.</a:t>
            </a:r>
          </a:p>
          <a:p>
            <a:pPr lvl="0"/>
            <a:r>
              <a:rPr lang="en-US" sz="1200" kern="1200" dirty="0">
                <a:solidFill>
                  <a:schemeClr val="tx1"/>
                </a:solidFill>
                <a:effectLst/>
                <a:latin typeface="+mn-lt"/>
                <a:ea typeface="+mn-ea"/>
                <a:cs typeface="+mn-cs"/>
              </a:rPr>
              <a:t>Predicting outcomes of legal cases based on existing laws and historical cases.</a:t>
            </a:r>
          </a:p>
          <a:p>
            <a:pPr lvl="0"/>
            <a:r>
              <a:rPr lang="en-US" sz="1200" kern="1200" dirty="0">
                <a:solidFill>
                  <a:schemeClr val="tx1"/>
                </a:solidFill>
                <a:effectLst/>
                <a:latin typeface="+mn-lt"/>
                <a:ea typeface="+mn-ea"/>
                <a:cs typeface="+mn-cs"/>
              </a:rPr>
              <a:t>Identifying types of tumors and prescribing best treatment options.</a:t>
            </a:r>
          </a:p>
          <a:p>
            <a:pPr lvl="0"/>
            <a:r>
              <a:rPr lang="en-US" sz="1200" kern="1200" dirty="0">
                <a:solidFill>
                  <a:schemeClr val="tx1"/>
                </a:solidFill>
                <a:effectLst/>
                <a:latin typeface="+mn-lt"/>
                <a:ea typeface="+mn-ea"/>
                <a:cs typeface="+mn-cs"/>
              </a:rPr>
              <a:t>Precision medicine – developing medicines matched to an individual’s genome. </a:t>
            </a:r>
          </a:p>
          <a:p>
            <a:pPr lvl="0"/>
            <a:r>
              <a:rPr lang="en-US" sz="1200" kern="1200" dirty="0">
                <a:solidFill>
                  <a:schemeClr val="tx1"/>
                </a:solidFill>
                <a:effectLst/>
                <a:latin typeface="+mn-lt"/>
                <a:ea typeface="+mn-ea"/>
                <a:cs typeface="+mn-cs"/>
              </a:rPr>
              <a:t>Automated analysis and reporting – reporting on insights and providing human language responses and automated infographics.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Wow! You almost need to be a rocket scientist to understand this. Maybe more of a data scientist.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References: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https://www.investopedia.com/terms/r/robotic-process-automation-rpa.asp</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https://www.techopedia.com/definition/653/natural-language-processing-nlp</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5"/>
              </a:rPr>
              <a:t>https://www.datasciencecentral.com/profiles/blogs/an-introduction-to-text-analytics</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6"/>
              </a:rPr>
              <a:t>https://www.searchtechnologies.com/text-analytics-unstructured-data</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7"/>
              </a:rPr>
              <a:t>https://en.oxforddictionaries.com/definition/chatbot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https://www.bernardmarr.com/default.asp?contentID=958</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9"/>
              </a:rPr>
              <a:t>https://www.bernardmarr.com/default.asp?contentID=1140</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10"/>
              </a:rPr>
              <a:t>https://www.techopedia.com/definition/30325/deep-learning</a:t>
            </a:r>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11"/>
              </a:rPr>
              <a:t>https://www.bernardmarr.com/default.asp?contentID=1214</a:t>
            </a:r>
            <a:r>
              <a:rPr lang="en-US" sz="1200" kern="1200" dirty="0">
                <a:solidFill>
                  <a:schemeClr val="tx1"/>
                </a:solidFill>
                <a:effectLst/>
                <a:latin typeface="+mn-lt"/>
                <a:ea typeface="+mn-ea"/>
                <a:cs typeface="+mn-cs"/>
              </a:rPr>
              <a:t> </a:t>
            </a:r>
          </a:p>
          <a:p>
            <a:pPr defTabSz="931723">
              <a:defRPr/>
            </a:pPr>
            <a:endParaRPr lang="en-US" dirty="0"/>
          </a:p>
        </p:txBody>
      </p:sp>
      <p:sp>
        <p:nvSpPr>
          <p:cNvPr id="4" name="Slide Number Placeholder 3"/>
          <p:cNvSpPr>
            <a:spLocks noGrp="1"/>
          </p:cNvSpPr>
          <p:nvPr>
            <p:ph type="sldNum" sz="quarter" idx="10"/>
          </p:nvPr>
        </p:nvSpPr>
        <p:spPr/>
        <p:txBody>
          <a:bodyPr/>
          <a:lstStyle/>
          <a:p>
            <a:fld id="{85994B8E-1856-4AA2-8FCE-3C4755C0FA2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75814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Survey respondents overwhelmingly think big data analytics (56%) will be most useful, followed by AI (42%) and instant payments (35%). However, blockchain/distributed ledger technology, which many might. AI is attractive to treasury because it promises a solution to age-old problems. According to the survey respondents, the most likely use for AI in treasury will be </a:t>
            </a:r>
            <a:r>
              <a:rPr lang="en-US" sz="1200" b="0" i="0" u="none" strike="noStrike" kern="1200" baseline="0" dirty="0" err="1">
                <a:solidFill>
                  <a:schemeClr val="tx1"/>
                </a:solidFill>
                <a:latin typeface="+mn-lt"/>
                <a:ea typeface="+mn-ea"/>
                <a:cs typeface="+mn-cs"/>
              </a:rPr>
              <a:t>analysing</a:t>
            </a:r>
            <a:r>
              <a:rPr lang="en-US" sz="1200" b="0" i="0" u="none" strike="noStrike" kern="1200" baseline="0" dirty="0">
                <a:solidFill>
                  <a:schemeClr val="tx1"/>
                </a:solidFill>
                <a:latin typeface="+mn-lt"/>
                <a:ea typeface="+mn-ea"/>
                <a:cs typeface="+mn-cs"/>
              </a:rPr>
              <a:t> and predicting supply-chain bottlenecks, followed by forecasting working capital needs, and predicting payment flows. Source: The Economist Intelligence Unit – The future is now: how ready is treasury? 2018</a:t>
            </a:r>
            <a:endParaRPr lang="en-US" sz="1200" kern="1200" dirty="0">
              <a:solidFill>
                <a:schemeClr val="tx1"/>
              </a:solidFill>
              <a:effectLst/>
              <a:latin typeface="+mn-lt"/>
              <a:ea typeface="+mn-ea"/>
              <a:cs typeface="+mn-cs"/>
            </a:endParaRPr>
          </a:p>
          <a:p>
            <a:endParaRPr lang="en-US" b="1" u="sng" dirty="0"/>
          </a:p>
          <a:p>
            <a:endParaRPr lang="en-US" b="1" u="sng" dirty="0"/>
          </a:p>
          <a:p>
            <a:r>
              <a:rPr lang="en-US" b="1" u="sng" dirty="0"/>
              <a:t>General</a:t>
            </a:r>
          </a:p>
          <a:p>
            <a:r>
              <a:rPr lang="en-US" sz="1200" b="1" i="0" u="none" strike="noStrike" kern="1200" baseline="0" dirty="0">
                <a:solidFill>
                  <a:schemeClr val="tx1"/>
                </a:solidFill>
                <a:latin typeface="+mn-lt"/>
                <a:ea typeface="+mn-ea"/>
                <a:cs typeface="+mn-cs"/>
              </a:rPr>
              <a:t>Customer-related analytics </a:t>
            </a:r>
            <a:r>
              <a:rPr lang="en-US" sz="1200" b="0" i="0" u="none" strike="noStrike" kern="1200" baseline="0" dirty="0">
                <a:solidFill>
                  <a:schemeClr val="tx1"/>
                </a:solidFill>
                <a:latin typeface="+mn-lt"/>
                <a:ea typeface="+mn-ea"/>
                <a:cs typeface="+mn-cs"/>
              </a:rPr>
              <a:t>in marketing. Marketing is often one of the first areas to adopt advanced technologies such as machine learning. Common use cases include understanding market segments, customers, and the products customers want; building recommendation engines; predicting churn; and personalizing marketing to better</a:t>
            </a:r>
          </a:p>
          <a:p>
            <a:r>
              <a:rPr lang="en-US" sz="1200" b="0" i="0" u="none" strike="noStrike" kern="1200" baseline="0" dirty="0">
                <a:solidFill>
                  <a:schemeClr val="tx1"/>
                </a:solidFill>
                <a:latin typeface="+mn-lt"/>
                <a:ea typeface="+mn-ea"/>
                <a:cs typeface="+mn-cs"/>
              </a:rPr>
              <a:t>engage customers. For example, in digital marketing a good machine learning algorithm can automatically personalize a marketing campaign for each customer. A similar algorithm</a:t>
            </a:r>
          </a:p>
          <a:p>
            <a:r>
              <a:rPr lang="en-US" sz="1200" b="0" i="0" u="none" strike="noStrike" kern="1200" baseline="0" dirty="0">
                <a:solidFill>
                  <a:schemeClr val="tx1"/>
                </a:solidFill>
                <a:latin typeface="+mn-lt"/>
                <a:ea typeface="+mn-ea"/>
                <a:cs typeface="+mn-cs"/>
              </a:rPr>
              <a:t>can select just the right recommendation for a shopper on an e-commerce website. The former is typically a batch run on a data lake, whereas the latter may run in real time on the</a:t>
            </a:r>
          </a:p>
          <a:p>
            <a:r>
              <a:rPr lang="en-US" sz="1200" b="0" i="0" u="none" strike="noStrike" kern="1200" baseline="0" dirty="0">
                <a:solidFill>
                  <a:schemeClr val="tx1"/>
                </a:solidFill>
                <a:latin typeface="+mn-lt"/>
                <a:ea typeface="+mn-ea"/>
                <a:cs typeface="+mn-cs"/>
              </a:rPr>
              <a:t>same lake. These same principles can be applied to Finance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Fraud and risk analysis. </a:t>
            </a:r>
            <a:r>
              <a:rPr lang="en-US" sz="1200" b="0" i="0" u="none" strike="noStrike" kern="1200" baseline="0" dirty="0">
                <a:solidFill>
                  <a:schemeClr val="tx1"/>
                </a:solidFill>
                <a:latin typeface="+mn-lt"/>
                <a:ea typeface="+mn-ea"/>
                <a:cs typeface="+mn-cs"/>
              </a:rPr>
              <a:t>Fraud and risk analysis is often cited as use cases for more advanced analytics such as machine learning. This includes financial fraud such as credit card fraud, but we see other examples as well. Utility companies are using machine learning to detect fraudulent use of electricity. In risk analysis, insurance companies are using big data (e.g., telematics) together with predictive analytics to determine driver risk to price insurance premiums. In healthcare, advanced analytics is used to determine the risk of patients developing infections. Data from past patients who developed infections is used to determine the characteristics (e.g., the patterns) of current patients with a high probability of acquiring an infection. These models might all be built using batched data on the data lake.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Predictive maintenance </a:t>
            </a:r>
            <a:r>
              <a:rPr lang="en-US" sz="1200" b="0" i="0" u="none" strike="noStrike" kern="1200" baseline="0" dirty="0">
                <a:solidFill>
                  <a:schemeClr val="tx1"/>
                </a:solidFill>
                <a:latin typeface="+mn-lt"/>
                <a:ea typeface="+mn-ea"/>
                <a:cs typeface="+mn-cs"/>
              </a:rPr>
              <a:t>in asset management. We see that many respondents to our surveys mention predictive or preventive maintenance as a use case for machine learning</a:t>
            </a:r>
          </a:p>
          <a:p>
            <a:r>
              <a:rPr lang="en-US" sz="1200" b="0" i="0" u="none" strike="noStrike" kern="1200" baseline="0" dirty="0">
                <a:solidFill>
                  <a:schemeClr val="tx1"/>
                </a:solidFill>
                <a:latin typeface="+mn-lt"/>
                <a:ea typeface="+mn-ea"/>
                <a:cs typeface="+mn-cs"/>
              </a:rPr>
              <a:t>that catches issues before they occur. This is an up-and coming use for the technology. Some examples use sensor data from the Internet of Things. For instance, an oil company might</a:t>
            </a:r>
          </a:p>
          <a:p>
            <a:r>
              <a:rPr lang="en-US" sz="1200" b="0" i="0" u="none" strike="noStrike" kern="1200" baseline="0" dirty="0">
                <a:solidFill>
                  <a:schemeClr val="tx1"/>
                </a:solidFill>
                <a:latin typeface="+mn-lt"/>
                <a:ea typeface="+mn-ea"/>
                <a:cs typeface="+mn-cs"/>
              </a:rPr>
              <a:t>use sensors to collect data from their drilling equipment. Such data might include the temperature or number of vibrations per second of a particular part or parts. This data can be</a:t>
            </a:r>
          </a:p>
          <a:p>
            <a:r>
              <a:rPr lang="en-US" sz="1200" b="0" i="0" u="none" strike="noStrike" kern="1200" baseline="0" dirty="0">
                <a:solidFill>
                  <a:schemeClr val="tx1"/>
                </a:solidFill>
                <a:latin typeface="+mn-lt"/>
                <a:ea typeface="+mn-ea"/>
                <a:cs typeface="+mn-cs"/>
              </a:rPr>
              <a:t>analyzed using machine learning on the lake to determine what precipitates a part failure or when undue wear and tear is occurring. The system “learns” the patterns that constitute the need for repair from past incidents. That information might then be encoded into a set of rules, moved off the lake, and ultimately used to score new data from the rigs in order to</a:t>
            </a:r>
          </a:p>
          <a:p>
            <a:r>
              <a:rPr lang="en-US" sz="1200" b="0" i="0" u="none" strike="noStrike" kern="1200" baseline="0" dirty="0">
                <a:solidFill>
                  <a:schemeClr val="tx1"/>
                </a:solidFill>
                <a:latin typeface="+mn-lt"/>
                <a:ea typeface="+mn-ea"/>
                <a:cs typeface="+mn-cs"/>
              </a:rPr>
              <a:t>improve maintenance and operational efficiency.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Self-driving vehicles</a:t>
            </a:r>
            <a:r>
              <a:rPr lang="en-US" sz="1200" b="0" i="0" u="none" strike="noStrike" kern="1200" baseline="0" dirty="0">
                <a:solidFill>
                  <a:schemeClr val="tx1"/>
                </a:solidFill>
                <a:latin typeface="+mn-lt"/>
                <a:ea typeface="+mn-ea"/>
                <a:cs typeface="+mn-cs"/>
              </a:rPr>
              <a:t>. Self-driving cars and trucks (plus farm and construction machinery) are now generating a deluge of data about operator behavior, vehicle performance, and</a:t>
            </a:r>
          </a:p>
          <a:p>
            <a:r>
              <a:rPr lang="en-US" sz="1200" b="0" i="0" u="none" strike="noStrike" kern="1200" baseline="0" dirty="0">
                <a:solidFill>
                  <a:schemeClr val="tx1"/>
                </a:solidFill>
                <a:latin typeface="+mn-lt"/>
                <a:ea typeface="+mn-ea"/>
                <a:cs typeface="+mn-cs"/>
              </a:rPr>
              <a:t>the surrounding environment. Some data may be used by the vehicle that generates it, but most of the data goes into massive, cloud-based data lakes, where machine learning and</a:t>
            </a:r>
          </a:p>
          <a:p>
            <a:r>
              <a:rPr lang="en-US" sz="1200" b="0" i="0" u="none" strike="noStrike" kern="1200" baseline="0" dirty="0">
                <a:solidFill>
                  <a:schemeClr val="tx1"/>
                </a:solidFill>
                <a:latin typeface="+mn-lt"/>
                <a:ea typeface="+mn-ea"/>
                <a:cs typeface="+mn-cs"/>
              </a:rPr>
              <a:t>other analytics are improving self-driving accuracy, efficiency, and safety—for all vehicles and drivers.</a:t>
            </a:r>
          </a:p>
          <a:p>
            <a:endParaRPr lang="en-US" sz="1200" b="0" i="0" u="none" strike="noStrike" kern="1200" baseline="0" dirty="0">
              <a:solidFill>
                <a:schemeClr val="tx1"/>
              </a:solidFill>
              <a:latin typeface="+mn-lt"/>
              <a:ea typeface="+mn-ea"/>
              <a:cs typeface="+mn-cs"/>
            </a:endParaRPr>
          </a:p>
          <a:p>
            <a:endParaRPr lang="en-US" dirty="0"/>
          </a:p>
          <a:p>
            <a:r>
              <a:rPr lang="en-US" sz="1600" b="1" u="sng" dirty="0"/>
              <a:t>Treasury Specific</a:t>
            </a:r>
          </a:p>
          <a:p>
            <a:r>
              <a:rPr lang="en-US" b="1" dirty="0"/>
              <a:t>Enhanced data analytics </a:t>
            </a:r>
            <a:r>
              <a:rPr lang="en-US" dirty="0"/>
              <a:t>– </a:t>
            </a:r>
            <a:r>
              <a:rPr lang="en-US" sz="1200" b="0" i="0" u="none" strike="noStrike" kern="1200" baseline="0" dirty="0">
                <a:solidFill>
                  <a:schemeClr val="tx1"/>
                </a:solidFill>
                <a:latin typeface="+mn-lt"/>
                <a:ea typeface="+mn-ea"/>
                <a:cs typeface="+mn-cs"/>
              </a:rPr>
              <a:t>Machine learning algorithms can make sense of vast reams of unstructured, continually-updating data, search for patterns, and produce both diagnostic insights and predictive models. finance and treasury executives could use this forecast sales for the coming year and determine appropriate cash positions required for each quarter. </a:t>
            </a:r>
          </a:p>
          <a:p>
            <a:r>
              <a:rPr lang="en-US" sz="1200" b="1" i="0" u="none" strike="noStrike" kern="1200" baseline="0" dirty="0">
                <a:solidFill>
                  <a:schemeClr val="tx1"/>
                </a:solidFill>
                <a:latin typeface="+mn-lt"/>
                <a:ea typeface="+mn-ea"/>
                <a:cs typeface="+mn-cs"/>
              </a:rPr>
              <a:t>Complex task automation </a:t>
            </a:r>
            <a:r>
              <a:rPr lang="en-US" sz="1200" b="0" i="0" u="none" strike="noStrike" kern="1200" baseline="0" dirty="0">
                <a:solidFill>
                  <a:schemeClr val="tx1"/>
                </a:solidFill>
                <a:latin typeface="+mn-lt"/>
                <a:ea typeface="+mn-ea"/>
                <a:cs typeface="+mn-cs"/>
              </a:rPr>
              <a:t>- Once deep learning and machine learning technologies are fed sufficient data, they will be able to learn over time and be able to handle more complex non-linear task variations independently. Data-heavy day-to-day tasks done by human labor can then be automated, reducing errors and increasing speed. Examples include functions such as invoice and expense clearing and monitoring for process control deviations. </a:t>
            </a:r>
          </a:p>
          <a:p>
            <a:r>
              <a:rPr lang="en-US" sz="1200" b="1" i="0" u="none" strike="noStrike" kern="1200" baseline="0" dirty="0">
                <a:solidFill>
                  <a:schemeClr val="tx1"/>
                </a:solidFill>
                <a:latin typeface="+mn-lt"/>
                <a:ea typeface="+mn-ea"/>
                <a:cs typeface="+mn-cs"/>
              </a:rPr>
              <a:t>Complex report generation </a:t>
            </a:r>
            <a:r>
              <a:rPr lang="en-US" sz="1200" b="0" i="0" u="none" strike="noStrike" kern="1200" baseline="0" dirty="0">
                <a:solidFill>
                  <a:schemeClr val="tx1"/>
                </a:solidFill>
                <a:latin typeface="+mn-lt"/>
                <a:ea typeface="+mn-ea"/>
                <a:cs typeface="+mn-cs"/>
              </a:rPr>
              <a:t>- Natural language tools can tap into multiple internal and external data sources to rapidly assemble relatively sophisticated reports (e.g. report generation for investor relations or for the board). This makes the job of report generation much simpler, allowing the user to just edit rather than create a report or presentation from scratch. </a:t>
            </a:r>
          </a:p>
          <a:p>
            <a:r>
              <a:rPr lang="en-US" sz="1200" b="1" i="0" u="none" strike="noStrike" kern="1200" baseline="0" dirty="0">
                <a:solidFill>
                  <a:schemeClr val="tx1"/>
                </a:solidFill>
                <a:latin typeface="+mn-lt"/>
                <a:ea typeface="+mn-ea"/>
                <a:cs typeface="+mn-cs"/>
              </a:rPr>
              <a:t>Fraud detection and prevention </a:t>
            </a:r>
            <a:r>
              <a:rPr lang="en-US" sz="1200" b="0" i="0" u="none" strike="noStrike" kern="1200" baseline="0" dirty="0">
                <a:solidFill>
                  <a:schemeClr val="tx1"/>
                </a:solidFill>
                <a:latin typeface="+mn-lt"/>
                <a:ea typeface="+mn-ea"/>
                <a:cs typeface="+mn-cs"/>
              </a:rPr>
              <a:t>- Machine learning tools can enhance fraud detection capabilities by analyzing transaction behaviors with other data points that that would otherwise go unnoticed by human analysts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Wells Fargo</a:t>
            </a:r>
          </a:p>
          <a:p>
            <a:r>
              <a:rPr lang="en-US" sz="1200" b="1" i="0" u="none" strike="noStrike" kern="1200" baseline="0" dirty="0">
                <a:solidFill>
                  <a:schemeClr val="tx1"/>
                </a:solidFill>
                <a:latin typeface="+mn-lt"/>
                <a:ea typeface="+mn-ea"/>
                <a:cs typeface="+mn-cs"/>
              </a:rPr>
              <a:t>AR use case (currently being explored)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n-ea"/>
                <a:cs typeface="+mn-cs"/>
              </a:rPr>
              <a:t>Summary: </a:t>
            </a:r>
            <a:r>
              <a:rPr lang="en-US" sz="1200" b="0" i="0" u="none" strike="noStrike" kern="1200" baseline="0" dirty="0">
                <a:solidFill>
                  <a:schemeClr val="tx1"/>
                </a:solidFill>
                <a:latin typeface="+mn-lt"/>
                <a:ea typeface="+mn-ea"/>
                <a:cs typeface="+mn-cs"/>
              </a:rPr>
              <a:t>Leverage ML/NLP to optimize WF’s receivables technology, operations and implementation processes in order to stay competitive with our product offering using </a:t>
            </a:r>
            <a:r>
              <a:rPr lang="en-US" sz="1200" b="1" i="0" u="sng" strike="noStrike" kern="1200" baseline="0" dirty="0">
                <a:solidFill>
                  <a:schemeClr val="tx1"/>
                </a:solidFill>
                <a:latin typeface="+mn-lt"/>
                <a:ea typeface="+mn-ea"/>
                <a:cs typeface="+mn-cs"/>
              </a:rPr>
              <a:t>Auto Data Capture, Auto Data Extraction</a:t>
            </a:r>
            <a:r>
              <a:rPr lang="en-US" sz="1200" b="0" i="0" u="none" strike="noStrike" kern="1200" baseline="0" dirty="0">
                <a:solidFill>
                  <a:schemeClr val="tx1"/>
                </a:solidFill>
                <a:latin typeface="+mn-lt"/>
                <a:ea typeface="+mn-ea"/>
                <a:cs typeface="+mn-cs"/>
              </a:rPr>
              <a:t>. Use NLP to read remittance advices and extract key fields/data needed to replace the need to create and manage the “maps” that are manual and time‐consuming today, and/or save it from being sent to lockbox operations to manually key the required data; 2) Use ML to apply more intelligence and automation in the process of matching the payment to the remittance (today they have to setup payer profiles for every payer; use ML learn/predict which payer sent a particular remittance advice, and which payer sent a particular payment, and </a:t>
            </a:r>
            <a:r>
              <a:rPr lang="en-US" sz="1200" b="0" i="0" u="none" strike="noStrike" kern="1200" baseline="0" dirty="0" err="1">
                <a:solidFill>
                  <a:schemeClr val="tx1"/>
                </a:solidFill>
                <a:latin typeface="+mn-lt"/>
                <a:ea typeface="+mn-ea"/>
                <a:cs typeface="+mn-cs"/>
              </a:rPr>
              <a:t>beable</a:t>
            </a:r>
            <a:r>
              <a:rPr lang="en-US" sz="1200" b="0" i="0" u="none" strike="noStrike" kern="1200" baseline="0" dirty="0">
                <a:solidFill>
                  <a:schemeClr val="tx1"/>
                </a:solidFill>
                <a:latin typeface="+mn-lt"/>
                <a:ea typeface="+mn-ea"/>
                <a:cs typeface="+mn-cs"/>
              </a:rPr>
              <a:t> to correctly match the two)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D23CBA-418F-4DC0-9F56-03938F0363F5}" type="slidenum">
              <a:rPr lang="en-US" smtClean="0"/>
              <a:t>26</a:t>
            </a:fld>
            <a:endParaRPr lang="en-US"/>
          </a:p>
        </p:txBody>
      </p:sp>
    </p:spTree>
    <p:extLst>
      <p:ext uri="{BB962C8B-B14F-4D97-AF65-F5344CB8AC3E}">
        <p14:creationId xmlns:p14="http://schemas.microsoft.com/office/powerpoint/2010/main" val="451039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Vendor landscape</a:t>
            </a:r>
          </a:p>
          <a:p>
            <a:r>
              <a:rPr lang="en-US" sz="1200" kern="1200" dirty="0">
                <a:solidFill>
                  <a:schemeClr val="tx1"/>
                </a:solidFill>
                <a:effectLst/>
                <a:latin typeface="+mn-lt"/>
                <a:ea typeface="+mn-ea"/>
                <a:cs typeface="+mn-cs"/>
              </a:rPr>
              <a:t>The vendor landscape continues to grow from dozens to hundreds of entrants in the RPA space. Forrester’s Q2/2018 “Forrester Wave” identifies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RPA vendors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RPA space.</a:t>
            </a:r>
          </a:p>
          <a:p>
            <a:r>
              <a:rPr lang="en-US" sz="1200" kern="1200" dirty="0">
                <a:solidFill>
                  <a:schemeClr val="tx1"/>
                </a:solidFill>
                <a:effectLst/>
                <a:latin typeface="+mn-lt"/>
                <a:ea typeface="+mn-ea"/>
                <a:cs typeface="+mn-cs"/>
              </a:rPr>
              <a:t>Wells</a:t>
            </a:r>
            <a:r>
              <a:rPr lang="en-US" sz="1200" kern="1200" baseline="0" dirty="0">
                <a:solidFill>
                  <a:schemeClr val="tx1"/>
                </a:solidFill>
                <a:effectLst/>
                <a:latin typeface="+mn-lt"/>
                <a:ea typeface="+mn-ea"/>
                <a:cs typeface="+mn-cs"/>
              </a:rPr>
              <a:t> Fargo uses both Blue Prism (mostly for enterprise RPA) and UiPath for RDA.</a:t>
            </a:r>
            <a:endParaRPr lang="en-US" sz="1200" kern="1200" dirty="0">
              <a:solidFill>
                <a:schemeClr val="tx1"/>
              </a:solidFill>
              <a:effectLst/>
              <a:latin typeface="+mn-lt"/>
              <a:ea typeface="+mn-ea"/>
              <a:cs typeface="+mn-cs"/>
            </a:endParaRPr>
          </a:p>
          <a:p>
            <a:endParaRPr lang="en-US" dirty="0"/>
          </a:p>
          <a:p>
            <a:endParaRPr lang="en-US" dirty="0"/>
          </a:p>
          <a:p>
            <a:endParaRPr lang="en-US" dirty="0"/>
          </a:p>
          <a:p>
            <a:r>
              <a:rPr lang="en-US" sz="1200" b="1" kern="1200" dirty="0">
                <a:solidFill>
                  <a:schemeClr val="tx1"/>
                </a:solidFill>
                <a:effectLst/>
                <a:latin typeface="+mn-lt"/>
                <a:ea typeface="+mn-ea"/>
                <a:cs typeface="+mn-cs"/>
              </a:rPr>
              <a:t>Consultants are all-in for RPA</a:t>
            </a:r>
          </a:p>
          <a:p>
            <a:r>
              <a:rPr lang="en-US" sz="1200" kern="1200" dirty="0">
                <a:solidFill>
                  <a:schemeClr val="tx1"/>
                </a:solidFill>
                <a:effectLst/>
                <a:latin typeface="+mn-lt"/>
                <a:ea typeface="+mn-ea"/>
                <a:cs typeface="+mn-cs"/>
              </a:rPr>
              <a:t>Along with the growth of RPA software venders are the consultancies that have built up RPA practices within their firms. The consultants include the Big-4, IT and BPO (business process outsourcing) firms, not to mention a wide selection of small and boutique RPA-only consulting firms. Below are the top RPA consultancies ranked by number of consulting resources in their practice. Over 36K consulting resources are employed by the top-12 global RPA practices.</a:t>
            </a:r>
          </a:p>
          <a:p>
            <a:endParaRPr lang="en-US" dirty="0"/>
          </a:p>
          <a:p>
            <a:endParaRPr lang="en-US" dirty="0"/>
          </a:p>
          <a:p>
            <a:r>
              <a:rPr lang="en-US" sz="1200" b="1" kern="1200" dirty="0">
                <a:solidFill>
                  <a:schemeClr val="tx1"/>
                </a:solidFill>
                <a:effectLst/>
                <a:latin typeface="+mn-lt"/>
                <a:ea typeface="+mn-ea"/>
                <a:cs typeface="+mn-cs"/>
              </a:rPr>
              <a:t>Bot stores and marketplaces </a:t>
            </a:r>
          </a:p>
          <a:p>
            <a:r>
              <a:rPr lang="en-US" sz="1200" kern="1200" dirty="0">
                <a:solidFill>
                  <a:schemeClr val="tx1"/>
                </a:solidFill>
                <a:effectLst/>
                <a:latin typeface="+mn-lt"/>
                <a:ea typeface="+mn-ea"/>
                <a:cs typeface="+mn-cs"/>
              </a:rPr>
              <a:t>The Apple app store concept was revolutionary. The concept has not been lost on the RPA vendor community. A number of RPA vendors have created their own bot stores or marketplaces. The first bot store has been attributed to Automation Anywhere. These stores or marketplaces offer snippets of RPA code for specific tasks usually tied to a specific system, version and process. The download of these bots are typically free as in the case of Automation </a:t>
            </a:r>
            <a:r>
              <a:rPr lang="en-US" sz="1200" kern="1200" dirty="0" err="1">
                <a:solidFill>
                  <a:schemeClr val="tx1"/>
                </a:solidFill>
                <a:effectLst/>
                <a:latin typeface="+mn-lt"/>
                <a:ea typeface="+mn-ea"/>
                <a:cs typeface="+mn-cs"/>
              </a:rPr>
              <a:t>Anywhere’s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botstore</a:t>
            </a:r>
            <a:r>
              <a:rPr lang="en-US" sz="1200" kern="1200" dirty="0">
                <a:solidFill>
                  <a:schemeClr val="tx1"/>
                </a:solidFill>
                <a:effectLst/>
                <a:latin typeface="+mn-lt"/>
                <a:ea typeface="+mn-ea"/>
                <a:cs typeface="+mn-cs"/>
              </a:rPr>
              <a:t>. These bots have been either been created by the RPA vendor, the software vendor whose systems is to be accessed or a partner of the RPA vendor, typically one of the many RPA consultancies.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download and plug and play approach allows for much quicker development of bots using pre-built and tested portions of bot code. </a:t>
            </a: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30</a:t>
            </a:fld>
            <a:endParaRPr lang="en-US"/>
          </a:p>
        </p:txBody>
      </p:sp>
    </p:spTree>
    <p:extLst>
      <p:ext uri="{BB962C8B-B14F-4D97-AF65-F5344CB8AC3E}">
        <p14:creationId xmlns:p14="http://schemas.microsoft.com/office/powerpoint/2010/main" val="200833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Vendor landscape</a:t>
            </a:r>
          </a:p>
          <a:p>
            <a:r>
              <a:rPr lang="en-US" sz="1200" kern="1200" dirty="0">
                <a:solidFill>
                  <a:schemeClr val="tx1"/>
                </a:solidFill>
                <a:effectLst/>
                <a:latin typeface="+mn-lt"/>
                <a:ea typeface="+mn-ea"/>
                <a:cs typeface="+mn-cs"/>
              </a:rPr>
              <a:t>The vendor landscape continues to grow from dozens to hundreds of entrants in the RPA space. Forrester’s Q2/2018 “Forrester Wave” identifies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RPA vendors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RPA space.</a:t>
            </a:r>
          </a:p>
          <a:p>
            <a:r>
              <a:rPr lang="en-US" sz="1200" kern="1200" dirty="0">
                <a:solidFill>
                  <a:schemeClr val="tx1"/>
                </a:solidFill>
                <a:effectLst/>
                <a:latin typeface="+mn-lt"/>
                <a:ea typeface="+mn-ea"/>
                <a:cs typeface="+mn-cs"/>
              </a:rPr>
              <a:t>Wells</a:t>
            </a:r>
            <a:r>
              <a:rPr lang="en-US" sz="1200" kern="1200" baseline="0" dirty="0">
                <a:solidFill>
                  <a:schemeClr val="tx1"/>
                </a:solidFill>
                <a:effectLst/>
                <a:latin typeface="+mn-lt"/>
                <a:ea typeface="+mn-ea"/>
                <a:cs typeface="+mn-cs"/>
              </a:rPr>
              <a:t> Fargo uses both Blue Prism (mostly for enterprise RPA) and </a:t>
            </a:r>
            <a:r>
              <a:rPr lang="en-US" sz="1200" kern="1200" baseline="0" dirty="0" err="1">
                <a:solidFill>
                  <a:schemeClr val="tx1"/>
                </a:solidFill>
                <a:effectLst/>
                <a:latin typeface="+mn-lt"/>
                <a:ea typeface="+mn-ea"/>
                <a:cs typeface="+mn-cs"/>
              </a:rPr>
              <a:t>UiPath</a:t>
            </a:r>
            <a:r>
              <a:rPr lang="en-US" sz="1200" kern="1200" baseline="0" dirty="0">
                <a:solidFill>
                  <a:schemeClr val="tx1"/>
                </a:solidFill>
                <a:effectLst/>
                <a:latin typeface="+mn-lt"/>
                <a:ea typeface="+mn-ea"/>
                <a:cs typeface="+mn-cs"/>
              </a:rPr>
              <a:t> for RDA.</a:t>
            </a:r>
            <a:endParaRPr lang="en-US" sz="1200" kern="1200" dirty="0">
              <a:solidFill>
                <a:schemeClr val="tx1"/>
              </a:solidFill>
              <a:effectLst/>
              <a:latin typeface="+mn-lt"/>
              <a:ea typeface="+mn-ea"/>
              <a:cs typeface="+mn-cs"/>
            </a:endParaRPr>
          </a:p>
          <a:p>
            <a:endParaRPr lang="en-US" dirty="0"/>
          </a:p>
          <a:p>
            <a:endParaRPr lang="en-US" dirty="0"/>
          </a:p>
          <a:p>
            <a:endParaRPr lang="en-US" dirty="0"/>
          </a:p>
          <a:p>
            <a:r>
              <a:rPr lang="en-US" sz="1200" b="1" kern="1200" dirty="0">
                <a:solidFill>
                  <a:schemeClr val="tx1"/>
                </a:solidFill>
                <a:effectLst/>
                <a:latin typeface="+mn-lt"/>
                <a:ea typeface="+mn-ea"/>
                <a:cs typeface="+mn-cs"/>
              </a:rPr>
              <a:t>Consultants are all-in for RPA</a:t>
            </a:r>
          </a:p>
          <a:p>
            <a:r>
              <a:rPr lang="en-US" sz="1200" kern="1200" dirty="0">
                <a:solidFill>
                  <a:schemeClr val="tx1"/>
                </a:solidFill>
                <a:effectLst/>
                <a:latin typeface="+mn-lt"/>
                <a:ea typeface="+mn-ea"/>
                <a:cs typeface="+mn-cs"/>
              </a:rPr>
              <a:t>Along with the growth of RPA software venders are the consultancies that have built up RPA practices within their firms. The consultants include the Big-4, IT and BPO (business process outsourcing) firms, not to mention a wide selection of small and boutique RPA-only consulting firms. Below are the top RPA consultancies ranked by number of consulting resources in their practice. Over 36K consulting resources are employed by the top-12 global RPA practices.</a:t>
            </a:r>
          </a:p>
          <a:p>
            <a:endParaRPr lang="en-US" dirty="0"/>
          </a:p>
          <a:p>
            <a:endParaRPr lang="en-US" dirty="0"/>
          </a:p>
          <a:p>
            <a:r>
              <a:rPr lang="en-US" sz="1200" b="1" kern="1200" dirty="0">
                <a:solidFill>
                  <a:schemeClr val="tx1"/>
                </a:solidFill>
                <a:effectLst/>
                <a:latin typeface="+mn-lt"/>
                <a:ea typeface="+mn-ea"/>
                <a:cs typeface="+mn-cs"/>
              </a:rPr>
              <a:t>Bot stores and marketplaces </a:t>
            </a:r>
          </a:p>
          <a:p>
            <a:r>
              <a:rPr lang="en-US" sz="1200" kern="1200" dirty="0">
                <a:solidFill>
                  <a:schemeClr val="tx1"/>
                </a:solidFill>
                <a:effectLst/>
                <a:latin typeface="+mn-lt"/>
                <a:ea typeface="+mn-ea"/>
                <a:cs typeface="+mn-cs"/>
              </a:rPr>
              <a:t>The Apple app store concept was revolutionary. The concept has not been lost on the RPA vendor community. A number of RPA vendors have created their own bot stores or marketplaces. The first bot store has been attributed to Automation Anywhere. These stores or marketplaces offer snippets of RPA code for specific tasks usually tied to a specific system, version and process. The download of these bots are typically free as in the case of Automation </a:t>
            </a:r>
            <a:r>
              <a:rPr lang="en-US" sz="1200" kern="1200" dirty="0" err="1">
                <a:solidFill>
                  <a:schemeClr val="tx1"/>
                </a:solidFill>
                <a:effectLst/>
                <a:latin typeface="+mn-lt"/>
                <a:ea typeface="+mn-ea"/>
                <a:cs typeface="+mn-cs"/>
              </a:rPr>
              <a:t>Anywhere’s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botstore</a:t>
            </a:r>
            <a:r>
              <a:rPr lang="en-US" sz="1200" kern="1200" dirty="0">
                <a:solidFill>
                  <a:schemeClr val="tx1"/>
                </a:solidFill>
                <a:effectLst/>
                <a:latin typeface="+mn-lt"/>
                <a:ea typeface="+mn-ea"/>
                <a:cs typeface="+mn-cs"/>
              </a:rPr>
              <a:t>. These bots have been either been created by the RPA vendor, the software vendor whose systems is to be accessed or a partner of the RPA vendor, typically one of the many RPA consultancies.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download and plug and play approach allows for much quicker development of bots using pre-built and tested portions of bot code. </a:t>
            </a: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31</a:t>
            </a:fld>
            <a:endParaRPr lang="en-US"/>
          </a:p>
        </p:txBody>
      </p:sp>
    </p:spTree>
    <p:extLst>
      <p:ext uri="{BB962C8B-B14F-4D97-AF65-F5344CB8AC3E}">
        <p14:creationId xmlns:p14="http://schemas.microsoft.com/office/powerpoint/2010/main" val="4222307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32</a:t>
            </a:fld>
            <a:endParaRPr lang="en-US"/>
          </a:p>
        </p:txBody>
      </p:sp>
    </p:spTree>
    <p:extLst>
      <p:ext uri="{BB962C8B-B14F-4D97-AF65-F5344CB8AC3E}">
        <p14:creationId xmlns:p14="http://schemas.microsoft.com/office/powerpoint/2010/main" val="353647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and image  that splits the two tables top and bottom with CFO priorities across the top and Treasury priorities across the bottom</a:t>
            </a:r>
            <a:r>
              <a:rPr lang="en-US" baseline="0" dirty="0"/>
              <a:t> moving right to left.</a:t>
            </a:r>
          </a:p>
          <a:p>
            <a:endParaRPr lang="en-US" baseline="0" dirty="0"/>
          </a:p>
          <a:p>
            <a:r>
              <a:rPr lang="en-US" baseline="0" dirty="0"/>
              <a:t>From 2018 CFO.com survey of 400 respondents </a:t>
            </a:r>
          </a:p>
          <a:p>
            <a:endParaRPr lang="en-US" baseline="0" dirty="0"/>
          </a:p>
          <a:p>
            <a:r>
              <a:rPr lang="en-US" baseline="0" dirty="0"/>
              <a:t>2019 Treasury Strategies “State of Treasury”</a:t>
            </a:r>
          </a:p>
          <a:p>
            <a:endParaRPr lang="en-US" baseline="0" dirty="0"/>
          </a:p>
          <a:p>
            <a:pPr marL="171450" indent="-171450">
              <a:buFont typeface="Arial" panose="020B0604020202020204" pitchFamily="34" charset="0"/>
              <a:buChar char="•"/>
            </a:pPr>
            <a:r>
              <a:rPr lang="en-US" baseline="0" dirty="0"/>
              <a:t>Comparing the focus of each one could say the CFO priorities are more strategy focused and the treasury focus are more tactically focused</a:t>
            </a:r>
          </a:p>
          <a:p>
            <a:pPr marL="171450" indent="-171450">
              <a:buFont typeface="Arial" panose="020B0604020202020204" pitchFamily="34" charset="0"/>
              <a:buChar char="•"/>
            </a:pPr>
            <a:r>
              <a:rPr lang="en-US" baseline="0" dirty="0"/>
              <a:t>That’s not to say that treasury isn’t being strategic in their functions but the amount of daily work is allocated in running the business – WCM e.g. life-blood</a:t>
            </a:r>
          </a:p>
          <a:p>
            <a:pPr marL="171450" indent="-171450">
              <a:buFont typeface="Arial" panose="020B0604020202020204" pitchFamily="34" charset="0"/>
              <a:buChar char="•"/>
            </a:pPr>
            <a:r>
              <a:rPr lang="en-US" baseline="0" dirty="0"/>
              <a:t>Note how that WCM is treasury’s #1 yet O2C/P2P ranks last in the CFO’s list and title-wise Fin risk </a:t>
            </a:r>
            <a:r>
              <a:rPr lang="en-US" baseline="0" dirty="0" err="1"/>
              <a:t>mgmt</a:t>
            </a:r>
            <a:r>
              <a:rPr lang="en-US" baseline="0" dirty="0"/>
              <a:t> is one of the only overlapping middle ground priority.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4</a:t>
            </a:fld>
            <a:endParaRPr lang="en-US"/>
          </a:p>
        </p:txBody>
      </p:sp>
    </p:spTree>
    <p:extLst>
      <p:ext uri="{BB962C8B-B14F-4D97-AF65-F5344CB8AC3E}">
        <p14:creationId xmlns:p14="http://schemas.microsoft.com/office/powerpoint/2010/main" val="80634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Speaking notes:</a:t>
            </a:r>
          </a:p>
          <a:p>
            <a:pPr marL="171450" indent="-171450">
              <a:buFont typeface="Arial" panose="020B0604020202020204" pitchFamily="34" charset="0"/>
              <a:buChar char="•"/>
            </a:pPr>
            <a:r>
              <a:rPr lang="en-US" baseline="0" dirty="0"/>
              <a:t>In an ideal world we’d all have two teams right &gt;&gt;&gt; 1 strategic and 1 tactical</a:t>
            </a:r>
          </a:p>
          <a:p>
            <a:pPr marL="171450" indent="-171450">
              <a:buFont typeface="Arial" panose="020B0604020202020204" pitchFamily="34" charset="0"/>
              <a:buChar char="•"/>
            </a:pPr>
            <a:r>
              <a:rPr lang="en-US" baseline="0" dirty="0"/>
              <a:t>Reality is we don’t &gt;&gt;&gt; we have one team that’s expected to help fulfill both functions</a:t>
            </a:r>
          </a:p>
          <a:p>
            <a:pPr marL="171450" indent="-171450">
              <a:buFont typeface="Arial" panose="020B0604020202020204" pitchFamily="34" charset="0"/>
              <a:buChar char="•"/>
            </a:pPr>
            <a:r>
              <a:rPr lang="en-US" baseline="0" dirty="0"/>
              <a:t>Another reality going back to the Treasury Strategies is do you have the right team in place, do they have the skill set or has the skill set languished due to time in the role or an over emphasis and time spent on labor intensive tasks?</a:t>
            </a: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6</a:t>
            </a:fld>
            <a:endParaRPr lang="en-US"/>
          </a:p>
        </p:txBody>
      </p:sp>
    </p:spTree>
    <p:extLst>
      <p:ext uri="{BB962C8B-B14F-4D97-AF65-F5344CB8AC3E}">
        <p14:creationId xmlns:p14="http://schemas.microsoft.com/office/powerpoint/2010/main" val="316655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a:t>
            </a:r>
            <a:r>
              <a:rPr lang="en-US" baseline="0" dirty="0"/>
              <a:t> notes – I'm thinking the four technologies ordered as such “4-corners” with arrows pointing on the diagonal to the paired tech.   Also would love a circular statement going around the outside of the image that says, “I can’t automate because I don’t have time” – “I don’t have time because I haven’t automated.”</a:t>
            </a:r>
          </a:p>
          <a:p>
            <a:endParaRPr lang="en-US" baseline="0" dirty="0"/>
          </a:p>
          <a:p>
            <a:r>
              <a:rPr lang="en-US" baseline="0" dirty="0"/>
              <a:t>Speaking notes:</a:t>
            </a:r>
          </a:p>
          <a:p>
            <a:endParaRPr lang="en-US" baseline="0" dirty="0"/>
          </a:p>
          <a:p>
            <a:pPr marL="171450" indent="-171450">
              <a:buFont typeface="Arial" panose="020B0604020202020204" pitchFamily="34" charset="0"/>
              <a:buChar char="•"/>
            </a:pPr>
            <a:r>
              <a:rPr lang="en-US" baseline="0" dirty="0"/>
              <a:t>Does this resemble your situation?</a:t>
            </a:r>
          </a:p>
          <a:p>
            <a:pPr marL="171450" indent="-171450">
              <a:buFont typeface="Arial" panose="020B0604020202020204" pitchFamily="34" charset="0"/>
              <a:buChar char="•"/>
            </a:pPr>
            <a:r>
              <a:rPr lang="en-US" baseline="0" dirty="0"/>
              <a:t>You know tech and automation is the path</a:t>
            </a:r>
          </a:p>
          <a:p>
            <a:pPr marL="171450" indent="-171450">
              <a:buFont typeface="Arial" panose="020B0604020202020204" pitchFamily="34" charset="0"/>
              <a:buChar char="•"/>
            </a:pPr>
            <a:r>
              <a:rPr lang="en-US" baseline="0" dirty="0"/>
              <a:t>You may even be aware these are the tech to use, but not 100% sure which one, ones or in what order to get the most bang for your buck</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Optional:</a:t>
            </a:r>
          </a:p>
          <a:p>
            <a:pPr marL="171450" indent="-171450">
              <a:buFont typeface="Arial" panose="020B0604020202020204" pitchFamily="34" charset="0"/>
              <a:buChar char="•"/>
            </a:pPr>
            <a:r>
              <a:rPr lang="en-US" baseline="0" dirty="0"/>
              <a:t>Test drive explaining quickly what each of the technologies do</a:t>
            </a:r>
          </a:p>
          <a:p>
            <a:pPr marL="171450" indent="-171450">
              <a:buFont typeface="Arial" panose="020B0604020202020204" pitchFamily="34" charset="0"/>
              <a:buChar char="•"/>
            </a:pPr>
            <a:r>
              <a:rPr lang="en-US" baseline="0" dirty="0"/>
              <a:t>API – connects systems and data together in real-time</a:t>
            </a:r>
          </a:p>
          <a:p>
            <a:pPr marL="171450" indent="-171450">
              <a:buFont typeface="Arial" panose="020B0604020202020204" pitchFamily="34" charset="0"/>
              <a:buChar char="•"/>
            </a:pPr>
            <a:r>
              <a:rPr lang="en-US" baseline="0" dirty="0"/>
              <a:t>Big data – Set of data too large for </a:t>
            </a:r>
            <a:r>
              <a:rPr lang="en-US" baseline="0" dirty="0" err="1"/>
              <a:t>trad</a:t>
            </a:r>
            <a:r>
              <a:rPr lang="en-US" baseline="0" dirty="0"/>
              <a:t> DB tools, but more importantly…your “Fuel” for AI and strategic insight</a:t>
            </a:r>
          </a:p>
          <a:p>
            <a:pPr marL="171450" indent="-171450">
              <a:buFont typeface="Arial" panose="020B0604020202020204" pitchFamily="34" charset="0"/>
              <a:buChar char="•"/>
            </a:pPr>
            <a:r>
              <a:rPr lang="en-US" baseline="0" dirty="0"/>
              <a:t>AI – simulation of human intelligence by machines, but more importantly…the tools to help see patterns in data (faster) that we may not see as easily. [ reinforce aspects of speed  and predictive intelligence]</a:t>
            </a:r>
          </a:p>
          <a:p>
            <a:pPr marL="171450" indent="-171450">
              <a:buFont typeface="Arial" panose="020B0604020202020204" pitchFamily="34" charset="0"/>
              <a:buChar char="•"/>
            </a:pPr>
            <a:r>
              <a:rPr lang="en-US" baseline="0" dirty="0"/>
              <a:t>RPA – tools to automate repetitive, labor/time intensive processes or functions</a:t>
            </a:r>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7</a:t>
            </a:fld>
            <a:endParaRPr lang="en-US"/>
          </a:p>
        </p:txBody>
      </p:sp>
    </p:spTree>
    <p:extLst>
      <p:ext uri="{BB962C8B-B14F-4D97-AF65-F5344CB8AC3E}">
        <p14:creationId xmlns:p14="http://schemas.microsoft.com/office/powerpoint/2010/main" val="93929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from tactical to strategic </a:t>
            </a:r>
          </a:p>
          <a:p>
            <a:endParaRPr lang="en-US" dirty="0"/>
          </a:p>
          <a:p>
            <a:r>
              <a:rPr lang="en-US" dirty="0"/>
              <a:t>Formatting</a:t>
            </a:r>
            <a:r>
              <a:rPr lang="en-US" baseline="0" dirty="0"/>
              <a:t> notes:   initial image vision was that of a teeter totter. Again with the tactical side being what is weighing its side down to the amount of excess time it takes to do stuff.    After completing phase 1 the image would be more in balance with the tactical and strategic being level</a:t>
            </a:r>
          </a:p>
          <a:p>
            <a:endParaRPr lang="en-US" baseline="0" dirty="0"/>
          </a:p>
          <a:p>
            <a:r>
              <a:rPr lang="en-US" baseline="0" dirty="0"/>
              <a:t>Note: I came up with the 20% based on a recent AFP example included below.   Saving a whole day in a 5 day week = 20% time savings.</a:t>
            </a:r>
          </a:p>
          <a:p>
            <a:endParaRPr lang="en-US" i="1" baseline="0" dirty="0"/>
          </a:p>
          <a:p>
            <a:r>
              <a:rPr lang="en-US" sz="1200" b="0" i="1" u="none" strike="noStrike" kern="1200" baseline="0" dirty="0">
                <a:solidFill>
                  <a:schemeClr val="tx1"/>
                </a:solidFill>
                <a:latin typeface="+mn-lt"/>
                <a:ea typeface="+mn-ea"/>
                <a:cs typeface="+mn-cs"/>
              </a:rPr>
              <a:t>I was in the office late in December, and one of my coworkers contacted me to explain that it takes</a:t>
            </a:r>
          </a:p>
          <a:p>
            <a:r>
              <a:rPr lang="en-US" sz="1200" b="0" i="1" u="none" strike="noStrike" kern="1200" baseline="0" dirty="0">
                <a:solidFill>
                  <a:schemeClr val="tx1"/>
                </a:solidFill>
                <a:latin typeface="+mn-lt"/>
                <a:ea typeface="+mn-ea"/>
                <a:cs typeface="+mn-cs"/>
              </a:rPr>
              <a:t>most of an uninterrupted day to complete one of her reports and she wanted to discuss if there</a:t>
            </a:r>
          </a:p>
          <a:p>
            <a:r>
              <a:rPr lang="en-US" sz="1200" b="0" i="1" u="none" strike="noStrike" kern="1200" baseline="0" dirty="0">
                <a:solidFill>
                  <a:schemeClr val="tx1"/>
                </a:solidFill>
                <a:latin typeface="+mn-lt"/>
                <a:ea typeface="+mn-ea"/>
                <a:cs typeface="+mn-cs"/>
              </a:rPr>
              <a:t>might be a more efficient way to publish it. We reviewed the current approach and together we</a:t>
            </a:r>
          </a:p>
          <a:p>
            <a:r>
              <a:rPr lang="en-US" sz="1200" b="0" i="1" u="none" strike="noStrike" kern="1200" baseline="0" dirty="0">
                <a:solidFill>
                  <a:schemeClr val="tx1"/>
                </a:solidFill>
                <a:latin typeface="+mn-lt"/>
                <a:ea typeface="+mn-ea"/>
                <a:cs typeface="+mn-cs"/>
              </a:rPr>
              <a:t>identified opportunities to simplify the report and reduce the time to publish it. I suggested she</a:t>
            </a:r>
          </a:p>
          <a:p>
            <a:r>
              <a:rPr lang="en-US" sz="1200" b="0" i="1" u="none" strike="noStrike" kern="1200" baseline="0" dirty="0">
                <a:solidFill>
                  <a:schemeClr val="tx1"/>
                </a:solidFill>
                <a:latin typeface="+mn-lt"/>
                <a:ea typeface="+mn-ea"/>
                <a:cs typeface="+mn-cs"/>
              </a:rPr>
              <a:t>contact a representative of our ‘bot’ team to see if they could assist with our idea. The bot team</a:t>
            </a:r>
          </a:p>
          <a:p>
            <a:r>
              <a:rPr lang="en-US" sz="1200" b="0" i="1" u="none" strike="noStrike" kern="1200" baseline="0" dirty="0">
                <a:solidFill>
                  <a:schemeClr val="tx1"/>
                </a:solidFill>
                <a:latin typeface="+mn-lt"/>
                <a:ea typeface="+mn-ea"/>
                <a:cs typeface="+mn-cs"/>
              </a:rPr>
              <a:t>was able to automate several steps, and now the report runs with the click of the mouse and the bot</a:t>
            </a:r>
          </a:p>
          <a:p>
            <a:r>
              <a:rPr lang="en-US" sz="1200" b="0" i="1" u="none" strike="noStrike" kern="1200" baseline="0" dirty="0">
                <a:solidFill>
                  <a:schemeClr val="tx1"/>
                </a:solidFill>
                <a:latin typeface="+mn-lt"/>
                <a:ea typeface="+mn-ea"/>
                <a:cs typeface="+mn-cs"/>
              </a:rPr>
              <a:t>moves the data into the appropriate tool for the users to access the report online</a:t>
            </a:r>
            <a:endParaRPr lang="en-US" i="1" dirty="0"/>
          </a:p>
        </p:txBody>
      </p:sp>
      <p:sp>
        <p:nvSpPr>
          <p:cNvPr id="4" name="Slide Number Placeholder 3"/>
          <p:cNvSpPr>
            <a:spLocks noGrp="1"/>
          </p:cNvSpPr>
          <p:nvPr>
            <p:ph type="sldNum" sz="quarter" idx="10"/>
          </p:nvPr>
        </p:nvSpPr>
        <p:spPr/>
        <p:txBody>
          <a:bodyPr/>
          <a:lstStyle/>
          <a:p>
            <a:fld id="{C2D23CBA-418F-4DC0-9F56-03938F0363F5}" type="slidenum">
              <a:rPr lang="en-US" smtClean="0"/>
              <a:t>8</a:t>
            </a:fld>
            <a:endParaRPr lang="en-US"/>
          </a:p>
        </p:txBody>
      </p:sp>
    </p:spTree>
    <p:extLst>
      <p:ext uri="{BB962C8B-B14F-4D97-AF65-F5344CB8AC3E}">
        <p14:creationId xmlns:p14="http://schemas.microsoft.com/office/powerpoint/2010/main" val="367341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Suggest removing the middle piece: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ea typeface=""/>
                <a:cs typeface=""/>
              </a:rPr>
              <a:t>The software robot can be taught a workflow with multiple steps and applications, such as taking received forms, sending a receipt message, checking the form for completeness, filing the form in a folder and updating a spreadsheet with the name of the form, the date filed, and so on.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RPA: Here a bot, there a bot, everywhere a robot</a:t>
            </a:r>
          </a:p>
          <a:p>
            <a:r>
              <a:rPr lang="en-US" sz="1200" kern="1200" dirty="0">
                <a:solidFill>
                  <a:schemeClr val="tx1"/>
                </a:solidFill>
                <a:effectLst/>
                <a:latin typeface="+mn-lt"/>
                <a:ea typeface="+mn-ea"/>
                <a:cs typeface="+mn-cs"/>
              </a:rPr>
              <a:t>Robotic process automation or RPA is perhaps the hottest technology being actively deployed by companies of all sizes to automate processes and tasks. A plethora of RPA software vendors have been established over the last three to five years to meet market demand. Following the rise of these software tools, all of the Big-4 consultancies and their brethren (IT and BPO consultancies) have established practices to help their customers select and implement RPA solutions and start the process of identifying processes to be automated and </a:t>
            </a:r>
            <a:r>
              <a:rPr lang="en-US" sz="1200" strike="sngStrike" kern="1200" dirty="0">
                <a:solidFill>
                  <a:schemeClr val="tx1"/>
                </a:solidFill>
                <a:effectLst/>
                <a:latin typeface="+mn-lt"/>
                <a:ea typeface="+mn-ea"/>
                <a:cs typeface="+mn-cs"/>
              </a:rPr>
              <a:t>then</a:t>
            </a:r>
            <a:r>
              <a:rPr lang="en-US" sz="1200" kern="1200" dirty="0">
                <a:solidFill>
                  <a:schemeClr val="tx1"/>
                </a:solidFill>
                <a:effectLst/>
                <a:latin typeface="+mn-lt"/>
                <a:ea typeface="+mn-ea"/>
                <a:cs typeface="+mn-cs"/>
              </a:rPr>
              <a:t> building bots to support those processes.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bots?</a:t>
            </a:r>
          </a:p>
          <a:p>
            <a:r>
              <a:rPr lang="en-US" sz="1200" kern="1200" dirty="0">
                <a:solidFill>
                  <a:schemeClr val="tx1"/>
                </a:solidFill>
                <a:effectLst/>
                <a:latin typeface="+mn-lt"/>
                <a:ea typeface="+mn-ea"/>
                <a:cs typeface="+mn-cs"/>
              </a:rPr>
              <a:t>Bots or robots are the scripts or macros that are used to automate a set of tasks and/or processes using this genre of RPA software. We often hear people refer to these RPA bots as “macros on steroids.” These macros however don’t run simply within a closed Microsoft Excel world, but can log in as a user to a variety of systems using the actual user interface just like a human user does.  Bots can also directly access the underlying database of an application or even use APIs (application programming interfaces) to connect to remote or cloud systems. The capabilities are generally limited only to the creativity of the bot builder or developer and the controls in place in the systems the bots are accessing. Bots will most often have their own </a:t>
            </a:r>
            <a:r>
              <a:rPr lang="en-US" sz="1200" kern="1200" dirty="0" err="1">
                <a:solidFill>
                  <a:schemeClr val="tx1"/>
                </a:solidFill>
                <a:effectLst/>
                <a:latin typeface="+mn-lt"/>
                <a:ea typeface="+mn-ea"/>
                <a:cs typeface="+mn-cs"/>
              </a:rPr>
              <a:t>userids</a:t>
            </a:r>
            <a:r>
              <a:rPr lang="en-US" sz="1200" kern="1200" dirty="0">
                <a:solidFill>
                  <a:schemeClr val="tx1"/>
                </a:solidFill>
                <a:effectLst/>
                <a:latin typeface="+mn-lt"/>
                <a:ea typeface="+mn-ea"/>
                <a:cs typeface="+mn-cs"/>
              </a:rPr>
              <a:t> in the systems they access. System audit trails can track exactly what each bot has accessed, records added, updated or deleted.</a:t>
            </a:r>
          </a:p>
          <a:p>
            <a:endParaRPr lang="en-US" dirty="0"/>
          </a:p>
        </p:txBody>
      </p:sp>
      <p:sp>
        <p:nvSpPr>
          <p:cNvPr id="4" name="Slide Number Placeholder 3"/>
          <p:cNvSpPr>
            <a:spLocks noGrp="1"/>
          </p:cNvSpPr>
          <p:nvPr>
            <p:ph type="sldNum" sz="quarter" idx="10"/>
          </p:nvPr>
        </p:nvSpPr>
        <p:spPr/>
        <p:txBody>
          <a:bodyPr/>
          <a:lstStyle/>
          <a:p>
            <a:fld id="{C2D23CBA-418F-4DC0-9F56-03938F0363F5}" type="slidenum">
              <a:rPr lang="en-US" smtClean="0"/>
              <a:t>9</a:t>
            </a:fld>
            <a:endParaRPr lang="en-US"/>
          </a:p>
        </p:txBody>
      </p:sp>
    </p:spTree>
    <p:extLst>
      <p:ext uri="{BB962C8B-B14F-4D97-AF65-F5344CB8AC3E}">
        <p14:creationId xmlns:p14="http://schemas.microsoft.com/office/powerpoint/2010/main" val="81127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09" indent="-285734">
              <a:defRPr>
                <a:solidFill>
                  <a:schemeClr val="tx1"/>
                </a:solidFill>
                <a:latin typeface="Verdana" pitchFamily="34" charset="0"/>
              </a:defRPr>
            </a:lvl2pPr>
            <a:lvl3pPr marL="1142937" indent="-228587">
              <a:defRPr>
                <a:solidFill>
                  <a:schemeClr val="tx1"/>
                </a:solidFill>
                <a:latin typeface="Verdana" pitchFamily="34" charset="0"/>
              </a:defRPr>
            </a:lvl3pPr>
            <a:lvl4pPr marL="1600112" indent="-228587">
              <a:defRPr>
                <a:solidFill>
                  <a:schemeClr val="tx1"/>
                </a:solidFill>
                <a:latin typeface="Verdana" pitchFamily="34" charset="0"/>
              </a:defRPr>
            </a:lvl4pPr>
            <a:lvl5pPr marL="2057287" indent="-228587">
              <a:defRPr>
                <a:solidFill>
                  <a:schemeClr val="tx1"/>
                </a:solidFill>
                <a:latin typeface="Verdana" pitchFamily="34" charset="0"/>
              </a:defRPr>
            </a:lvl5pPr>
            <a:lvl6pPr marL="2514461" indent="-228587" fontAlgn="base">
              <a:spcBef>
                <a:spcPct val="0"/>
              </a:spcBef>
              <a:spcAft>
                <a:spcPct val="0"/>
              </a:spcAft>
              <a:defRPr>
                <a:solidFill>
                  <a:schemeClr val="tx1"/>
                </a:solidFill>
                <a:latin typeface="Verdana" pitchFamily="34" charset="0"/>
              </a:defRPr>
            </a:lvl6pPr>
            <a:lvl7pPr marL="2971635" indent="-228587" fontAlgn="base">
              <a:spcBef>
                <a:spcPct val="0"/>
              </a:spcBef>
              <a:spcAft>
                <a:spcPct val="0"/>
              </a:spcAft>
              <a:defRPr>
                <a:solidFill>
                  <a:schemeClr val="tx1"/>
                </a:solidFill>
                <a:latin typeface="Verdana" pitchFamily="34" charset="0"/>
              </a:defRPr>
            </a:lvl7pPr>
            <a:lvl8pPr marL="3428810" indent="-228587" fontAlgn="base">
              <a:spcBef>
                <a:spcPct val="0"/>
              </a:spcBef>
              <a:spcAft>
                <a:spcPct val="0"/>
              </a:spcAft>
              <a:defRPr>
                <a:solidFill>
                  <a:schemeClr val="tx1"/>
                </a:solidFill>
                <a:latin typeface="Verdana" pitchFamily="34" charset="0"/>
              </a:defRPr>
            </a:lvl8pPr>
            <a:lvl9pPr marL="3885985" indent="-228587" fontAlgn="base">
              <a:spcBef>
                <a:spcPct val="0"/>
              </a:spcBef>
              <a:spcAft>
                <a:spcPct val="0"/>
              </a:spcAft>
              <a:defRPr>
                <a:solidFill>
                  <a:schemeClr val="tx1"/>
                </a:solidFill>
                <a:latin typeface="Verdana" pitchFamily="34" charset="0"/>
              </a:defRPr>
            </a:lvl9pPr>
          </a:lstStyle>
          <a:p>
            <a:pPr>
              <a:defRPr/>
            </a:pPr>
            <a:fld id="{9A70B308-51AD-4712-9E6D-59E00F03DC03}" type="slidenum">
              <a:rPr lang="en-US" smtClean="0">
                <a:solidFill>
                  <a:prstClr val="black"/>
                </a:solidFill>
                <a:latin typeface="Calibri" pitchFamily="34" charset="0"/>
              </a:rPr>
              <a:pPr>
                <a:defRPr/>
              </a:pPr>
              <a:t>10</a:t>
            </a:fld>
            <a:endParaRPr lang="en-US" dirty="0">
              <a:solidFill>
                <a:prstClr val="black"/>
              </a:solidFill>
              <a:latin typeface="Calibri" pitchFamily="34" charset="0"/>
            </a:endParaRPr>
          </a:p>
        </p:txBody>
      </p:sp>
    </p:spTree>
    <p:extLst>
      <p:ext uri="{BB962C8B-B14F-4D97-AF65-F5344CB8AC3E}">
        <p14:creationId xmlns:p14="http://schemas.microsoft.com/office/powerpoint/2010/main" val="410541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450"/>
              </a:spcBef>
              <a:spcAft>
                <a:spcPts val="0"/>
              </a:spcAft>
              <a:buClrTx/>
              <a:buSzTx/>
              <a:buFont typeface="Arial" panose="020B0604020202020204" pitchFamily="34" charset="0"/>
              <a:buNone/>
              <a:tabLst/>
              <a:defRPr/>
            </a:pPr>
            <a:r>
              <a:rPr lang="en-US" sz="1200" b="1" dirty="0">
                <a:solidFill>
                  <a:srgbClr val="000000"/>
                </a:solidFill>
                <a:latin typeface="Wells Fargo Sans SemiBold" panose="020B0703020203020204" pitchFamily="34" charset="0"/>
              </a:rPr>
              <a:t>Ideal Candidates</a:t>
            </a:r>
            <a:endParaRPr lang="en-US" sz="1200" b="1" i="1" kern="0" dirty="0">
              <a:solidFill>
                <a:srgbClr val="000000"/>
              </a:solidFill>
              <a:latin typeface="Wells Fargo Sans" panose="020B0503020203020204" pitchFamily="34" charset="0"/>
            </a:endParaRPr>
          </a:p>
          <a:p>
            <a:pPr marL="128585" indent="-130299" defTabSz="685783">
              <a:spcBef>
                <a:spcPts val="450"/>
              </a:spcBef>
              <a:buFont typeface="Arial" panose="020B0604020202020204" pitchFamily="34" charset="0"/>
              <a:buChar char="•"/>
              <a:defRPr/>
            </a:pPr>
            <a:r>
              <a:rPr lang="en-US" sz="1200" b="1" i="1" kern="0" dirty="0">
                <a:solidFill>
                  <a:srgbClr val="000000"/>
                </a:solidFill>
                <a:latin typeface="Wells Fargo Sans" panose="020B0503020203020204" pitchFamily="34" charset="0"/>
              </a:rPr>
              <a:t>Function staffing of 5 or more </a:t>
            </a:r>
            <a:r>
              <a:rPr lang="en-US" sz="1200" kern="0" dirty="0">
                <a:solidFill>
                  <a:srgbClr val="000000"/>
                </a:solidFill>
                <a:latin typeface="Wells Fargo Sans" panose="020B0503020203020204" pitchFamily="34" charset="0"/>
              </a:rPr>
              <a:t>– high operational cost processes</a:t>
            </a:r>
          </a:p>
          <a:p>
            <a:pPr marL="128585" indent="-130299" defTabSz="685783">
              <a:spcBef>
                <a:spcPts val="450"/>
              </a:spcBef>
              <a:buFont typeface="Arial" panose="020B0604020202020204" pitchFamily="34" charset="0"/>
              <a:buChar char="•"/>
              <a:defRPr/>
            </a:pPr>
            <a:r>
              <a:rPr lang="en-US" sz="1200" b="1" i="1" kern="0" dirty="0">
                <a:solidFill>
                  <a:srgbClr val="000000"/>
                </a:solidFill>
                <a:latin typeface="Wells Fargo Sans" panose="020B0503020203020204" pitchFamily="34" charset="0"/>
              </a:rPr>
              <a:t>Repetitive and rule-based </a:t>
            </a:r>
            <a:r>
              <a:rPr lang="en-US" sz="1200" kern="0" dirty="0">
                <a:solidFill>
                  <a:srgbClr val="000000"/>
                </a:solidFill>
                <a:latin typeface="Wells Fargo Sans" panose="020B0503020203020204" pitchFamily="34" charset="0"/>
              </a:rPr>
              <a:t>that require manual interaction with 1 or more systems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Accesses </a:t>
            </a:r>
            <a:r>
              <a:rPr lang="en-US" sz="1200" b="1" i="1" kern="0" dirty="0">
                <a:solidFill>
                  <a:srgbClr val="000000"/>
                </a:solidFill>
                <a:latin typeface="Wells Fargo Sans" panose="020B0503020203020204" pitchFamily="34" charset="0"/>
              </a:rPr>
              <a:t>structured data sets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Utilizes applications on windows, web-based platform, and mainframe</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Processes with a higher volume of transactions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Processes with long cycle times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Processes that require error-free processing such as regulated processes</a:t>
            </a:r>
          </a:p>
          <a:p>
            <a:pPr marL="128585" indent="-130299" defTabSz="685783">
              <a:spcBef>
                <a:spcPts val="450"/>
              </a:spcBef>
              <a:buFont typeface="Arial" panose="020B0604020202020204" pitchFamily="34" charset="0"/>
              <a:buChar char="•"/>
              <a:defRPr/>
            </a:pPr>
            <a:r>
              <a:rPr lang="en-US" sz="1200" kern="0" dirty="0">
                <a:solidFill>
                  <a:srgbClr val="000000"/>
                </a:solidFill>
                <a:latin typeface="Wells Fargo Sans" panose="020B0503020203020204" pitchFamily="34" charset="0"/>
              </a:rPr>
              <a:t>Data input that is prone to human error</a:t>
            </a:r>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11</a:t>
            </a:fld>
            <a:endParaRPr lang="en-US" dirty="0"/>
          </a:p>
        </p:txBody>
      </p:sp>
    </p:spTree>
    <p:extLst>
      <p:ext uri="{BB962C8B-B14F-4D97-AF65-F5344CB8AC3E}">
        <p14:creationId xmlns:p14="http://schemas.microsoft.com/office/powerpoint/2010/main" val="3980569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717551" y="3431117"/>
            <a:ext cx="1074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pic>
        <p:nvPicPr>
          <p:cNvPr id="6" name="Picture 3" descr="logo-and-stagecoach-lockup-pp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9534" y="5041901"/>
            <a:ext cx="4893733"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73267" y="512234"/>
            <a:ext cx="988484" cy="98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ogo-and-stagecoach-lockup-pp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9534" y="5041901"/>
            <a:ext cx="4893733"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73267" y="512234"/>
            <a:ext cx="988484" cy="98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9048" y="1306448"/>
            <a:ext cx="9744219" cy="1959883"/>
          </a:xfrm>
          <a:noFill/>
          <a:ln w="9525">
            <a:noFill/>
            <a:miter lim="800000"/>
            <a:headEnd/>
            <a:tailEnd/>
          </a:ln>
        </p:spPr>
        <p:txBody>
          <a:bodyPr anchor="b"/>
          <a:lstStyle>
            <a:lvl1pPr algn="l" rtl="0" eaLnBrk="1" fontAlgn="base" hangingPunct="1">
              <a:lnSpc>
                <a:spcPct val="105000"/>
              </a:lnSpc>
              <a:spcBef>
                <a:spcPct val="0"/>
              </a:spcBef>
              <a:spcAft>
                <a:spcPct val="0"/>
              </a:spcAft>
              <a:defRPr lang="en-US" sz="6400" dirty="0">
                <a:solidFill>
                  <a:schemeClr val="bg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729048" y="3657600"/>
            <a:ext cx="85344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2133" b="1" baseline="0" dirty="0">
                <a:solidFill>
                  <a:srgbClr val="000000"/>
                </a:solidFill>
                <a:latin typeface="+mn-lt"/>
                <a:ea typeface="+mn-ea"/>
                <a:cs typeface="+mn-c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7" name="Text Placeholder 16"/>
          <p:cNvSpPr>
            <a:spLocks noGrp="1"/>
          </p:cNvSpPr>
          <p:nvPr>
            <p:ph type="body" sz="quarter" idx="15"/>
          </p:nvPr>
        </p:nvSpPr>
        <p:spPr>
          <a:xfrm>
            <a:off x="729048" y="5275171"/>
            <a:ext cx="3759200" cy="762000"/>
          </a:xfrm>
        </p:spPr>
        <p:txBody>
          <a:bodyPr>
            <a:noAutofit/>
          </a:bodyPr>
          <a:lstStyle>
            <a:lvl1pPr marL="0" indent="0">
              <a:buNone/>
              <a:defRPr sz="1600">
                <a:solidFill>
                  <a:schemeClr val="bg2"/>
                </a:solidFill>
              </a:defRPr>
            </a:lvl1pPr>
            <a:lvl2pPr>
              <a:defRPr sz="2133">
                <a:solidFill>
                  <a:schemeClr val="tx2"/>
                </a:solidFill>
              </a:defRPr>
            </a:lvl2pPr>
            <a:lvl3pPr>
              <a:defRPr sz="2133">
                <a:solidFill>
                  <a:schemeClr val="tx2"/>
                </a:solidFill>
              </a:defRPr>
            </a:lvl3pPr>
            <a:lvl4pPr>
              <a:defRPr sz="2133">
                <a:solidFill>
                  <a:schemeClr val="tx2"/>
                </a:solidFill>
              </a:defRPr>
            </a:lvl4pPr>
            <a:lvl5pPr>
              <a:defRPr sz="2133">
                <a:solidFill>
                  <a:schemeClr val="tx2"/>
                </a:solidFill>
              </a:defRPr>
            </a:lvl5pPr>
          </a:lstStyle>
          <a:p>
            <a:pPr lvl="0"/>
            <a:r>
              <a:rPr lang="en-US"/>
              <a:t>Edit Master text styles</a:t>
            </a:r>
          </a:p>
        </p:txBody>
      </p:sp>
    </p:spTree>
    <p:extLst>
      <p:ext uri="{BB962C8B-B14F-4D97-AF65-F5344CB8AC3E}">
        <p14:creationId xmlns:p14="http://schemas.microsoft.com/office/powerpoint/2010/main" val="274863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vider text whit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442701" y="6449484"/>
            <a:ext cx="6900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1067"/>
              </a:spcBef>
              <a:buFont typeface="Wingdings" pitchFamily="2" charset="2"/>
              <a:buNone/>
              <a:defRPr/>
            </a:pPr>
            <a:fld id="{5C67C54E-980C-409F-AED8-66A85B705E2B}" type="slidenum">
              <a:rPr lang="en-US" sz="1600" smtClean="0"/>
              <a:pPr algn="r">
                <a:spcBef>
                  <a:spcPts val="1067"/>
                </a:spcBef>
                <a:buFont typeface="Wingdings" pitchFamily="2" charset="2"/>
                <a:buNone/>
                <a:defRPr/>
              </a:pPr>
              <a:t>‹#›</a:t>
            </a:fld>
            <a:endParaRPr lang="en-US" sz="1600"/>
          </a:p>
        </p:txBody>
      </p:sp>
      <p:sp>
        <p:nvSpPr>
          <p:cNvPr id="5" name="TextBox 4"/>
          <p:cNvSpPr txBox="1">
            <a:spLocks noChangeArrowheads="1"/>
          </p:cNvSpPr>
          <p:nvPr/>
        </p:nvSpPr>
        <p:spPr bwMode="auto">
          <a:xfrm>
            <a:off x="11442701" y="6449484"/>
            <a:ext cx="6900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1067"/>
              </a:spcBef>
              <a:buFont typeface="Wingdings" pitchFamily="2" charset="2"/>
              <a:buNone/>
              <a:defRPr/>
            </a:pPr>
            <a:fld id="{E2C4A8A8-E4E2-45EE-9DF5-C7DE69A9607C}" type="slidenum">
              <a:rPr lang="en-US" sz="1600" smtClean="0"/>
              <a:pPr algn="r">
                <a:spcBef>
                  <a:spcPts val="1067"/>
                </a:spcBef>
                <a:buFont typeface="Wingdings" pitchFamily="2" charset="2"/>
                <a:buNone/>
                <a:defRPr/>
              </a:pPr>
              <a:t>‹#›</a:t>
            </a:fld>
            <a:endParaRPr lang="en-US" sz="1600"/>
          </a:p>
        </p:txBody>
      </p:sp>
      <p:sp>
        <p:nvSpPr>
          <p:cNvPr id="6" name="TextBox 5"/>
          <p:cNvSpPr txBox="1">
            <a:spLocks noChangeArrowheads="1"/>
          </p:cNvSpPr>
          <p:nvPr/>
        </p:nvSpPr>
        <p:spPr bwMode="auto">
          <a:xfrm>
            <a:off x="11442701" y="6449484"/>
            <a:ext cx="6900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1067"/>
              </a:spcBef>
              <a:buFont typeface="Wingdings" pitchFamily="2" charset="2"/>
              <a:buNone/>
              <a:defRPr/>
            </a:pPr>
            <a:fld id="{FA8353DD-B70F-4213-895C-1F869BE59DA6}" type="slidenum">
              <a:rPr lang="en-US" sz="1600" smtClean="0"/>
              <a:pPr algn="r">
                <a:spcBef>
                  <a:spcPts val="1067"/>
                </a:spcBef>
                <a:buFont typeface="Wingdings" pitchFamily="2" charset="2"/>
                <a:buNone/>
                <a:defRPr/>
              </a:pPr>
              <a:t>‹#›</a:t>
            </a:fld>
            <a:endParaRPr lang="en-US" sz="1600"/>
          </a:p>
        </p:txBody>
      </p:sp>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67221382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Divider text orange gradi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0132996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vider text teal gradi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03701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text purple gradi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2844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text green gradi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592385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ivider text magenta gradi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9849384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ivider text brown gradi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6402697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Divider text red gradi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8811904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90C7B1A-05F7-4F14-BBB1-0B2150B7A70F}" type="slidenum">
              <a:rPr lang="en-US" altLang="en-US" sz="900" smtClean="0">
                <a:solidFill>
                  <a:schemeClr val="tx1"/>
                </a:solidFill>
              </a:rPr>
              <a:pPr eaLnBrk="1" hangingPunct="1">
                <a:spcBef>
                  <a:spcPts val="800"/>
                </a:spcBef>
                <a:buFont typeface="Wingdings" pitchFamily="2" charset="2"/>
                <a:buNone/>
                <a:defRPr/>
              </a:pPr>
              <a:t>‹#›</a:t>
            </a:fld>
            <a:endParaRPr lang="en-US" altLang="en-US" sz="900">
              <a:solidFill>
                <a:schemeClr val="tx1"/>
              </a:solidFill>
            </a:endParaRPr>
          </a:p>
        </p:txBody>
      </p:sp>
      <p:sp>
        <p:nvSpPr>
          <p:cNvPr id="2" name="Title 1"/>
          <p:cNvSpPr>
            <a:spLocks noGrp="1"/>
          </p:cNvSpPr>
          <p:nvPr>
            <p:ph type="title"/>
          </p:nvPr>
        </p:nvSpPr>
        <p:spPr>
          <a:xfrm>
            <a:off x="730251" y="320675"/>
            <a:ext cx="10972800" cy="420624"/>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07136" y="768096"/>
            <a:ext cx="10972800" cy="859536"/>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3105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E56D2108-9BC8-472B-AA97-FBEC429E2239}" type="slidenum">
              <a:rPr lang="en-US" altLang="en-US" sz="1200" smtClean="0"/>
              <a:pPr eaLnBrk="1" hangingPunct="1">
                <a:spcBef>
                  <a:spcPts val="1067"/>
                </a:spcBef>
                <a:buFont typeface="Wingdings" pitchFamily="2" charset="2"/>
                <a:buNone/>
                <a:defRPr/>
              </a:pPr>
              <a:t>‹#›</a:t>
            </a:fld>
            <a:endParaRPr lang="en-US" altLang="en-US" sz="1200"/>
          </a:p>
        </p:txBody>
      </p:sp>
      <p:sp>
        <p:nvSpPr>
          <p:cNvPr id="5" name="TextBox 4"/>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9B8464FD-51C7-42F1-A5C4-32F0A0A7284D}" type="slidenum">
              <a:rPr lang="en-US" altLang="en-US" sz="1200" smtClean="0"/>
              <a:pPr eaLnBrk="1" hangingPunct="1">
                <a:spcBef>
                  <a:spcPts val="1067"/>
                </a:spcBef>
                <a:buFont typeface="Wingdings" pitchFamily="2" charset="2"/>
                <a:buNone/>
                <a:defRPr/>
              </a:pPr>
              <a:t>‹#›</a:t>
            </a:fld>
            <a:endParaRPr lang="en-US" altLang="en-US" sz="1200"/>
          </a:p>
        </p:txBody>
      </p:sp>
      <p:sp>
        <p:nvSpPr>
          <p:cNvPr id="2" name="Title 1"/>
          <p:cNvSpPr>
            <a:spLocks noGrp="1"/>
          </p:cNvSpPr>
          <p:nvPr>
            <p:ph type="title"/>
          </p:nvPr>
        </p:nvSpPr>
        <p:spPr>
          <a:xfrm>
            <a:off x="730307" y="319903"/>
            <a:ext cx="10972800"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730307" y="1646600"/>
            <a:ext cx="10972800" cy="5047672"/>
          </a:xfrm>
        </p:spPr>
        <p:txBody>
          <a:bodyPr/>
          <a:lstStyle>
            <a:lvl1pPr>
              <a:spcBef>
                <a:spcPts val="0"/>
              </a:spcBef>
              <a:defRPr sz="2933">
                <a:solidFill>
                  <a:schemeClr val="tx1"/>
                </a:solidFill>
              </a:defRPr>
            </a:lvl1pPr>
            <a:lvl2pPr marL="916494" indent="-457189">
              <a:spcBef>
                <a:spcPts val="0"/>
              </a:spcBef>
              <a:defRPr>
                <a:solidFill>
                  <a:schemeClr val="tx1"/>
                </a:solidFill>
              </a:defRPr>
            </a:lvl2pPr>
            <a:lvl3pPr marL="1219170" indent="-302676">
              <a:spcBef>
                <a:spcPts val="0"/>
              </a:spcBef>
              <a:defRPr>
                <a:solidFill>
                  <a:schemeClr val="tx1"/>
                </a:solidFill>
              </a:defRPr>
            </a:lvl3pPr>
            <a:lvl4pPr marL="1521846" indent="-302676">
              <a:spcBef>
                <a:spcPts val="0"/>
              </a:spcBef>
              <a:defRPr>
                <a:solidFill>
                  <a:schemeClr val="tx1"/>
                </a:solidFill>
              </a:defRPr>
            </a:lvl4pPr>
            <a:lvl5pPr marL="1835105" indent="-313259">
              <a:spcBef>
                <a:spcPts val="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466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18B220F3-1141-469D-99C9-5163AA64FE89}" type="slidenum">
              <a:rPr lang="en-US" altLang="en-US" sz="1200" smtClean="0"/>
              <a:pPr eaLnBrk="1" hangingPunct="1">
                <a:spcBef>
                  <a:spcPts val="1067"/>
                </a:spcBef>
                <a:buFont typeface="Wingdings" pitchFamily="2" charset="2"/>
                <a:buNone/>
                <a:defRPr/>
              </a:pPr>
              <a:t>‹#›</a:t>
            </a:fld>
            <a:endParaRPr lang="en-US" altLang="en-US" sz="1200"/>
          </a:p>
        </p:txBody>
      </p:sp>
      <p:sp>
        <p:nvSpPr>
          <p:cNvPr id="5" name="TextBox 4"/>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656EF891-43A7-4760-BD0E-BBD694E04DA9}" type="slidenum">
              <a:rPr lang="en-US" altLang="en-US" sz="1200" smtClean="0"/>
              <a:pPr eaLnBrk="1" hangingPunct="1">
                <a:spcBef>
                  <a:spcPts val="1067"/>
                </a:spcBef>
                <a:buFont typeface="Wingdings" pitchFamily="2" charset="2"/>
                <a:buNone/>
                <a:defRPr/>
              </a:pPr>
              <a:t>‹#›</a:t>
            </a:fld>
            <a:endParaRPr lang="en-US" altLang="en-US" sz="1200"/>
          </a:p>
        </p:txBody>
      </p:sp>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736600" y="2286001"/>
            <a:ext cx="10972800" cy="3840163"/>
          </a:xfrm>
        </p:spPr>
        <p:txBody>
          <a:bodyPr/>
          <a:lstStyle>
            <a:lvl1pPr>
              <a:defRPr sz="29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584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7C80ABAE-84A7-4CEB-9D9B-8AD3E1D4D1E5}" type="slidenum">
              <a:rPr lang="en-US" altLang="en-US" sz="1200" smtClean="0"/>
              <a:pPr eaLnBrk="1" hangingPunct="1">
                <a:spcBef>
                  <a:spcPts val="1067"/>
                </a:spcBef>
                <a:buFont typeface="Wingdings" pitchFamily="2" charset="2"/>
                <a:buNone/>
                <a:defRPr/>
              </a:pPr>
              <a:t>‹#›</a:t>
            </a:fld>
            <a:endParaRPr lang="en-US" altLang="en-US" sz="1200"/>
          </a:p>
        </p:txBody>
      </p:sp>
      <p:sp>
        <p:nvSpPr>
          <p:cNvPr id="5" name="TextBox 4"/>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AD9E2363-0871-46B2-AAE9-3812FEC96E74}" type="slidenum">
              <a:rPr lang="en-US" altLang="en-US" sz="1200" smtClean="0"/>
              <a:pPr eaLnBrk="1" hangingPunct="1">
                <a:spcBef>
                  <a:spcPts val="1067"/>
                </a:spcBef>
                <a:buFont typeface="Wingdings" pitchFamily="2" charset="2"/>
                <a:buNone/>
                <a:defRPr/>
              </a:pPr>
              <a:t>‹#›</a:t>
            </a:fld>
            <a:endParaRPr lang="en-US" altLang="en-US" sz="1200"/>
          </a:p>
        </p:txBody>
      </p:sp>
      <p:sp>
        <p:nvSpPr>
          <p:cNvPr id="3" name="Text Placeholder 2"/>
          <p:cNvSpPr>
            <a:spLocks noGrp="1"/>
          </p:cNvSpPr>
          <p:nvPr>
            <p:ph type="body" idx="1"/>
          </p:nvPr>
        </p:nvSpPr>
        <p:spPr>
          <a:xfrm>
            <a:off x="735341" y="3383179"/>
            <a:ext cx="10363200" cy="533400"/>
          </a:xfrm>
        </p:spPr>
        <p:txBody>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7" name="Title 6"/>
          <p:cNvSpPr>
            <a:spLocks noGrp="1"/>
          </p:cNvSpPr>
          <p:nvPr>
            <p:ph type="title"/>
          </p:nvPr>
        </p:nvSpPr>
        <p:spPr>
          <a:xfrm>
            <a:off x="735341" y="2159440"/>
            <a:ext cx="11125200" cy="1143000"/>
          </a:xfrm>
        </p:spPr>
        <p:txBody>
          <a:bodyPr anchor="b"/>
          <a:lstStyle>
            <a:lvl1pPr>
              <a:defRPr sz="5867">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21077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D3DBEDE6-ACB8-4072-A339-AD8C3E635F2D}" type="slidenum">
              <a:rPr lang="en-US" altLang="en-US" sz="1200" smtClean="0"/>
              <a:pPr eaLnBrk="1" hangingPunct="1">
                <a:spcBef>
                  <a:spcPts val="1067"/>
                </a:spcBef>
                <a:buFont typeface="Wingdings" pitchFamily="2" charset="2"/>
                <a:buNone/>
                <a:defRPr/>
              </a:pPr>
              <a:t>‹#›</a:t>
            </a:fld>
            <a:endParaRPr lang="en-US" altLang="en-US" sz="1200"/>
          </a:p>
        </p:txBody>
      </p:sp>
      <p:sp>
        <p:nvSpPr>
          <p:cNvPr id="6" name="TextBox 5"/>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1C160BE6-369F-4757-A7A8-077D4775C85E}" type="slidenum">
              <a:rPr lang="en-US" altLang="en-US" sz="1200" smtClean="0"/>
              <a:pPr eaLnBrk="1" hangingPunct="1">
                <a:spcBef>
                  <a:spcPts val="1067"/>
                </a:spcBef>
                <a:buFont typeface="Wingdings" pitchFamily="2" charset="2"/>
                <a:buNone/>
                <a:defRPr/>
              </a:pPr>
              <a:t>‹#›</a:t>
            </a:fld>
            <a:endParaRPr lang="en-US" altLang="en-US" sz="1200"/>
          </a:p>
        </p:txBody>
      </p:sp>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sz="half" idx="1"/>
          </p:nvPr>
        </p:nvSpPr>
        <p:spPr>
          <a:xfrm>
            <a:off x="730307" y="1647824"/>
            <a:ext cx="5365693" cy="4525963"/>
          </a:xfrm>
        </p:spPr>
        <p:txBody>
          <a:bodyPr/>
          <a:lstStyle>
            <a:lvl1pPr>
              <a:defRPr sz="2933"/>
            </a:lvl1pPr>
            <a:lvl2pPr>
              <a:defRPr sz="2667"/>
            </a:lvl2pPr>
            <a:lvl3pPr>
              <a:defRPr sz="2400"/>
            </a:lvl3pPr>
            <a:lvl4pPr>
              <a:defRPr sz="2133"/>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0377" y="1647824"/>
            <a:ext cx="5384800" cy="4525963"/>
          </a:xfrm>
        </p:spPr>
        <p:txBody>
          <a:bodyPr/>
          <a:lstStyle>
            <a:lvl1pPr>
              <a:defRPr sz="2933"/>
            </a:lvl1pPr>
            <a:lvl2pPr>
              <a:defRPr sz="2667"/>
            </a:lvl2pPr>
            <a:lvl3pPr>
              <a:defRPr sz="2667"/>
            </a:lvl3pPr>
            <a:lvl4pPr>
              <a:defRPr sz="2133"/>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6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7C5720AA-11DF-424D-AA56-6FF906D2AE5E}" type="slidenum">
              <a:rPr lang="en-US" altLang="en-US" sz="1200" smtClean="0"/>
              <a:pPr eaLnBrk="1" hangingPunct="1">
                <a:spcBef>
                  <a:spcPts val="1067"/>
                </a:spcBef>
                <a:buFont typeface="Wingdings" pitchFamily="2" charset="2"/>
                <a:buNone/>
                <a:defRPr/>
              </a:pPr>
              <a:t>‹#›</a:t>
            </a:fld>
            <a:endParaRPr lang="en-US" altLang="en-US" sz="1200"/>
          </a:p>
        </p:txBody>
      </p:sp>
      <p:sp>
        <p:nvSpPr>
          <p:cNvPr id="8" name="TextBox 7"/>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866AAC4E-3263-419C-8C22-C5596E960BC9}" type="slidenum">
              <a:rPr lang="en-US" altLang="en-US" sz="1200" smtClean="0"/>
              <a:pPr eaLnBrk="1" hangingPunct="1">
                <a:spcBef>
                  <a:spcPts val="1067"/>
                </a:spcBef>
                <a:buFont typeface="Wingdings" pitchFamily="2" charset="2"/>
                <a:buNone/>
                <a:defRPr/>
              </a:pPr>
              <a:t>‹#›</a:t>
            </a:fld>
            <a:endParaRPr lang="en-US" altLang="en-US" sz="120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307" y="1643943"/>
            <a:ext cx="5365693" cy="744427"/>
          </a:xfrm>
        </p:spPr>
        <p:txBody>
          <a:bodyPr anchor="b"/>
          <a:lstStyle>
            <a:lvl1pPr marL="0" indent="0">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730307" y="2546048"/>
            <a:ext cx="5365693" cy="3951288"/>
          </a:xfrm>
        </p:spPr>
        <p:txBody>
          <a:bodyPr/>
          <a:lstStyle>
            <a:lvl1pPr>
              <a:defRPr sz="2933"/>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46" y="1643943"/>
            <a:ext cx="5389033" cy="744427"/>
          </a:xfrm>
        </p:spPr>
        <p:txBody>
          <a:bodyPr anchor="b"/>
          <a:lstStyle>
            <a:lvl1pPr marL="0" indent="0">
              <a:buNone/>
              <a:defRPr sz="29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326146" y="2546048"/>
            <a:ext cx="5389033" cy="3951288"/>
          </a:xfrm>
        </p:spPr>
        <p:txBody>
          <a:bodyPr/>
          <a:lstStyle>
            <a:lvl1pPr>
              <a:defRPr sz="2933"/>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241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993D5D6D-E745-4CD3-BC92-8DCE7F2890E9}" type="slidenum">
              <a:rPr lang="en-US" altLang="en-US" sz="1200" smtClean="0"/>
              <a:pPr eaLnBrk="1" hangingPunct="1">
                <a:spcBef>
                  <a:spcPts val="1067"/>
                </a:spcBef>
                <a:buFont typeface="Wingdings" pitchFamily="2" charset="2"/>
                <a:buNone/>
                <a:defRPr/>
              </a:pPr>
              <a:t>‹#›</a:t>
            </a:fld>
            <a:endParaRPr lang="en-US" altLang="en-US" sz="1200"/>
          </a:p>
        </p:txBody>
      </p:sp>
      <p:sp>
        <p:nvSpPr>
          <p:cNvPr id="4" name="TextBox 3"/>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F566F5D0-8B90-4D36-B6AB-B4BCBD0FA4CA}" type="slidenum">
              <a:rPr lang="en-US" altLang="en-US" sz="1200" smtClean="0"/>
              <a:pPr eaLnBrk="1" hangingPunct="1">
                <a:spcBef>
                  <a:spcPts val="1067"/>
                </a:spcBef>
                <a:buFont typeface="Wingdings" pitchFamily="2" charset="2"/>
                <a:buNone/>
                <a:defRPr/>
              </a:pPr>
              <a:t>‹#›</a:t>
            </a:fld>
            <a:endParaRPr lang="en-US" altLang="en-US" sz="12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225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83560388-B608-46D4-B717-5DB8AD5B62B3}" type="slidenum">
              <a:rPr lang="en-US" altLang="en-US" sz="1200" smtClean="0"/>
              <a:pPr eaLnBrk="1" hangingPunct="1">
                <a:spcBef>
                  <a:spcPts val="1067"/>
                </a:spcBef>
                <a:buFont typeface="Wingdings" pitchFamily="2" charset="2"/>
                <a:buNone/>
                <a:defRPr/>
              </a:pPr>
              <a:t>‹#›</a:t>
            </a:fld>
            <a:endParaRPr lang="en-US" altLang="en-US" sz="1200"/>
          </a:p>
        </p:txBody>
      </p:sp>
      <p:sp>
        <p:nvSpPr>
          <p:cNvPr id="3" name="TextBox 2"/>
          <p:cNvSpPr txBox="1">
            <a:spLocks noChangeArrowheads="1"/>
          </p:cNvSpPr>
          <p:nvPr/>
        </p:nvSpPr>
        <p:spPr bwMode="auto">
          <a:xfrm>
            <a:off x="11698818" y="6612467"/>
            <a:ext cx="857249"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1067"/>
              </a:spcBef>
              <a:buFont typeface="Wingdings" pitchFamily="2" charset="2"/>
              <a:buNone/>
              <a:defRPr/>
            </a:pPr>
            <a:fld id="{FCE9B9AE-AB47-48F7-A9F4-42DFCFAB85CD}" type="slidenum">
              <a:rPr lang="en-US" altLang="en-US" sz="1200" smtClean="0"/>
              <a:pPr eaLnBrk="1" hangingPunct="1">
                <a:spcBef>
                  <a:spcPts val="1067"/>
                </a:spcBef>
                <a:buFont typeface="Wingdings" pitchFamily="2" charset="2"/>
                <a:buNone/>
                <a:defRPr/>
              </a:pPr>
              <a:t>‹#›</a:t>
            </a:fld>
            <a:endParaRPr lang="en-US" altLang="en-US" sz="1200"/>
          </a:p>
        </p:txBody>
      </p:sp>
    </p:spTree>
    <p:extLst>
      <p:ext uri="{BB962C8B-B14F-4D97-AF65-F5344CB8AC3E}">
        <p14:creationId xmlns:p14="http://schemas.microsoft.com/office/powerpoint/2010/main" val="365616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1724027"/>
            <a:ext cx="10998200" cy="2313820"/>
          </a:xfrm>
        </p:spPr>
        <p:txBody>
          <a:bodyPr rIns="91440" bIns="45720" rtlCol="0">
            <a:normAutofit/>
          </a:bodyPr>
          <a:lstStyle>
            <a:lvl1pPr marL="302676" indent="-302676" algn="l" defTabSz="1219170" rtl="0" eaLnBrk="1" latinLnBrk="0" hangingPunct="1">
              <a:spcBef>
                <a:spcPct val="20000"/>
              </a:spcBef>
              <a:buFont typeface="Wingdings" pitchFamily="2" charset="2"/>
              <a:buNone/>
              <a:defRPr lang="en-US" sz="3733" kern="1200" dirty="0" smtClean="0">
                <a:solidFill>
                  <a:schemeClr val="bg1"/>
                </a:solidFill>
                <a:latin typeface="Verdana" pitchFamily="34" charset="0"/>
                <a:ea typeface="+mn-ea"/>
                <a:cs typeface="+mn-cs"/>
              </a:defRPr>
            </a:lvl1pPr>
          </a:lstStyle>
          <a:p>
            <a:r>
              <a:rPr lang="en-US"/>
              <a:t>Click to edit Master title style</a:t>
            </a:r>
            <a:endParaRPr lang="en-US" dirty="0"/>
          </a:p>
        </p:txBody>
      </p:sp>
      <p:sp>
        <p:nvSpPr>
          <p:cNvPr id="9" name="Text Placeholder 8"/>
          <p:cNvSpPr>
            <a:spLocks noGrp="1"/>
          </p:cNvSpPr>
          <p:nvPr>
            <p:ph type="body" sz="quarter" idx="13"/>
          </p:nvPr>
        </p:nvSpPr>
        <p:spPr>
          <a:xfrm>
            <a:off x="6597652" y="4138205"/>
            <a:ext cx="4627033" cy="403225"/>
          </a:xfrm>
        </p:spPr>
        <p:txBody>
          <a:bodyPr>
            <a:normAutofit/>
          </a:bodyPr>
          <a:lstStyle>
            <a:lvl1pPr marL="0" indent="0" algn="r">
              <a:buNone/>
              <a:defRPr sz="24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06237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0251" y="31961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30251" y="16510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109986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105000"/>
        </a:lnSpc>
        <a:spcBef>
          <a:spcPct val="0"/>
        </a:spcBef>
        <a:spcAft>
          <a:spcPct val="0"/>
        </a:spcAft>
        <a:defRPr lang="en-US" sz="4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4000">
          <a:solidFill>
            <a:schemeClr val="bg2"/>
          </a:solidFill>
          <a:latin typeface="Georgia" pitchFamily="18" charset="0"/>
        </a:defRPr>
      </a:lvl2pPr>
      <a:lvl3pPr algn="l" rtl="0" eaLnBrk="1" fontAlgn="base" hangingPunct="1">
        <a:lnSpc>
          <a:spcPct val="105000"/>
        </a:lnSpc>
        <a:spcBef>
          <a:spcPct val="0"/>
        </a:spcBef>
        <a:spcAft>
          <a:spcPct val="0"/>
        </a:spcAft>
        <a:defRPr sz="4000">
          <a:solidFill>
            <a:schemeClr val="bg2"/>
          </a:solidFill>
          <a:latin typeface="Georgia" pitchFamily="18" charset="0"/>
        </a:defRPr>
      </a:lvl3pPr>
      <a:lvl4pPr algn="l" rtl="0" eaLnBrk="1" fontAlgn="base" hangingPunct="1">
        <a:lnSpc>
          <a:spcPct val="105000"/>
        </a:lnSpc>
        <a:spcBef>
          <a:spcPct val="0"/>
        </a:spcBef>
        <a:spcAft>
          <a:spcPct val="0"/>
        </a:spcAft>
        <a:defRPr sz="4000">
          <a:solidFill>
            <a:schemeClr val="bg2"/>
          </a:solidFill>
          <a:latin typeface="Georgia" pitchFamily="18" charset="0"/>
        </a:defRPr>
      </a:lvl4pPr>
      <a:lvl5pPr algn="l" rtl="0" eaLnBrk="1" fontAlgn="base" hangingPunct="1">
        <a:lnSpc>
          <a:spcPct val="105000"/>
        </a:lnSpc>
        <a:spcBef>
          <a:spcPct val="0"/>
        </a:spcBef>
        <a:spcAft>
          <a:spcPct val="0"/>
        </a:spcAft>
        <a:defRPr sz="4000">
          <a:solidFill>
            <a:schemeClr val="bg2"/>
          </a:solidFill>
          <a:latin typeface="Georgia" pitchFamily="18" charset="0"/>
        </a:defRPr>
      </a:lvl5pPr>
      <a:lvl6pPr marL="609585" algn="l" rtl="0" eaLnBrk="1" fontAlgn="base" hangingPunct="1">
        <a:lnSpc>
          <a:spcPct val="105000"/>
        </a:lnSpc>
        <a:spcBef>
          <a:spcPct val="0"/>
        </a:spcBef>
        <a:spcAft>
          <a:spcPct val="0"/>
        </a:spcAft>
        <a:defRPr sz="4267">
          <a:solidFill>
            <a:schemeClr val="tx2"/>
          </a:solidFill>
          <a:latin typeface="Georgia" pitchFamily="18" charset="0"/>
        </a:defRPr>
      </a:lvl6pPr>
      <a:lvl7pPr marL="1219170" algn="l" rtl="0" eaLnBrk="1" fontAlgn="base" hangingPunct="1">
        <a:lnSpc>
          <a:spcPct val="105000"/>
        </a:lnSpc>
        <a:spcBef>
          <a:spcPct val="0"/>
        </a:spcBef>
        <a:spcAft>
          <a:spcPct val="0"/>
        </a:spcAft>
        <a:defRPr sz="4267">
          <a:solidFill>
            <a:schemeClr val="tx2"/>
          </a:solidFill>
          <a:latin typeface="Georgia" pitchFamily="18" charset="0"/>
        </a:defRPr>
      </a:lvl7pPr>
      <a:lvl8pPr marL="1828754" algn="l" rtl="0" eaLnBrk="1" fontAlgn="base" hangingPunct="1">
        <a:lnSpc>
          <a:spcPct val="105000"/>
        </a:lnSpc>
        <a:spcBef>
          <a:spcPct val="0"/>
        </a:spcBef>
        <a:spcAft>
          <a:spcPct val="0"/>
        </a:spcAft>
        <a:defRPr sz="4267">
          <a:solidFill>
            <a:schemeClr val="tx2"/>
          </a:solidFill>
          <a:latin typeface="Georgia" pitchFamily="18" charset="0"/>
        </a:defRPr>
      </a:lvl8pPr>
      <a:lvl9pPr marL="2438339" algn="l" rtl="0" eaLnBrk="1" fontAlgn="base" hangingPunct="1">
        <a:lnSpc>
          <a:spcPct val="105000"/>
        </a:lnSpc>
        <a:spcBef>
          <a:spcPct val="0"/>
        </a:spcBef>
        <a:spcAft>
          <a:spcPct val="0"/>
        </a:spcAft>
        <a:defRPr sz="4267">
          <a:solidFill>
            <a:schemeClr val="tx2"/>
          </a:solidFill>
          <a:latin typeface="Georgia" pitchFamily="18" charset="0"/>
        </a:defRPr>
      </a:lvl9pPr>
    </p:titleStyle>
    <p:bodyStyle>
      <a:lvl1pPr marL="457189" indent="-457189" algn="l" rtl="0" eaLnBrk="1" fontAlgn="base" hangingPunct="1">
        <a:spcBef>
          <a:spcPct val="0"/>
        </a:spcBef>
        <a:spcAft>
          <a:spcPts val="1600"/>
        </a:spcAft>
        <a:buFont typeface="Wingdings" pitchFamily="2" charset="2"/>
        <a:buChar char="§"/>
        <a:defRPr sz="2933" kern="1200">
          <a:solidFill>
            <a:schemeClr val="tx1"/>
          </a:solidFill>
          <a:latin typeface="Verdana" pitchFamily="34" charset="0"/>
          <a:ea typeface="+mn-ea"/>
          <a:cs typeface="+mn-cs"/>
        </a:defRPr>
      </a:lvl1pPr>
      <a:lvl2pPr marL="916494" indent="-457189" algn="l" rtl="0" eaLnBrk="1" fontAlgn="base" hangingPunct="1">
        <a:spcBef>
          <a:spcPct val="0"/>
        </a:spcBef>
        <a:spcAft>
          <a:spcPts val="1600"/>
        </a:spcAft>
        <a:buFont typeface="Verdana" pitchFamily="34" charset="0"/>
        <a:buChar char="–"/>
        <a:defRPr sz="2667" kern="1200">
          <a:solidFill>
            <a:schemeClr val="tx1"/>
          </a:solidFill>
          <a:latin typeface="Verdana" pitchFamily="34" charset="0"/>
          <a:ea typeface="+mn-ea"/>
          <a:cs typeface="+mn-cs"/>
        </a:defRPr>
      </a:lvl2pPr>
      <a:lvl3pPr marL="1219170" indent="-302676" algn="l" rtl="0" eaLnBrk="1" fontAlgn="base" hangingPunct="1">
        <a:spcBef>
          <a:spcPct val="0"/>
        </a:spcBef>
        <a:spcAft>
          <a:spcPts val="1600"/>
        </a:spcAft>
        <a:buFont typeface="Arial" charset="0"/>
        <a:buChar char="•"/>
        <a:defRPr kern="1200">
          <a:solidFill>
            <a:schemeClr val="tx1"/>
          </a:solidFill>
          <a:latin typeface="Verdana" pitchFamily="34" charset="0"/>
          <a:ea typeface="+mn-ea"/>
          <a:cs typeface="+mn-cs"/>
        </a:defRPr>
      </a:lvl3pPr>
      <a:lvl4pPr marL="1521846" indent="-302676" algn="l" rtl="0" eaLnBrk="1" fontAlgn="base" hangingPunct="1">
        <a:spcBef>
          <a:spcPct val="0"/>
        </a:spcBef>
        <a:spcAft>
          <a:spcPts val="1600"/>
        </a:spcAft>
        <a:buFont typeface="Wingdings" pitchFamily="2" charset="2"/>
        <a:buChar char="§"/>
        <a:defRPr sz="2133" kern="1200">
          <a:solidFill>
            <a:schemeClr val="tx1"/>
          </a:solidFill>
          <a:latin typeface="Verdana" pitchFamily="34" charset="0"/>
          <a:ea typeface="+mn-ea"/>
          <a:cs typeface="+mn-cs"/>
        </a:defRPr>
      </a:lvl4pPr>
      <a:lvl5pPr marL="1835105" indent="-313259" algn="l" rtl="0" eaLnBrk="1" fontAlgn="base" hangingPunct="1">
        <a:spcBef>
          <a:spcPct val="0"/>
        </a:spcBef>
        <a:spcAft>
          <a:spcPts val="1600"/>
        </a:spcAft>
        <a:buFont typeface="Wingdings" pitchFamily="2" charset="2"/>
        <a:buChar char="§"/>
        <a:defRPr sz="2133" kern="1200">
          <a:solidFill>
            <a:schemeClr val="tx1"/>
          </a:solidFill>
          <a:latin typeface="Verdana"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notesSlide" Target="../notesSlides/notesSlide9.xml"/><Relationship Id="rId16"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5" Type="http://schemas.openxmlformats.org/officeDocument/2006/relationships/image" Target="../media/image2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 Id="rId1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17.emf"/><Relationship Id="rId7" Type="http://schemas.openxmlformats.org/officeDocument/2006/relationships/image" Target="../media/image20.emf"/><Relationship Id="rId12"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emf"/><Relationship Id="rId11" Type="http://schemas.openxmlformats.org/officeDocument/2006/relationships/image" Target="../media/image45.emf"/><Relationship Id="rId5" Type="http://schemas.openxmlformats.org/officeDocument/2006/relationships/image" Target="../media/image19.emf"/><Relationship Id="rId10" Type="http://schemas.openxmlformats.org/officeDocument/2006/relationships/image" Target="../media/image44.emf"/><Relationship Id="rId4" Type="http://schemas.openxmlformats.org/officeDocument/2006/relationships/image" Target="../media/image18.emf"/><Relationship Id="rId9"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slideLayout" Target="../slideLayouts/slideLayout3.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png"/><Relationship Id="rId9" Type="http://schemas.openxmlformats.org/officeDocument/2006/relationships/image" Target="../media/image53.emf"/></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7.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1.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7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1.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84FF8E-5391-8845-99E0-EE08D55E1CBB}"/>
              </a:ext>
            </a:extLst>
          </p:cNvPr>
          <p:cNvSpPr>
            <a:spLocks noGrp="1"/>
          </p:cNvSpPr>
          <p:nvPr>
            <p:ph type="ctrTitle"/>
          </p:nvPr>
        </p:nvSpPr>
        <p:spPr/>
        <p:txBody>
          <a:bodyPr/>
          <a:lstStyle/>
          <a:p>
            <a:r>
              <a:rPr lang="en-US" dirty="0"/>
              <a:t>Disrupt and transform</a:t>
            </a:r>
          </a:p>
        </p:txBody>
      </p:sp>
      <p:sp>
        <p:nvSpPr>
          <p:cNvPr id="5" name="Subtitle 4">
            <a:extLst>
              <a:ext uri="{FF2B5EF4-FFF2-40B4-BE49-F238E27FC236}">
                <a16:creationId xmlns:a16="http://schemas.microsoft.com/office/drawing/2014/main" id="{A1121C0E-D1F5-4E41-AA76-DE7DB90621C0}"/>
              </a:ext>
            </a:extLst>
          </p:cNvPr>
          <p:cNvSpPr>
            <a:spLocks noGrp="1"/>
          </p:cNvSpPr>
          <p:nvPr>
            <p:ph type="subTitle" idx="1"/>
          </p:nvPr>
        </p:nvSpPr>
        <p:spPr/>
        <p:txBody>
          <a:bodyPr/>
          <a:lstStyle/>
          <a:p>
            <a:r>
              <a:rPr lang="en-US" dirty="0"/>
              <a:t>Strategies for your new normal</a:t>
            </a:r>
          </a:p>
        </p:txBody>
      </p:sp>
      <p:sp>
        <p:nvSpPr>
          <p:cNvPr id="7" name="TextBox 6">
            <a:extLst>
              <a:ext uri="{FF2B5EF4-FFF2-40B4-BE49-F238E27FC236}">
                <a16:creationId xmlns:a16="http://schemas.microsoft.com/office/drawing/2014/main" id="{1C1BA587-770D-0E49-945F-698086A31123}"/>
              </a:ext>
            </a:extLst>
          </p:cNvPr>
          <p:cNvSpPr txBox="1"/>
          <p:nvPr/>
        </p:nvSpPr>
        <p:spPr>
          <a:xfrm>
            <a:off x="729048" y="6609144"/>
            <a:ext cx="5000264" cy="248856"/>
          </a:xfrm>
          <a:prstGeom prst="rect">
            <a:avLst/>
          </a:prstGeom>
        </p:spPr>
        <p:txBody>
          <a:bodyPr vert="horz" wrap="square" lIns="0" tIns="45720" rIns="91440" bIns="45720" rtlCol="0">
            <a:normAutofit fontScale="62500" lnSpcReduction="20000"/>
          </a:bodyPr>
          <a:lstStyle/>
          <a:p>
            <a:pPr>
              <a:spcBef>
                <a:spcPts val="800"/>
              </a:spcBef>
            </a:pPr>
            <a:r>
              <a:rPr lang="en-US" dirty="0"/>
              <a:t>© 2019 Wells Fargo Bank, N.A. All rights reserved</a:t>
            </a:r>
            <a:endParaRPr lang="en-US" sz="800" kern="1200" dirty="0">
              <a:solidFill>
                <a:schemeClr val="tx1"/>
              </a:solidFill>
              <a:latin typeface="Verdana" pitchFamily="34" charset="0"/>
              <a:ea typeface="+mn-ea"/>
              <a:cs typeface="+mn-cs"/>
            </a:endParaRPr>
          </a:p>
        </p:txBody>
      </p:sp>
      <p:sp>
        <p:nvSpPr>
          <p:cNvPr id="8" name="Rectangle 7">
            <a:extLst>
              <a:ext uri="{FF2B5EF4-FFF2-40B4-BE49-F238E27FC236}">
                <a16:creationId xmlns:a16="http://schemas.microsoft.com/office/drawing/2014/main" id="{B5C57557-7CCE-BC4D-A599-76A89757FDF0}"/>
              </a:ext>
            </a:extLst>
          </p:cNvPr>
          <p:cNvSpPr/>
          <p:nvPr/>
        </p:nvSpPr>
        <p:spPr>
          <a:xfrm>
            <a:off x="729047" y="4461921"/>
            <a:ext cx="7556823" cy="646331"/>
          </a:xfrm>
          <a:prstGeom prst="rect">
            <a:avLst/>
          </a:prstGeom>
        </p:spPr>
        <p:txBody>
          <a:bodyPr wrap="square" lIns="0">
            <a:spAutoFit/>
          </a:bodyPr>
          <a:lstStyle/>
          <a:p>
            <a:r>
              <a:rPr lang="en-US" b="1" dirty="0"/>
              <a:t>Seth Marlowe</a:t>
            </a:r>
            <a:r>
              <a:rPr lang="en-US" dirty="0"/>
              <a:t>, SVP, Strategist, Insights Consulting Group</a:t>
            </a:r>
            <a:br>
              <a:rPr lang="en-US" dirty="0"/>
            </a:br>
            <a:endParaRPr lang="en-US" dirty="0"/>
          </a:p>
        </p:txBody>
      </p:sp>
      <p:sp>
        <p:nvSpPr>
          <p:cNvPr id="9" name="Text Placeholder 3"/>
          <p:cNvSpPr txBox="1">
            <a:spLocks/>
          </p:cNvSpPr>
          <p:nvPr/>
        </p:nvSpPr>
        <p:spPr bwMode="auto">
          <a:xfrm>
            <a:off x="729048" y="5395209"/>
            <a:ext cx="578326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1600"/>
              </a:spcAft>
              <a:buFont typeface="Wingdings" pitchFamily="2" charset="2"/>
              <a:buNone/>
              <a:defRPr sz="1600" kern="1200">
                <a:solidFill>
                  <a:schemeClr val="bg2"/>
                </a:solidFill>
                <a:latin typeface="Verdana" pitchFamily="34" charset="0"/>
                <a:ea typeface="+mn-ea"/>
                <a:cs typeface="+mn-cs"/>
              </a:defRPr>
            </a:lvl1pPr>
            <a:lvl2pPr marL="916494" indent="-457189" algn="l" rtl="0" eaLnBrk="1" fontAlgn="base" hangingPunct="1">
              <a:spcBef>
                <a:spcPct val="0"/>
              </a:spcBef>
              <a:spcAft>
                <a:spcPts val="1600"/>
              </a:spcAft>
              <a:buFont typeface="Verdana" pitchFamily="34" charset="0"/>
              <a:buChar char="–"/>
              <a:defRPr sz="2133" kern="1200">
                <a:solidFill>
                  <a:schemeClr val="tx2"/>
                </a:solidFill>
                <a:latin typeface="Verdana" pitchFamily="34" charset="0"/>
                <a:ea typeface="+mn-ea"/>
                <a:cs typeface="+mn-cs"/>
              </a:defRPr>
            </a:lvl2pPr>
            <a:lvl3pPr marL="1219170" indent="-302676" algn="l" rtl="0" eaLnBrk="1" fontAlgn="base" hangingPunct="1">
              <a:spcBef>
                <a:spcPct val="0"/>
              </a:spcBef>
              <a:spcAft>
                <a:spcPts val="1600"/>
              </a:spcAft>
              <a:buFont typeface="Arial" charset="0"/>
              <a:buChar char="•"/>
              <a:defRPr sz="2133" kern="1200">
                <a:solidFill>
                  <a:schemeClr val="tx2"/>
                </a:solidFill>
                <a:latin typeface="Verdana" pitchFamily="34" charset="0"/>
                <a:ea typeface="+mn-ea"/>
                <a:cs typeface="+mn-cs"/>
              </a:defRPr>
            </a:lvl3pPr>
            <a:lvl4pPr marL="1521846" indent="-302676" algn="l" rtl="0" eaLnBrk="1" fontAlgn="base" hangingPunct="1">
              <a:spcBef>
                <a:spcPct val="0"/>
              </a:spcBef>
              <a:spcAft>
                <a:spcPts val="1600"/>
              </a:spcAft>
              <a:buFont typeface="Wingdings" pitchFamily="2" charset="2"/>
              <a:buChar char="§"/>
              <a:defRPr sz="2133" kern="1200">
                <a:solidFill>
                  <a:schemeClr val="tx2"/>
                </a:solidFill>
                <a:latin typeface="Verdana" pitchFamily="34" charset="0"/>
                <a:ea typeface="+mn-ea"/>
                <a:cs typeface="+mn-cs"/>
              </a:defRPr>
            </a:lvl4pPr>
            <a:lvl5pPr marL="1835105" indent="-313259" algn="l" rtl="0" eaLnBrk="1" fontAlgn="base" hangingPunct="1">
              <a:spcBef>
                <a:spcPct val="0"/>
              </a:spcBef>
              <a:spcAft>
                <a:spcPts val="1600"/>
              </a:spcAft>
              <a:buFont typeface="Wingdings" pitchFamily="2" charset="2"/>
              <a:buChar char="§"/>
              <a:defRPr sz="2133" kern="1200">
                <a:solidFill>
                  <a:schemeClr val="tx2"/>
                </a:solidFill>
                <a:latin typeface="Verdana"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dirty="0"/>
              <a:t>Philadelphia AFP Learning Day</a:t>
            </a:r>
            <a:br>
              <a:rPr lang="en-US" dirty="0"/>
            </a:br>
            <a:r>
              <a:rPr lang="en-US" dirty="0"/>
              <a:t>Philadelphia, Pennsylvania</a:t>
            </a:r>
            <a:br>
              <a:rPr lang="en-US" dirty="0"/>
            </a:br>
            <a:r>
              <a:rPr lang="en-US" dirty="0"/>
              <a:t>November 21, 2019</a:t>
            </a:r>
          </a:p>
        </p:txBody>
      </p:sp>
    </p:spTree>
    <p:extLst>
      <p:ext uri="{BB962C8B-B14F-4D97-AF65-F5344CB8AC3E}">
        <p14:creationId xmlns:p14="http://schemas.microsoft.com/office/powerpoint/2010/main" val="190203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312" name="think-cell Slide" r:id="rId6" imgW="270" imgH="270" progId="TCLayout.ActiveDocument.1">
                  <p:embed/>
                </p:oleObj>
              </mc:Choice>
              <mc:Fallback>
                <p:oleObj name="think-cell Slide" r:id="rId6" imgW="270" imgH="270" progId="TCLayout.ActiveDocument.1">
                  <p:embed/>
                  <p:pic>
                    <p:nvPicPr>
                      <p:cNvPr id="9" name="Object 8"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4" name="Rectangle 3" hidden="1"/>
          <p:cNvSpPr/>
          <p:nvPr>
            <p:custDataLst>
              <p:tags r:id="rId3"/>
            </p:custDataLst>
          </p:nvPr>
        </p:nvSpPr>
        <p:spPr>
          <a:xfrm>
            <a:off x="0" y="0"/>
            <a:ext cx="211667" cy="2116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105000"/>
              </a:lnSpc>
            </a:pPr>
            <a:endParaRPr lang="en-US" sz="3733" dirty="0">
              <a:solidFill>
                <a:srgbClr val="FFFFFF"/>
              </a:solidFill>
              <a:latin typeface="Georgia"/>
              <a:ea typeface="+mj-ea"/>
              <a:cs typeface="+mj-cs"/>
              <a:sym typeface="Georgia"/>
            </a:endParaRPr>
          </a:p>
        </p:txBody>
      </p:sp>
      <p:sp>
        <p:nvSpPr>
          <p:cNvPr id="2" name="Rectangle 1"/>
          <p:cNvSpPr/>
          <p:nvPr/>
        </p:nvSpPr>
        <p:spPr>
          <a:xfrm>
            <a:off x="0" y="1215860"/>
            <a:ext cx="12192000" cy="720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555" name="Content Placeholder 6"/>
          <p:cNvSpPr>
            <a:spLocks noGrp="1"/>
          </p:cNvSpPr>
          <p:nvPr>
            <p:ph idx="1"/>
          </p:nvPr>
        </p:nvSpPr>
        <p:spPr>
          <a:xfrm>
            <a:off x="730306" y="1344452"/>
            <a:ext cx="11461693" cy="449487"/>
          </a:xfrm>
        </p:spPr>
        <p:txBody>
          <a:bodyPr anchor="ctr"/>
          <a:lstStyle/>
          <a:p>
            <a:pPr marL="0" indent="0">
              <a:spcBef>
                <a:spcPct val="0"/>
              </a:spcBef>
              <a:buNone/>
            </a:pPr>
            <a:r>
              <a:rPr lang="en-US" altLang="en-US" sz="2400" dirty="0">
                <a:latin typeface="+mn-lt"/>
              </a:rPr>
              <a:t>Similar tools providing different benefits and meeting different needs</a:t>
            </a:r>
          </a:p>
        </p:txBody>
      </p:sp>
      <p:sp>
        <p:nvSpPr>
          <p:cNvPr id="5" name="Rectangle 4"/>
          <p:cNvSpPr/>
          <p:nvPr/>
        </p:nvSpPr>
        <p:spPr>
          <a:xfrm>
            <a:off x="6157529" y="2018311"/>
            <a:ext cx="5258937" cy="6858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dirty="0">
                <a:solidFill>
                  <a:srgbClr val="FFFFFF"/>
                </a:solidFill>
              </a:rPr>
              <a:t>Robotic </a:t>
            </a:r>
            <a:r>
              <a:rPr lang="en-US" sz="2400" b="1" dirty="0">
                <a:solidFill>
                  <a:srgbClr val="FFFFFF"/>
                </a:solidFill>
              </a:rPr>
              <a:t>Process</a:t>
            </a:r>
            <a:r>
              <a:rPr lang="en-US" sz="2400" dirty="0">
                <a:solidFill>
                  <a:srgbClr val="FFFFFF"/>
                </a:solidFill>
              </a:rPr>
              <a:t> Automation</a:t>
            </a:r>
          </a:p>
        </p:txBody>
      </p:sp>
      <p:sp>
        <p:nvSpPr>
          <p:cNvPr id="6" name="Rectangle 5"/>
          <p:cNvSpPr/>
          <p:nvPr/>
        </p:nvSpPr>
        <p:spPr>
          <a:xfrm>
            <a:off x="630828" y="2018311"/>
            <a:ext cx="5258937" cy="685800"/>
          </a:xfrm>
          <a:prstGeom prst="rect">
            <a:avLst/>
          </a:prstGeom>
          <a:solidFill>
            <a:srgbClr val="CE4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Robotic </a:t>
            </a:r>
            <a:r>
              <a:rPr lang="en-US" sz="2400" b="1" dirty="0">
                <a:solidFill>
                  <a:srgbClr val="FFFFFF"/>
                </a:solidFill>
              </a:rPr>
              <a:t>Desktop</a:t>
            </a:r>
            <a:r>
              <a:rPr lang="en-US" sz="2400" dirty="0">
                <a:solidFill>
                  <a:srgbClr val="FFFFFF"/>
                </a:solidFill>
              </a:rPr>
              <a:t> Automation</a:t>
            </a:r>
          </a:p>
        </p:txBody>
      </p:sp>
      <p:sp>
        <p:nvSpPr>
          <p:cNvPr id="7" name="Rectangle 6"/>
          <p:cNvSpPr/>
          <p:nvPr/>
        </p:nvSpPr>
        <p:spPr>
          <a:xfrm>
            <a:off x="6157529" y="2789426"/>
            <a:ext cx="5258937" cy="685800"/>
          </a:xfrm>
          <a:prstGeom prst="rect">
            <a:avLst/>
          </a:prstGeom>
          <a:solidFill>
            <a:schemeClr val="accent3">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Enterprise level execution</a:t>
            </a:r>
          </a:p>
        </p:txBody>
      </p:sp>
      <p:sp>
        <p:nvSpPr>
          <p:cNvPr id="8" name="Rectangle 7"/>
          <p:cNvSpPr/>
          <p:nvPr/>
        </p:nvSpPr>
        <p:spPr>
          <a:xfrm>
            <a:off x="630826" y="2789426"/>
            <a:ext cx="5258937" cy="685800"/>
          </a:xfrm>
          <a:prstGeom prst="rect">
            <a:avLst/>
          </a:prstGeom>
          <a:solidFill>
            <a:srgbClr val="CE4C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Desktop level execution</a:t>
            </a:r>
          </a:p>
        </p:txBody>
      </p:sp>
      <p:sp>
        <p:nvSpPr>
          <p:cNvPr id="10" name="Rectangle 9"/>
          <p:cNvSpPr/>
          <p:nvPr/>
        </p:nvSpPr>
        <p:spPr>
          <a:xfrm>
            <a:off x="630825" y="3560541"/>
            <a:ext cx="5258937" cy="685800"/>
          </a:xfrm>
          <a:prstGeom prst="rect">
            <a:avLst/>
          </a:prstGeom>
          <a:solidFill>
            <a:srgbClr val="CE4C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User triggered</a:t>
            </a:r>
          </a:p>
        </p:txBody>
      </p:sp>
      <p:sp>
        <p:nvSpPr>
          <p:cNvPr id="11" name="Rectangle 10"/>
          <p:cNvSpPr/>
          <p:nvPr/>
        </p:nvSpPr>
        <p:spPr>
          <a:xfrm>
            <a:off x="630828" y="4331656"/>
            <a:ext cx="5258937" cy="685800"/>
          </a:xfrm>
          <a:prstGeom prst="rect">
            <a:avLst/>
          </a:prstGeom>
          <a:solidFill>
            <a:srgbClr val="CE4C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Runs on user’s local machine</a:t>
            </a:r>
          </a:p>
        </p:txBody>
      </p:sp>
      <p:sp>
        <p:nvSpPr>
          <p:cNvPr id="12" name="Rectangle 11"/>
          <p:cNvSpPr/>
          <p:nvPr/>
        </p:nvSpPr>
        <p:spPr>
          <a:xfrm>
            <a:off x="630828" y="5102771"/>
            <a:ext cx="5258937" cy="685800"/>
          </a:xfrm>
          <a:prstGeom prst="rect">
            <a:avLst/>
          </a:prstGeom>
          <a:solidFill>
            <a:srgbClr val="CE4C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Agent assisted</a:t>
            </a:r>
          </a:p>
        </p:txBody>
      </p:sp>
      <p:sp>
        <p:nvSpPr>
          <p:cNvPr id="13" name="Rectangle 12"/>
          <p:cNvSpPr/>
          <p:nvPr/>
        </p:nvSpPr>
        <p:spPr>
          <a:xfrm>
            <a:off x="630824" y="5873886"/>
            <a:ext cx="5258937" cy="685800"/>
          </a:xfrm>
          <a:prstGeom prst="rect">
            <a:avLst/>
          </a:prstGeom>
          <a:solidFill>
            <a:srgbClr val="CE4C0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Uses credentials of current user</a:t>
            </a:r>
          </a:p>
        </p:txBody>
      </p:sp>
      <p:sp>
        <p:nvSpPr>
          <p:cNvPr id="14" name="Rectangle 13"/>
          <p:cNvSpPr/>
          <p:nvPr/>
        </p:nvSpPr>
        <p:spPr>
          <a:xfrm>
            <a:off x="6157529" y="3560541"/>
            <a:ext cx="5258937" cy="685800"/>
          </a:xfrm>
          <a:prstGeom prst="rect">
            <a:avLst/>
          </a:prstGeom>
          <a:solidFill>
            <a:schemeClr val="accent3">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Scheduled/event triggered</a:t>
            </a:r>
          </a:p>
        </p:txBody>
      </p:sp>
      <p:sp>
        <p:nvSpPr>
          <p:cNvPr id="15" name="Rectangle 14"/>
          <p:cNvSpPr/>
          <p:nvPr/>
        </p:nvSpPr>
        <p:spPr>
          <a:xfrm>
            <a:off x="6157529" y="4331656"/>
            <a:ext cx="5258937" cy="685800"/>
          </a:xfrm>
          <a:prstGeom prst="rect">
            <a:avLst/>
          </a:prstGeom>
          <a:solidFill>
            <a:schemeClr val="accent3">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Runs on Virtual Desktop Infrastructure</a:t>
            </a:r>
          </a:p>
        </p:txBody>
      </p:sp>
      <p:sp>
        <p:nvSpPr>
          <p:cNvPr id="17" name="Rectangle 16"/>
          <p:cNvSpPr/>
          <p:nvPr/>
        </p:nvSpPr>
        <p:spPr>
          <a:xfrm>
            <a:off x="6157529" y="5102771"/>
            <a:ext cx="5258937" cy="685800"/>
          </a:xfrm>
          <a:prstGeom prst="rect">
            <a:avLst/>
          </a:prstGeom>
          <a:solidFill>
            <a:schemeClr val="accent3">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Autonomous</a:t>
            </a:r>
          </a:p>
        </p:txBody>
      </p:sp>
      <p:sp>
        <p:nvSpPr>
          <p:cNvPr id="18" name="Rectangle 17"/>
          <p:cNvSpPr/>
          <p:nvPr/>
        </p:nvSpPr>
        <p:spPr>
          <a:xfrm>
            <a:off x="6157529" y="5873886"/>
            <a:ext cx="5258937" cy="685800"/>
          </a:xfrm>
          <a:prstGeom prst="rect">
            <a:avLst/>
          </a:prstGeom>
          <a:solidFill>
            <a:schemeClr val="accent3">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1"/>
              </a:buClr>
              <a:buFont typeface="Wingdings" panose="05000000000000000000" pitchFamily="2" charset="2"/>
              <a:buChar char="§"/>
            </a:pPr>
            <a:r>
              <a:rPr lang="en-US" dirty="0">
                <a:solidFill>
                  <a:srgbClr val="000000">
                    <a:lumMod val="85000"/>
                    <a:lumOff val="15000"/>
                  </a:srgbClr>
                </a:solidFill>
              </a:rPr>
              <a:t>Automation assigned user level access</a:t>
            </a:r>
          </a:p>
        </p:txBody>
      </p:sp>
      <p:sp>
        <p:nvSpPr>
          <p:cNvPr id="19" name="Title 18">
            <a:extLst>
              <a:ext uri="{FF2B5EF4-FFF2-40B4-BE49-F238E27FC236}">
                <a16:creationId xmlns:a16="http://schemas.microsoft.com/office/drawing/2014/main" id="{225D59CC-56A9-AB4E-9E65-FE7ABA8EA6BB}"/>
              </a:ext>
            </a:extLst>
          </p:cNvPr>
          <p:cNvSpPr>
            <a:spLocks noGrp="1"/>
          </p:cNvSpPr>
          <p:nvPr>
            <p:ph type="title"/>
          </p:nvPr>
        </p:nvSpPr>
        <p:spPr/>
        <p:txBody>
          <a:bodyPr/>
          <a:lstStyle/>
          <a:p>
            <a:r>
              <a:rPr lang="en-US" dirty="0"/>
              <a:t>RDA vs. RPA</a:t>
            </a:r>
          </a:p>
        </p:txBody>
      </p:sp>
    </p:spTree>
    <p:extLst>
      <p:ext uri="{BB962C8B-B14F-4D97-AF65-F5344CB8AC3E}">
        <p14:creationId xmlns:p14="http://schemas.microsoft.com/office/powerpoint/2010/main" val="9659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par>
                          <p:cTn id="29" fill="hold">
                            <p:stCondLst>
                              <p:cond delay="500"/>
                            </p:stCondLst>
                            <p:childTnLst>
                              <p:par>
                                <p:cTn id="30" presetID="1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down)">
                                      <p:cBhvr>
                                        <p:cTn id="33" dur="500"/>
                                        <p:tgtEl>
                                          <p:spTgt spid="5"/>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up)">
                                      <p:cBhvr>
                                        <p:cTn id="37" dur="500"/>
                                        <p:tgtEl>
                                          <p:spTgt spid="7"/>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up)">
                                      <p:cBhvr>
                                        <p:cTn id="41" dur="500"/>
                                        <p:tgtEl>
                                          <p:spTgt spid="14"/>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p:tgtEl>
                                          <p:spTgt spid="15"/>
                                        </p:tgtEl>
                                        <p:attrNameLst>
                                          <p:attrName>ppt_y</p:attrName>
                                        </p:attrNameLst>
                                      </p:cBhvr>
                                      <p:tavLst>
                                        <p:tav tm="0">
                                          <p:val>
                                            <p:strVal val="#ppt_y+#ppt_h*1.125000"/>
                                          </p:val>
                                        </p:tav>
                                        <p:tav tm="100000">
                                          <p:val>
                                            <p:strVal val="#ppt_y"/>
                                          </p:val>
                                        </p:tav>
                                      </p:tavLst>
                                    </p:anim>
                                    <p:animEffect transition="in" filter="wipe(up)">
                                      <p:cBhvr>
                                        <p:cTn id="45" dur="500"/>
                                        <p:tgtEl>
                                          <p:spTgt spid="1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ppt_y</p:attrName>
                                        </p:attrNameLst>
                                      </p:cBhvr>
                                      <p:tavLst>
                                        <p:tav tm="0">
                                          <p:val>
                                            <p:strVal val="#ppt_y+#ppt_h*1.125000"/>
                                          </p:val>
                                        </p:tav>
                                        <p:tav tm="100000">
                                          <p:val>
                                            <p:strVal val="#ppt_y"/>
                                          </p:val>
                                        </p:tav>
                                      </p:tavLst>
                                    </p:anim>
                                    <p:animEffect transition="in" filter="wipe(up)">
                                      <p:cBhvr>
                                        <p:cTn id="49" dur="500"/>
                                        <p:tgtEl>
                                          <p:spTgt spid="17"/>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3274088706"/>
              </p:ext>
            </p:extLst>
          </p:nvPr>
        </p:nvGraphicFramePr>
        <p:xfrm>
          <a:off x="730251" y="1605341"/>
          <a:ext cx="10722610" cy="4950465"/>
        </p:xfrm>
        <a:graphic>
          <a:graphicData uri="http://schemas.openxmlformats.org/drawingml/2006/table">
            <a:tbl>
              <a:tblPr firstRow="1" bandRow="1">
                <a:tableStyleId>{5C22544A-7EE6-4342-B048-85BDC9FD1C3A}</a:tableStyleId>
              </a:tblPr>
              <a:tblGrid>
                <a:gridCol w="2144522">
                  <a:extLst>
                    <a:ext uri="{9D8B030D-6E8A-4147-A177-3AD203B41FA5}">
                      <a16:colId xmlns:a16="http://schemas.microsoft.com/office/drawing/2014/main" val="553679646"/>
                    </a:ext>
                  </a:extLst>
                </a:gridCol>
                <a:gridCol w="2144522">
                  <a:extLst>
                    <a:ext uri="{9D8B030D-6E8A-4147-A177-3AD203B41FA5}">
                      <a16:colId xmlns:a16="http://schemas.microsoft.com/office/drawing/2014/main" val="4078326660"/>
                    </a:ext>
                  </a:extLst>
                </a:gridCol>
                <a:gridCol w="2144522">
                  <a:extLst>
                    <a:ext uri="{9D8B030D-6E8A-4147-A177-3AD203B41FA5}">
                      <a16:colId xmlns:a16="http://schemas.microsoft.com/office/drawing/2014/main" val="1650778659"/>
                    </a:ext>
                  </a:extLst>
                </a:gridCol>
                <a:gridCol w="2144522">
                  <a:extLst>
                    <a:ext uri="{9D8B030D-6E8A-4147-A177-3AD203B41FA5}">
                      <a16:colId xmlns:a16="http://schemas.microsoft.com/office/drawing/2014/main" val="386317888"/>
                    </a:ext>
                  </a:extLst>
                </a:gridCol>
                <a:gridCol w="2144522">
                  <a:extLst>
                    <a:ext uri="{9D8B030D-6E8A-4147-A177-3AD203B41FA5}">
                      <a16:colId xmlns:a16="http://schemas.microsoft.com/office/drawing/2014/main" val="3105940628"/>
                    </a:ext>
                  </a:extLst>
                </a:gridCol>
              </a:tblGrid>
              <a:tr h="1650155">
                <a:tc>
                  <a:txBody>
                    <a:bodyPr/>
                    <a:lstStyle/>
                    <a:p>
                      <a:pPr marL="0" algn="ctr" defTabSz="816572" rtl="0" eaLnBrk="1" latinLnBrk="0" hangingPunct="1"/>
                      <a:r>
                        <a:rPr lang="en-US" sz="1800" b="0" kern="1200" dirty="0">
                          <a:solidFill>
                            <a:schemeClr val="bg1"/>
                          </a:solidFill>
                          <a:latin typeface="+mn-lt"/>
                          <a:ea typeface="+mn-ea"/>
                          <a:cs typeface="+mn-cs"/>
                        </a:rPr>
                        <a:t>Open emails and attachments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4C00"/>
                    </a:solidFill>
                  </a:tcPr>
                </a:tc>
                <a:tc>
                  <a:txBody>
                    <a:bodyPr/>
                    <a:lstStyle/>
                    <a:p>
                      <a:pPr marL="0" algn="ctr" defTabSz="816572" rtl="0" eaLnBrk="1" latinLnBrk="0" hangingPunct="1"/>
                      <a:r>
                        <a:rPr lang="en-US" sz="1800" b="0" kern="1200" dirty="0">
                          <a:solidFill>
                            <a:schemeClr val="bg1"/>
                          </a:solidFill>
                          <a:latin typeface="+mn-lt"/>
                          <a:ea typeface="+mn-ea"/>
                          <a:cs typeface="+mn-cs"/>
                        </a:rPr>
                        <a:t>Log into web applications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816572" rtl="0" eaLnBrk="1" latinLnBrk="0" hangingPunct="1"/>
                      <a:r>
                        <a:rPr lang="en-US" sz="1800" b="0" kern="1200" dirty="0">
                          <a:solidFill>
                            <a:schemeClr val="bg1"/>
                          </a:solidFill>
                          <a:latin typeface="+mn-lt"/>
                          <a:ea typeface="+mn-ea"/>
                          <a:cs typeface="+mn-cs"/>
                        </a:rPr>
                        <a:t>Move files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and folders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816572" rtl="0" eaLnBrk="1" latinLnBrk="0" hangingPunct="1"/>
                      <a:r>
                        <a:rPr lang="en-US" sz="1800" b="0" kern="1200" dirty="0">
                          <a:solidFill>
                            <a:schemeClr val="bg1"/>
                          </a:solidFill>
                          <a:latin typeface="+mn-lt"/>
                          <a:ea typeface="+mn-ea"/>
                          <a:cs typeface="+mn-cs"/>
                        </a:rPr>
                        <a:t>Scrape data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from the web</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816572" rtl="0" eaLnBrk="1" latinLnBrk="0" hangingPunct="1"/>
                      <a:r>
                        <a:rPr lang="en-US" sz="1800" b="0" kern="1200" dirty="0">
                          <a:solidFill>
                            <a:schemeClr val="bg1"/>
                          </a:solidFill>
                          <a:latin typeface="+mn-lt"/>
                          <a:ea typeface="+mn-ea"/>
                          <a:cs typeface="+mn-cs"/>
                        </a:rPr>
                        <a:t>Connecting to system APIs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B65"/>
                    </a:solidFill>
                  </a:tcPr>
                </a:tc>
                <a:extLst>
                  <a:ext uri="{0D108BD9-81ED-4DB2-BD59-A6C34878D82A}">
                    <a16:rowId xmlns:a16="http://schemas.microsoft.com/office/drawing/2014/main" val="3221891613"/>
                  </a:ext>
                </a:extLst>
              </a:tr>
              <a:tr h="1650155">
                <a:tc>
                  <a:txBody>
                    <a:bodyPr/>
                    <a:lstStyle/>
                    <a:p>
                      <a:pPr marL="0" algn="ctr" defTabSz="816572" rtl="0" eaLnBrk="1" latinLnBrk="0" hangingPunct="1"/>
                      <a:r>
                        <a:rPr lang="en-US" sz="1800" b="0" kern="1200" dirty="0">
                          <a:solidFill>
                            <a:schemeClr val="bg1"/>
                          </a:solidFill>
                          <a:latin typeface="+mn-lt"/>
                          <a:ea typeface="+mn-ea"/>
                          <a:cs typeface="+mn-cs"/>
                        </a:rPr>
                        <a:t>Follow if/then decision rules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4C00"/>
                    </a:solidFill>
                  </a:tcPr>
                </a:tc>
                <a:tc>
                  <a:txBody>
                    <a:bodyPr/>
                    <a:lstStyle/>
                    <a:p>
                      <a:pPr marL="0" algn="ctr" defTabSz="816572" rtl="0" eaLnBrk="1" latinLnBrk="0" hangingPunct="1"/>
                      <a:r>
                        <a:rPr lang="en-US" sz="1800" b="0" kern="1200" dirty="0">
                          <a:solidFill>
                            <a:schemeClr val="bg1"/>
                          </a:solidFill>
                          <a:latin typeface="+mn-lt"/>
                          <a:ea typeface="+mn-ea"/>
                          <a:cs typeface="+mn-cs"/>
                        </a:rPr>
                        <a:t>Pull and reformat data into reports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816572" rtl="0" eaLnBrk="1" latinLnBrk="0" hangingPunct="1"/>
                      <a:r>
                        <a:rPr lang="en-US" sz="1800" b="0" kern="1200" dirty="0">
                          <a:solidFill>
                            <a:schemeClr val="bg1"/>
                          </a:solidFill>
                          <a:latin typeface="+mn-lt"/>
                          <a:ea typeface="+mn-ea"/>
                          <a:cs typeface="+mn-cs"/>
                        </a:rPr>
                        <a:t>Extract data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from documents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816572" rtl="0" eaLnBrk="1" latinLnBrk="0" hangingPunct="1"/>
                      <a:r>
                        <a:rPr lang="en-US" sz="1800" b="0" kern="1200" dirty="0">
                          <a:solidFill>
                            <a:schemeClr val="bg1"/>
                          </a:solidFill>
                          <a:latin typeface="+mn-lt"/>
                          <a:ea typeface="+mn-ea"/>
                          <a:cs typeface="+mn-cs"/>
                        </a:rPr>
                        <a:t>Collect social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media statistics</a:t>
                      </a: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816572" rtl="0" eaLnBrk="1" latinLnBrk="0" hangingPunct="1"/>
                      <a:r>
                        <a:rPr lang="en-US" sz="1800" b="0" kern="1200" dirty="0">
                          <a:solidFill>
                            <a:schemeClr val="bg1"/>
                          </a:solidFill>
                          <a:latin typeface="+mn-lt"/>
                          <a:ea typeface="+mn-ea"/>
                          <a:cs typeface="+mn-cs"/>
                        </a:rPr>
                        <a:t>Merge data from multiple sources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B65"/>
                    </a:solidFill>
                  </a:tcPr>
                </a:tc>
                <a:extLst>
                  <a:ext uri="{0D108BD9-81ED-4DB2-BD59-A6C34878D82A}">
                    <a16:rowId xmlns:a16="http://schemas.microsoft.com/office/drawing/2014/main" val="188264086"/>
                  </a:ext>
                </a:extLst>
              </a:tr>
              <a:tr h="1650155">
                <a:tc>
                  <a:txBody>
                    <a:bodyPr/>
                    <a:lstStyle/>
                    <a:p>
                      <a:pPr marL="0" algn="ctr" defTabSz="816572" rtl="0" eaLnBrk="1" latinLnBrk="0" hangingPunct="1"/>
                      <a:r>
                        <a:rPr lang="en-US" sz="1800" b="0" kern="1200" dirty="0">
                          <a:solidFill>
                            <a:schemeClr val="bg1"/>
                          </a:solidFill>
                          <a:latin typeface="+mn-lt"/>
                          <a:ea typeface="+mn-ea"/>
                          <a:cs typeface="+mn-cs"/>
                        </a:rPr>
                        <a:t>Make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calculations</a:t>
                      </a: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4C00"/>
                    </a:solidFill>
                  </a:tcPr>
                </a:tc>
                <a:tc>
                  <a:txBody>
                    <a:bodyPr/>
                    <a:lstStyle/>
                    <a:p>
                      <a:pPr marL="0" algn="ctr" defTabSz="816572" rtl="0" eaLnBrk="1" latinLnBrk="0" hangingPunct="1"/>
                      <a:r>
                        <a:rPr lang="en-US" sz="1800" b="0" kern="1200" dirty="0">
                          <a:solidFill>
                            <a:schemeClr val="bg1"/>
                          </a:solidFill>
                          <a:latin typeface="+mn-lt"/>
                          <a:ea typeface="+mn-ea"/>
                          <a:cs typeface="+mn-cs"/>
                        </a:rPr>
                        <a:t>Copy and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paste data</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816572" rtl="0" eaLnBrk="1" latinLnBrk="0" hangingPunct="1"/>
                      <a:r>
                        <a:rPr lang="en-US" sz="1800" b="0" kern="1200" dirty="0">
                          <a:solidFill>
                            <a:schemeClr val="bg1"/>
                          </a:solidFill>
                          <a:latin typeface="+mn-lt"/>
                          <a:ea typeface="+mn-ea"/>
                          <a:cs typeface="+mn-cs"/>
                        </a:rPr>
                        <a:t>Fill in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forms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816572" rtl="0" eaLnBrk="1" latinLnBrk="0" hangingPunct="1"/>
                      <a:r>
                        <a:rPr lang="en-US" sz="1800" b="0" kern="1200" dirty="0">
                          <a:solidFill>
                            <a:schemeClr val="bg1"/>
                          </a:solidFill>
                          <a:latin typeface="+mn-lt"/>
                          <a:ea typeface="+mn-ea"/>
                          <a:cs typeface="+mn-cs"/>
                        </a:rPr>
                        <a:t>Read and write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to databases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816572"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mn-lt"/>
                          <a:ea typeface="+mn-ea"/>
                          <a:cs typeface="+mn-cs"/>
                        </a:rPr>
                        <a:t>Use multiple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apps at once</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B65"/>
                    </a:solidFill>
                  </a:tcPr>
                </a:tc>
                <a:extLst>
                  <a:ext uri="{0D108BD9-81ED-4DB2-BD59-A6C34878D82A}">
                    <a16:rowId xmlns:a16="http://schemas.microsoft.com/office/drawing/2014/main" val="2667481715"/>
                  </a:ext>
                </a:extLst>
              </a:tr>
            </a:tbl>
          </a:graphicData>
        </a:graphic>
      </p:graphicFrame>
      <p:sp>
        <p:nvSpPr>
          <p:cNvPr id="3" name="TextBox 2"/>
          <p:cNvSpPr txBox="1"/>
          <p:nvPr/>
        </p:nvSpPr>
        <p:spPr>
          <a:xfrm>
            <a:off x="730252" y="1088588"/>
            <a:ext cx="10722608" cy="532163"/>
          </a:xfrm>
          <a:prstGeom prst="rect">
            <a:avLst/>
          </a:prstGeom>
          <a:solidFill>
            <a:schemeClr val="tx1">
              <a:lumMod val="65000"/>
              <a:lumOff val="35000"/>
            </a:schemeClr>
          </a:solidFill>
          <a:ln w="28575">
            <a:solidFill>
              <a:schemeClr val="bg1"/>
            </a:solidFill>
          </a:ln>
        </p:spPr>
        <p:txBody>
          <a:bodyPr vert="horz" wrap="square" lIns="91440" tIns="45720" rIns="91440" bIns="45720" rtlCol="0" anchor="ctr">
            <a:noAutofit/>
          </a:bodyPr>
          <a:lstStyle/>
          <a:p>
            <a:pPr defTabSz="914354">
              <a:spcBef>
                <a:spcPts val="800"/>
              </a:spcBef>
            </a:pPr>
            <a:r>
              <a:rPr lang="en-US" sz="2133" b="1" dirty="0">
                <a:solidFill>
                  <a:schemeClr val="bg1"/>
                </a:solidFill>
                <a:latin typeface="+mn-lt"/>
              </a:rPr>
              <a:t>RDA/RPA BINGO</a:t>
            </a:r>
          </a:p>
        </p:txBody>
      </p:sp>
      <p:sp>
        <p:nvSpPr>
          <p:cNvPr id="6" name="Title 5">
            <a:extLst>
              <a:ext uri="{FF2B5EF4-FFF2-40B4-BE49-F238E27FC236}">
                <a16:creationId xmlns:a16="http://schemas.microsoft.com/office/drawing/2014/main" id="{B03A901C-835B-2442-834D-709B09C826E7}"/>
              </a:ext>
            </a:extLst>
          </p:cNvPr>
          <p:cNvSpPr>
            <a:spLocks noGrp="1"/>
          </p:cNvSpPr>
          <p:nvPr>
            <p:ph type="title"/>
          </p:nvPr>
        </p:nvSpPr>
        <p:spPr>
          <a:xfrm>
            <a:off x="730251" y="319617"/>
            <a:ext cx="10972800" cy="727635"/>
          </a:xfrm>
        </p:spPr>
        <p:txBody>
          <a:bodyPr/>
          <a:lstStyle/>
          <a:p>
            <a:r>
              <a:rPr lang="en-US" dirty="0"/>
              <a:t>RDA/RPA opportunities</a:t>
            </a:r>
          </a:p>
        </p:txBody>
      </p:sp>
      <p:pic>
        <p:nvPicPr>
          <p:cNvPr id="4" name="Picture 3">
            <a:extLst>
              <a:ext uri="{FF2B5EF4-FFF2-40B4-BE49-F238E27FC236}">
                <a16:creationId xmlns:a16="http://schemas.microsoft.com/office/drawing/2014/main" id="{E3F1B666-E2E8-1647-83D4-FEDCBD8912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4160" y="2436324"/>
            <a:ext cx="548640" cy="597050"/>
          </a:xfrm>
          <a:prstGeom prst="rect">
            <a:avLst/>
          </a:prstGeom>
        </p:spPr>
      </p:pic>
      <p:pic>
        <p:nvPicPr>
          <p:cNvPr id="7" name="Picture 6">
            <a:extLst>
              <a:ext uri="{FF2B5EF4-FFF2-40B4-BE49-F238E27FC236}">
                <a16:creationId xmlns:a16="http://schemas.microsoft.com/office/drawing/2014/main" id="{757B96E5-AA79-B44D-BF26-5888C7D0B3D2}"/>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8010128" y="5757848"/>
            <a:ext cx="578565" cy="548640"/>
          </a:xfrm>
          <a:prstGeom prst="rect">
            <a:avLst/>
          </a:prstGeom>
        </p:spPr>
      </p:pic>
      <p:pic>
        <p:nvPicPr>
          <p:cNvPr id="8" name="Picture 7">
            <a:extLst>
              <a:ext uri="{FF2B5EF4-FFF2-40B4-BE49-F238E27FC236}">
                <a16:creationId xmlns:a16="http://schemas.microsoft.com/office/drawing/2014/main" id="{70164519-A9E9-804E-8DD5-5C8583554CD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14367" y="4099734"/>
            <a:ext cx="636629" cy="548640"/>
          </a:xfrm>
          <a:prstGeom prst="rect">
            <a:avLst/>
          </a:prstGeom>
        </p:spPr>
      </p:pic>
      <p:pic>
        <p:nvPicPr>
          <p:cNvPr id="9" name="Picture 8">
            <a:extLst>
              <a:ext uri="{FF2B5EF4-FFF2-40B4-BE49-F238E27FC236}">
                <a16:creationId xmlns:a16="http://schemas.microsoft.com/office/drawing/2014/main" id="{1A5BBE55-36B9-8342-AE85-DE2029E67C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14436" y="2484734"/>
            <a:ext cx="673329" cy="548640"/>
          </a:xfrm>
          <a:prstGeom prst="rect">
            <a:avLst/>
          </a:prstGeom>
        </p:spPr>
      </p:pic>
      <p:pic>
        <p:nvPicPr>
          <p:cNvPr id="10" name="Picture 9">
            <a:extLst>
              <a:ext uri="{FF2B5EF4-FFF2-40B4-BE49-F238E27FC236}">
                <a16:creationId xmlns:a16="http://schemas.microsoft.com/office/drawing/2014/main" id="{7576E376-7613-324A-8934-BCB470EB4FE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18686" y="4092514"/>
            <a:ext cx="548640" cy="555860"/>
          </a:xfrm>
          <a:prstGeom prst="rect">
            <a:avLst/>
          </a:prstGeom>
        </p:spPr>
      </p:pic>
      <p:pic>
        <p:nvPicPr>
          <p:cNvPr id="12" name="Picture 11">
            <a:extLst>
              <a:ext uri="{FF2B5EF4-FFF2-40B4-BE49-F238E27FC236}">
                <a16:creationId xmlns:a16="http://schemas.microsoft.com/office/drawing/2014/main" id="{2627FB4E-45F1-CF4E-9881-25FBFC6A062E}"/>
              </a:ext>
            </a:extLst>
          </p:cNvPr>
          <p:cNvPicPr>
            <a:picLocks noChangeAspect="1"/>
          </p:cNvPicPr>
          <p:nvPr/>
        </p:nvPicPr>
        <p:blipFill>
          <a:blip r:embed="rId8" cstate="print">
            <a:lum bright="100000" contrast="100000"/>
            <a:extLst>
              <a:ext uri="{28A0092B-C50C-407E-A947-70E740481C1C}">
                <a14:useLocalDpi xmlns:a14="http://schemas.microsoft.com/office/drawing/2010/main"/>
              </a:ext>
            </a:extLst>
          </a:blip>
          <a:stretch>
            <a:fillRect/>
          </a:stretch>
        </p:blipFill>
        <p:spPr>
          <a:xfrm>
            <a:off x="1579880" y="5757848"/>
            <a:ext cx="466826" cy="548640"/>
          </a:xfrm>
          <a:prstGeom prst="rect">
            <a:avLst/>
          </a:prstGeom>
        </p:spPr>
      </p:pic>
      <p:pic>
        <p:nvPicPr>
          <p:cNvPr id="15" name="Picture 14">
            <a:extLst>
              <a:ext uri="{FF2B5EF4-FFF2-40B4-BE49-F238E27FC236}">
                <a16:creationId xmlns:a16="http://schemas.microsoft.com/office/drawing/2014/main" id="{A4005E95-FF6B-374C-B7A1-15138AC0870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050480" y="4099734"/>
            <a:ext cx="673329" cy="548640"/>
          </a:xfrm>
          <a:prstGeom prst="rect">
            <a:avLst/>
          </a:prstGeom>
        </p:spPr>
      </p:pic>
      <p:pic>
        <p:nvPicPr>
          <p:cNvPr id="16" name="Picture 15">
            <a:extLst>
              <a:ext uri="{FF2B5EF4-FFF2-40B4-BE49-F238E27FC236}">
                <a16:creationId xmlns:a16="http://schemas.microsoft.com/office/drawing/2014/main" id="{90C2294F-59FB-014E-B073-5C84E7B892B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93008" y="5757848"/>
            <a:ext cx="397564" cy="548640"/>
          </a:xfrm>
          <a:prstGeom prst="rect">
            <a:avLst/>
          </a:prstGeom>
        </p:spPr>
      </p:pic>
      <p:pic>
        <p:nvPicPr>
          <p:cNvPr id="18" name="Picture 17">
            <a:extLst>
              <a:ext uri="{FF2B5EF4-FFF2-40B4-BE49-F238E27FC236}">
                <a16:creationId xmlns:a16="http://schemas.microsoft.com/office/drawing/2014/main" id="{DCAC43FE-0196-B349-8BFC-CFAEC21D988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129449" y="2436142"/>
            <a:ext cx="548640" cy="548640"/>
          </a:xfrm>
          <a:prstGeom prst="rect">
            <a:avLst/>
          </a:prstGeom>
        </p:spPr>
      </p:pic>
      <p:pic>
        <p:nvPicPr>
          <p:cNvPr id="20" name="Picture 19">
            <a:extLst>
              <a:ext uri="{FF2B5EF4-FFF2-40B4-BE49-F238E27FC236}">
                <a16:creationId xmlns:a16="http://schemas.microsoft.com/office/drawing/2014/main" id="{83275B5B-E942-6D48-B447-0D4DBAB968BC}"/>
              </a:ext>
            </a:extLst>
          </p:cNvPr>
          <p:cNvPicPr>
            <a:picLocks noChangeAspect="1"/>
          </p:cNvPicPr>
          <p:nvPr/>
        </p:nvPicPr>
        <p:blipFill>
          <a:blip r:embed="rId12" cstate="print">
            <a:biLevel thresh="25000"/>
            <a:extLst>
              <a:ext uri="{28A0092B-C50C-407E-A947-70E740481C1C}">
                <a14:useLocalDpi xmlns:a14="http://schemas.microsoft.com/office/drawing/2010/main"/>
              </a:ext>
            </a:extLst>
          </a:blip>
          <a:stretch>
            <a:fillRect/>
          </a:stretch>
        </p:blipFill>
        <p:spPr>
          <a:xfrm>
            <a:off x="1549400" y="4099734"/>
            <a:ext cx="498765" cy="548640"/>
          </a:xfrm>
          <a:prstGeom prst="rect">
            <a:avLst/>
          </a:prstGeom>
        </p:spPr>
      </p:pic>
      <p:pic>
        <p:nvPicPr>
          <p:cNvPr id="22" name="Picture 21">
            <a:extLst>
              <a:ext uri="{FF2B5EF4-FFF2-40B4-BE49-F238E27FC236}">
                <a16:creationId xmlns:a16="http://schemas.microsoft.com/office/drawing/2014/main" id="{06103B62-845F-414B-A25D-3DF05712342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10332" y="5757848"/>
            <a:ext cx="673329" cy="548640"/>
          </a:xfrm>
          <a:prstGeom prst="rect">
            <a:avLst/>
          </a:prstGeom>
        </p:spPr>
      </p:pic>
      <p:pic>
        <p:nvPicPr>
          <p:cNvPr id="27" name="Picture 26">
            <a:extLst>
              <a:ext uri="{FF2B5EF4-FFF2-40B4-BE49-F238E27FC236}">
                <a16:creationId xmlns:a16="http://schemas.microsoft.com/office/drawing/2014/main" id="{F5E79958-FBF7-ED4C-9C34-65C7095D61C2}"/>
              </a:ext>
            </a:extLst>
          </p:cNvPr>
          <p:cNvPicPr>
            <a:picLocks noChangeAspect="1"/>
          </p:cNvPicPr>
          <p:nvPr/>
        </p:nvPicPr>
        <p:blipFill>
          <a:blip r:embed="rId14" cstate="print">
            <a:biLevel thresh="25000"/>
            <a:extLst>
              <a:ext uri="{28A0092B-C50C-407E-A947-70E740481C1C}">
                <a14:useLocalDpi xmlns:a14="http://schemas.microsoft.com/office/drawing/2010/main"/>
              </a:ext>
            </a:extLst>
          </a:blip>
          <a:stretch>
            <a:fillRect/>
          </a:stretch>
        </p:blipFill>
        <p:spPr>
          <a:xfrm>
            <a:off x="7907635" y="2460529"/>
            <a:ext cx="648392" cy="548640"/>
          </a:xfrm>
          <a:prstGeom prst="rect">
            <a:avLst/>
          </a:prstGeom>
        </p:spPr>
      </p:pic>
      <p:pic>
        <p:nvPicPr>
          <p:cNvPr id="33" name="Picture 32">
            <a:extLst>
              <a:ext uri="{FF2B5EF4-FFF2-40B4-BE49-F238E27FC236}">
                <a16:creationId xmlns:a16="http://schemas.microsoft.com/office/drawing/2014/main" id="{25868681-62F8-EC4A-A77D-D1F483453FC5}"/>
              </a:ext>
            </a:extLst>
          </p:cNvPr>
          <p:cNvPicPr>
            <a:picLocks noChangeAspect="1"/>
          </p:cNvPicPr>
          <p:nvPr/>
        </p:nvPicPr>
        <p:blipFill>
          <a:blip r:embed="rId15" cstate="print">
            <a:biLevel thresh="25000"/>
            <a:extLst>
              <a:ext uri="{28A0092B-C50C-407E-A947-70E740481C1C}">
                <a14:useLocalDpi xmlns:a14="http://schemas.microsoft.com/office/drawing/2010/main"/>
              </a:ext>
            </a:extLst>
          </a:blip>
          <a:stretch>
            <a:fillRect/>
          </a:stretch>
        </p:blipFill>
        <p:spPr>
          <a:xfrm>
            <a:off x="3602345" y="4099734"/>
            <a:ext cx="673329" cy="548640"/>
          </a:xfrm>
          <a:prstGeom prst="rect">
            <a:avLst/>
          </a:prstGeom>
        </p:spPr>
      </p:pic>
      <p:pic>
        <p:nvPicPr>
          <p:cNvPr id="35" name="Picture 34">
            <a:extLst>
              <a:ext uri="{FF2B5EF4-FFF2-40B4-BE49-F238E27FC236}">
                <a16:creationId xmlns:a16="http://schemas.microsoft.com/office/drawing/2014/main" id="{0A54DA6B-8E8F-5346-8344-FDDC273C252B}"/>
              </a:ext>
            </a:extLst>
          </p:cNvPr>
          <p:cNvPicPr>
            <a:picLocks noChangeAspect="1"/>
          </p:cNvPicPr>
          <p:nvPr/>
        </p:nvPicPr>
        <p:blipFill>
          <a:blip r:embed="rId16" cstate="print">
            <a:biLevel thresh="25000"/>
            <a:extLst>
              <a:ext uri="{28A0092B-C50C-407E-A947-70E740481C1C}">
                <a14:useLocalDpi xmlns:a14="http://schemas.microsoft.com/office/drawing/2010/main"/>
              </a:ext>
            </a:extLst>
          </a:blip>
          <a:stretch>
            <a:fillRect/>
          </a:stretch>
        </p:blipFill>
        <p:spPr>
          <a:xfrm>
            <a:off x="5754515" y="2484734"/>
            <a:ext cx="673329" cy="548640"/>
          </a:xfrm>
          <a:prstGeom prst="rect">
            <a:avLst/>
          </a:prstGeom>
        </p:spPr>
      </p:pic>
      <p:sp>
        <p:nvSpPr>
          <p:cNvPr id="42" name="TextBox 41">
            <a:extLst>
              <a:ext uri="{FF2B5EF4-FFF2-40B4-BE49-F238E27FC236}">
                <a16:creationId xmlns:a16="http://schemas.microsoft.com/office/drawing/2014/main" id="{A4E2C3D8-5416-3743-9B01-E4192CC4C890}"/>
              </a:ext>
            </a:extLst>
          </p:cNvPr>
          <p:cNvSpPr txBox="1"/>
          <p:nvPr/>
        </p:nvSpPr>
        <p:spPr>
          <a:xfrm>
            <a:off x="5897880" y="7604760"/>
            <a:ext cx="0" cy="0"/>
          </a:xfrm>
          <a:prstGeom prst="rect">
            <a:avLst/>
          </a:prstGeom>
        </p:spPr>
        <p:txBody>
          <a:bodyPr vert="horz" wrap="none" lIns="91440" tIns="45720" rIns="91440" bIns="45720" rtlCol="0">
            <a:normAutofit fontScale="25000" lnSpcReduction="20000"/>
          </a:bodyPr>
          <a:lstStyle/>
          <a:p>
            <a:pPr marL="342900" indent="-342900" algn="l" defTabSz="914400" rtl="0" eaLnBrk="1" latinLnBrk="0" hangingPunct="1">
              <a:spcBef>
                <a:spcPts val="800"/>
              </a:spcBef>
              <a:buFont typeface="Wingdings" pitchFamily="2" charset="2"/>
              <a:buChar char="§"/>
            </a:pPr>
            <a:endParaRPr lang="en-US" sz="1400" kern="1200" dirty="0" err="1">
              <a:solidFill>
                <a:schemeClr val="tx1"/>
              </a:solidFill>
              <a:latin typeface="Verdana" pitchFamily="34" charset="0"/>
              <a:ea typeface="+mn-ea"/>
              <a:cs typeface="+mn-cs"/>
            </a:endParaRPr>
          </a:p>
        </p:txBody>
      </p:sp>
      <p:pic>
        <p:nvPicPr>
          <p:cNvPr id="43" name="Picture 42">
            <a:extLst>
              <a:ext uri="{FF2B5EF4-FFF2-40B4-BE49-F238E27FC236}">
                <a16:creationId xmlns:a16="http://schemas.microsoft.com/office/drawing/2014/main" id="{590586B7-28D1-1345-8F0B-8714545215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067104" y="5757848"/>
            <a:ext cx="673329" cy="548640"/>
          </a:xfrm>
          <a:prstGeom prst="rect">
            <a:avLst/>
          </a:prstGeom>
        </p:spPr>
      </p:pic>
    </p:spTree>
    <p:extLst>
      <p:ext uri="{BB962C8B-B14F-4D97-AF65-F5344CB8AC3E}">
        <p14:creationId xmlns:p14="http://schemas.microsoft.com/office/powerpoint/2010/main" val="335353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222"/>
          <p:cNvSpPr txBox="1"/>
          <p:nvPr/>
        </p:nvSpPr>
        <p:spPr>
          <a:xfrm>
            <a:off x="514350" y="1087935"/>
            <a:ext cx="11372850" cy="517406"/>
          </a:xfrm>
          <a:prstGeom prst="rect">
            <a:avLst/>
          </a:prstGeom>
          <a:solidFill>
            <a:srgbClr val="CE4C00"/>
          </a:solidFill>
          <a:ln w="28575">
            <a:solidFill>
              <a:schemeClr val="bg1"/>
            </a:solidFill>
          </a:ln>
        </p:spPr>
        <p:txBody>
          <a:bodyPr vert="horz" wrap="square" lIns="91440" tIns="45720" rIns="91440" bIns="45720" rtlCol="0" anchor="ctr">
            <a:noAutofit/>
          </a:bodyPr>
          <a:lstStyle/>
          <a:p>
            <a:pPr defTabSz="914354">
              <a:spcBef>
                <a:spcPts val="800"/>
              </a:spcBef>
            </a:pPr>
            <a:r>
              <a:rPr lang="en-US" sz="2133" b="1" dirty="0">
                <a:solidFill>
                  <a:schemeClr val="bg1"/>
                </a:solidFill>
                <a:latin typeface="+mn-lt"/>
              </a:rPr>
              <a:t>Treasury use cases</a:t>
            </a:r>
          </a:p>
        </p:txBody>
      </p:sp>
      <p:sp>
        <p:nvSpPr>
          <p:cNvPr id="6" name="Title 5">
            <a:extLst>
              <a:ext uri="{FF2B5EF4-FFF2-40B4-BE49-F238E27FC236}">
                <a16:creationId xmlns:a16="http://schemas.microsoft.com/office/drawing/2014/main" id="{B03A901C-835B-2442-834D-709B09C826E7}"/>
              </a:ext>
            </a:extLst>
          </p:cNvPr>
          <p:cNvSpPr>
            <a:spLocks noGrp="1"/>
          </p:cNvSpPr>
          <p:nvPr>
            <p:ph type="title"/>
          </p:nvPr>
        </p:nvSpPr>
        <p:spPr>
          <a:xfrm>
            <a:off x="730251" y="319617"/>
            <a:ext cx="10972800" cy="727635"/>
          </a:xfrm>
        </p:spPr>
        <p:txBody>
          <a:bodyPr/>
          <a:lstStyle/>
          <a:p>
            <a:r>
              <a:rPr lang="en-US" dirty="0"/>
              <a:t>RDA/RPA use-cases</a:t>
            </a:r>
          </a:p>
        </p:txBody>
      </p:sp>
      <p:graphicFrame>
        <p:nvGraphicFramePr>
          <p:cNvPr id="2" name="Table 1">
            <a:extLst>
              <a:ext uri="{FF2B5EF4-FFF2-40B4-BE49-F238E27FC236}">
                <a16:creationId xmlns:a16="http://schemas.microsoft.com/office/drawing/2014/main" id="{1A3B34C3-2B01-1940-B9E6-962E5E0D360E}"/>
              </a:ext>
            </a:extLst>
          </p:cNvPr>
          <p:cNvGraphicFramePr>
            <a:graphicFrameLocks noGrp="1"/>
          </p:cNvGraphicFramePr>
          <p:nvPr>
            <p:extLst>
              <p:ext uri="{D42A27DB-BD31-4B8C-83A1-F6EECF244321}">
                <p14:modId xmlns:p14="http://schemas.microsoft.com/office/powerpoint/2010/main" val="683342086"/>
              </p:ext>
            </p:extLst>
          </p:nvPr>
        </p:nvGraphicFramePr>
        <p:xfrm>
          <a:off x="514350" y="1633917"/>
          <a:ext cx="11372850" cy="5039802"/>
        </p:xfrm>
        <a:graphic>
          <a:graphicData uri="http://schemas.openxmlformats.org/drawingml/2006/table">
            <a:tbl>
              <a:tblPr bandRow="1">
                <a:tableStyleId>{793D81CF-94F2-401A-BA57-92F5A7B2D0C5}</a:tableStyleId>
              </a:tblPr>
              <a:tblGrid>
                <a:gridCol w="11372850">
                  <a:extLst>
                    <a:ext uri="{9D8B030D-6E8A-4147-A177-3AD203B41FA5}">
                      <a16:colId xmlns:a16="http://schemas.microsoft.com/office/drawing/2014/main" val="303509765"/>
                    </a:ext>
                  </a:extLst>
                </a:gridCol>
              </a:tblGrid>
              <a:tr h="8399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dirty="0"/>
                        <a:t>Balance &amp; transaction reporting </a:t>
                      </a:r>
                      <a:r>
                        <a:rPr lang="en-US" sz="1800" dirty="0"/>
                        <a:t>downloads and consolidates across multiple bank portals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23487687"/>
                  </a:ext>
                </a:extLst>
              </a:tr>
              <a:tr h="8399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dirty="0"/>
                        <a:t>Market and benchmark rates </a:t>
                      </a:r>
                      <a:r>
                        <a:rPr lang="en-US" sz="1800" dirty="0"/>
                        <a:t>downloads (e.g. LIBOR, Fed Funds, FX) with email automation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180068"/>
                  </a:ext>
                </a:extLst>
              </a:tr>
              <a:tr h="8399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dirty="0"/>
                        <a:t>Cash forecasting </a:t>
                      </a:r>
                      <a:r>
                        <a:rPr lang="en-US" sz="1800" dirty="0"/>
                        <a:t>updates from ERP system extracts from A/P and A/R modules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136809"/>
                  </a:ext>
                </a:extLst>
              </a:tr>
              <a:tr h="8399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Loading </a:t>
                      </a:r>
                      <a:r>
                        <a:rPr lang="en-US" sz="1800" b="1" dirty="0"/>
                        <a:t>daily bank account balances </a:t>
                      </a:r>
                      <a:r>
                        <a:rPr lang="en-US" sz="1800" dirty="0"/>
                        <a:t>into a data lake for analysis and history for forecasting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4269437"/>
                  </a:ext>
                </a:extLst>
              </a:tr>
              <a:tr h="8399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dirty="0"/>
                        <a:t>Journalizing cash transactions </a:t>
                      </a:r>
                      <a:r>
                        <a:rPr lang="en-US" sz="1800" dirty="0"/>
                        <a:t>for posting to a general ledger within an ERP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5300345"/>
                  </a:ext>
                </a:extLst>
              </a:tr>
              <a:tr h="8399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dirty="0"/>
                        <a:t>Password reset </a:t>
                      </a:r>
                      <a:r>
                        <a:rPr lang="en-US" sz="1800" dirty="0"/>
                        <a:t>automation for ERP and TMS systems with corresponding email notifications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9352514"/>
                  </a:ext>
                </a:extLst>
              </a:tr>
            </a:tbl>
          </a:graphicData>
        </a:graphic>
      </p:graphicFrame>
    </p:spTree>
    <p:extLst>
      <p:ext uri="{BB962C8B-B14F-4D97-AF65-F5344CB8AC3E}">
        <p14:creationId xmlns:p14="http://schemas.microsoft.com/office/powerpoint/2010/main" val="1247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3EF8D-09F4-7E4C-8470-A5845295AA9B}"/>
              </a:ext>
            </a:extLst>
          </p:cNvPr>
          <p:cNvSpPr>
            <a:spLocks noGrp="1"/>
          </p:cNvSpPr>
          <p:nvPr>
            <p:ph type="title"/>
          </p:nvPr>
        </p:nvSpPr>
        <p:spPr/>
        <p:txBody>
          <a:bodyPr/>
          <a:lstStyle/>
          <a:p>
            <a:r>
              <a:rPr lang="en-US" dirty="0"/>
              <a:t>Your RPA journey</a:t>
            </a:r>
          </a:p>
        </p:txBody>
      </p:sp>
      <p:grpSp>
        <p:nvGrpSpPr>
          <p:cNvPr id="30" name="Group 29">
            <a:extLst>
              <a:ext uri="{FF2B5EF4-FFF2-40B4-BE49-F238E27FC236}">
                <a16:creationId xmlns:a16="http://schemas.microsoft.com/office/drawing/2014/main" id="{7E5E6997-E030-A744-8ECC-9C2CE335126B}"/>
              </a:ext>
            </a:extLst>
          </p:cNvPr>
          <p:cNvGrpSpPr/>
          <p:nvPr/>
        </p:nvGrpSpPr>
        <p:grpSpPr>
          <a:xfrm>
            <a:off x="2600960" y="1388898"/>
            <a:ext cx="2194560" cy="2926080"/>
            <a:chOff x="2390260" y="2364337"/>
            <a:chExt cx="2194560" cy="2926080"/>
          </a:xfrm>
        </p:grpSpPr>
        <p:sp>
          <p:nvSpPr>
            <p:cNvPr id="11" name="Rectangle 10">
              <a:extLst>
                <a:ext uri="{FF2B5EF4-FFF2-40B4-BE49-F238E27FC236}">
                  <a16:creationId xmlns:a16="http://schemas.microsoft.com/office/drawing/2014/main" id="{2F28C409-242B-1343-A402-395C862AFF20}"/>
                </a:ext>
              </a:extLst>
            </p:cNvPr>
            <p:cNvSpPr/>
            <p:nvPr/>
          </p:nvSpPr>
          <p:spPr>
            <a:xfrm>
              <a:off x="2390260" y="2364337"/>
              <a:ext cx="2194560" cy="2926080"/>
            </a:xfrm>
            <a:prstGeom prst="rect">
              <a:avLst/>
            </a:prstGeom>
            <a:solidFill>
              <a:srgbClr val="4D3B65"/>
            </a:solidFill>
            <a:ln>
              <a:solidFill>
                <a:schemeClr val="bg1"/>
              </a:solidFill>
            </a:ln>
          </p:spPr>
          <p:style>
            <a:lnRef idx="2">
              <a:schemeClr val="lt1">
                <a:hueOff val="0"/>
                <a:satOff val="0"/>
                <a:lumOff val="0"/>
                <a:alphaOff val="0"/>
              </a:schemeClr>
            </a:lnRef>
            <a:fillRef idx="1">
              <a:schemeClr val="accent1">
                <a:tint val="50000"/>
                <a:hueOff val="15357641"/>
                <a:satOff val="-63080"/>
                <a:lumOff val="6979"/>
                <a:alphaOff val="0"/>
              </a:schemeClr>
            </a:fillRef>
            <a:effectRef idx="0">
              <a:schemeClr val="accent1">
                <a:tint val="50000"/>
                <a:hueOff val="15357641"/>
                <a:satOff val="-63080"/>
                <a:lumOff val="6979"/>
                <a:alphaOff val="0"/>
              </a:schemeClr>
            </a:effectRef>
            <a:fontRef idx="minor">
              <a:schemeClr val="lt1">
                <a:hueOff val="0"/>
                <a:satOff val="0"/>
                <a:lumOff val="0"/>
                <a:alphaOff val="0"/>
              </a:schemeClr>
            </a:fontRef>
          </p:style>
        </p:sp>
        <p:pic>
          <p:nvPicPr>
            <p:cNvPr id="10" name="Picture 9">
              <a:extLst>
                <a:ext uri="{FF2B5EF4-FFF2-40B4-BE49-F238E27FC236}">
                  <a16:creationId xmlns:a16="http://schemas.microsoft.com/office/drawing/2014/main" id="{DCAC43FE-0196-B349-8BFC-CFAEC21D98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4580" y="3004417"/>
              <a:ext cx="1645920" cy="1645920"/>
            </a:xfrm>
            <a:prstGeom prst="rect">
              <a:avLst/>
            </a:prstGeom>
          </p:spPr>
        </p:pic>
      </p:grpSp>
      <p:sp>
        <p:nvSpPr>
          <p:cNvPr id="12" name="Freeform 11">
            <a:extLst>
              <a:ext uri="{FF2B5EF4-FFF2-40B4-BE49-F238E27FC236}">
                <a16:creationId xmlns:a16="http://schemas.microsoft.com/office/drawing/2014/main" id="{E556A00F-C4FD-3248-9CC4-E9688A0985E1}"/>
              </a:ext>
            </a:extLst>
          </p:cNvPr>
          <p:cNvSpPr/>
          <p:nvPr/>
        </p:nvSpPr>
        <p:spPr>
          <a:xfrm>
            <a:off x="2700773" y="4262952"/>
            <a:ext cx="2094747"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rgbClr val="4D3B65"/>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rgbClr val="4D3B65"/>
                </a:solidFill>
              </a:rPr>
              <a:t>Bot creation</a:t>
            </a:r>
          </a:p>
        </p:txBody>
      </p:sp>
      <p:grpSp>
        <p:nvGrpSpPr>
          <p:cNvPr id="29" name="Group 28">
            <a:extLst>
              <a:ext uri="{FF2B5EF4-FFF2-40B4-BE49-F238E27FC236}">
                <a16:creationId xmlns:a16="http://schemas.microsoft.com/office/drawing/2014/main" id="{D1F1B973-DAFD-7841-8D3F-0BE97FE3D5B3}"/>
              </a:ext>
            </a:extLst>
          </p:cNvPr>
          <p:cNvGrpSpPr/>
          <p:nvPr/>
        </p:nvGrpSpPr>
        <p:grpSpPr>
          <a:xfrm>
            <a:off x="203200" y="1388898"/>
            <a:ext cx="2194560" cy="2926080"/>
            <a:chOff x="125634" y="2364337"/>
            <a:chExt cx="2194560" cy="2926080"/>
          </a:xfrm>
        </p:grpSpPr>
        <p:sp>
          <p:nvSpPr>
            <p:cNvPr id="8" name="Rectangle 7">
              <a:extLst>
                <a:ext uri="{FF2B5EF4-FFF2-40B4-BE49-F238E27FC236}">
                  <a16:creationId xmlns:a16="http://schemas.microsoft.com/office/drawing/2014/main" id="{2F28C409-242B-1343-A402-395C862AFF20}"/>
                </a:ext>
              </a:extLst>
            </p:cNvPr>
            <p:cNvSpPr/>
            <p:nvPr/>
          </p:nvSpPr>
          <p:spPr>
            <a:xfrm>
              <a:off x="125634" y="2364337"/>
              <a:ext cx="2194560" cy="2926080"/>
            </a:xfrm>
            <a:prstGeom prst="rect">
              <a:avLst/>
            </a:prstGeom>
            <a:solidFill>
              <a:schemeClr val="accent3"/>
            </a:solidFill>
            <a:ln>
              <a:solidFill>
                <a:schemeClr val="bg1"/>
              </a:solidFill>
            </a:ln>
          </p:spPr>
          <p:style>
            <a:lnRef idx="2">
              <a:schemeClr val="lt1">
                <a:hueOff val="0"/>
                <a:satOff val="0"/>
                <a:lumOff val="0"/>
                <a:alphaOff val="0"/>
              </a:schemeClr>
            </a:lnRef>
            <a:fillRef idx="1">
              <a:schemeClr val="accent1">
                <a:tint val="50000"/>
                <a:hueOff val="15357641"/>
                <a:satOff val="-63080"/>
                <a:lumOff val="6979"/>
                <a:alphaOff val="0"/>
              </a:schemeClr>
            </a:fillRef>
            <a:effectRef idx="0">
              <a:schemeClr val="accent1">
                <a:tint val="50000"/>
                <a:hueOff val="15357641"/>
                <a:satOff val="-63080"/>
                <a:lumOff val="6979"/>
                <a:alphaOff val="0"/>
              </a:schemeClr>
            </a:effectRef>
            <a:fontRef idx="minor">
              <a:schemeClr val="lt1">
                <a:hueOff val="0"/>
                <a:satOff val="0"/>
                <a:lumOff val="0"/>
                <a:alphaOff val="0"/>
              </a:schemeClr>
            </a:fontRef>
          </p:style>
        </p:sp>
        <p:pic>
          <p:nvPicPr>
            <p:cNvPr id="19" name="Picture 18">
              <a:extLst>
                <a:ext uri="{FF2B5EF4-FFF2-40B4-BE49-F238E27FC236}">
                  <a16:creationId xmlns:a16="http://schemas.microsoft.com/office/drawing/2014/main" id="{D25F1E7C-77B1-CD4B-92FB-0E46E9C3D9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73" y="3004417"/>
              <a:ext cx="1222682" cy="1645920"/>
            </a:xfrm>
            <a:prstGeom prst="rect">
              <a:avLst/>
            </a:prstGeom>
          </p:spPr>
        </p:pic>
      </p:grpSp>
      <p:sp>
        <p:nvSpPr>
          <p:cNvPr id="9" name="Freeform 8">
            <a:extLst>
              <a:ext uri="{FF2B5EF4-FFF2-40B4-BE49-F238E27FC236}">
                <a16:creationId xmlns:a16="http://schemas.microsoft.com/office/drawing/2014/main" id="{E556A00F-C4FD-3248-9CC4-E9688A0985E1}"/>
              </a:ext>
            </a:extLst>
          </p:cNvPr>
          <p:cNvSpPr/>
          <p:nvPr/>
        </p:nvSpPr>
        <p:spPr>
          <a:xfrm>
            <a:off x="375248" y="4262952"/>
            <a:ext cx="2022512"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chemeClr val="accent3"/>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chemeClr val="accent3"/>
                </a:solidFill>
              </a:rPr>
              <a:t>Citizen</a:t>
            </a:r>
            <a:br>
              <a:rPr lang="en-US" sz="2000" kern="1200" dirty="0">
                <a:solidFill>
                  <a:schemeClr val="accent3"/>
                </a:solidFill>
              </a:rPr>
            </a:br>
            <a:r>
              <a:rPr lang="en-US" sz="2000" kern="1200" dirty="0">
                <a:solidFill>
                  <a:schemeClr val="accent3"/>
                </a:solidFill>
              </a:rPr>
              <a:t>programmer or developer</a:t>
            </a:r>
          </a:p>
        </p:txBody>
      </p:sp>
      <p:grpSp>
        <p:nvGrpSpPr>
          <p:cNvPr id="33" name="Group 32">
            <a:extLst>
              <a:ext uri="{FF2B5EF4-FFF2-40B4-BE49-F238E27FC236}">
                <a16:creationId xmlns:a16="http://schemas.microsoft.com/office/drawing/2014/main" id="{C9792D84-FFDA-C248-A5E9-823A64C7527D}"/>
              </a:ext>
            </a:extLst>
          </p:cNvPr>
          <p:cNvGrpSpPr/>
          <p:nvPr/>
        </p:nvGrpSpPr>
        <p:grpSpPr>
          <a:xfrm>
            <a:off x="4998720" y="1388898"/>
            <a:ext cx="2194560" cy="2926080"/>
            <a:chOff x="4694808" y="2364337"/>
            <a:chExt cx="2194560" cy="2926080"/>
          </a:xfrm>
        </p:grpSpPr>
        <p:sp>
          <p:nvSpPr>
            <p:cNvPr id="6" name="Rectangle 5">
              <a:extLst>
                <a:ext uri="{FF2B5EF4-FFF2-40B4-BE49-F238E27FC236}">
                  <a16:creationId xmlns:a16="http://schemas.microsoft.com/office/drawing/2014/main" id="{96E30537-34E9-DE45-AA98-6A061F8583B9}"/>
                </a:ext>
              </a:extLst>
            </p:cNvPr>
            <p:cNvSpPr/>
            <p:nvPr/>
          </p:nvSpPr>
          <p:spPr>
            <a:xfrm>
              <a:off x="4694808" y="2364337"/>
              <a:ext cx="2194560" cy="2926080"/>
            </a:xfrm>
            <a:prstGeom prst="rect">
              <a:avLst/>
            </a:prstGeom>
            <a:solidFill>
              <a:srgbClr val="CE4C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Picture 14">
              <a:extLst>
                <a:ext uri="{FF2B5EF4-FFF2-40B4-BE49-F238E27FC236}">
                  <a16:creationId xmlns:a16="http://schemas.microsoft.com/office/drawing/2014/main" id="{DCF91631-A6B1-954F-948E-CE3828899693}"/>
                </a:ext>
              </a:extLst>
            </p:cNvPr>
            <p:cNvPicPr>
              <a:picLocks noChangeAspect="1"/>
            </p:cNvPicPr>
            <p:nvPr/>
          </p:nvPicPr>
          <p:blipFill>
            <a:blip r:embed="rId5">
              <a:biLevel thresh="25000"/>
              <a:extLst>
                <a:ext uri="{28A0092B-C50C-407E-A947-70E740481C1C}">
                  <a14:useLocalDpi xmlns:a14="http://schemas.microsoft.com/office/drawing/2010/main"/>
                </a:ext>
              </a:extLst>
            </a:blip>
            <a:stretch>
              <a:fillRect/>
            </a:stretch>
          </p:blipFill>
          <p:spPr>
            <a:xfrm>
              <a:off x="4984092" y="3004417"/>
              <a:ext cx="1615992" cy="1645920"/>
            </a:xfrm>
            <a:prstGeom prst="rect">
              <a:avLst/>
            </a:prstGeom>
          </p:spPr>
        </p:pic>
      </p:grpSp>
      <p:sp>
        <p:nvSpPr>
          <p:cNvPr id="7" name="Freeform 6">
            <a:extLst>
              <a:ext uri="{FF2B5EF4-FFF2-40B4-BE49-F238E27FC236}">
                <a16:creationId xmlns:a16="http://schemas.microsoft.com/office/drawing/2014/main" id="{9CC71612-6A13-5D43-B53B-67011AE1D745}"/>
              </a:ext>
            </a:extLst>
          </p:cNvPr>
          <p:cNvSpPr/>
          <p:nvPr/>
        </p:nvSpPr>
        <p:spPr>
          <a:xfrm>
            <a:off x="5173072" y="4262952"/>
            <a:ext cx="2020208"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rgbClr val="CE4C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rgbClr val="CE4C00"/>
                </a:solidFill>
              </a:rPr>
              <a:t>Measure and quantify</a:t>
            </a:r>
          </a:p>
        </p:txBody>
      </p:sp>
      <p:grpSp>
        <p:nvGrpSpPr>
          <p:cNvPr id="35" name="Group 34">
            <a:extLst>
              <a:ext uri="{FF2B5EF4-FFF2-40B4-BE49-F238E27FC236}">
                <a16:creationId xmlns:a16="http://schemas.microsoft.com/office/drawing/2014/main" id="{D02C13C4-85C1-594D-8616-084ACE7AD815}"/>
              </a:ext>
            </a:extLst>
          </p:cNvPr>
          <p:cNvGrpSpPr/>
          <p:nvPr/>
        </p:nvGrpSpPr>
        <p:grpSpPr>
          <a:xfrm>
            <a:off x="7396480" y="1388898"/>
            <a:ext cx="2194560" cy="2926080"/>
            <a:chOff x="6999356" y="2364337"/>
            <a:chExt cx="2194560" cy="2926080"/>
          </a:xfrm>
        </p:grpSpPr>
        <p:sp>
          <p:nvSpPr>
            <p:cNvPr id="18" name="Rectangle 17">
              <a:extLst>
                <a:ext uri="{FF2B5EF4-FFF2-40B4-BE49-F238E27FC236}">
                  <a16:creationId xmlns:a16="http://schemas.microsoft.com/office/drawing/2014/main" id="{96E30537-34E9-DE45-AA98-6A061F8583B9}"/>
                </a:ext>
              </a:extLst>
            </p:cNvPr>
            <p:cNvSpPr/>
            <p:nvPr/>
          </p:nvSpPr>
          <p:spPr>
            <a:xfrm>
              <a:off x="6999356" y="2364337"/>
              <a:ext cx="2194560" cy="2926080"/>
            </a:xfrm>
            <a:prstGeom prst="rect">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5" name="Picture 24">
              <a:extLst>
                <a:ext uri="{FF2B5EF4-FFF2-40B4-BE49-F238E27FC236}">
                  <a16:creationId xmlns:a16="http://schemas.microsoft.com/office/drawing/2014/main" id="{EB5FAF33-F994-2149-8DFA-E4D25CD3BB93}"/>
                </a:ext>
              </a:extLst>
            </p:cNvPr>
            <p:cNvPicPr>
              <a:picLocks noChangeAspect="1"/>
            </p:cNvPicPr>
            <p:nvPr/>
          </p:nvPicPr>
          <p:blipFill>
            <a:blip r:embed="rId6">
              <a:biLevel thresh="25000"/>
              <a:extLst>
                <a:ext uri="{28A0092B-C50C-407E-A947-70E740481C1C}">
                  <a14:useLocalDpi xmlns:a14="http://schemas.microsoft.com/office/drawing/2010/main"/>
                </a:ext>
              </a:extLst>
            </a:blip>
            <a:stretch>
              <a:fillRect/>
            </a:stretch>
          </p:blipFill>
          <p:spPr>
            <a:xfrm>
              <a:off x="7370495" y="3004417"/>
              <a:ext cx="1452282" cy="1645920"/>
            </a:xfrm>
            <a:prstGeom prst="rect">
              <a:avLst/>
            </a:prstGeom>
          </p:spPr>
        </p:pic>
      </p:grpSp>
      <p:sp>
        <p:nvSpPr>
          <p:cNvPr id="20" name="Freeform 19">
            <a:extLst>
              <a:ext uri="{FF2B5EF4-FFF2-40B4-BE49-F238E27FC236}">
                <a16:creationId xmlns:a16="http://schemas.microsoft.com/office/drawing/2014/main" id="{9CC71612-6A13-5D43-B53B-67011AE1D745}"/>
              </a:ext>
            </a:extLst>
          </p:cNvPr>
          <p:cNvSpPr/>
          <p:nvPr/>
        </p:nvSpPr>
        <p:spPr>
          <a:xfrm>
            <a:off x="7570832" y="4262952"/>
            <a:ext cx="2020208"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chemeClr val="accent5"/>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chemeClr val="accent5"/>
                </a:solidFill>
              </a:rPr>
              <a:t>Bring to enterprise</a:t>
            </a:r>
          </a:p>
        </p:txBody>
      </p:sp>
      <p:grpSp>
        <p:nvGrpSpPr>
          <p:cNvPr id="5" name="Group 4">
            <a:extLst>
              <a:ext uri="{FF2B5EF4-FFF2-40B4-BE49-F238E27FC236}">
                <a16:creationId xmlns:a16="http://schemas.microsoft.com/office/drawing/2014/main" id="{7E4EE74D-82FC-CA4F-A585-F5CF5A8CD7DC}"/>
              </a:ext>
            </a:extLst>
          </p:cNvPr>
          <p:cNvGrpSpPr/>
          <p:nvPr/>
        </p:nvGrpSpPr>
        <p:grpSpPr>
          <a:xfrm>
            <a:off x="894524" y="5809255"/>
            <a:ext cx="3626678" cy="739697"/>
            <a:chOff x="894524" y="5809255"/>
            <a:chExt cx="3626678" cy="739697"/>
          </a:xfrm>
        </p:grpSpPr>
        <p:sp>
          <p:nvSpPr>
            <p:cNvPr id="42" name="Left Bracket 41">
              <a:extLst>
                <a:ext uri="{FF2B5EF4-FFF2-40B4-BE49-F238E27FC236}">
                  <a16:creationId xmlns:a16="http://schemas.microsoft.com/office/drawing/2014/main" id="{B94A624A-A1F5-AE42-8C27-2E4670C7AFAC}"/>
                </a:ext>
              </a:extLst>
            </p:cNvPr>
            <p:cNvSpPr/>
            <p:nvPr/>
          </p:nvSpPr>
          <p:spPr>
            <a:xfrm rot="16200000">
              <a:off x="2338016" y="4365764"/>
              <a:ext cx="739696" cy="3626677"/>
            </a:xfrm>
            <a:prstGeom prst="leftBracket">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A8A3178F-AA3F-C740-9976-AD133D0606DB}"/>
                </a:ext>
              </a:extLst>
            </p:cNvPr>
            <p:cNvSpPr txBox="1"/>
            <p:nvPr/>
          </p:nvSpPr>
          <p:spPr>
            <a:xfrm>
              <a:off x="894524" y="5809256"/>
              <a:ext cx="1980756" cy="739696"/>
            </a:xfrm>
            <a:prstGeom prst="rect">
              <a:avLst/>
            </a:prstGeom>
          </p:spPr>
          <p:txBody>
            <a:bodyPr vert="horz" wrap="square" lIns="91440" tIns="45720" rIns="91440" bIns="45720" rtlCol="0" anchor="b">
              <a:normAutofit/>
            </a:bodyPr>
            <a:lstStyle/>
            <a:p>
              <a:pPr algn="ctr" defTabSz="914400" rtl="0" eaLnBrk="1" latinLnBrk="0" hangingPunct="1">
                <a:spcBef>
                  <a:spcPts val="800"/>
                </a:spcBef>
              </a:pPr>
              <a:r>
                <a:rPr lang="en-US" sz="2000" kern="1200" dirty="0">
                  <a:solidFill>
                    <a:schemeClr val="tx1"/>
                  </a:solidFill>
                  <a:latin typeface="Verdana" pitchFamily="34" charset="0"/>
                  <a:ea typeface="+mn-ea"/>
                  <a:cs typeface="+mn-cs"/>
                </a:rPr>
                <a:t>Iterate</a:t>
              </a:r>
            </a:p>
          </p:txBody>
        </p:sp>
      </p:grpSp>
      <p:grpSp>
        <p:nvGrpSpPr>
          <p:cNvPr id="4" name="Group 3">
            <a:extLst>
              <a:ext uri="{FF2B5EF4-FFF2-40B4-BE49-F238E27FC236}">
                <a16:creationId xmlns:a16="http://schemas.microsoft.com/office/drawing/2014/main" id="{A7B702C9-91E1-CD44-A115-B222FFB12FD8}"/>
              </a:ext>
            </a:extLst>
          </p:cNvPr>
          <p:cNvGrpSpPr/>
          <p:nvPr/>
        </p:nvGrpSpPr>
        <p:grpSpPr>
          <a:xfrm>
            <a:off x="9794240" y="1388898"/>
            <a:ext cx="2194560" cy="2926080"/>
            <a:chOff x="9794240" y="1388898"/>
            <a:chExt cx="2194560" cy="2926080"/>
          </a:xfrm>
        </p:grpSpPr>
        <p:sp>
          <p:nvSpPr>
            <p:cNvPr id="21" name="Rectangle 20">
              <a:extLst>
                <a:ext uri="{FF2B5EF4-FFF2-40B4-BE49-F238E27FC236}">
                  <a16:creationId xmlns:a16="http://schemas.microsoft.com/office/drawing/2014/main" id="{96E30537-34E9-DE45-AA98-6A061F8583B9}"/>
                </a:ext>
              </a:extLst>
            </p:cNvPr>
            <p:cNvSpPr/>
            <p:nvPr/>
          </p:nvSpPr>
          <p:spPr>
            <a:xfrm>
              <a:off x="9794240" y="1388898"/>
              <a:ext cx="2194560" cy="2926080"/>
            </a:xfrm>
            <a:prstGeom prst="rect">
              <a:avLst/>
            </a:prstGeom>
            <a:solidFill>
              <a:schemeClr val="accent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9" name="Group 38">
              <a:extLst>
                <a:ext uri="{FF2B5EF4-FFF2-40B4-BE49-F238E27FC236}">
                  <a16:creationId xmlns:a16="http://schemas.microsoft.com/office/drawing/2014/main" id="{CF758E95-A007-B94E-AA1F-6E45772235F9}"/>
                </a:ext>
              </a:extLst>
            </p:cNvPr>
            <p:cNvGrpSpPr/>
            <p:nvPr/>
          </p:nvGrpSpPr>
          <p:grpSpPr>
            <a:xfrm>
              <a:off x="10070378" y="2028978"/>
              <a:ext cx="1642283" cy="1642283"/>
              <a:chOff x="8865704" y="-2087217"/>
              <a:chExt cx="1642283" cy="1642283"/>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33CDC41-F9C9-2644-BB0A-1B4A796C51D6}"/>
                      </a:ext>
                    </a:extLst>
                  </p:cNvPr>
                  <p:cNvSpPr txBox="1"/>
                  <p:nvPr/>
                </p:nvSpPr>
                <p:spPr>
                  <a:xfrm>
                    <a:off x="9015873" y="-1908167"/>
                    <a:ext cx="1341944" cy="1284182"/>
                  </a:xfrm>
                  <a:prstGeom prst="rect">
                    <a:avLst/>
                  </a:prstGeom>
                </p:spPr>
                <p:txBody>
                  <a:bodyPr vert="horz" wrap="none" lIns="0" tIns="1463040" rIns="0" bIns="0" rtlCol="0" anchor="b">
                    <a:noAutofit/>
                  </a:bodyPr>
                  <a:lstStyle/>
                  <a:p>
                    <a:pPr algn="l" defTabSz="914400" rtl="0" eaLnBrk="1" latinLnBrk="0" hangingPunct="1">
                      <a:spcBef>
                        <a:spcPts val="800"/>
                      </a:spcBef>
                    </a:pPr>
                    <a14:m>
                      <m:oMathPara xmlns:m="http://schemas.openxmlformats.org/officeDocument/2006/math">
                        <m:oMathParaPr>
                          <m:jc m:val="centerGroup"/>
                        </m:oMathParaPr>
                        <m:oMath xmlns:m="http://schemas.openxmlformats.org/officeDocument/2006/math">
                          <m:r>
                            <a:rPr lang="en-US" sz="11500" b="1" i="1" kern="1200" smtClean="0">
                              <a:solidFill>
                                <a:schemeClr val="bg1"/>
                              </a:solidFill>
                              <a:latin typeface="Cambria Math" panose="02040503050406030204" pitchFamily="18" charset="0"/>
                              <a:ea typeface="Cambria Math" panose="02040503050406030204" pitchFamily="18" charset="0"/>
                            </a:rPr>
                            <m:t>×</m:t>
                          </m:r>
                        </m:oMath>
                      </m:oMathPara>
                    </a14:m>
                    <a:endParaRPr lang="en-US" sz="11500" b="1" kern="1200" dirty="0" err="1">
                      <a:solidFill>
                        <a:schemeClr val="bg1"/>
                      </a:solidFill>
                    </a:endParaRPr>
                  </a:p>
                </p:txBody>
              </p:sp>
            </mc:Choice>
            <mc:Fallback xmlns="">
              <p:sp>
                <p:nvSpPr>
                  <p:cNvPr id="40" name="TextBox 39">
                    <a:extLst>
                      <a:ext uri="{FF2B5EF4-FFF2-40B4-BE49-F238E27FC236}">
                        <a16:creationId xmlns:a16="http://schemas.microsoft.com/office/drawing/2014/main" id="{F33CDC41-F9C9-2644-BB0A-1B4A796C51D6}"/>
                      </a:ext>
                    </a:extLst>
                  </p:cNvPr>
                  <p:cNvSpPr txBox="1">
                    <a:spLocks noRot="1" noChangeAspect="1" noMove="1" noResize="1" noEditPoints="1" noAdjustHandles="1" noChangeArrowheads="1" noChangeShapeType="1" noTextEdit="1"/>
                  </p:cNvSpPr>
                  <p:nvPr/>
                </p:nvSpPr>
                <p:spPr>
                  <a:xfrm>
                    <a:off x="9015873" y="-1908167"/>
                    <a:ext cx="1341944" cy="1284182"/>
                  </a:xfrm>
                  <a:prstGeom prst="rect">
                    <a:avLst/>
                  </a:prstGeom>
                  <a:blipFill>
                    <a:blip r:embed="rId7"/>
                    <a:stretch>
                      <a:fillRect l="-18868" r="-18868" b="-13725"/>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2B046A2A-8AFB-D441-B552-64F657A8CD2F}"/>
                  </a:ext>
                </a:extLst>
              </p:cNvPr>
              <p:cNvSpPr/>
              <p:nvPr/>
            </p:nvSpPr>
            <p:spPr>
              <a:xfrm>
                <a:off x="8865704" y="-2087217"/>
                <a:ext cx="1642283" cy="1642283"/>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9BB3D274-9B9B-0640-B61A-3CF659476775}"/>
              </a:ext>
            </a:extLst>
          </p:cNvPr>
          <p:cNvGrpSpPr/>
          <p:nvPr/>
        </p:nvGrpSpPr>
        <p:grpSpPr>
          <a:xfrm>
            <a:off x="2934914" y="5645425"/>
            <a:ext cx="1287244" cy="486109"/>
            <a:chOff x="2934914" y="5645425"/>
            <a:chExt cx="1287244" cy="486109"/>
          </a:xfrm>
        </p:grpSpPr>
        <p:sp>
          <p:nvSpPr>
            <p:cNvPr id="45" name="Left Bracket 44">
              <a:extLst>
                <a:ext uri="{FF2B5EF4-FFF2-40B4-BE49-F238E27FC236}">
                  <a16:creationId xmlns:a16="http://schemas.microsoft.com/office/drawing/2014/main" id="{BA022994-1E93-8C45-86F0-82F188251C4E}"/>
                </a:ext>
              </a:extLst>
            </p:cNvPr>
            <p:cNvSpPr/>
            <p:nvPr/>
          </p:nvSpPr>
          <p:spPr>
            <a:xfrm rot="16200000">
              <a:off x="3417397" y="5326773"/>
              <a:ext cx="322279" cy="1287242"/>
            </a:xfrm>
            <a:prstGeom prst="leftBracket">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3CF6FFEE-2B8A-0647-BC4F-C9A773F02229}"/>
                </a:ext>
              </a:extLst>
            </p:cNvPr>
            <p:cNvSpPr txBox="1"/>
            <p:nvPr/>
          </p:nvSpPr>
          <p:spPr>
            <a:xfrm>
              <a:off x="2934914" y="5645425"/>
              <a:ext cx="1287244" cy="486109"/>
            </a:xfrm>
            <a:prstGeom prst="rect">
              <a:avLst/>
            </a:prstGeom>
          </p:spPr>
          <p:txBody>
            <a:bodyPr vert="horz" wrap="square" lIns="91440" tIns="45720" rIns="91440" bIns="45720" rtlCol="0" anchor="b">
              <a:normAutofit/>
            </a:bodyPr>
            <a:lstStyle/>
            <a:p>
              <a:pPr algn="ctr" defTabSz="914400" rtl="0" eaLnBrk="1" latinLnBrk="0" hangingPunct="1">
                <a:spcBef>
                  <a:spcPts val="800"/>
                </a:spcBef>
              </a:pPr>
              <a:r>
                <a:rPr lang="en-US" sz="2000" kern="1200" dirty="0">
                  <a:solidFill>
                    <a:schemeClr val="tx1"/>
                  </a:solidFill>
                  <a:latin typeface="Verdana" pitchFamily="34" charset="0"/>
                  <a:ea typeface="+mn-ea"/>
                  <a:cs typeface="+mn-cs"/>
                </a:rPr>
                <a:t>Iterate</a:t>
              </a:r>
            </a:p>
          </p:txBody>
        </p:sp>
      </p:grpSp>
      <p:sp>
        <p:nvSpPr>
          <p:cNvPr id="22" name="Freeform 21">
            <a:extLst>
              <a:ext uri="{FF2B5EF4-FFF2-40B4-BE49-F238E27FC236}">
                <a16:creationId xmlns:a16="http://schemas.microsoft.com/office/drawing/2014/main" id="{9CC71612-6A13-5D43-B53B-67011AE1D745}"/>
              </a:ext>
            </a:extLst>
          </p:cNvPr>
          <p:cNvSpPr/>
          <p:nvPr/>
        </p:nvSpPr>
        <p:spPr>
          <a:xfrm>
            <a:off x="9968592" y="4262952"/>
            <a:ext cx="2020208"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chemeClr val="accent4"/>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dirty="0">
                <a:solidFill>
                  <a:srgbClr val="007337"/>
                </a:solidFill>
              </a:rPr>
              <a:t>Force multiplier</a:t>
            </a:r>
            <a:endParaRPr lang="en-US" sz="2000" kern="1200" dirty="0">
              <a:solidFill>
                <a:srgbClr val="007337"/>
              </a:solidFill>
            </a:endParaRPr>
          </a:p>
        </p:txBody>
      </p:sp>
    </p:spTree>
    <p:extLst>
      <p:ext uri="{BB962C8B-B14F-4D97-AF65-F5344CB8AC3E}">
        <p14:creationId xmlns:p14="http://schemas.microsoft.com/office/powerpoint/2010/main" val="411969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ppt_y</p:attrName>
                                        </p:attrNameLst>
                                      </p:cBhvr>
                                      <p:tavLst>
                                        <p:tav tm="0">
                                          <p:val>
                                            <p:strVal val="#ppt_y+#ppt_h*1.125000"/>
                                          </p:val>
                                        </p:tav>
                                        <p:tav tm="100000">
                                          <p:val>
                                            <p:strVal val="#ppt_y"/>
                                          </p:val>
                                        </p:tav>
                                      </p:tavLst>
                                    </p:anim>
                                    <p:animEffect transition="in" filter="wipe(up)">
                                      <p:cBhvr>
                                        <p:cTn id="17" dur="500"/>
                                        <p:tgtEl>
                                          <p:spTgt spid="30"/>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down)">
                                      <p:cBhvr>
                                        <p:cTn id="21" dur="500"/>
                                        <p:tgtEl>
                                          <p:spTgt spid="12"/>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p:tgtEl>
                                          <p:spTgt spid="33"/>
                                        </p:tgtEl>
                                        <p:attrNameLst>
                                          <p:attrName>ppt_y</p:attrName>
                                        </p:attrNameLst>
                                      </p:cBhvr>
                                      <p:tavLst>
                                        <p:tav tm="0">
                                          <p:val>
                                            <p:strVal val="#ppt_y+#ppt_h*1.125000"/>
                                          </p:val>
                                        </p:tav>
                                        <p:tav tm="100000">
                                          <p:val>
                                            <p:strVal val="#ppt_y"/>
                                          </p:val>
                                        </p:tav>
                                      </p:tavLst>
                                    </p:anim>
                                    <p:animEffect transition="in" filter="wipe(up)">
                                      <p:cBhvr>
                                        <p:cTn id="26" dur="500"/>
                                        <p:tgtEl>
                                          <p:spTgt spid="33"/>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down)">
                                      <p:cBhvr>
                                        <p:cTn id="30" dur="500"/>
                                        <p:tgtEl>
                                          <p:spTgt spid="7"/>
                                        </p:tgtEl>
                                      </p:cBhvr>
                                    </p:animEffect>
                                  </p:childTnLst>
                                </p:cTn>
                              </p:par>
                            </p:childTnLst>
                          </p:cTn>
                        </p:par>
                        <p:par>
                          <p:cTn id="31" fill="hold">
                            <p:stCondLst>
                              <p:cond delay="1500"/>
                            </p:stCondLst>
                            <p:childTnLst>
                              <p:par>
                                <p:cTn id="32" presetID="12" presetClass="entr" presetSubtype="4"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p:tgtEl>
                                          <p:spTgt spid="35"/>
                                        </p:tgtEl>
                                        <p:attrNameLst>
                                          <p:attrName>ppt_y</p:attrName>
                                        </p:attrNameLst>
                                      </p:cBhvr>
                                      <p:tavLst>
                                        <p:tav tm="0">
                                          <p:val>
                                            <p:strVal val="#ppt_y+#ppt_h*1.125000"/>
                                          </p:val>
                                        </p:tav>
                                        <p:tav tm="100000">
                                          <p:val>
                                            <p:strVal val="#ppt_y"/>
                                          </p:val>
                                        </p:tav>
                                      </p:tavLst>
                                    </p:anim>
                                    <p:animEffect transition="in" filter="wipe(up)">
                                      <p:cBhvr>
                                        <p:cTn id="35" dur="500"/>
                                        <p:tgtEl>
                                          <p:spTgt spid="3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ppt_y</p:attrName>
                                        </p:attrNameLst>
                                      </p:cBhvr>
                                      <p:tavLst>
                                        <p:tav tm="0">
                                          <p:val>
                                            <p:strVal val="#ppt_y-#ppt_h*1.125000"/>
                                          </p:val>
                                        </p:tav>
                                        <p:tav tm="100000">
                                          <p:val>
                                            <p:strVal val="#ppt_y"/>
                                          </p:val>
                                        </p:tav>
                                      </p:tavLst>
                                    </p:anim>
                                    <p:animEffect transition="in" filter="wipe(down)">
                                      <p:cBhvr>
                                        <p:cTn id="39" dur="500"/>
                                        <p:tgtEl>
                                          <p:spTgt spid="20"/>
                                        </p:tgtEl>
                                      </p:cBhvr>
                                    </p:animEffect>
                                  </p:childTnLst>
                                </p:cTn>
                              </p:par>
                            </p:childTnLst>
                          </p:cTn>
                        </p:par>
                        <p:par>
                          <p:cTn id="40" fill="hold">
                            <p:stCondLst>
                              <p:cond delay="2000"/>
                            </p:stCondLst>
                            <p:childTnLst>
                              <p:par>
                                <p:cTn id="41" presetID="12" presetClass="entr" presetSubtype="4"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down)">
                                      <p:cBhvr>
                                        <p:cTn id="48" dur="500"/>
                                        <p:tgtEl>
                                          <p:spTgt spid="22"/>
                                        </p:tgtEl>
                                      </p:cBhvr>
                                    </p:animEffect>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right)">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DC96E3-3526-CA41-8249-50F7DF2EECD5}"/>
              </a:ext>
            </a:extLst>
          </p:cNvPr>
          <p:cNvSpPr>
            <a:spLocks noGrp="1"/>
          </p:cNvSpPr>
          <p:nvPr>
            <p:ph type="title"/>
          </p:nvPr>
        </p:nvSpPr>
        <p:spPr/>
        <p:txBody>
          <a:bodyPr/>
          <a:lstStyle/>
          <a:p>
            <a:pPr>
              <a:lnSpc>
                <a:spcPct val="90000"/>
              </a:lnSpc>
            </a:pPr>
            <a:r>
              <a:rPr lang="en-US" dirty="0"/>
              <a:t>RPA vendor and ecosystem</a:t>
            </a:r>
          </a:p>
        </p:txBody>
      </p:sp>
      <p:sp>
        <p:nvSpPr>
          <p:cNvPr id="4" name="Text Placeholder 3">
            <a:extLst>
              <a:ext uri="{FF2B5EF4-FFF2-40B4-BE49-F238E27FC236}">
                <a16:creationId xmlns:a16="http://schemas.microsoft.com/office/drawing/2014/main" id="{0E6F584E-D2C0-4142-A6BB-72D4A9D34C45}"/>
              </a:ext>
            </a:extLst>
          </p:cNvPr>
          <p:cNvSpPr>
            <a:spLocks noGrp="1"/>
          </p:cNvSpPr>
          <p:nvPr>
            <p:ph type="body" idx="1"/>
          </p:nvPr>
        </p:nvSpPr>
        <p:spPr>
          <a:xfrm>
            <a:off x="730307" y="797493"/>
            <a:ext cx="5365693" cy="744427"/>
          </a:xfrm>
        </p:spPr>
        <p:txBody>
          <a:bodyPr/>
          <a:lstStyle/>
          <a:p>
            <a:r>
              <a:rPr lang="en-US" sz="2400" dirty="0"/>
              <a:t>Consultants are all-in for RPA</a:t>
            </a:r>
          </a:p>
        </p:txBody>
      </p:sp>
      <p:sp>
        <p:nvSpPr>
          <p:cNvPr id="6" name="Text Placeholder 5">
            <a:extLst>
              <a:ext uri="{FF2B5EF4-FFF2-40B4-BE49-F238E27FC236}">
                <a16:creationId xmlns:a16="http://schemas.microsoft.com/office/drawing/2014/main" id="{0CF970D9-5145-D749-823E-61232AF5ACE0}"/>
              </a:ext>
            </a:extLst>
          </p:cNvPr>
          <p:cNvSpPr>
            <a:spLocks noGrp="1"/>
          </p:cNvSpPr>
          <p:nvPr>
            <p:ph type="body" sz="quarter" idx="3"/>
          </p:nvPr>
        </p:nvSpPr>
        <p:spPr>
          <a:xfrm>
            <a:off x="6326146" y="797493"/>
            <a:ext cx="5389033" cy="744427"/>
          </a:xfrm>
        </p:spPr>
        <p:txBody>
          <a:bodyPr/>
          <a:lstStyle/>
          <a:p>
            <a:r>
              <a:rPr lang="en-US" sz="2400" dirty="0"/>
              <a:t>Vendor landscape</a:t>
            </a:r>
          </a:p>
        </p:txBody>
      </p:sp>
      <p:graphicFrame>
        <p:nvGraphicFramePr>
          <p:cNvPr id="10" name="Content Placeholder 9">
            <a:extLst>
              <a:ext uri="{FF2B5EF4-FFF2-40B4-BE49-F238E27FC236}">
                <a16:creationId xmlns:a16="http://schemas.microsoft.com/office/drawing/2014/main" id="{7AB64852-3B99-154B-A8C7-D88EFD659409}"/>
              </a:ext>
            </a:extLst>
          </p:cNvPr>
          <p:cNvGraphicFramePr>
            <a:graphicFrameLocks noGrp="1"/>
          </p:cNvGraphicFramePr>
          <p:nvPr>
            <p:ph sz="quarter" idx="4"/>
            <p:extLst>
              <p:ext uri="{D42A27DB-BD31-4B8C-83A1-F6EECF244321}">
                <p14:modId xmlns:p14="http://schemas.microsoft.com/office/powerpoint/2010/main" val="2493764638"/>
              </p:ext>
            </p:extLst>
          </p:nvPr>
        </p:nvGraphicFramePr>
        <p:xfrm>
          <a:off x="6326188" y="1684715"/>
          <a:ext cx="5389562" cy="4587205"/>
        </p:xfrm>
        <a:graphic>
          <a:graphicData uri="http://schemas.openxmlformats.org/drawingml/2006/table">
            <a:tbl>
              <a:tblPr bandRow="1">
                <a:tableStyleId>{073A0DAA-6AF3-43AB-8588-CEC1D06C72B9}</a:tableStyleId>
              </a:tblPr>
              <a:tblGrid>
                <a:gridCol w="2155203">
                  <a:extLst>
                    <a:ext uri="{9D8B030D-6E8A-4147-A177-3AD203B41FA5}">
                      <a16:colId xmlns:a16="http://schemas.microsoft.com/office/drawing/2014/main" val="1350353906"/>
                    </a:ext>
                  </a:extLst>
                </a:gridCol>
                <a:gridCol w="3234359">
                  <a:extLst>
                    <a:ext uri="{9D8B030D-6E8A-4147-A177-3AD203B41FA5}">
                      <a16:colId xmlns:a16="http://schemas.microsoft.com/office/drawing/2014/main" val="3883115144"/>
                    </a:ext>
                  </a:extLst>
                </a:gridCol>
              </a:tblGrid>
              <a:tr h="1112485">
                <a:tc>
                  <a:txBody>
                    <a:bodyPr/>
                    <a:lstStyle/>
                    <a:p>
                      <a:r>
                        <a:rPr lang="en-US" sz="2000" b="1" dirty="0">
                          <a:solidFill>
                            <a:schemeClr val="bg1"/>
                          </a:solidFill>
                        </a:rPr>
                        <a:t>Leaders</a:t>
                      </a:r>
                    </a:p>
                  </a:txBody>
                  <a:tcPr anchor="ctr">
                    <a:lnB w="12700" cap="flat" cmpd="sng" algn="ctr">
                      <a:solidFill>
                        <a:schemeClr val="accent3"/>
                      </a:solidFill>
                      <a:prstDash val="solid"/>
                      <a:round/>
                      <a:headEnd type="none" w="med" len="med"/>
                      <a:tailEnd type="none" w="med" len="med"/>
                    </a:lnB>
                    <a:solidFill>
                      <a:schemeClr val="accent3"/>
                    </a:solidFill>
                  </a:tcPr>
                </a:tc>
                <a:tc>
                  <a:txBody>
                    <a:bodyPr/>
                    <a:lstStyle/>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UiPath</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Automation Anywhere</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Blue Prism</a:t>
                      </a:r>
                    </a:p>
                  </a:txBody>
                  <a:tcPr anchor="ct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81424642"/>
                  </a:ext>
                </a:extLst>
              </a:tr>
              <a:tr h="2002473">
                <a:tc>
                  <a:txBody>
                    <a:bodyPr/>
                    <a:lstStyle/>
                    <a:p>
                      <a:r>
                        <a:rPr lang="en-US" sz="2000" b="1" dirty="0">
                          <a:solidFill>
                            <a:schemeClr val="bg1"/>
                          </a:solidFill>
                        </a:rPr>
                        <a:t>Strong performers</a:t>
                      </a:r>
                    </a:p>
                  </a:txBody>
                  <a:tcPr anchor="ctr">
                    <a:lnT w="12700" cap="flat" cmpd="sng" algn="ctr">
                      <a:solidFill>
                        <a:schemeClr val="accent3"/>
                      </a:solidFill>
                      <a:prstDash val="solid"/>
                      <a:round/>
                      <a:headEnd type="none" w="med" len="med"/>
                      <a:tailEnd type="none" w="med" len="med"/>
                    </a:lnT>
                    <a:lnB w="12700" cap="flat" cmpd="sng" algn="ctr">
                      <a:solidFill>
                        <a:srgbClr val="CE4C00"/>
                      </a:solidFill>
                      <a:prstDash val="solid"/>
                      <a:round/>
                      <a:headEnd type="none" w="med" len="med"/>
                      <a:tailEnd type="none" w="med" len="med"/>
                    </a:lnB>
                    <a:solidFill>
                      <a:srgbClr val="CE4C00"/>
                    </a:solidFill>
                  </a:tcPr>
                </a:tc>
                <a:tc>
                  <a:txBody>
                    <a:bodyPr/>
                    <a:lstStyle/>
                    <a:p>
                      <a:pPr marL="342900" indent="-342900">
                        <a:buFont typeface="Arial" panose="020B0604020202020204" pitchFamily="34" charset="0"/>
                        <a:buChar char="•"/>
                      </a:pPr>
                      <a:r>
                        <a:rPr lang="en-US" sz="1800" dirty="0">
                          <a:solidFill>
                            <a:srgbClr val="CE4C00"/>
                          </a:solidFill>
                        </a:rPr>
                        <a:t>NICE</a:t>
                      </a:r>
                    </a:p>
                    <a:p>
                      <a:pPr marL="342900" indent="-342900">
                        <a:buFont typeface="Arial" panose="020B0604020202020204" pitchFamily="34" charset="0"/>
                        <a:buChar char="•"/>
                      </a:pPr>
                      <a:r>
                        <a:rPr lang="en-US" sz="1800" dirty="0">
                          <a:solidFill>
                            <a:srgbClr val="CE4C00"/>
                          </a:solidFill>
                        </a:rPr>
                        <a:t>Kryon Systems</a:t>
                      </a:r>
                    </a:p>
                    <a:p>
                      <a:pPr marL="342900" indent="-342900">
                        <a:buFont typeface="Arial" panose="020B0604020202020204" pitchFamily="34" charset="0"/>
                        <a:buChar char="•"/>
                      </a:pPr>
                      <a:r>
                        <a:rPr lang="en-US" sz="1800" dirty="0">
                          <a:solidFill>
                            <a:srgbClr val="CE4C00"/>
                          </a:solidFill>
                        </a:rPr>
                        <a:t>Pegasystems</a:t>
                      </a:r>
                    </a:p>
                    <a:p>
                      <a:pPr marL="342900" indent="-342900">
                        <a:buFont typeface="Arial" panose="020B0604020202020204" pitchFamily="34" charset="0"/>
                        <a:buChar char="•"/>
                      </a:pPr>
                      <a:r>
                        <a:rPr lang="en-US" sz="1800" dirty="0">
                          <a:solidFill>
                            <a:srgbClr val="CE4C00"/>
                          </a:solidFill>
                        </a:rPr>
                        <a:t>EdgeVerve</a:t>
                      </a:r>
                    </a:p>
                    <a:p>
                      <a:pPr marL="342900" indent="-342900">
                        <a:buFont typeface="Arial" panose="020B0604020202020204" pitchFamily="34" charset="0"/>
                        <a:buChar char="•"/>
                      </a:pPr>
                      <a:r>
                        <a:rPr lang="en-US" sz="1800" dirty="0">
                          <a:solidFill>
                            <a:srgbClr val="CE4C00"/>
                          </a:solidFill>
                        </a:rPr>
                        <a:t>Work Fusion</a:t>
                      </a:r>
                    </a:p>
                    <a:p>
                      <a:pPr marL="342900" indent="-342900">
                        <a:buFont typeface="Arial" panose="020B0604020202020204" pitchFamily="34" charset="0"/>
                        <a:buChar char="•"/>
                      </a:pPr>
                      <a:r>
                        <a:rPr lang="en-US" sz="1800" dirty="0">
                          <a:solidFill>
                            <a:srgbClr val="CE4C00"/>
                          </a:solidFill>
                        </a:rPr>
                        <a:t>Thoughtonomy</a:t>
                      </a:r>
                    </a:p>
                    <a:p>
                      <a:pPr marL="342900" indent="-342900">
                        <a:buFont typeface="Arial" panose="020B0604020202020204" pitchFamily="34" charset="0"/>
                        <a:buChar char="•"/>
                      </a:pPr>
                      <a:r>
                        <a:rPr lang="en-US" sz="1800" dirty="0">
                          <a:solidFill>
                            <a:srgbClr val="CE4C00"/>
                          </a:solidFill>
                        </a:rPr>
                        <a:t>Kofax</a:t>
                      </a:r>
                    </a:p>
                  </a:txBody>
                  <a:tcPr anchor="ctr">
                    <a:lnT w="12700" cap="flat" cmpd="sng" algn="ctr">
                      <a:solidFill>
                        <a:schemeClr val="accent3"/>
                      </a:solidFill>
                      <a:prstDash val="solid"/>
                      <a:round/>
                      <a:headEnd type="none" w="med" len="med"/>
                      <a:tailEnd type="none" w="med" len="med"/>
                    </a:lnT>
                    <a:lnB w="12700" cap="flat" cmpd="sng" algn="ctr">
                      <a:solidFill>
                        <a:srgbClr val="CE4C00"/>
                      </a:solidFill>
                      <a:prstDash val="solid"/>
                      <a:round/>
                      <a:headEnd type="none" w="med" len="med"/>
                      <a:tailEnd type="none" w="med" len="med"/>
                    </a:lnB>
                    <a:noFill/>
                  </a:tcPr>
                </a:tc>
                <a:extLst>
                  <a:ext uri="{0D108BD9-81ED-4DB2-BD59-A6C34878D82A}">
                    <a16:rowId xmlns:a16="http://schemas.microsoft.com/office/drawing/2014/main" val="1684629886"/>
                  </a:ext>
                </a:extLst>
              </a:tr>
              <a:tr h="1112485">
                <a:tc>
                  <a:txBody>
                    <a:bodyPr/>
                    <a:lstStyle/>
                    <a:p>
                      <a:r>
                        <a:rPr lang="en-US" sz="2000" b="1" dirty="0">
                          <a:solidFill>
                            <a:schemeClr val="bg1"/>
                          </a:solidFill>
                        </a:rPr>
                        <a:t>Contenders</a:t>
                      </a:r>
                    </a:p>
                  </a:txBody>
                  <a:tcPr anchor="ctr">
                    <a:lnT w="12700" cap="flat" cmpd="sng" algn="ctr">
                      <a:solidFill>
                        <a:srgbClr val="CE4C00"/>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342900" indent="-342900">
                        <a:buFont typeface="Arial" panose="020B0604020202020204" pitchFamily="34" charset="0"/>
                        <a:buChar char="•"/>
                      </a:pPr>
                      <a:r>
                        <a:rPr lang="en-US" sz="1800" dirty="0">
                          <a:solidFill>
                            <a:schemeClr val="accent4"/>
                          </a:solidFill>
                        </a:rPr>
                        <a:t>Contextor</a:t>
                      </a:r>
                    </a:p>
                    <a:p>
                      <a:pPr marL="342900" indent="-342900">
                        <a:buFont typeface="Arial" panose="020B0604020202020204" pitchFamily="34" charset="0"/>
                        <a:buChar char="•"/>
                      </a:pPr>
                      <a:r>
                        <a:rPr lang="en-US" sz="1800" dirty="0">
                          <a:solidFill>
                            <a:schemeClr val="accent4"/>
                          </a:solidFill>
                        </a:rPr>
                        <a:t>Redwood Software</a:t>
                      </a:r>
                    </a:p>
                    <a:p>
                      <a:pPr marL="342900" indent="-342900">
                        <a:buFont typeface="Arial" panose="020B0604020202020204" pitchFamily="34" charset="0"/>
                        <a:buChar char="•"/>
                      </a:pPr>
                      <a:r>
                        <a:rPr lang="en-US" sz="1800" dirty="0">
                          <a:solidFill>
                            <a:schemeClr val="accent4"/>
                          </a:solidFill>
                        </a:rPr>
                        <a:t>Softomotive</a:t>
                      </a:r>
                    </a:p>
                    <a:p>
                      <a:pPr marL="342900" indent="-342900">
                        <a:buFont typeface="Arial" panose="020B0604020202020204" pitchFamily="34" charset="0"/>
                        <a:buChar char="•"/>
                      </a:pPr>
                      <a:r>
                        <a:rPr lang="en-US" sz="1800" dirty="0">
                          <a:solidFill>
                            <a:schemeClr val="accent4"/>
                          </a:solidFill>
                        </a:rPr>
                        <a:t>Another Monday</a:t>
                      </a:r>
                    </a:p>
                    <a:p>
                      <a:pPr marL="342900" indent="-342900">
                        <a:buFont typeface="Arial" panose="020B0604020202020204" pitchFamily="34" charset="0"/>
                        <a:buChar char="•"/>
                      </a:pPr>
                      <a:r>
                        <a:rPr lang="en-US" sz="1800" dirty="0">
                          <a:solidFill>
                            <a:schemeClr val="accent4"/>
                          </a:solidFill>
                        </a:rPr>
                        <a:t>Antworks</a:t>
                      </a:r>
                    </a:p>
                  </a:txBody>
                  <a:tcPr anchor="ctr">
                    <a:lnT w="12700" cap="flat" cmpd="sng" algn="ctr">
                      <a:solidFill>
                        <a:srgbClr val="CE4C00"/>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60502149"/>
                  </a:ext>
                </a:extLst>
              </a:tr>
            </a:tbl>
          </a:graphicData>
        </a:graphic>
      </p:graphicFrame>
      <p:graphicFrame>
        <p:nvGraphicFramePr>
          <p:cNvPr id="13" name="Content Placeholder 12">
            <a:extLst>
              <a:ext uri="{FF2B5EF4-FFF2-40B4-BE49-F238E27FC236}">
                <a16:creationId xmlns:a16="http://schemas.microsoft.com/office/drawing/2014/main" id="{437FB0ED-E1DD-B24E-8EAF-FC7D17B9E04E}"/>
              </a:ext>
            </a:extLst>
          </p:cNvPr>
          <p:cNvGraphicFramePr>
            <a:graphicFrameLocks noGrp="1"/>
          </p:cNvGraphicFramePr>
          <p:nvPr>
            <p:ph sz="half" idx="2"/>
            <p:extLst>
              <p:ext uri="{D42A27DB-BD31-4B8C-83A1-F6EECF244321}">
                <p14:modId xmlns:p14="http://schemas.microsoft.com/office/powerpoint/2010/main" val="2160892110"/>
              </p:ext>
            </p:extLst>
          </p:nvPr>
        </p:nvGraphicFramePr>
        <p:xfrm>
          <a:off x="730250" y="1669937"/>
          <a:ext cx="5365750" cy="437881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
            <a:extLst>
              <a:ext uri="{FF2B5EF4-FFF2-40B4-BE49-F238E27FC236}">
                <a16:creationId xmlns:a16="http://schemas.microsoft.com/office/drawing/2014/main" id="{24F37533-104A-C34E-A824-5B70417C7938}"/>
              </a:ext>
            </a:extLst>
          </p:cNvPr>
          <p:cNvSpPr>
            <a:spLocks noChangeArrowheads="1"/>
          </p:cNvSpPr>
          <p:nvPr/>
        </p:nvSpPr>
        <p:spPr bwMode="auto">
          <a:xfrm>
            <a:off x="1" y="6532645"/>
            <a:ext cx="59967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Source: Gartner, “Competitive Landscape: Consulting and System Integration Service Providers for Robotic Process Automation,” August 2018</a:t>
            </a:r>
            <a:endParaRPr kumimoji="0" lang="en-US" altLang="en-US" sz="1600" b="0" i="0" u="none" strike="noStrike" cap="none" normalizeH="0" baseline="0" dirty="0">
              <a:ln>
                <a:noFill/>
              </a:ln>
              <a:solidFill>
                <a:schemeClr val="tx1"/>
              </a:solidFill>
              <a:effectLst/>
            </a:endParaRPr>
          </a:p>
        </p:txBody>
      </p:sp>
      <p:sp>
        <p:nvSpPr>
          <p:cNvPr id="12" name="Rectangle 1">
            <a:extLst>
              <a:ext uri="{FF2B5EF4-FFF2-40B4-BE49-F238E27FC236}">
                <a16:creationId xmlns:a16="http://schemas.microsoft.com/office/drawing/2014/main" id="{BF8FD8DF-41E0-8447-9F70-AFB4DA67FC2A}"/>
              </a:ext>
            </a:extLst>
          </p:cNvPr>
          <p:cNvSpPr>
            <a:spLocks noChangeArrowheads="1"/>
          </p:cNvSpPr>
          <p:nvPr/>
        </p:nvSpPr>
        <p:spPr bwMode="auto">
          <a:xfrm>
            <a:off x="6326146" y="6532645"/>
            <a:ext cx="59967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Source: </a:t>
            </a:r>
            <a:r>
              <a:rPr kumimoji="0" lang="en-US" altLang="en-US" sz="800" b="0" i="0" u="none" strike="noStrike" cap="none" normalizeH="0" dirty="0">
                <a:ln>
                  <a:noFill/>
                </a:ln>
                <a:solidFill>
                  <a:schemeClr val="tx1"/>
                </a:solidFill>
                <a:effectLst/>
                <a:ea typeface="Times New Roman" panose="02020603050405020304" pitchFamily="18" charset="0"/>
                <a:cs typeface="Calibri" panose="020F0502020204030204" pitchFamily="34" charset="0"/>
              </a:rPr>
              <a:t>The Forrester Wave</a:t>
            </a:r>
            <a:r>
              <a:rPr kumimoji="0" lang="en-US" altLang="en-US" sz="8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TM</a:t>
            </a:r>
            <a:r>
              <a:rPr kumimoji="0" lang="en-US" altLang="en-US" sz="800" b="0" i="0" u="none" strike="noStrike" cap="none" normalizeH="0" dirty="0">
                <a:ln>
                  <a:noFill/>
                </a:ln>
                <a:solidFill>
                  <a:schemeClr val="tx1"/>
                </a:solidFill>
                <a:effectLst/>
                <a:ea typeface="Times New Roman" panose="02020603050405020304" pitchFamily="18" charset="0"/>
                <a:cs typeface="Calibri" panose="020F0502020204030204" pitchFamily="34" charset="0"/>
              </a:rPr>
              <a:t> Robotic Process Automation, Q2/2018.</a:t>
            </a:r>
            <a:endParaRPr kumimoji="0" lang="en-US" alt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376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C70DDD-3CCB-7E43-BB86-2E574EC7698F}"/>
              </a:ext>
            </a:extLst>
          </p:cNvPr>
          <p:cNvSpPr/>
          <p:nvPr/>
        </p:nvSpPr>
        <p:spPr>
          <a:xfrm>
            <a:off x="152400" y="1852611"/>
            <a:ext cx="12039600" cy="2762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71B64E-CFCB-0F4D-8C43-0333C4CA5AB8}"/>
              </a:ext>
            </a:extLst>
          </p:cNvPr>
          <p:cNvSpPr/>
          <p:nvPr/>
        </p:nvSpPr>
        <p:spPr>
          <a:xfrm>
            <a:off x="0" y="0"/>
            <a:ext cx="431743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5A19548-127D-6A49-89B2-4086D76B0745}"/>
              </a:ext>
            </a:extLst>
          </p:cNvPr>
          <p:cNvSpPr/>
          <p:nvPr/>
        </p:nvSpPr>
        <p:spPr>
          <a:xfrm>
            <a:off x="9720049" y="2355581"/>
            <a:ext cx="1557337" cy="1557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7B8A40C-63DB-4D48-AB03-E92D11D6B1DD}"/>
              </a:ext>
            </a:extLst>
          </p:cNvPr>
          <p:cNvSpPr/>
          <p:nvPr/>
        </p:nvSpPr>
        <p:spPr>
          <a:xfrm>
            <a:off x="5214951" y="2355581"/>
            <a:ext cx="1557337" cy="1557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321046-5071-7343-B04E-DD0C7BD7E318}"/>
              </a:ext>
            </a:extLst>
          </p:cNvPr>
          <p:cNvSpPr/>
          <p:nvPr/>
        </p:nvSpPr>
        <p:spPr>
          <a:xfrm>
            <a:off x="0" y="-283383"/>
            <a:ext cx="4672013" cy="4672013"/>
          </a:xfrm>
          <a:prstGeom prst="ellipse">
            <a:avLst/>
          </a:prstGeom>
          <a:pattFill prst="plaid">
            <a:fgClr>
              <a:schemeClr val="accent3"/>
            </a:fgClr>
            <a:bgClr>
              <a:schemeClr val="bg1"/>
            </a:bgClr>
          </a:patt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318840" y="-228605"/>
            <a:ext cx="3830887" cy="3830887"/>
            <a:chOff x="1707246" y="318048"/>
            <a:chExt cx="3830887" cy="3830887"/>
          </a:xfrm>
        </p:grpSpPr>
        <p:sp>
          <p:nvSpPr>
            <p:cNvPr id="17" name="Oval 16">
              <a:extLst>
                <a:ext uri="{FF2B5EF4-FFF2-40B4-BE49-F238E27FC236}">
                  <a16:creationId xmlns:a16="http://schemas.microsoft.com/office/drawing/2014/main" id="{AA07C914-9148-0347-8DCA-B79534EA4A24}"/>
                </a:ext>
              </a:extLst>
            </p:cNvPr>
            <p:cNvSpPr/>
            <p:nvPr/>
          </p:nvSpPr>
          <p:spPr>
            <a:xfrm>
              <a:off x="1707246" y="318048"/>
              <a:ext cx="3830887" cy="3830887"/>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204531A8-BDD7-E84C-B080-CDC05B7611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9419" y="1022751"/>
              <a:ext cx="2246541" cy="2246541"/>
            </a:xfrm>
            <a:prstGeom prst="rect">
              <a:avLst/>
            </a:prstGeom>
          </p:spPr>
        </p:pic>
      </p:grpSp>
      <p:sp>
        <p:nvSpPr>
          <p:cNvPr id="2" name="TextBox 1">
            <a:extLst>
              <a:ext uri="{FF2B5EF4-FFF2-40B4-BE49-F238E27FC236}">
                <a16:creationId xmlns:a16="http://schemas.microsoft.com/office/drawing/2014/main" id="{B4F572DF-819D-BC46-A21D-B694C1681E08}"/>
              </a:ext>
            </a:extLst>
          </p:cNvPr>
          <p:cNvSpPr txBox="1"/>
          <p:nvPr/>
        </p:nvSpPr>
        <p:spPr>
          <a:xfrm>
            <a:off x="5214951" y="5017224"/>
            <a:ext cx="6386517" cy="1312138"/>
          </a:xfrm>
          <a:prstGeom prst="rect">
            <a:avLst/>
          </a:prstGeom>
        </p:spPr>
        <p:txBody>
          <a:bodyPr vert="horz" wrap="square" lIns="91440" tIns="45720" rIns="91440" bIns="45720" rtlCol="0">
            <a:normAutofit/>
          </a:bodyPr>
          <a:lstStyle/>
          <a:p>
            <a:pPr marR="91440" lvl="0">
              <a:lnSpc>
                <a:spcPct val="120000"/>
              </a:lnSpc>
              <a:spcBef>
                <a:spcPts val="300"/>
              </a:spcBef>
              <a:defRPr/>
            </a:pPr>
            <a:r>
              <a:rPr lang="en-US" sz="2000" dirty="0">
                <a:ea typeface=""/>
                <a:cs typeface=""/>
              </a:rPr>
              <a:t>Allows one software application to connect to another using a common language to perform a task or exchange data</a:t>
            </a:r>
          </a:p>
          <a:p>
            <a:pPr marR="91440" lvl="0">
              <a:lnSpc>
                <a:spcPct val="120000"/>
              </a:lnSpc>
              <a:spcBef>
                <a:spcPts val="300"/>
              </a:spcBef>
              <a:defRPr/>
            </a:pPr>
            <a:endParaRPr lang="en-US" sz="2000" dirty="0">
              <a:ea typeface=""/>
              <a:cs typeface=""/>
            </a:endParaRPr>
          </a:p>
        </p:txBody>
      </p:sp>
      <p:sp>
        <p:nvSpPr>
          <p:cNvPr id="14" name="TextBox 13">
            <a:extLst>
              <a:ext uri="{FF2B5EF4-FFF2-40B4-BE49-F238E27FC236}">
                <a16:creationId xmlns:a16="http://schemas.microsoft.com/office/drawing/2014/main" id="{BA4EE8DE-892B-FE43-8B0D-71A215918A51}"/>
              </a:ext>
            </a:extLst>
          </p:cNvPr>
          <p:cNvSpPr txBox="1"/>
          <p:nvPr/>
        </p:nvSpPr>
        <p:spPr>
          <a:xfrm>
            <a:off x="5214951" y="547007"/>
            <a:ext cx="5443538" cy="1052361"/>
          </a:xfrm>
          <a:prstGeom prst="rect">
            <a:avLst/>
          </a:prstGeom>
        </p:spPr>
        <p:txBody>
          <a:bodyPr vert="horz" wrap="square" lIns="91440" tIns="45720" rIns="91440" bIns="45720" rtlCol="0">
            <a:normAutofit/>
          </a:bodyPr>
          <a:lstStyle/>
          <a:p>
            <a:pPr marR="91440" lvl="0">
              <a:spcBef>
                <a:spcPts val="300"/>
              </a:spcBef>
              <a:defRPr/>
            </a:pPr>
            <a:r>
              <a:rPr lang="en-US" sz="4000" dirty="0">
                <a:solidFill>
                  <a:schemeClr val="accent3"/>
                </a:solidFill>
                <a:latin typeface="+mj-lt"/>
                <a:ea typeface=""/>
                <a:cs typeface=""/>
              </a:rPr>
              <a:t>What are APIs?</a:t>
            </a:r>
            <a:endParaRPr lang="en-US" sz="4000" dirty="0">
              <a:solidFill>
                <a:schemeClr val="accent3"/>
              </a:solidFill>
              <a:latin typeface="+mj-lt"/>
              <a:ea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F4544B93-F4F6-7F4C-849E-8E7E64B227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2120" y="2106974"/>
            <a:ext cx="5633810" cy="2253524"/>
          </a:xfrm>
          <a:prstGeom prst="rect">
            <a:avLst/>
          </a:prstGeom>
        </p:spPr>
      </p:pic>
    </p:spTree>
    <p:extLst>
      <p:ext uri="{BB962C8B-B14F-4D97-AF65-F5344CB8AC3E}">
        <p14:creationId xmlns:p14="http://schemas.microsoft.com/office/powerpoint/2010/main" val="74921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right)">
                                      <p:cBhvr>
                                        <p:cTn id="17" dur="500"/>
                                        <p:tgtEl>
                                          <p:spTgt spid="1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p:tgtEl>
                                          <p:spTgt spid="2"/>
                                        </p:tgtEl>
                                        <p:attrNameLst>
                                          <p:attrName>ppt_y</p:attrName>
                                        </p:attrNameLst>
                                      </p:cBhvr>
                                      <p:tavLst>
                                        <p:tav tm="0">
                                          <p:val>
                                            <p:strVal val="#ppt_y+#ppt_h*1.125000"/>
                                          </p:val>
                                        </p:tav>
                                        <p:tav tm="100000">
                                          <p:val>
                                            <p:strVal val="#ppt_y"/>
                                          </p:val>
                                        </p:tav>
                                      </p:tavLst>
                                    </p:anim>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3" grpId="0" animBg="1"/>
      <p:bldP spid="1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ECC10E81-FDF7-E840-87F3-730977E28568}"/>
              </a:ext>
            </a:extLst>
          </p:cNvPr>
          <p:cNvSpPr/>
          <p:nvPr/>
        </p:nvSpPr>
        <p:spPr>
          <a:xfrm>
            <a:off x="7675023" y="1382035"/>
            <a:ext cx="3683539" cy="2469437"/>
          </a:xfrm>
          <a:prstGeom prst="roundRect">
            <a:avLst/>
          </a:prstGeom>
          <a:solidFill>
            <a:srgbClr val="CE4C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0" rIns="91440" bIns="91440" numCol="1" spcCol="1270" anchor="b" anchorCtr="0">
            <a:noAutofit/>
          </a:bodyPr>
          <a:lstStyle/>
          <a:p>
            <a:pPr algn="r" defTabSz="1066800">
              <a:lnSpc>
                <a:spcPct val="90000"/>
              </a:lnSpc>
              <a:spcBef>
                <a:spcPct val="0"/>
              </a:spcBef>
              <a:spcAft>
                <a:spcPct val="35000"/>
              </a:spcAft>
            </a:pPr>
            <a:endParaRPr lang="en-US" sz="2000" dirty="0"/>
          </a:p>
        </p:txBody>
      </p:sp>
      <p:sp>
        <p:nvSpPr>
          <p:cNvPr id="9" name="Rounded Rectangle 8">
            <a:extLst>
              <a:ext uri="{FF2B5EF4-FFF2-40B4-BE49-F238E27FC236}">
                <a16:creationId xmlns:a16="http://schemas.microsoft.com/office/drawing/2014/main" id="{F8CC5D39-9EBA-DB49-9F5E-40EF2B36C692}"/>
              </a:ext>
            </a:extLst>
          </p:cNvPr>
          <p:cNvSpPr/>
          <p:nvPr/>
        </p:nvSpPr>
        <p:spPr>
          <a:xfrm>
            <a:off x="5059406" y="1265048"/>
            <a:ext cx="6499191" cy="5403976"/>
          </a:xfrm>
          <a:prstGeom prst="roundRect">
            <a:avLst>
              <a:gd name="adj" fmla="val 9447"/>
            </a:avLst>
          </a:prstGeom>
          <a:noFill/>
          <a:ln>
            <a:solidFill>
              <a:srgbClr val="006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83D4A33-3046-8441-9AF0-5EE06EC562BB}"/>
              </a:ext>
            </a:extLst>
          </p:cNvPr>
          <p:cNvSpPr>
            <a:spLocks noGrp="1"/>
          </p:cNvSpPr>
          <p:nvPr>
            <p:ph type="title"/>
          </p:nvPr>
        </p:nvSpPr>
        <p:spPr>
          <a:xfrm>
            <a:off x="730251" y="320675"/>
            <a:ext cx="10972800" cy="656996"/>
          </a:xfrm>
        </p:spPr>
        <p:txBody>
          <a:bodyPr/>
          <a:lstStyle/>
          <a:p>
            <a:r>
              <a:rPr lang="en-US" dirty="0"/>
              <a:t>APIs and microservices</a:t>
            </a:r>
          </a:p>
        </p:txBody>
      </p:sp>
      <p:sp>
        <p:nvSpPr>
          <p:cNvPr id="12" name="Rounded Rectangle 11">
            <a:extLst>
              <a:ext uri="{FF2B5EF4-FFF2-40B4-BE49-F238E27FC236}">
                <a16:creationId xmlns:a16="http://schemas.microsoft.com/office/drawing/2014/main" id="{36A36961-1F44-6A45-896E-CB4DDCC90D54}"/>
              </a:ext>
            </a:extLst>
          </p:cNvPr>
          <p:cNvSpPr/>
          <p:nvPr/>
        </p:nvSpPr>
        <p:spPr>
          <a:xfrm>
            <a:off x="730251" y="3922995"/>
            <a:ext cx="3580588" cy="2636302"/>
          </a:xfrm>
          <a:prstGeom prst="roundRect">
            <a:avLst/>
          </a:prstGeom>
          <a:solidFill>
            <a:schemeClr val="accent4"/>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0" rIns="91440" bIns="91440" numCol="1" spcCol="1270" anchor="b" anchorCtr="0">
            <a:noAutofit/>
          </a:bodyPr>
          <a:lstStyle/>
          <a:p>
            <a:pPr algn="r" defTabSz="1066800">
              <a:lnSpc>
                <a:spcPct val="90000"/>
              </a:lnSpc>
              <a:spcBef>
                <a:spcPct val="0"/>
              </a:spcBef>
              <a:spcAft>
                <a:spcPct val="35000"/>
              </a:spcAft>
            </a:pPr>
            <a:r>
              <a:rPr lang="en-US" sz="2000" dirty="0"/>
              <a:t>Third party experiences</a:t>
            </a:r>
          </a:p>
        </p:txBody>
      </p:sp>
      <p:sp>
        <p:nvSpPr>
          <p:cNvPr id="14" name="Rounded Rectangle 13">
            <a:extLst>
              <a:ext uri="{FF2B5EF4-FFF2-40B4-BE49-F238E27FC236}">
                <a16:creationId xmlns:a16="http://schemas.microsoft.com/office/drawing/2014/main" id="{61E13999-059E-F64A-8449-1E3EC0782A14}"/>
              </a:ext>
            </a:extLst>
          </p:cNvPr>
          <p:cNvSpPr/>
          <p:nvPr/>
        </p:nvSpPr>
        <p:spPr>
          <a:xfrm>
            <a:off x="4696568" y="3922996"/>
            <a:ext cx="2806744" cy="2636302"/>
          </a:xfrm>
          <a:prstGeom prst="roundRect">
            <a:avLst/>
          </a:prstGeom>
          <a:solidFill>
            <a:schemeClr val="accent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0" rIns="91440" bIns="91440" numCol="1" spcCol="1270" anchor="b" anchorCtr="0">
            <a:noAutofit/>
          </a:bodyPr>
          <a:lstStyle/>
          <a:p>
            <a:pPr algn="r" defTabSz="1066800">
              <a:lnSpc>
                <a:spcPct val="90000"/>
              </a:lnSpc>
              <a:spcBef>
                <a:spcPct val="0"/>
              </a:spcBef>
              <a:spcAft>
                <a:spcPct val="35000"/>
              </a:spcAft>
            </a:pPr>
            <a:r>
              <a:rPr lang="en-US" sz="2000" dirty="0"/>
              <a:t>WF Gateway</a:t>
            </a:r>
          </a:p>
        </p:txBody>
      </p:sp>
      <p:sp>
        <p:nvSpPr>
          <p:cNvPr id="16" name="Freeform 15">
            <a:extLst>
              <a:ext uri="{FF2B5EF4-FFF2-40B4-BE49-F238E27FC236}">
                <a16:creationId xmlns:a16="http://schemas.microsoft.com/office/drawing/2014/main" id="{229A22AF-4AC1-3D42-85B9-7CCB7C619E9D}"/>
              </a:ext>
            </a:extLst>
          </p:cNvPr>
          <p:cNvSpPr/>
          <p:nvPr/>
        </p:nvSpPr>
        <p:spPr>
          <a:xfrm>
            <a:off x="4887414" y="3599549"/>
            <a:ext cx="1698236" cy="1972196"/>
          </a:xfrm>
          <a:custGeom>
            <a:avLst/>
            <a:gdLst>
              <a:gd name="connsiteX0" fmla="*/ 0 w 1698236"/>
              <a:gd name="connsiteY0" fmla="*/ 0 h 2735413"/>
              <a:gd name="connsiteX1" fmla="*/ 1698236 w 1698236"/>
              <a:gd name="connsiteY1" fmla="*/ 0 h 2735413"/>
              <a:gd name="connsiteX2" fmla="*/ 1698236 w 1698236"/>
              <a:gd name="connsiteY2" fmla="*/ 2735413 h 2735413"/>
              <a:gd name="connsiteX3" fmla="*/ 0 w 1698236"/>
              <a:gd name="connsiteY3" fmla="*/ 2735413 h 2735413"/>
              <a:gd name="connsiteX4" fmla="*/ 0 w 1698236"/>
              <a:gd name="connsiteY4" fmla="*/ 0 h 27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236" h="2735413">
                <a:moveTo>
                  <a:pt x="0" y="0"/>
                </a:moveTo>
                <a:lnTo>
                  <a:pt x="1698236" y="0"/>
                </a:lnTo>
                <a:lnTo>
                  <a:pt x="1698236" y="2735413"/>
                </a:lnTo>
                <a:lnTo>
                  <a:pt x="0" y="2735413"/>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150876" rIns="0" bIns="0" numCol="1" spcCol="1270" anchor="t" anchorCtr="0">
            <a:noAutofit/>
          </a:bodyPr>
          <a:lstStyle/>
          <a:p>
            <a:pPr defTabSz="1955800">
              <a:lnSpc>
                <a:spcPct val="90000"/>
              </a:lnSpc>
              <a:spcBef>
                <a:spcPct val="0"/>
              </a:spcBef>
              <a:spcAft>
                <a:spcPct val="35000"/>
              </a:spcAft>
            </a:pPr>
            <a:endParaRPr lang="en-US" sz="4400"/>
          </a:p>
        </p:txBody>
      </p:sp>
      <p:sp>
        <p:nvSpPr>
          <p:cNvPr id="17" name="Rounded Rectangle 16">
            <a:extLst>
              <a:ext uri="{FF2B5EF4-FFF2-40B4-BE49-F238E27FC236}">
                <a16:creationId xmlns:a16="http://schemas.microsoft.com/office/drawing/2014/main" id="{26C4995A-2C74-9144-A443-C90F44CBB1C0}"/>
              </a:ext>
            </a:extLst>
          </p:cNvPr>
          <p:cNvSpPr/>
          <p:nvPr/>
        </p:nvSpPr>
        <p:spPr>
          <a:xfrm>
            <a:off x="7675023" y="3922995"/>
            <a:ext cx="3683539" cy="2636302"/>
          </a:xfrm>
          <a:prstGeom prst="roundRect">
            <a:avLst/>
          </a:prstGeom>
          <a:solidFill>
            <a:srgbClr val="CE4C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0" rIns="91440" bIns="91440" numCol="1" spcCol="1270" anchor="b" anchorCtr="0">
            <a:noAutofit/>
          </a:bodyPr>
          <a:lstStyle/>
          <a:p>
            <a:pPr algn="r" defTabSz="1066800">
              <a:lnSpc>
                <a:spcPct val="90000"/>
              </a:lnSpc>
              <a:spcBef>
                <a:spcPct val="0"/>
              </a:spcBef>
              <a:spcAft>
                <a:spcPct val="35000"/>
              </a:spcAft>
            </a:pPr>
            <a:r>
              <a:rPr lang="en-US" sz="2000" b="1" dirty="0"/>
              <a:t>Microservices</a:t>
            </a:r>
          </a:p>
        </p:txBody>
      </p:sp>
      <p:sp>
        <p:nvSpPr>
          <p:cNvPr id="19" name="Freeform 18">
            <a:extLst>
              <a:ext uri="{FF2B5EF4-FFF2-40B4-BE49-F238E27FC236}">
                <a16:creationId xmlns:a16="http://schemas.microsoft.com/office/drawing/2014/main" id="{2701C5C7-324C-5846-933C-0543254D00E2}"/>
              </a:ext>
            </a:extLst>
          </p:cNvPr>
          <p:cNvSpPr/>
          <p:nvPr/>
        </p:nvSpPr>
        <p:spPr>
          <a:xfrm>
            <a:off x="7898317" y="5110562"/>
            <a:ext cx="3030278" cy="874602"/>
          </a:xfrm>
          <a:custGeom>
            <a:avLst/>
            <a:gdLst>
              <a:gd name="connsiteX0" fmla="*/ 0 w 1698236"/>
              <a:gd name="connsiteY0" fmla="*/ 0 h 2735413"/>
              <a:gd name="connsiteX1" fmla="*/ 1698236 w 1698236"/>
              <a:gd name="connsiteY1" fmla="*/ 0 h 2735413"/>
              <a:gd name="connsiteX2" fmla="*/ 1698236 w 1698236"/>
              <a:gd name="connsiteY2" fmla="*/ 2735413 h 2735413"/>
              <a:gd name="connsiteX3" fmla="*/ 0 w 1698236"/>
              <a:gd name="connsiteY3" fmla="*/ 2735413 h 2735413"/>
              <a:gd name="connsiteX4" fmla="*/ 0 w 1698236"/>
              <a:gd name="connsiteY4" fmla="*/ 0 h 2735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236" h="2735413">
                <a:moveTo>
                  <a:pt x="0" y="0"/>
                </a:moveTo>
                <a:lnTo>
                  <a:pt x="1698236" y="0"/>
                </a:lnTo>
                <a:lnTo>
                  <a:pt x="1698236" y="2735413"/>
                </a:lnTo>
                <a:lnTo>
                  <a:pt x="0" y="2735413"/>
                </a:lnTo>
                <a:lnTo>
                  <a:pt x="0" y="0"/>
                </a:lnTo>
                <a:close/>
              </a:path>
            </a:pathLst>
          </a:cu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defTabSz="1955800">
              <a:lnSpc>
                <a:spcPct val="90000"/>
              </a:lnSpc>
              <a:spcBef>
                <a:spcPct val="0"/>
              </a:spcBef>
              <a:spcAft>
                <a:spcPct val="35000"/>
              </a:spcAft>
            </a:pPr>
            <a:r>
              <a:rPr lang="en-US" dirty="0"/>
              <a:t>Small, single-function capabilities, which contain business rules, processing logic, data</a:t>
            </a:r>
          </a:p>
        </p:txBody>
      </p:sp>
      <p:sp>
        <p:nvSpPr>
          <p:cNvPr id="10" name="TextBox 9">
            <a:extLst>
              <a:ext uri="{FF2B5EF4-FFF2-40B4-BE49-F238E27FC236}">
                <a16:creationId xmlns:a16="http://schemas.microsoft.com/office/drawing/2014/main" id="{635C7FB6-F53A-064C-89C2-358026E05A7B}"/>
              </a:ext>
            </a:extLst>
          </p:cNvPr>
          <p:cNvSpPr txBox="1"/>
          <p:nvPr/>
        </p:nvSpPr>
        <p:spPr>
          <a:xfrm>
            <a:off x="5170302" y="1366001"/>
            <a:ext cx="1326644" cy="912333"/>
          </a:xfrm>
          <a:prstGeom prst="rect">
            <a:avLst/>
          </a:prstGeom>
        </p:spPr>
        <p:txBody>
          <a:bodyPr vert="horz" wrap="square" lIns="91440" tIns="45720" rIns="91440" bIns="45720" rtlCol="0">
            <a:noAutofit/>
          </a:bodyPr>
          <a:lstStyle/>
          <a:p>
            <a:pPr>
              <a:spcBef>
                <a:spcPts val="800"/>
              </a:spcBef>
            </a:pPr>
            <a:r>
              <a:rPr lang="en-US" sz="2800" dirty="0">
                <a:solidFill>
                  <a:srgbClr val="00698C"/>
                </a:solidFill>
                <a:latin typeface="Verdana" pitchFamily="34" charset="0"/>
              </a:rPr>
              <a:t>Wells Fargo</a:t>
            </a:r>
          </a:p>
        </p:txBody>
      </p:sp>
      <p:grpSp>
        <p:nvGrpSpPr>
          <p:cNvPr id="4" name="Group 3">
            <a:extLst>
              <a:ext uri="{FF2B5EF4-FFF2-40B4-BE49-F238E27FC236}">
                <a16:creationId xmlns:a16="http://schemas.microsoft.com/office/drawing/2014/main" id="{29880C48-67FD-CA4A-AFE0-11FCA8B4CDE4}"/>
              </a:ext>
            </a:extLst>
          </p:cNvPr>
          <p:cNvGrpSpPr/>
          <p:nvPr/>
        </p:nvGrpSpPr>
        <p:grpSpPr>
          <a:xfrm>
            <a:off x="2118985" y="5212045"/>
            <a:ext cx="1964551" cy="457200"/>
            <a:chOff x="684485" y="5212045"/>
            <a:chExt cx="1964551" cy="457200"/>
          </a:xfrm>
        </p:grpSpPr>
        <p:pic>
          <p:nvPicPr>
            <p:cNvPr id="24" name="Picture 23">
              <a:extLst>
                <a:ext uri="{FF2B5EF4-FFF2-40B4-BE49-F238E27FC236}">
                  <a16:creationId xmlns:a16="http://schemas.microsoft.com/office/drawing/2014/main" id="{C6168DCF-E1CE-4F4E-8772-AEFD90E93019}"/>
                </a:ext>
              </a:extLst>
            </p:cNvPr>
            <p:cNvPicPr>
              <a:picLocks noChangeAspect="1"/>
            </p:cNvPicPr>
            <p:nvPr/>
          </p:nvPicPr>
          <p:blipFill>
            <a:blip r:embed="rId3">
              <a:lum bright="100000" contrast="100000"/>
            </a:blip>
            <a:stretch>
              <a:fillRect/>
            </a:stretch>
          </p:blipFill>
          <p:spPr>
            <a:xfrm>
              <a:off x="2001831" y="5212045"/>
              <a:ext cx="647205" cy="457200"/>
            </a:xfrm>
            <a:prstGeom prst="rect">
              <a:avLst/>
            </a:prstGeom>
          </p:spPr>
        </p:pic>
        <p:pic>
          <p:nvPicPr>
            <p:cNvPr id="26" name="Picture 25">
              <a:extLst>
                <a:ext uri="{FF2B5EF4-FFF2-40B4-BE49-F238E27FC236}">
                  <a16:creationId xmlns:a16="http://schemas.microsoft.com/office/drawing/2014/main" id="{7D4D9A07-24A1-4F49-9B27-45FA19FDCC87}"/>
                </a:ext>
              </a:extLst>
            </p:cNvPr>
            <p:cNvPicPr>
              <a:picLocks noChangeAspect="1"/>
            </p:cNvPicPr>
            <p:nvPr/>
          </p:nvPicPr>
          <p:blipFill>
            <a:blip r:embed="rId4">
              <a:biLevel thresh="25000"/>
            </a:blip>
            <a:stretch>
              <a:fillRect/>
            </a:stretch>
          </p:blipFill>
          <p:spPr>
            <a:xfrm>
              <a:off x="1530194" y="5212045"/>
              <a:ext cx="266008" cy="457200"/>
            </a:xfrm>
            <a:prstGeom prst="rect">
              <a:avLst/>
            </a:prstGeom>
          </p:spPr>
        </p:pic>
        <p:pic>
          <p:nvPicPr>
            <p:cNvPr id="28" name="Picture 27">
              <a:extLst>
                <a:ext uri="{FF2B5EF4-FFF2-40B4-BE49-F238E27FC236}">
                  <a16:creationId xmlns:a16="http://schemas.microsoft.com/office/drawing/2014/main" id="{30D26937-F70B-AD49-8F3A-9947C652C2C5}"/>
                </a:ext>
              </a:extLst>
            </p:cNvPr>
            <p:cNvPicPr>
              <a:picLocks noChangeAspect="1"/>
            </p:cNvPicPr>
            <p:nvPr/>
          </p:nvPicPr>
          <p:blipFill>
            <a:blip r:embed="rId5"/>
            <a:stretch>
              <a:fillRect/>
            </a:stretch>
          </p:blipFill>
          <p:spPr>
            <a:xfrm>
              <a:off x="684485" y="5212045"/>
              <a:ext cx="640080" cy="457200"/>
            </a:xfrm>
            <a:prstGeom prst="rect">
              <a:avLst/>
            </a:prstGeom>
          </p:spPr>
        </p:pic>
      </p:grpSp>
      <p:pic>
        <p:nvPicPr>
          <p:cNvPr id="30" name="Picture 29">
            <a:extLst>
              <a:ext uri="{FF2B5EF4-FFF2-40B4-BE49-F238E27FC236}">
                <a16:creationId xmlns:a16="http://schemas.microsoft.com/office/drawing/2014/main" id="{0AB1DA17-88AF-D649-A1C9-995089358394}"/>
              </a:ext>
            </a:extLst>
          </p:cNvPr>
          <p:cNvPicPr>
            <a:picLocks noChangeAspect="1"/>
          </p:cNvPicPr>
          <p:nvPr/>
        </p:nvPicPr>
        <p:blipFill>
          <a:blip r:embed="rId6">
            <a:biLevel thresh="25000"/>
          </a:blip>
          <a:stretch>
            <a:fillRect/>
          </a:stretch>
        </p:blipFill>
        <p:spPr>
          <a:xfrm>
            <a:off x="5690491" y="5004063"/>
            <a:ext cx="1616393" cy="915579"/>
          </a:xfrm>
          <a:prstGeom prst="rect">
            <a:avLst/>
          </a:prstGeom>
        </p:spPr>
      </p:pic>
      <p:grpSp>
        <p:nvGrpSpPr>
          <p:cNvPr id="52" name="Group 51">
            <a:extLst>
              <a:ext uri="{FF2B5EF4-FFF2-40B4-BE49-F238E27FC236}">
                <a16:creationId xmlns:a16="http://schemas.microsoft.com/office/drawing/2014/main" id="{2895BD34-613C-B54E-A02D-45003779D03A}"/>
              </a:ext>
            </a:extLst>
          </p:cNvPr>
          <p:cNvGrpSpPr/>
          <p:nvPr/>
        </p:nvGrpSpPr>
        <p:grpSpPr>
          <a:xfrm>
            <a:off x="7942560" y="1877551"/>
            <a:ext cx="1003761" cy="975516"/>
            <a:chOff x="5542230" y="1877551"/>
            <a:chExt cx="1003761" cy="975516"/>
          </a:xfrm>
        </p:grpSpPr>
        <p:pic>
          <p:nvPicPr>
            <p:cNvPr id="32" name="Picture 31">
              <a:extLst>
                <a:ext uri="{FF2B5EF4-FFF2-40B4-BE49-F238E27FC236}">
                  <a16:creationId xmlns:a16="http://schemas.microsoft.com/office/drawing/2014/main" id="{11EEE11F-8975-DA42-B755-6A4D6E073E9C}"/>
                </a:ext>
              </a:extLst>
            </p:cNvPr>
            <p:cNvPicPr>
              <a:picLocks noChangeAspect="1"/>
            </p:cNvPicPr>
            <p:nvPr/>
          </p:nvPicPr>
          <p:blipFill>
            <a:blip r:embed="rId7">
              <a:lum bright="100000" contrast="100000"/>
            </a:blip>
            <a:stretch>
              <a:fillRect/>
            </a:stretch>
          </p:blipFill>
          <p:spPr>
            <a:xfrm>
              <a:off x="5782259" y="2395867"/>
              <a:ext cx="523703" cy="457200"/>
            </a:xfrm>
            <a:prstGeom prst="rect">
              <a:avLst/>
            </a:prstGeom>
          </p:spPr>
        </p:pic>
        <p:sp>
          <p:nvSpPr>
            <p:cNvPr id="37" name="TextBox 36">
              <a:extLst>
                <a:ext uri="{FF2B5EF4-FFF2-40B4-BE49-F238E27FC236}">
                  <a16:creationId xmlns:a16="http://schemas.microsoft.com/office/drawing/2014/main" id="{00FEE26D-8D70-0A49-A0BC-3A380BCBC747}"/>
                </a:ext>
              </a:extLst>
            </p:cNvPr>
            <p:cNvSpPr txBox="1"/>
            <p:nvPr/>
          </p:nvSpPr>
          <p:spPr>
            <a:xfrm>
              <a:off x="5542230" y="1877551"/>
              <a:ext cx="1003761" cy="457200"/>
            </a:xfrm>
            <a:prstGeom prst="rect">
              <a:avLst/>
            </a:prstGeom>
          </p:spPr>
          <p:txBody>
            <a:bodyPr vert="horz" wrap="square" lIns="91440" tIns="45720" rIns="91440" bIns="45720" rtlCol="0" anchor="b">
              <a:normAutofit/>
            </a:bodyPr>
            <a:lstStyle/>
            <a:p>
              <a:pPr algn="ctr">
                <a:spcBef>
                  <a:spcPts val="800"/>
                </a:spcBef>
              </a:pPr>
              <a:r>
                <a:rPr lang="en-US" dirty="0">
                  <a:solidFill>
                    <a:schemeClr val="bg1"/>
                  </a:solidFill>
                  <a:latin typeface="Verdana" pitchFamily="34" charset="0"/>
                </a:rPr>
                <a:t>Branch</a:t>
              </a:r>
            </a:p>
          </p:txBody>
        </p:sp>
      </p:grpSp>
      <p:grpSp>
        <p:nvGrpSpPr>
          <p:cNvPr id="53" name="Group 52">
            <a:extLst>
              <a:ext uri="{FF2B5EF4-FFF2-40B4-BE49-F238E27FC236}">
                <a16:creationId xmlns:a16="http://schemas.microsoft.com/office/drawing/2014/main" id="{5F3D2CFA-E515-BD40-B337-54D1364C5214}"/>
              </a:ext>
            </a:extLst>
          </p:cNvPr>
          <p:cNvGrpSpPr/>
          <p:nvPr/>
        </p:nvGrpSpPr>
        <p:grpSpPr>
          <a:xfrm>
            <a:off x="9059802" y="1670229"/>
            <a:ext cx="910521" cy="1182838"/>
            <a:chOff x="6615426" y="1670229"/>
            <a:chExt cx="910521" cy="1182838"/>
          </a:xfrm>
        </p:grpSpPr>
        <p:pic>
          <p:nvPicPr>
            <p:cNvPr id="34" name="Picture 33">
              <a:extLst>
                <a:ext uri="{FF2B5EF4-FFF2-40B4-BE49-F238E27FC236}">
                  <a16:creationId xmlns:a16="http://schemas.microsoft.com/office/drawing/2014/main" id="{91B19077-2E31-2A45-A786-5EE91193971E}"/>
                </a:ext>
              </a:extLst>
            </p:cNvPr>
            <p:cNvPicPr>
              <a:picLocks noChangeAspect="1"/>
            </p:cNvPicPr>
            <p:nvPr/>
          </p:nvPicPr>
          <p:blipFill>
            <a:blip r:embed="rId8"/>
            <a:stretch>
              <a:fillRect/>
            </a:stretch>
          </p:blipFill>
          <p:spPr>
            <a:xfrm>
              <a:off x="6911482" y="2395867"/>
              <a:ext cx="318408" cy="457200"/>
            </a:xfrm>
            <a:prstGeom prst="rect">
              <a:avLst/>
            </a:prstGeom>
          </p:spPr>
        </p:pic>
        <p:sp>
          <p:nvSpPr>
            <p:cNvPr id="38" name="TextBox 37">
              <a:extLst>
                <a:ext uri="{FF2B5EF4-FFF2-40B4-BE49-F238E27FC236}">
                  <a16:creationId xmlns:a16="http://schemas.microsoft.com/office/drawing/2014/main" id="{8C16C653-A762-5C4D-99B6-85794947EBDD}"/>
                </a:ext>
              </a:extLst>
            </p:cNvPr>
            <p:cNvSpPr txBox="1"/>
            <p:nvPr/>
          </p:nvSpPr>
          <p:spPr>
            <a:xfrm>
              <a:off x="6615426" y="1670229"/>
              <a:ext cx="910521" cy="664522"/>
            </a:xfrm>
            <a:prstGeom prst="rect">
              <a:avLst/>
            </a:prstGeom>
          </p:spPr>
          <p:txBody>
            <a:bodyPr vert="horz" wrap="square" lIns="91440" tIns="45720" rIns="91440" bIns="45720" rtlCol="0" anchor="b">
              <a:normAutofit/>
            </a:bodyPr>
            <a:lstStyle/>
            <a:p>
              <a:pPr algn="ctr">
                <a:spcBef>
                  <a:spcPts val="800"/>
                </a:spcBef>
              </a:pPr>
              <a:r>
                <a:rPr lang="en-US" dirty="0">
                  <a:solidFill>
                    <a:schemeClr val="bg1"/>
                  </a:solidFill>
                  <a:latin typeface="Verdana" pitchFamily="34" charset="0"/>
                </a:rPr>
                <a:t>Call</a:t>
              </a:r>
              <a:br>
                <a:rPr lang="en-US" dirty="0">
                  <a:solidFill>
                    <a:schemeClr val="bg1"/>
                  </a:solidFill>
                  <a:latin typeface="Verdana" pitchFamily="34" charset="0"/>
                </a:rPr>
              </a:br>
              <a:r>
                <a:rPr lang="en-US" dirty="0">
                  <a:solidFill>
                    <a:schemeClr val="bg1"/>
                  </a:solidFill>
                  <a:latin typeface="Verdana" pitchFamily="34" charset="0"/>
                </a:rPr>
                <a:t>center</a:t>
              </a:r>
            </a:p>
          </p:txBody>
        </p:sp>
      </p:grpSp>
      <p:grpSp>
        <p:nvGrpSpPr>
          <p:cNvPr id="54" name="Group 53">
            <a:extLst>
              <a:ext uri="{FF2B5EF4-FFF2-40B4-BE49-F238E27FC236}">
                <a16:creationId xmlns:a16="http://schemas.microsoft.com/office/drawing/2014/main" id="{FED30764-5EE1-EE4A-A372-B59AC2522048}"/>
              </a:ext>
            </a:extLst>
          </p:cNvPr>
          <p:cNvGrpSpPr/>
          <p:nvPr/>
        </p:nvGrpSpPr>
        <p:grpSpPr>
          <a:xfrm>
            <a:off x="10083803" y="1877551"/>
            <a:ext cx="1001961" cy="987230"/>
            <a:chOff x="7683473" y="1877551"/>
            <a:chExt cx="1001961" cy="987230"/>
          </a:xfrm>
        </p:grpSpPr>
        <p:pic>
          <p:nvPicPr>
            <p:cNvPr id="35" name="Picture 34">
              <a:extLst>
                <a:ext uri="{FF2B5EF4-FFF2-40B4-BE49-F238E27FC236}">
                  <a16:creationId xmlns:a16="http://schemas.microsoft.com/office/drawing/2014/main" id="{BFDBF501-858E-4349-93DF-C7C4A9869E02}"/>
                </a:ext>
              </a:extLst>
            </p:cNvPr>
            <p:cNvPicPr>
              <a:picLocks noChangeAspect="1"/>
            </p:cNvPicPr>
            <p:nvPr/>
          </p:nvPicPr>
          <p:blipFill>
            <a:blip r:embed="rId4">
              <a:biLevel thresh="25000"/>
            </a:blip>
            <a:stretch>
              <a:fillRect/>
            </a:stretch>
          </p:blipFill>
          <p:spPr>
            <a:xfrm>
              <a:off x="8051449" y="2407581"/>
              <a:ext cx="266008" cy="457200"/>
            </a:xfrm>
            <a:prstGeom prst="rect">
              <a:avLst/>
            </a:prstGeom>
          </p:spPr>
        </p:pic>
        <p:sp>
          <p:nvSpPr>
            <p:cNvPr id="39" name="TextBox 38">
              <a:extLst>
                <a:ext uri="{FF2B5EF4-FFF2-40B4-BE49-F238E27FC236}">
                  <a16:creationId xmlns:a16="http://schemas.microsoft.com/office/drawing/2014/main" id="{D25C0B26-19A8-9E4B-81D9-F314C172A46D}"/>
                </a:ext>
              </a:extLst>
            </p:cNvPr>
            <p:cNvSpPr txBox="1"/>
            <p:nvPr/>
          </p:nvSpPr>
          <p:spPr>
            <a:xfrm>
              <a:off x="7683473" y="1877551"/>
              <a:ext cx="1001961" cy="457200"/>
            </a:xfrm>
            <a:prstGeom prst="rect">
              <a:avLst/>
            </a:prstGeom>
          </p:spPr>
          <p:txBody>
            <a:bodyPr vert="horz" wrap="square" lIns="91440" tIns="45720" rIns="91440" bIns="45720" rtlCol="0" anchor="b">
              <a:normAutofit/>
            </a:bodyPr>
            <a:lstStyle/>
            <a:p>
              <a:pPr algn="ctr">
                <a:spcBef>
                  <a:spcPts val="800"/>
                </a:spcBef>
              </a:pPr>
              <a:r>
                <a:rPr lang="en-US" dirty="0">
                  <a:solidFill>
                    <a:schemeClr val="bg1"/>
                  </a:solidFill>
                </a:rPr>
                <a:t>D</a:t>
              </a:r>
              <a:r>
                <a:rPr lang="en-US" dirty="0">
                  <a:solidFill>
                    <a:schemeClr val="bg1"/>
                  </a:solidFill>
                  <a:latin typeface="Verdana" pitchFamily="34" charset="0"/>
                </a:rPr>
                <a:t>igital</a:t>
              </a:r>
            </a:p>
          </p:txBody>
        </p:sp>
      </p:grpSp>
      <p:sp>
        <p:nvSpPr>
          <p:cNvPr id="2" name="Oval 1">
            <a:extLst>
              <a:ext uri="{FF2B5EF4-FFF2-40B4-BE49-F238E27FC236}">
                <a16:creationId xmlns:a16="http://schemas.microsoft.com/office/drawing/2014/main" id="{B9B45B9D-25D0-7A4F-8BDE-5DCF5793D328}"/>
              </a:ext>
            </a:extLst>
          </p:cNvPr>
          <p:cNvSpPr/>
          <p:nvPr/>
        </p:nvSpPr>
        <p:spPr>
          <a:xfrm>
            <a:off x="8287058" y="4144226"/>
            <a:ext cx="314765" cy="31476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9345C7A-4288-6649-9A63-D63ED63E8623}"/>
              </a:ext>
            </a:extLst>
          </p:cNvPr>
          <p:cNvSpPr/>
          <p:nvPr/>
        </p:nvSpPr>
        <p:spPr>
          <a:xfrm>
            <a:off x="10012667" y="4451377"/>
            <a:ext cx="314765" cy="31476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3E6AF48-8C24-A348-83E6-2446684E2764}"/>
              </a:ext>
            </a:extLst>
          </p:cNvPr>
          <p:cNvSpPr/>
          <p:nvPr/>
        </p:nvSpPr>
        <p:spPr>
          <a:xfrm>
            <a:off x="10427401" y="4144226"/>
            <a:ext cx="314765" cy="31476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B3290D9-F71C-B54D-8D53-D4B58C5562A8}"/>
              </a:ext>
            </a:extLst>
          </p:cNvPr>
          <p:cNvSpPr/>
          <p:nvPr/>
        </p:nvSpPr>
        <p:spPr>
          <a:xfrm>
            <a:off x="8689999" y="4456228"/>
            <a:ext cx="314765" cy="31476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D4E65D9-105E-F448-9D3A-E91020D9C40E}"/>
              </a:ext>
            </a:extLst>
          </p:cNvPr>
          <p:cNvSpPr/>
          <p:nvPr/>
        </p:nvSpPr>
        <p:spPr>
          <a:xfrm>
            <a:off x="9367169" y="4144226"/>
            <a:ext cx="314765" cy="31476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FF8964-CC76-AE4D-942B-BF8B7F204E83}"/>
              </a:ext>
            </a:extLst>
          </p:cNvPr>
          <p:cNvSpPr/>
          <p:nvPr/>
        </p:nvSpPr>
        <p:spPr>
          <a:xfrm>
            <a:off x="9367169" y="4663488"/>
            <a:ext cx="314765" cy="314765"/>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508DFEC-8B34-CA4F-A133-7AC69EFD9D15}"/>
              </a:ext>
            </a:extLst>
          </p:cNvPr>
          <p:cNvCxnSpPr>
            <a:cxnSpLocks/>
          </p:cNvCxnSpPr>
          <p:nvPr/>
        </p:nvCxnSpPr>
        <p:spPr>
          <a:xfrm>
            <a:off x="2439025" y="4613610"/>
            <a:ext cx="2708527" cy="0"/>
          </a:xfrm>
          <a:prstGeom prst="straightConnector1">
            <a:avLst/>
          </a:prstGeom>
          <a:ln w="47625" cap="rnd">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8064CD-1F4C-E947-8FB3-BBD27E185C9D}"/>
              </a:ext>
            </a:extLst>
          </p:cNvPr>
          <p:cNvSpPr txBox="1"/>
          <p:nvPr/>
        </p:nvSpPr>
        <p:spPr>
          <a:xfrm>
            <a:off x="2439024" y="4223160"/>
            <a:ext cx="1881888" cy="352213"/>
          </a:xfrm>
          <a:prstGeom prst="rect">
            <a:avLst/>
          </a:prstGeom>
        </p:spPr>
        <p:txBody>
          <a:bodyPr vert="horz" wrap="square" lIns="91440" tIns="45720" rIns="91440" bIns="45720" rtlCol="0">
            <a:normAutofit lnSpcReduction="10000"/>
          </a:bodyPr>
          <a:lstStyle/>
          <a:p>
            <a:pPr>
              <a:spcBef>
                <a:spcPts val="800"/>
              </a:spcBef>
            </a:pPr>
            <a:r>
              <a:rPr lang="en-US" b="1" dirty="0">
                <a:solidFill>
                  <a:schemeClr val="bg1"/>
                </a:solidFill>
              </a:rPr>
              <a:t>E</a:t>
            </a:r>
            <a:r>
              <a:rPr lang="en-US" b="1" dirty="0">
                <a:solidFill>
                  <a:schemeClr val="bg1"/>
                </a:solidFill>
                <a:latin typeface="Verdana" pitchFamily="34" charset="0"/>
              </a:rPr>
              <a:t>xternal </a:t>
            </a:r>
            <a:r>
              <a:rPr lang="en-US" dirty="0">
                <a:solidFill>
                  <a:schemeClr val="bg1"/>
                </a:solidFill>
                <a:latin typeface="Verdana" pitchFamily="34" charset="0"/>
              </a:rPr>
              <a:t>APIs</a:t>
            </a:r>
          </a:p>
        </p:txBody>
      </p:sp>
      <p:cxnSp>
        <p:nvCxnSpPr>
          <p:cNvPr id="25" name="Straight Connector 24">
            <a:extLst>
              <a:ext uri="{FF2B5EF4-FFF2-40B4-BE49-F238E27FC236}">
                <a16:creationId xmlns:a16="http://schemas.microsoft.com/office/drawing/2014/main" id="{DE4BBA14-0B13-614B-90A4-32B2A2A6D7B3}"/>
              </a:ext>
            </a:extLst>
          </p:cNvPr>
          <p:cNvCxnSpPr>
            <a:cxnSpLocks/>
          </p:cNvCxnSpPr>
          <p:nvPr/>
        </p:nvCxnSpPr>
        <p:spPr>
          <a:xfrm flipV="1">
            <a:off x="6180875" y="4889750"/>
            <a:ext cx="3017815" cy="1"/>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9F7BC6-FFDA-754D-9D45-DB8B265660CC}"/>
              </a:ext>
            </a:extLst>
          </p:cNvPr>
          <p:cNvCxnSpPr>
            <a:cxnSpLocks/>
          </p:cNvCxnSpPr>
          <p:nvPr/>
        </p:nvCxnSpPr>
        <p:spPr>
          <a:xfrm>
            <a:off x="6180875" y="4613609"/>
            <a:ext cx="2394819" cy="1"/>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871C688-0AFE-CA4C-850F-660145DEB228}"/>
              </a:ext>
            </a:extLst>
          </p:cNvPr>
          <p:cNvCxnSpPr>
            <a:cxnSpLocks/>
            <a:stCxn id="44" idx="0"/>
          </p:cNvCxnSpPr>
          <p:nvPr/>
        </p:nvCxnSpPr>
        <p:spPr>
          <a:xfrm flipH="1" flipV="1">
            <a:off x="9514161" y="2901153"/>
            <a:ext cx="10390" cy="1243072"/>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7FC1A20-276C-2244-A511-CC70A0EA3AA8}"/>
              </a:ext>
            </a:extLst>
          </p:cNvPr>
          <p:cNvSpPr txBox="1"/>
          <p:nvPr/>
        </p:nvSpPr>
        <p:spPr>
          <a:xfrm>
            <a:off x="8575694" y="3226442"/>
            <a:ext cx="1894333" cy="365293"/>
          </a:xfrm>
          <a:prstGeom prst="rect">
            <a:avLst/>
          </a:prstGeom>
          <a:solidFill>
            <a:srgbClr val="CE4C00"/>
          </a:solidFill>
        </p:spPr>
        <p:txBody>
          <a:bodyPr vert="horz" wrap="square" lIns="91440" tIns="45720" rIns="91440" bIns="45720" rtlCol="0" anchor="b">
            <a:normAutofit lnSpcReduction="10000"/>
          </a:bodyPr>
          <a:lstStyle/>
          <a:p>
            <a:pPr algn="ctr">
              <a:spcBef>
                <a:spcPts val="800"/>
              </a:spcBef>
            </a:pPr>
            <a:r>
              <a:rPr lang="en-US" b="1" dirty="0">
                <a:solidFill>
                  <a:schemeClr val="bg1"/>
                </a:solidFill>
                <a:latin typeface="Verdana" pitchFamily="34" charset="0"/>
              </a:rPr>
              <a:t>Internal</a:t>
            </a:r>
            <a:r>
              <a:rPr lang="en-US" dirty="0">
                <a:solidFill>
                  <a:schemeClr val="bg1"/>
                </a:solidFill>
                <a:latin typeface="Verdana" pitchFamily="34" charset="0"/>
              </a:rPr>
              <a:t> APIs</a:t>
            </a:r>
          </a:p>
        </p:txBody>
      </p:sp>
      <p:cxnSp>
        <p:nvCxnSpPr>
          <p:cNvPr id="60" name="Straight Connector 59">
            <a:extLst>
              <a:ext uri="{FF2B5EF4-FFF2-40B4-BE49-F238E27FC236}">
                <a16:creationId xmlns:a16="http://schemas.microsoft.com/office/drawing/2014/main" id="{1D90D083-6985-B646-B213-0D1120B3303D}"/>
              </a:ext>
            </a:extLst>
          </p:cNvPr>
          <p:cNvCxnSpPr>
            <a:cxnSpLocks/>
            <a:stCxn id="2" idx="0"/>
            <a:endCxn id="32" idx="2"/>
          </p:cNvCxnSpPr>
          <p:nvPr/>
        </p:nvCxnSpPr>
        <p:spPr>
          <a:xfrm flipV="1">
            <a:off x="8444440" y="2853067"/>
            <a:ext cx="0" cy="1291158"/>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D5BADAB-EE3A-8349-8BAC-4916DD48B713}"/>
              </a:ext>
            </a:extLst>
          </p:cNvPr>
          <p:cNvCxnSpPr>
            <a:cxnSpLocks/>
            <a:stCxn id="40" idx="0"/>
            <a:endCxn id="35" idx="2"/>
          </p:cNvCxnSpPr>
          <p:nvPr/>
        </p:nvCxnSpPr>
        <p:spPr>
          <a:xfrm flipH="1" flipV="1">
            <a:off x="10584783" y="2864781"/>
            <a:ext cx="1" cy="1279444"/>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50B00EF0-C433-8C44-8B37-703A9B7AFC28}"/>
              </a:ext>
            </a:extLst>
          </p:cNvPr>
          <p:cNvGrpSpPr/>
          <p:nvPr/>
        </p:nvGrpSpPr>
        <p:grpSpPr>
          <a:xfrm>
            <a:off x="730251" y="1339733"/>
            <a:ext cx="2567392" cy="2059514"/>
            <a:chOff x="364414" y="1339733"/>
            <a:chExt cx="2567392" cy="2059514"/>
          </a:xfrm>
        </p:grpSpPr>
        <p:sp>
          <p:nvSpPr>
            <p:cNvPr id="72" name="Rounded Rectangle 71">
              <a:extLst>
                <a:ext uri="{FF2B5EF4-FFF2-40B4-BE49-F238E27FC236}">
                  <a16:creationId xmlns:a16="http://schemas.microsoft.com/office/drawing/2014/main" id="{E5DCA319-6CE7-7A49-ABAB-B2107C8072DD}"/>
                </a:ext>
              </a:extLst>
            </p:cNvPr>
            <p:cNvSpPr/>
            <p:nvPr/>
          </p:nvSpPr>
          <p:spPr>
            <a:xfrm>
              <a:off x="364414" y="1339733"/>
              <a:ext cx="2567392" cy="20595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2288053-954E-9045-BF28-7276E22E99F9}"/>
                </a:ext>
              </a:extLst>
            </p:cNvPr>
            <p:cNvSpPr txBox="1"/>
            <p:nvPr/>
          </p:nvSpPr>
          <p:spPr>
            <a:xfrm>
              <a:off x="441789" y="1366000"/>
              <a:ext cx="2490017" cy="2033247"/>
            </a:xfrm>
            <a:prstGeom prst="rect">
              <a:avLst/>
            </a:prstGeom>
          </p:spPr>
          <p:txBody>
            <a:bodyPr vert="horz" wrap="square" lIns="91440" tIns="45720" rIns="91440" bIns="45720" rtlCol="0">
              <a:normAutofit/>
            </a:bodyPr>
            <a:lstStyle/>
            <a:p>
              <a:pPr>
                <a:spcBef>
                  <a:spcPts val="800"/>
                </a:spcBef>
              </a:pPr>
              <a:r>
                <a:rPr lang="en-US" sz="2000" b="1" dirty="0">
                  <a:latin typeface="Verdana" pitchFamily="34" charset="0"/>
                </a:rPr>
                <a:t>APIs</a:t>
              </a:r>
              <a:br>
                <a:rPr lang="en-US" dirty="0">
                  <a:latin typeface="Verdana" pitchFamily="34" charset="0"/>
                </a:rPr>
              </a:br>
              <a:r>
                <a:rPr lang="en-US" dirty="0"/>
                <a:t>External or internal interfaces between the application and underlying systems or services</a:t>
              </a:r>
            </a:p>
            <a:p>
              <a:pPr>
                <a:spcBef>
                  <a:spcPts val="800"/>
                </a:spcBef>
              </a:pPr>
              <a:endParaRPr lang="en-US" dirty="0" err="1">
                <a:latin typeface="Verdana" pitchFamily="34" charset="0"/>
              </a:endParaRPr>
            </a:p>
          </p:txBody>
        </p:sp>
      </p:grpSp>
    </p:spTree>
    <p:extLst>
      <p:ext uri="{BB962C8B-B14F-4D97-AF65-F5344CB8AC3E}">
        <p14:creationId xmlns:p14="http://schemas.microsoft.com/office/powerpoint/2010/main" val="391063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3139792547"/>
              </p:ext>
            </p:extLst>
          </p:nvPr>
        </p:nvGraphicFramePr>
        <p:xfrm>
          <a:off x="730251" y="1605341"/>
          <a:ext cx="10659240" cy="4950465"/>
        </p:xfrm>
        <a:graphic>
          <a:graphicData uri="http://schemas.openxmlformats.org/drawingml/2006/table">
            <a:tbl>
              <a:tblPr firstRow="1" bandRow="1">
                <a:tableStyleId>{5C22544A-7EE6-4342-B048-85BDC9FD1C3A}</a:tableStyleId>
              </a:tblPr>
              <a:tblGrid>
                <a:gridCol w="2664810">
                  <a:extLst>
                    <a:ext uri="{9D8B030D-6E8A-4147-A177-3AD203B41FA5}">
                      <a16:colId xmlns:a16="http://schemas.microsoft.com/office/drawing/2014/main" val="553679646"/>
                    </a:ext>
                  </a:extLst>
                </a:gridCol>
                <a:gridCol w="2664810">
                  <a:extLst>
                    <a:ext uri="{9D8B030D-6E8A-4147-A177-3AD203B41FA5}">
                      <a16:colId xmlns:a16="http://schemas.microsoft.com/office/drawing/2014/main" val="4078326660"/>
                    </a:ext>
                  </a:extLst>
                </a:gridCol>
                <a:gridCol w="2664810">
                  <a:extLst>
                    <a:ext uri="{9D8B030D-6E8A-4147-A177-3AD203B41FA5}">
                      <a16:colId xmlns:a16="http://schemas.microsoft.com/office/drawing/2014/main" val="1650778659"/>
                    </a:ext>
                  </a:extLst>
                </a:gridCol>
                <a:gridCol w="2664810">
                  <a:extLst>
                    <a:ext uri="{9D8B030D-6E8A-4147-A177-3AD203B41FA5}">
                      <a16:colId xmlns:a16="http://schemas.microsoft.com/office/drawing/2014/main" val="386317888"/>
                    </a:ext>
                  </a:extLst>
                </a:gridCol>
              </a:tblGrid>
              <a:tr h="1650155">
                <a:tc>
                  <a:txBody>
                    <a:bodyPr/>
                    <a:lstStyle/>
                    <a:p>
                      <a:pPr marL="0" algn="ctr" defTabSz="816572" rtl="0" eaLnBrk="1" latinLnBrk="0" hangingPunct="1"/>
                      <a:r>
                        <a:rPr lang="en-US" sz="1800" b="0" kern="1200" dirty="0">
                          <a:solidFill>
                            <a:schemeClr val="bg1"/>
                          </a:solidFill>
                          <a:latin typeface="+mn-lt"/>
                          <a:ea typeface="+mn-ea"/>
                          <a:cs typeface="+mn-cs"/>
                        </a:rPr>
                        <a:t>Display maps and  </a:t>
                      </a:r>
                    </a:p>
                    <a:p>
                      <a:pPr marL="0" algn="ctr" defTabSz="816572" rtl="0" eaLnBrk="1" latinLnBrk="0" hangingPunct="1"/>
                      <a:r>
                        <a:rPr lang="en-US" sz="1800" b="0" kern="1200" dirty="0">
                          <a:solidFill>
                            <a:schemeClr val="bg1"/>
                          </a:solidFill>
                          <a:latin typeface="+mn-lt"/>
                          <a:ea typeface="+mn-ea"/>
                          <a:cs typeface="+mn-cs"/>
                        </a:rPr>
                        <a:t>calculate distances</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4C00"/>
                    </a:solidFill>
                  </a:tcPr>
                </a:tc>
                <a:tc>
                  <a:txBody>
                    <a:bodyPr/>
                    <a:lstStyle/>
                    <a:p>
                      <a:pPr marL="0" algn="ctr" defTabSz="816572" rtl="0" eaLnBrk="1" latinLnBrk="0" hangingPunct="1"/>
                      <a:r>
                        <a:rPr lang="en-US" sz="1800" b="0" kern="1200" dirty="0">
                          <a:solidFill>
                            <a:schemeClr val="bg1"/>
                          </a:solidFill>
                          <a:latin typeface="+mn-lt"/>
                          <a:ea typeface="+mn-ea"/>
                          <a:cs typeface="+mn-cs"/>
                        </a:rPr>
                        <a:t>Log into web applications</a:t>
                      </a:r>
                    </a:p>
                    <a:p>
                      <a:pPr marL="0" algn="ctr" defTabSz="816572" rtl="0" eaLnBrk="1" latinLnBrk="0" hangingPunct="1"/>
                      <a:endParaRPr lang="en-US" sz="1800" b="0" kern="1200" dirty="0">
                        <a:solidFill>
                          <a:schemeClr val="bg1"/>
                        </a:solidFill>
                        <a:latin typeface="+mn-lt"/>
                        <a:ea typeface="+mn-ea"/>
                        <a:cs typeface="+mn-cs"/>
                      </a:endParaRPr>
                    </a:p>
                    <a:p>
                      <a:pPr marL="0" algn="ctr" defTabSz="816572" rtl="0" eaLnBrk="1" latinLnBrk="0" hangingPunct="1"/>
                      <a:endParaRPr lang="en-US" sz="1800" b="0" kern="1200" dirty="0">
                        <a:solidFill>
                          <a:schemeClr val="bg1"/>
                        </a:solidFill>
                        <a:latin typeface="+mn-lt"/>
                        <a:ea typeface="+mn-ea"/>
                        <a:cs typeface="+mn-cs"/>
                      </a:endParaRP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816572" rtl="0" eaLnBrk="1" latinLnBrk="0" hangingPunct="1"/>
                      <a:r>
                        <a:rPr lang="en-US" sz="1800" b="0" kern="1200" dirty="0">
                          <a:solidFill>
                            <a:schemeClr val="bg1"/>
                          </a:solidFill>
                          <a:latin typeface="+mn-lt"/>
                          <a:ea typeface="+mn-ea"/>
                          <a:cs typeface="+mn-cs"/>
                        </a:rPr>
                        <a:t>Initiate a</a:t>
                      </a:r>
                    </a:p>
                    <a:p>
                      <a:pPr marL="0" algn="ctr" defTabSz="816572" rtl="0" eaLnBrk="1" latinLnBrk="0" hangingPunct="1"/>
                      <a:r>
                        <a:rPr lang="en-US" sz="1800" b="0" kern="1200" dirty="0">
                          <a:solidFill>
                            <a:schemeClr val="bg1"/>
                          </a:solidFill>
                          <a:latin typeface="+mn-lt"/>
                          <a:ea typeface="+mn-ea"/>
                          <a:cs typeface="+mn-cs"/>
                        </a:rPr>
                        <a:t>Payment</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816572" rtl="0" eaLnBrk="1" latinLnBrk="0" hangingPunct="1"/>
                      <a:r>
                        <a:rPr lang="en-US" sz="1800" b="0" kern="1200" dirty="0">
                          <a:solidFill>
                            <a:schemeClr val="bg1"/>
                          </a:solidFill>
                          <a:latin typeface="+mn-lt"/>
                          <a:ea typeface="+mn-ea"/>
                          <a:cs typeface="+mn-cs"/>
                        </a:rPr>
                        <a:t>Get a payment confirmation</a:t>
                      </a:r>
                      <a:br>
                        <a:rPr lang="en-US" sz="1800" b="0" kern="1200" dirty="0">
                          <a:solidFill>
                            <a:schemeClr val="bg1"/>
                          </a:solidFill>
                          <a:latin typeface="+mn-lt"/>
                          <a:ea typeface="+mn-ea"/>
                          <a:cs typeface="+mn-cs"/>
                        </a:rPr>
                      </a:br>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21891613"/>
                  </a:ext>
                </a:extLst>
              </a:tr>
              <a:tr h="1650155">
                <a:tc>
                  <a:txBody>
                    <a:bodyPr/>
                    <a:lstStyle/>
                    <a:p>
                      <a:pPr marL="0" algn="ctr" defTabSz="816572" rtl="0" eaLnBrk="1" latinLnBrk="0" hangingPunct="1"/>
                      <a:r>
                        <a:rPr lang="en-US" sz="1800" b="0" kern="1200" dirty="0">
                          <a:solidFill>
                            <a:schemeClr val="bg1"/>
                          </a:solidFill>
                          <a:latin typeface="+mn-lt"/>
                          <a:ea typeface="+mn-ea"/>
                          <a:cs typeface="+mn-cs"/>
                        </a:rPr>
                        <a:t>Make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calculations</a:t>
                      </a: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4C00"/>
                    </a:solidFill>
                  </a:tcPr>
                </a:tc>
                <a:tc>
                  <a:txBody>
                    <a:bodyPr/>
                    <a:lstStyle/>
                    <a:p>
                      <a:pPr marL="0" algn="ctr" defTabSz="816572" rtl="0" eaLnBrk="1" latinLnBrk="0" hangingPunct="1"/>
                      <a:r>
                        <a:rPr lang="en-US" sz="1800" b="1" kern="1200" dirty="0">
                          <a:solidFill>
                            <a:schemeClr val="bg1"/>
                          </a:solidFill>
                          <a:latin typeface="+mn-lt"/>
                          <a:ea typeface="+mn-ea"/>
                          <a:cs typeface="+mn-cs"/>
                        </a:rPr>
                        <a:t>Extract</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data</a:t>
                      </a: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816572" rtl="0" eaLnBrk="1" latinLnBrk="0" hangingPunct="1"/>
                      <a:r>
                        <a:rPr lang="en-US" sz="1800" b="1" kern="1200" dirty="0">
                          <a:solidFill>
                            <a:schemeClr val="bg1"/>
                          </a:solidFill>
                          <a:latin typeface="+mn-lt"/>
                          <a:ea typeface="+mn-ea"/>
                          <a:cs typeface="+mn-cs"/>
                        </a:rPr>
                        <a:t>Post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data</a:t>
                      </a:r>
                      <a:br>
                        <a:rPr lang="en-US" sz="1800" b="0" kern="1200" dirty="0">
                          <a:solidFill>
                            <a:schemeClr val="bg1"/>
                          </a:solidFill>
                          <a:latin typeface="+mn-lt"/>
                          <a:ea typeface="+mn-ea"/>
                          <a:cs typeface="+mn-cs"/>
                        </a:rPr>
                      </a:br>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816572" rtl="0" eaLnBrk="1" latinLnBrk="0" hangingPunct="1"/>
                      <a:r>
                        <a:rPr lang="en-US" sz="1800" b="0" kern="1200" dirty="0">
                          <a:solidFill>
                            <a:schemeClr val="bg1"/>
                          </a:solidFill>
                          <a:latin typeface="+mn-lt"/>
                          <a:ea typeface="+mn-ea"/>
                          <a:cs typeface="+mn-cs"/>
                        </a:rPr>
                        <a:t>Connect to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social media</a:t>
                      </a:r>
                      <a:br>
                        <a:rPr lang="en-US" sz="1800" b="0" kern="1200" dirty="0">
                          <a:solidFill>
                            <a:schemeClr val="bg1"/>
                          </a:solidFill>
                          <a:latin typeface="+mn-lt"/>
                          <a:ea typeface="+mn-ea"/>
                          <a:cs typeface="+mn-cs"/>
                        </a:rPr>
                      </a:br>
                      <a:endParaRPr lang="en-US" sz="1800" b="0" kern="1200" dirty="0">
                        <a:solidFill>
                          <a:schemeClr val="bg1"/>
                        </a:solidFill>
                        <a:latin typeface="+mn-lt"/>
                        <a:ea typeface="+mn-ea"/>
                        <a:cs typeface="+mn-cs"/>
                      </a:endParaRP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8264086"/>
                  </a:ext>
                </a:extLst>
              </a:tr>
              <a:tr h="1650155">
                <a:tc>
                  <a:txBody>
                    <a:bodyPr/>
                    <a:lstStyle/>
                    <a:p>
                      <a:pPr marL="0" algn="ctr" defTabSz="816572" rtl="0" eaLnBrk="1" latinLnBrk="0" hangingPunct="1"/>
                      <a:r>
                        <a:rPr lang="en-US" sz="1800" b="0" kern="1200" dirty="0">
                          <a:solidFill>
                            <a:schemeClr val="bg1"/>
                          </a:solidFill>
                          <a:latin typeface="+mn-lt"/>
                          <a:ea typeface="+mn-ea"/>
                          <a:cs typeface="+mn-cs"/>
                        </a:rPr>
                        <a:t>Generate a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report</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4C00"/>
                    </a:solidFill>
                  </a:tcPr>
                </a:tc>
                <a:tc>
                  <a:txBody>
                    <a:bodyPr/>
                    <a:lstStyle/>
                    <a:p>
                      <a:pPr marL="0" algn="ctr" defTabSz="816572" rtl="0" eaLnBrk="1" latinLnBrk="0" hangingPunct="1"/>
                      <a:r>
                        <a:rPr lang="en-US" sz="1800" b="1" kern="1200" dirty="0">
                          <a:solidFill>
                            <a:schemeClr val="bg1"/>
                          </a:solidFill>
                          <a:latin typeface="+mn-lt"/>
                          <a:ea typeface="+mn-ea"/>
                          <a:cs typeface="+mn-cs"/>
                        </a:rPr>
                        <a:t>Read</a:t>
                      </a:r>
                      <a:r>
                        <a:rPr lang="en-US" sz="1800" b="0" kern="1200" dirty="0">
                          <a:solidFill>
                            <a:schemeClr val="bg1"/>
                          </a:solidFill>
                          <a:latin typeface="+mn-lt"/>
                          <a:ea typeface="+mn-ea"/>
                          <a:cs typeface="+mn-cs"/>
                        </a:rPr>
                        <a:t> from a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database</a:t>
                      </a: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816572" rtl="0" eaLnBrk="1" latinLnBrk="0" hangingPunct="1"/>
                      <a:r>
                        <a:rPr lang="en-US" sz="1800" b="1" kern="1200" dirty="0">
                          <a:solidFill>
                            <a:schemeClr val="bg1"/>
                          </a:solidFill>
                          <a:latin typeface="+mn-lt"/>
                          <a:ea typeface="+mn-ea"/>
                          <a:cs typeface="+mn-cs"/>
                        </a:rPr>
                        <a:t>Write</a:t>
                      </a:r>
                      <a:r>
                        <a:rPr lang="en-US" sz="1800" b="0" kern="1200" dirty="0">
                          <a:solidFill>
                            <a:schemeClr val="bg1"/>
                          </a:solidFill>
                          <a:latin typeface="+mn-lt"/>
                          <a:ea typeface="+mn-ea"/>
                          <a:cs typeface="+mn-cs"/>
                        </a:rPr>
                        <a:t> to a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database</a:t>
                      </a:r>
                    </a:p>
                    <a:p>
                      <a:pPr marL="0" algn="ctr" defTabSz="816572" rtl="0" eaLnBrk="1" latinLnBrk="0" hangingPunct="1"/>
                      <a:endParaRPr lang="en-US" sz="1800" b="0" kern="1200" dirty="0">
                        <a:solidFill>
                          <a:schemeClr val="bg1"/>
                        </a:solidFill>
                        <a:latin typeface="+mn-lt"/>
                        <a:ea typeface="+mn-ea"/>
                        <a:cs typeface="+mn-cs"/>
                      </a:endParaRP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816572" rtl="0" eaLnBrk="1" latinLnBrk="0" hangingPunct="1"/>
                      <a:r>
                        <a:rPr lang="en-US" sz="1800" b="0" kern="1200" dirty="0">
                          <a:solidFill>
                            <a:schemeClr val="bg1"/>
                          </a:solidFill>
                          <a:latin typeface="+mn-lt"/>
                          <a:ea typeface="+mn-ea"/>
                          <a:cs typeface="+mn-cs"/>
                        </a:rPr>
                        <a:t>Display an </a:t>
                      </a:r>
                      <a:br>
                        <a:rPr lang="en-US" sz="1800" b="0" kern="1200" dirty="0">
                          <a:solidFill>
                            <a:schemeClr val="bg1"/>
                          </a:solidFill>
                          <a:latin typeface="+mn-lt"/>
                          <a:ea typeface="+mn-ea"/>
                          <a:cs typeface="+mn-cs"/>
                        </a:rPr>
                      </a:br>
                      <a:r>
                        <a:rPr lang="en-US" sz="1800" b="0" kern="1200" dirty="0">
                          <a:solidFill>
                            <a:schemeClr val="bg1"/>
                          </a:solidFill>
                          <a:latin typeface="+mn-lt"/>
                          <a:ea typeface="+mn-ea"/>
                          <a:cs typeface="+mn-cs"/>
                        </a:rPr>
                        <a:t>image</a:t>
                      </a:r>
                    </a:p>
                  </a:txBody>
                  <a:tcPr marL="45720" marR="45720" marT="9144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667481715"/>
                  </a:ext>
                </a:extLst>
              </a:tr>
            </a:tbl>
          </a:graphicData>
        </a:graphic>
      </p:graphicFrame>
      <p:sp>
        <p:nvSpPr>
          <p:cNvPr id="3" name="TextBox 2"/>
          <p:cNvSpPr txBox="1"/>
          <p:nvPr/>
        </p:nvSpPr>
        <p:spPr>
          <a:xfrm>
            <a:off x="730252" y="1088588"/>
            <a:ext cx="10659234" cy="532163"/>
          </a:xfrm>
          <a:prstGeom prst="rect">
            <a:avLst/>
          </a:prstGeom>
          <a:solidFill>
            <a:schemeClr val="tx1">
              <a:lumMod val="65000"/>
              <a:lumOff val="35000"/>
            </a:schemeClr>
          </a:solidFill>
          <a:ln w="28575">
            <a:solidFill>
              <a:schemeClr val="bg1"/>
            </a:solidFill>
          </a:ln>
        </p:spPr>
        <p:txBody>
          <a:bodyPr vert="horz" wrap="square" lIns="91440" tIns="45720" rIns="91440" bIns="45720" rtlCol="0" anchor="ctr">
            <a:noAutofit/>
          </a:bodyPr>
          <a:lstStyle/>
          <a:p>
            <a:pPr defTabSz="914354">
              <a:spcBef>
                <a:spcPts val="800"/>
              </a:spcBef>
            </a:pPr>
            <a:r>
              <a:rPr lang="en-US" sz="2133" b="1" dirty="0">
                <a:solidFill>
                  <a:schemeClr val="bg1"/>
                </a:solidFill>
                <a:latin typeface="+mn-lt"/>
              </a:rPr>
              <a:t>API BINGO</a:t>
            </a:r>
          </a:p>
        </p:txBody>
      </p:sp>
      <p:sp>
        <p:nvSpPr>
          <p:cNvPr id="6" name="Title 5">
            <a:extLst>
              <a:ext uri="{FF2B5EF4-FFF2-40B4-BE49-F238E27FC236}">
                <a16:creationId xmlns:a16="http://schemas.microsoft.com/office/drawing/2014/main" id="{B03A901C-835B-2442-834D-709B09C826E7}"/>
              </a:ext>
            </a:extLst>
          </p:cNvPr>
          <p:cNvSpPr>
            <a:spLocks noGrp="1"/>
          </p:cNvSpPr>
          <p:nvPr>
            <p:ph type="title"/>
          </p:nvPr>
        </p:nvSpPr>
        <p:spPr>
          <a:xfrm>
            <a:off x="730251" y="319617"/>
            <a:ext cx="10972800" cy="727635"/>
          </a:xfrm>
        </p:spPr>
        <p:txBody>
          <a:bodyPr/>
          <a:lstStyle/>
          <a:p>
            <a:r>
              <a:rPr lang="en-US" dirty="0"/>
              <a:t>API opportunities</a:t>
            </a:r>
          </a:p>
        </p:txBody>
      </p:sp>
      <p:pic>
        <p:nvPicPr>
          <p:cNvPr id="8" name="Picture 7">
            <a:extLst>
              <a:ext uri="{FF2B5EF4-FFF2-40B4-BE49-F238E27FC236}">
                <a16:creationId xmlns:a16="http://schemas.microsoft.com/office/drawing/2014/main" id="{20B63D2D-631C-1346-8B30-D36200E9F225}"/>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7089505" y="5757848"/>
            <a:ext cx="578565" cy="548640"/>
          </a:xfrm>
          <a:prstGeom prst="rect">
            <a:avLst/>
          </a:prstGeom>
        </p:spPr>
      </p:pic>
      <p:pic>
        <p:nvPicPr>
          <p:cNvPr id="9" name="Picture 8">
            <a:extLst>
              <a:ext uri="{FF2B5EF4-FFF2-40B4-BE49-F238E27FC236}">
                <a16:creationId xmlns:a16="http://schemas.microsoft.com/office/drawing/2014/main" id="{93F54D7A-ABC7-BC4C-8797-B9CEE409B507}"/>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4480422" y="5757848"/>
            <a:ext cx="578565" cy="548640"/>
          </a:xfrm>
          <a:prstGeom prst="rect">
            <a:avLst/>
          </a:prstGeom>
        </p:spPr>
      </p:pic>
      <p:pic>
        <p:nvPicPr>
          <p:cNvPr id="12" name="Picture 11">
            <a:extLst>
              <a:ext uri="{FF2B5EF4-FFF2-40B4-BE49-F238E27FC236}">
                <a16:creationId xmlns:a16="http://schemas.microsoft.com/office/drawing/2014/main" id="{6C37CF15-252F-454A-A457-CEEB2FD67E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27927" y="4076031"/>
            <a:ext cx="636629" cy="548640"/>
          </a:xfrm>
          <a:prstGeom prst="rect">
            <a:avLst/>
          </a:prstGeom>
        </p:spPr>
      </p:pic>
      <p:pic>
        <p:nvPicPr>
          <p:cNvPr id="16" name="Picture 15">
            <a:extLst>
              <a:ext uri="{FF2B5EF4-FFF2-40B4-BE49-F238E27FC236}">
                <a16:creationId xmlns:a16="http://schemas.microsoft.com/office/drawing/2014/main" id="{FC9F3BF9-09FD-3A44-9FDA-A6922DAAFF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85658" y="2435025"/>
            <a:ext cx="673329" cy="548640"/>
          </a:xfrm>
          <a:prstGeom prst="rect">
            <a:avLst/>
          </a:prstGeom>
        </p:spPr>
      </p:pic>
      <p:pic>
        <p:nvPicPr>
          <p:cNvPr id="17" name="Picture 16">
            <a:extLst>
              <a:ext uri="{FF2B5EF4-FFF2-40B4-BE49-F238E27FC236}">
                <a16:creationId xmlns:a16="http://schemas.microsoft.com/office/drawing/2014/main" id="{BEE42378-D3BA-9A4B-B9D0-528F246C5C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88613" y="2429993"/>
            <a:ext cx="548640" cy="553672"/>
          </a:xfrm>
          <a:prstGeom prst="rect">
            <a:avLst/>
          </a:prstGeom>
        </p:spPr>
      </p:pic>
      <p:pic>
        <p:nvPicPr>
          <p:cNvPr id="21" name="Picture 20">
            <a:extLst>
              <a:ext uri="{FF2B5EF4-FFF2-40B4-BE49-F238E27FC236}">
                <a16:creationId xmlns:a16="http://schemas.microsoft.com/office/drawing/2014/main" id="{8CF49024-AD01-1F48-A9E7-AB79A32D56A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44087" y="4070639"/>
            <a:ext cx="548640" cy="555860"/>
          </a:xfrm>
          <a:prstGeom prst="rect">
            <a:avLst/>
          </a:prstGeom>
        </p:spPr>
      </p:pic>
      <p:pic>
        <p:nvPicPr>
          <p:cNvPr id="24" name="Picture 23">
            <a:extLst>
              <a:ext uri="{FF2B5EF4-FFF2-40B4-BE49-F238E27FC236}">
                <a16:creationId xmlns:a16="http://schemas.microsoft.com/office/drawing/2014/main" id="{D19F3123-5462-7B42-98EA-D9BF634C73F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05100" y="4068811"/>
            <a:ext cx="548640" cy="555860"/>
          </a:xfrm>
          <a:prstGeom prst="rect">
            <a:avLst/>
          </a:prstGeom>
        </p:spPr>
      </p:pic>
      <p:pic>
        <p:nvPicPr>
          <p:cNvPr id="25" name="Picture 24">
            <a:extLst>
              <a:ext uri="{FF2B5EF4-FFF2-40B4-BE49-F238E27FC236}">
                <a16:creationId xmlns:a16="http://schemas.microsoft.com/office/drawing/2014/main" id="{5FA0BC59-2CE3-A347-82CC-82301BB78C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776160" y="2429993"/>
            <a:ext cx="548640" cy="548640"/>
          </a:xfrm>
          <a:prstGeom prst="rect">
            <a:avLst/>
          </a:prstGeom>
        </p:spPr>
      </p:pic>
      <p:pic>
        <p:nvPicPr>
          <p:cNvPr id="27" name="Picture 26">
            <a:extLst>
              <a:ext uri="{FF2B5EF4-FFF2-40B4-BE49-F238E27FC236}">
                <a16:creationId xmlns:a16="http://schemas.microsoft.com/office/drawing/2014/main" id="{B2F12206-235D-8B48-8ACE-86E9BF43C118}"/>
              </a:ext>
            </a:extLst>
          </p:cNvPr>
          <p:cNvPicPr>
            <a:picLocks noChangeAspect="1"/>
          </p:cNvPicPr>
          <p:nvPr/>
        </p:nvPicPr>
        <p:blipFill>
          <a:blip r:embed="rId9" cstate="print">
            <a:lum bright="100000" contrast="100000"/>
            <a:extLst>
              <a:ext uri="{28A0092B-C50C-407E-A947-70E740481C1C}">
                <a14:useLocalDpi xmlns:a14="http://schemas.microsoft.com/office/drawing/2010/main"/>
              </a:ext>
            </a:extLst>
          </a:blip>
          <a:stretch>
            <a:fillRect/>
          </a:stretch>
        </p:blipFill>
        <p:spPr>
          <a:xfrm>
            <a:off x="1830469" y="4077859"/>
            <a:ext cx="466826" cy="548640"/>
          </a:xfrm>
          <a:prstGeom prst="rect">
            <a:avLst/>
          </a:prstGeom>
        </p:spPr>
      </p:pic>
      <p:pic>
        <p:nvPicPr>
          <p:cNvPr id="29" name="Picture 28">
            <a:extLst>
              <a:ext uri="{FF2B5EF4-FFF2-40B4-BE49-F238E27FC236}">
                <a16:creationId xmlns:a16="http://schemas.microsoft.com/office/drawing/2014/main" id="{3C564E9A-DE3A-2842-B003-C57A02C299B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05100" y="2429993"/>
            <a:ext cx="548640" cy="548640"/>
          </a:xfrm>
          <a:prstGeom prst="rect">
            <a:avLst/>
          </a:prstGeom>
        </p:spPr>
      </p:pic>
      <p:pic>
        <p:nvPicPr>
          <p:cNvPr id="31" name="Picture 30">
            <a:extLst>
              <a:ext uri="{FF2B5EF4-FFF2-40B4-BE49-F238E27FC236}">
                <a16:creationId xmlns:a16="http://schemas.microsoft.com/office/drawing/2014/main" id="{469D3575-C159-5842-8E9E-DC6E01EDE9E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43722" y="5757848"/>
            <a:ext cx="433925" cy="548640"/>
          </a:xfrm>
          <a:prstGeom prst="rect">
            <a:avLst/>
          </a:prstGeom>
        </p:spPr>
      </p:pic>
      <p:pic>
        <p:nvPicPr>
          <p:cNvPr id="33" name="Picture 32">
            <a:extLst>
              <a:ext uri="{FF2B5EF4-FFF2-40B4-BE49-F238E27FC236}">
                <a16:creationId xmlns:a16="http://schemas.microsoft.com/office/drawing/2014/main" id="{EB539550-B853-3C40-BB86-22E81DC16C8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718614" y="5757848"/>
            <a:ext cx="673329" cy="548640"/>
          </a:xfrm>
          <a:prstGeom prst="rect">
            <a:avLst/>
          </a:prstGeom>
        </p:spPr>
      </p:pic>
    </p:spTree>
    <p:extLst>
      <p:ext uri="{BB962C8B-B14F-4D97-AF65-F5344CB8AC3E}">
        <p14:creationId xmlns:p14="http://schemas.microsoft.com/office/powerpoint/2010/main" val="333520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use cases</a:t>
            </a:r>
          </a:p>
        </p:txBody>
      </p:sp>
      <p:sp>
        <p:nvSpPr>
          <p:cNvPr id="13" name="Rounded Rectangle 12"/>
          <p:cNvSpPr/>
          <p:nvPr/>
        </p:nvSpPr>
        <p:spPr>
          <a:xfrm>
            <a:off x="584862" y="1036556"/>
            <a:ext cx="7185231" cy="870191"/>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Data Services </a:t>
            </a:r>
            <a:r>
              <a:rPr lang="en-US" sz="2133" dirty="0"/>
              <a:t>| </a:t>
            </a:r>
            <a:r>
              <a:rPr lang="en-US" dirty="0"/>
              <a:t>retrieve data at any time</a:t>
            </a:r>
            <a:endParaRPr lang="en-US" sz="2133" dirty="0"/>
          </a:p>
        </p:txBody>
      </p:sp>
      <p:sp>
        <p:nvSpPr>
          <p:cNvPr id="14" name="Rounded Rectangle 13"/>
          <p:cNvSpPr/>
          <p:nvPr/>
        </p:nvSpPr>
        <p:spPr>
          <a:xfrm>
            <a:off x="8232238" y="1036556"/>
            <a:ext cx="3526981" cy="870191"/>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Payments</a:t>
            </a:r>
          </a:p>
        </p:txBody>
      </p:sp>
      <p:grpSp>
        <p:nvGrpSpPr>
          <p:cNvPr id="8" name="Group 7">
            <a:extLst>
              <a:ext uri="{FF2B5EF4-FFF2-40B4-BE49-F238E27FC236}">
                <a16:creationId xmlns:a16="http://schemas.microsoft.com/office/drawing/2014/main" id="{424A5638-5F84-DE4A-8368-0F08D9034683}"/>
              </a:ext>
            </a:extLst>
          </p:cNvPr>
          <p:cNvGrpSpPr/>
          <p:nvPr/>
        </p:nvGrpSpPr>
        <p:grpSpPr>
          <a:xfrm>
            <a:off x="584862" y="1986964"/>
            <a:ext cx="3526981" cy="1455533"/>
            <a:chOff x="584862" y="1986964"/>
            <a:chExt cx="3526981" cy="1455533"/>
          </a:xfrm>
        </p:grpSpPr>
        <p:sp>
          <p:nvSpPr>
            <p:cNvPr id="23" name="Freeform 22">
              <a:extLst>
                <a:ext uri="{FF2B5EF4-FFF2-40B4-BE49-F238E27FC236}">
                  <a16:creationId xmlns:a16="http://schemas.microsoft.com/office/drawing/2014/main" id="{598DBCB0-56CB-4443-AD4D-D2E8C4CA972F}"/>
                </a:ext>
              </a:extLst>
            </p:cNvPr>
            <p:cNvSpPr/>
            <p:nvPr/>
          </p:nvSpPr>
          <p:spPr>
            <a:xfrm>
              <a:off x="584862" y="1986964"/>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t>Account</a:t>
              </a:r>
              <a:br>
                <a:rPr lang="en-US" kern="1200" dirty="0"/>
              </a:br>
              <a:r>
                <a:rPr lang="en-US" kern="1200" dirty="0"/>
                <a:t>balance</a:t>
              </a:r>
            </a:p>
          </p:txBody>
        </p:sp>
        <p:pic>
          <p:nvPicPr>
            <p:cNvPr id="37" name="Picture 36">
              <a:extLst>
                <a:ext uri="{FF2B5EF4-FFF2-40B4-BE49-F238E27FC236}">
                  <a16:creationId xmlns:a16="http://schemas.microsoft.com/office/drawing/2014/main" id="{A929732F-B843-E44C-9C44-6BA8E6464290}"/>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57924" y="2348970"/>
              <a:ext cx="425613" cy="731520"/>
            </a:xfrm>
            <a:prstGeom prst="rect">
              <a:avLst/>
            </a:prstGeom>
          </p:spPr>
        </p:pic>
      </p:grpSp>
      <p:grpSp>
        <p:nvGrpSpPr>
          <p:cNvPr id="12" name="Group 11">
            <a:extLst>
              <a:ext uri="{FF2B5EF4-FFF2-40B4-BE49-F238E27FC236}">
                <a16:creationId xmlns:a16="http://schemas.microsoft.com/office/drawing/2014/main" id="{7024BD0A-3C34-BD46-8A9A-FCB7775029CB}"/>
              </a:ext>
            </a:extLst>
          </p:cNvPr>
          <p:cNvGrpSpPr/>
          <p:nvPr/>
        </p:nvGrpSpPr>
        <p:grpSpPr>
          <a:xfrm>
            <a:off x="584862" y="5189137"/>
            <a:ext cx="3526981" cy="1455533"/>
            <a:chOff x="584862" y="5189137"/>
            <a:chExt cx="3526981" cy="1455533"/>
          </a:xfrm>
        </p:grpSpPr>
        <p:sp>
          <p:nvSpPr>
            <p:cNvPr id="27" name="Freeform 26">
              <a:extLst>
                <a:ext uri="{FF2B5EF4-FFF2-40B4-BE49-F238E27FC236}">
                  <a16:creationId xmlns:a16="http://schemas.microsoft.com/office/drawing/2014/main" id="{67268413-BD70-984F-BF0F-EB7327BF5736}"/>
                </a:ext>
              </a:extLst>
            </p:cNvPr>
            <p:cNvSpPr/>
            <p:nvPr/>
          </p:nvSpPr>
          <p:spPr>
            <a:xfrm>
              <a:off x="584862" y="5189137"/>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ACH File and </a:t>
              </a:r>
              <a:br>
                <a:rPr lang="en-US" kern="1200" dirty="0">
                  <a:solidFill>
                    <a:schemeClr val="bg1"/>
                  </a:solidFill>
                </a:rPr>
              </a:br>
              <a:r>
                <a:rPr lang="en-US" kern="1200" dirty="0">
                  <a:solidFill>
                    <a:schemeClr val="bg1"/>
                  </a:solidFill>
                </a:rPr>
                <a:t>batch status</a:t>
              </a:r>
            </a:p>
          </p:txBody>
        </p:sp>
        <p:pic>
          <p:nvPicPr>
            <p:cNvPr id="40" name="Picture 39">
              <a:extLst>
                <a:ext uri="{FF2B5EF4-FFF2-40B4-BE49-F238E27FC236}">
                  <a16:creationId xmlns:a16="http://schemas.microsoft.com/office/drawing/2014/main" id="{F502FE7F-05A1-CA43-8E41-03DB42CD1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4504" y="5551143"/>
              <a:ext cx="530087" cy="731520"/>
            </a:xfrm>
            <a:prstGeom prst="rect">
              <a:avLst/>
            </a:prstGeom>
          </p:spPr>
        </p:pic>
      </p:grpSp>
      <p:grpSp>
        <p:nvGrpSpPr>
          <p:cNvPr id="10" name="Group 9">
            <a:extLst>
              <a:ext uri="{FF2B5EF4-FFF2-40B4-BE49-F238E27FC236}">
                <a16:creationId xmlns:a16="http://schemas.microsoft.com/office/drawing/2014/main" id="{7ACE066F-B3BF-6844-85E7-6DC9F18ECF48}"/>
              </a:ext>
            </a:extLst>
          </p:cNvPr>
          <p:cNvGrpSpPr/>
          <p:nvPr/>
        </p:nvGrpSpPr>
        <p:grpSpPr>
          <a:xfrm>
            <a:off x="584862" y="3588050"/>
            <a:ext cx="3526981" cy="1455533"/>
            <a:chOff x="584862" y="3588050"/>
            <a:chExt cx="3526981" cy="1455533"/>
          </a:xfrm>
        </p:grpSpPr>
        <p:sp>
          <p:nvSpPr>
            <p:cNvPr id="25" name="Freeform 24">
              <a:extLst>
                <a:ext uri="{FF2B5EF4-FFF2-40B4-BE49-F238E27FC236}">
                  <a16:creationId xmlns:a16="http://schemas.microsoft.com/office/drawing/2014/main" id="{A0488E3C-DD7A-484A-933E-2C630151F09E}"/>
                </a:ext>
              </a:extLst>
            </p:cNvPr>
            <p:cNvSpPr/>
            <p:nvPr/>
          </p:nvSpPr>
          <p:spPr>
            <a:xfrm>
              <a:off x="584862" y="3588050"/>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Image </a:t>
              </a:r>
              <a:br>
                <a:rPr lang="en-US" kern="1200" dirty="0">
                  <a:solidFill>
                    <a:schemeClr val="bg1"/>
                  </a:solidFill>
                </a:rPr>
              </a:br>
              <a:r>
                <a:rPr lang="en-US" kern="1200" dirty="0">
                  <a:solidFill>
                    <a:schemeClr val="bg1"/>
                  </a:solidFill>
                </a:rPr>
                <a:t>retrieval</a:t>
              </a:r>
            </a:p>
          </p:txBody>
        </p:sp>
        <p:pic>
          <p:nvPicPr>
            <p:cNvPr id="41" name="Picture 2">
              <a:extLst>
                <a:ext uri="{FF2B5EF4-FFF2-40B4-BE49-F238E27FC236}">
                  <a16:creationId xmlns:a16="http://schemas.microsoft.com/office/drawing/2014/main" id="{7EC0C70F-92B4-5041-9039-49C5205D092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751" y="3995776"/>
              <a:ext cx="78642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a:extLst>
              <a:ext uri="{FF2B5EF4-FFF2-40B4-BE49-F238E27FC236}">
                <a16:creationId xmlns:a16="http://schemas.microsoft.com/office/drawing/2014/main" id="{DECDAF47-B441-FC43-8EB3-86C9F87BF020}"/>
              </a:ext>
            </a:extLst>
          </p:cNvPr>
          <p:cNvGrpSpPr/>
          <p:nvPr/>
        </p:nvGrpSpPr>
        <p:grpSpPr>
          <a:xfrm>
            <a:off x="4243111" y="3588050"/>
            <a:ext cx="3526981" cy="1455533"/>
            <a:chOff x="4243111" y="3588050"/>
            <a:chExt cx="3526981" cy="1455533"/>
          </a:xfrm>
        </p:grpSpPr>
        <p:sp>
          <p:nvSpPr>
            <p:cNvPr id="9" name="Freeform 8">
              <a:extLst>
                <a:ext uri="{FF2B5EF4-FFF2-40B4-BE49-F238E27FC236}">
                  <a16:creationId xmlns:a16="http://schemas.microsoft.com/office/drawing/2014/main" id="{73B6D0C4-C337-554B-8E3F-41EF7741DB88}"/>
                </a:ext>
              </a:extLst>
            </p:cNvPr>
            <p:cNvSpPr/>
            <p:nvPr/>
          </p:nvSpPr>
          <p:spPr>
            <a:xfrm>
              <a:off x="4243111" y="3588050"/>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Account</a:t>
              </a:r>
              <a:br>
                <a:rPr lang="en-US" kern="1200" dirty="0">
                  <a:solidFill>
                    <a:schemeClr val="bg1"/>
                  </a:solidFill>
                </a:rPr>
              </a:br>
              <a:r>
                <a:rPr lang="en-US" kern="1200" dirty="0">
                  <a:solidFill>
                    <a:schemeClr val="bg1"/>
                  </a:solidFill>
                </a:rPr>
                <a:t>Validation</a:t>
              </a:r>
              <a:br>
                <a:rPr lang="en-US" kern="1200" dirty="0">
                  <a:solidFill>
                    <a:schemeClr val="bg1"/>
                  </a:solidFill>
                </a:rPr>
              </a:br>
              <a:r>
                <a:rPr lang="en-US" kern="1200" dirty="0">
                  <a:solidFill>
                    <a:schemeClr val="bg1"/>
                  </a:solidFill>
                </a:rPr>
                <a:t>Service (AVS)</a:t>
              </a:r>
            </a:p>
          </p:txBody>
        </p:sp>
        <p:pic>
          <p:nvPicPr>
            <p:cNvPr id="42" name="Picture 41">
              <a:extLst>
                <a:ext uri="{FF2B5EF4-FFF2-40B4-BE49-F238E27FC236}">
                  <a16:creationId xmlns:a16="http://schemas.microsoft.com/office/drawing/2014/main" id="{D4802AE9-1F2F-824E-8021-C4BA7805D23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62846" y="3950056"/>
              <a:ext cx="731520" cy="731520"/>
            </a:xfrm>
            <a:prstGeom prst="rect">
              <a:avLst/>
            </a:prstGeom>
          </p:spPr>
        </p:pic>
      </p:grpSp>
      <p:grpSp>
        <p:nvGrpSpPr>
          <p:cNvPr id="15" name="Group 14">
            <a:extLst>
              <a:ext uri="{FF2B5EF4-FFF2-40B4-BE49-F238E27FC236}">
                <a16:creationId xmlns:a16="http://schemas.microsoft.com/office/drawing/2014/main" id="{284DC87C-74A3-334B-A877-073B7D169F30}"/>
              </a:ext>
            </a:extLst>
          </p:cNvPr>
          <p:cNvGrpSpPr/>
          <p:nvPr/>
        </p:nvGrpSpPr>
        <p:grpSpPr>
          <a:xfrm>
            <a:off x="4243111" y="1986964"/>
            <a:ext cx="3526981" cy="1455533"/>
            <a:chOff x="4243111" y="1986964"/>
            <a:chExt cx="3526981" cy="1455533"/>
          </a:xfrm>
        </p:grpSpPr>
        <p:sp>
          <p:nvSpPr>
            <p:cNvPr id="7" name="Freeform 6">
              <a:extLst>
                <a:ext uri="{FF2B5EF4-FFF2-40B4-BE49-F238E27FC236}">
                  <a16:creationId xmlns:a16="http://schemas.microsoft.com/office/drawing/2014/main" id="{64CCAF7C-6C00-3E4E-921C-26ACABDFB36D}"/>
                </a:ext>
              </a:extLst>
            </p:cNvPr>
            <p:cNvSpPr/>
            <p:nvPr/>
          </p:nvSpPr>
          <p:spPr>
            <a:xfrm>
              <a:off x="4243111" y="1986964"/>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Transaction </a:t>
              </a:r>
              <a:r>
                <a:rPr lang="en-US" dirty="0">
                  <a:solidFill>
                    <a:schemeClr val="bg1"/>
                  </a:solidFill>
                </a:rPr>
                <a:t>d</a:t>
              </a:r>
              <a:r>
                <a:rPr lang="en-US" kern="1200" dirty="0">
                  <a:solidFill>
                    <a:schemeClr val="bg1"/>
                  </a:solidFill>
                </a:rPr>
                <a:t>etail </a:t>
              </a:r>
              <a:r>
                <a:rPr lang="en-US" altLang="en-US" kern="1200" dirty="0">
                  <a:solidFill>
                    <a:schemeClr val="bg1"/>
                  </a:solidFill>
                  <a:cs typeface="Arial" pitchFamily="34" charset="0"/>
                </a:rPr>
                <a:t>(TIR data)</a:t>
              </a:r>
              <a:endParaRPr lang="en-US" kern="1200" dirty="0">
                <a:solidFill>
                  <a:schemeClr val="bg1"/>
                </a:solidFill>
              </a:endParaRPr>
            </a:p>
          </p:txBody>
        </p:sp>
        <p:pic>
          <p:nvPicPr>
            <p:cNvPr id="43" name="Picture 42">
              <a:extLst>
                <a:ext uri="{FF2B5EF4-FFF2-40B4-BE49-F238E27FC236}">
                  <a16:creationId xmlns:a16="http://schemas.microsoft.com/office/drawing/2014/main" id="{D1B5DB9F-778C-BF43-9351-19EA35BF7C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62846" y="2348970"/>
              <a:ext cx="731520" cy="731520"/>
            </a:xfrm>
            <a:prstGeom prst="rect">
              <a:avLst/>
            </a:prstGeom>
          </p:spPr>
        </p:pic>
      </p:grpSp>
      <p:grpSp>
        <p:nvGrpSpPr>
          <p:cNvPr id="17" name="Group 16">
            <a:extLst>
              <a:ext uri="{FF2B5EF4-FFF2-40B4-BE49-F238E27FC236}">
                <a16:creationId xmlns:a16="http://schemas.microsoft.com/office/drawing/2014/main" id="{1FD37D17-8E47-A047-A1FA-CAACE973AB45}"/>
              </a:ext>
            </a:extLst>
          </p:cNvPr>
          <p:cNvGrpSpPr/>
          <p:nvPr/>
        </p:nvGrpSpPr>
        <p:grpSpPr>
          <a:xfrm>
            <a:off x="4243111" y="5189137"/>
            <a:ext cx="3526981" cy="1455533"/>
            <a:chOff x="4243111" y="5189137"/>
            <a:chExt cx="3526981" cy="1455533"/>
          </a:xfrm>
        </p:grpSpPr>
        <p:sp>
          <p:nvSpPr>
            <p:cNvPr id="11" name="Freeform 10">
              <a:extLst>
                <a:ext uri="{FF2B5EF4-FFF2-40B4-BE49-F238E27FC236}">
                  <a16:creationId xmlns:a16="http://schemas.microsoft.com/office/drawing/2014/main" id="{DE707477-D242-8A49-B24F-EEC29DA5ADED}"/>
                </a:ext>
              </a:extLst>
            </p:cNvPr>
            <p:cNvSpPr/>
            <p:nvPr/>
          </p:nvSpPr>
          <p:spPr>
            <a:xfrm>
              <a:off x="4243111" y="5189137"/>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AVS Logic </a:t>
              </a:r>
              <a:br>
                <a:rPr lang="en-US" kern="1200" dirty="0">
                  <a:solidFill>
                    <a:schemeClr val="bg1"/>
                  </a:solidFill>
                </a:rPr>
              </a:br>
              <a:r>
                <a:rPr lang="en-US" kern="1200" dirty="0">
                  <a:solidFill>
                    <a:schemeClr val="bg1"/>
                  </a:solidFill>
                </a:rPr>
                <a:t>Box Service</a:t>
              </a:r>
            </a:p>
          </p:txBody>
        </p:sp>
        <p:pic>
          <p:nvPicPr>
            <p:cNvPr id="44" name="Picture 43">
              <a:extLst>
                <a:ext uri="{FF2B5EF4-FFF2-40B4-BE49-F238E27FC236}">
                  <a16:creationId xmlns:a16="http://schemas.microsoft.com/office/drawing/2014/main" id="{1A590871-F92C-7640-AF63-E38A6BB85BFA}"/>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4546094" y="5505423"/>
              <a:ext cx="553627" cy="822960"/>
            </a:xfrm>
            <a:prstGeom prst="rect">
              <a:avLst/>
            </a:prstGeom>
          </p:spPr>
        </p:pic>
      </p:grpSp>
      <p:grpSp>
        <p:nvGrpSpPr>
          <p:cNvPr id="19" name="Group 18">
            <a:extLst>
              <a:ext uri="{FF2B5EF4-FFF2-40B4-BE49-F238E27FC236}">
                <a16:creationId xmlns:a16="http://schemas.microsoft.com/office/drawing/2014/main" id="{EC8D0F32-25FA-5342-9247-EC5A4D533F8E}"/>
              </a:ext>
            </a:extLst>
          </p:cNvPr>
          <p:cNvGrpSpPr/>
          <p:nvPr/>
        </p:nvGrpSpPr>
        <p:grpSpPr>
          <a:xfrm>
            <a:off x="8232238" y="3592153"/>
            <a:ext cx="3526981" cy="1455533"/>
            <a:chOff x="8232238" y="3592153"/>
            <a:chExt cx="3526981" cy="1455533"/>
          </a:xfrm>
        </p:grpSpPr>
        <p:sp>
          <p:nvSpPr>
            <p:cNvPr id="32" name="Freeform 31">
              <a:extLst>
                <a:ext uri="{FF2B5EF4-FFF2-40B4-BE49-F238E27FC236}">
                  <a16:creationId xmlns:a16="http://schemas.microsoft.com/office/drawing/2014/main" id="{321C7041-4C25-F54B-AC9F-14D072468070}"/>
                </a:ext>
              </a:extLst>
            </p:cNvPr>
            <p:cNvSpPr/>
            <p:nvPr/>
          </p:nvSpPr>
          <p:spPr>
            <a:xfrm>
              <a:off x="8232238" y="3592153"/>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Push to Card</a:t>
              </a:r>
            </a:p>
          </p:txBody>
        </p:sp>
        <p:pic>
          <p:nvPicPr>
            <p:cNvPr id="4" name="Picture 3">
              <a:extLst>
                <a:ext uri="{FF2B5EF4-FFF2-40B4-BE49-F238E27FC236}">
                  <a16:creationId xmlns:a16="http://schemas.microsoft.com/office/drawing/2014/main" id="{A397BCB6-C491-934D-8332-C7B4E7DBD22A}"/>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8419226" y="4022446"/>
              <a:ext cx="914400" cy="586740"/>
            </a:xfrm>
            <a:prstGeom prst="rect">
              <a:avLst/>
            </a:prstGeom>
          </p:spPr>
        </p:pic>
      </p:grpSp>
      <p:grpSp>
        <p:nvGrpSpPr>
          <p:cNvPr id="18" name="Group 17">
            <a:extLst>
              <a:ext uri="{FF2B5EF4-FFF2-40B4-BE49-F238E27FC236}">
                <a16:creationId xmlns:a16="http://schemas.microsoft.com/office/drawing/2014/main" id="{A4E7A1AE-41F2-F44F-BC65-54F9E67EC182}"/>
              </a:ext>
            </a:extLst>
          </p:cNvPr>
          <p:cNvGrpSpPr/>
          <p:nvPr/>
        </p:nvGrpSpPr>
        <p:grpSpPr>
          <a:xfrm>
            <a:off x="8232238" y="1991067"/>
            <a:ext cx="3526981" cy="1455533"/>
            <a:chOff x="8232238" y="1991067"/>
            <a:chExt cx="3526981" cy="1455533"/>
          </a:xfrm>
        </p:grpSpPr>
        <p:sp>
          <p:nvSpPr>
            <p:cNvPr id="30" name="Freeform 29">
              <a:extLst>
                <a:ext uri="{FF2B5EF4-FFF2-40B4-BE49-F238E27FC236}">
                  <a16:creationId xmlns:a16="http://schemas.microsoft.com/office/drawing/2014/main" id="{7CE1B071-A26F-A849-B5E6-63BA4D723064}"/>
                </a:ext>
              </a:extLst>
            </p:cNvPr>
            <p:cNvSpPr/>
            <p:nvPr/>
          </p:nvSpPr>
          <p:spPr>
            <a:xfrm>
              <a:off x="8232238" y="1991067"/>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ACH payment </a:t>
              </a:r>
              <a:br>
                <a:rPr lang="en-US" kern="1200" dirty="0">
                  <a:solidFill>
                    <a:schemeClr val="bg1"/>
                  </a:solidFill>
                </a:rPr>
              </a:br>
              <a:r>
                <a:rPr lang="en-US" kern="1200" dirty="0">
                  <a:solidFill>
                    <a:schemeClr val="bg1"/>
                  </a:solidFill>
                </a:rPr>
                <a:t>and </a:t>
              </a:r>
              <a:r>
                <a:rPr lang="en-US" dirty="0">
                  <a:solidFill>
                    <a:schemeClr val="bg1"/>
                  </a:solidFill>
                </a:rPr>
                <a:t>s</a:t>
              </a:r>
              <a:r>
                <a:rPr lang="en-US" kern="1200" dirty="0">
                  <a:solidFill>
                    <a:schemeClr val="bg1"/>
                  </a:solidFill>
                </a:rPr>
                <a:t>tatus</a:t>
              </a:r>
            </a:p>
          </p:txBody>
        </p:sp>
        <p:pic>
          <p:nvPicPr>
            <p:cNvPr id="6" name="Picture 5">
              <a:extLst>
                <a:ext uri="{FF2B5EF4-FFF2-40B4-BE49-F238E27FC236}">
                  <a16:creationId xmlns:a16="http://schemas.microsoft.com/office/drawing/2014/main" id="{4F12FABD-F3CF-FD4C-B556-2B7415C013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3506" y="2525829"/>
              <a:ext cx="1005840" cy="377801"/>
            </a:xfrm>
            <a:prstGeom prst="rect">
              <a:avLst/>
            </a:prstGeom>
          </p:spPr>
        </p:pic>
      </p:grpSp>
      <p:grpSp>
        <p:nvGrpSpPr>
          <p:cNvPr id="20" name="Group 19">
            <a:extLst>
              <a:ext uri="{FF2B5EF4-FFF2-40B4-BE49-F238E27FC236}">
                <a16:creationId xmlns:a16="http://schemas.microsoft.com/office/drawing/2014/main" id="{04330DDE-5D81-1644-9DB7-BF9BA1EC60E0}"/>
              </a:ext>
            </a:extLst>
          </p:cNvPr>
          <p:cNvGrpSpPr/>
          <p:nvPr/>
        </p:nvGrpSpPr>
        <p:grpSpPr>
          <a:xfrm>
            <a:off x="8232238" y="5193240"/>
            <a:ext cx="3526981" cy="1455533"/>
            <a:chOff x="8232238" y="5193240"/>
            <a:chExt cx="3526981" cy="1455533"/>
          </a:xfrm>
        </p:grpSpPr>
        <p:sp>
          <p:nvSpPr>
            <p:cNvPr id="34" name="Freeform 33">
              <a:extLst>
                <a:ext uri="{FF2B5EF4-FFF2-40B4-BE49-F238E27FC236}">
                  <a16:creationId xmlns:a16="http://schemas.microsoft.com/office/drawing/2014/main" id="{FB5D8E39-48A0-0F47-863E-E7A4A60CB71E}"/>
                </a:ext>
              </a:extLst>
            </p:cNvPr>
            <p:cNvSpPr/>
            <p:nvPr/>
          </p:nvSpPr>
          <p:spPr>
            <a:xfrm>
              <a:off x="8232238" y="5193240"/>
              <a:ext cx="3526981" cy="1455533"/>
            </a:xfrm>
            <a:custGeom>
              <a:avLst/>
              <a:gdLst>
                <a:gd name="connsiteX0" fmla="*/ 0 w 3526981"/>
                <a:gd name="connsiteY0" fmla="*/ 103812 h 1038121"/>
                <a:gd name="connsiteX1" fmla="*/ 103812 w 3526981"/>
                <a:gd name="connsiteY1" fmla="*/ 0 h 1038121"/>
                <a:gd name="connsiteX2" fmla="*/ 3423169 w 3526981"/>
                <a:gd name="connsiteY2" fmla="*/ 0 h 1038121"/>
                <a:gd name="connsiteX3" fmla="*/ 3526981 w 3526981"/>
                <a:gd name="connsiteY3" fmla="*/ 103812 h 1038121"/>
                <a:gd name="connsiteX4" fmla="*/ 3526981 w 3526981"/>
                <a:gd name="connsiteY4" fmla="*/ 934309 h 1038121"/>
                <a:gd name="connsiteX5" fmla="*/ 3423169 w 3526981"/>
                <a:gd name="connsiteY5" fmla="*/ 1038121 h 1038121"/>
                <a:gd name="connsiteX6" fmla="*/ 103812 w 3526981"/>
                <a:gd name="connsiteY6" fmla="*/ 1038121 h 1038121"/>
                <a:gd name="connsiteX7" fmla="*/ 0 w 3526981"/>
                <a:gd name="connsiteY7" fmla="*/ 934309 h 1038121"/>
                <a:gd name="connsiteX8" fmla="*/ 0 w 3526981"/>
                <a:gd name="connsiteY8" fmla="*/ 103812 h 10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981" h="1038121">
                  <a:moveTo>
                    <a:pt x="0" y="103812"/>
                  </a:moveTo>
                  <a:cubicBezTo>
                    <a:pt x="0" y="46478"/>
                    <a:pt x="46478" y="0"/>
                    <a:pt x="103812" y="0"/>
                  </a:cubicBezTo>
                  <a:lnTo>
                    <a:pt x="3423169" y="0"/>
                  </a:lnTo>
                  <a:cubicBezTo>
                    <a:pt x="3480503" y="0"/>
                    <a:pt x="3526981" y="46478"/>
                    <a:pt x="3526981" y="103812"/>
                  </a:cubicBezTo>
                  <a:lnTo>
                    <a:pt x="3526981" y="934309"/>
                  </a:lnTo>
                  <a:cubicBezTo>
                    <a:pt x="3526981" y="991643"/>
                    <a:pt x="3480503" y="1038121"/>
                    <a:pt x="3423169" y="1038121"/>
                  </a:cubicBezTo>
                  <a:lnTo>
                    <a:pt x="103812" y="1038121"/>
                  </a:lnTo>
                  <a:cubicBezTo>
                    <a:pt x="46478" y="1038121"/>
                    <a:pt x="0" y="991643"/>
                    <a:pt x="0" y="934309"/>
                  </a:cubicBezTo>
                  <a:lnTo>
                    <a:pt x="0" y="1038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0" tIns="34290" rIns="34291" bIns="34290" numCol="1" spcCol="1270" anchor="ctr" anchorCtr="0">
              <a:noAutofit/>
            </a:bodyPr>
            <a:lstStyle/>
            <a:p>
              <a:pPr marL="0" lvl="0" indent="0" algn="l" defTabSz="400050">
                <a:lnSpc>
                  <a:spcPct val="90000"/>
                </a:lnSpc>
                <a:spcBef>
                  <a:spcPct val="0"/>
                </a:spcBef>
                <a:spcAft>
                  <a:spcPct val="35000"/>
                </a:spcAft>
                <a:buNone/>
              </a:pPr>
              <a:r>
                <a:rPr lang="en-US" kern="1200" dirty="0">
                  <a:solidFill>
                    <a:schemeClr val="bg1"/>
                  </a:solidFill>
                </a:rPr>
                <a:t>Wire payment </a:t>
              </a:r>
              <a:br>
                <a:rPr lang="en-US" kern="1200" dirty="0">
                  <a:solidFill>
                    <a:schemeClr val="bg1"/>
                  </a:solidFill>
                </a:rPr>
              </a:br>
              <a:r>
                <a:rPr lang="en-US" kern="1200" dirty="0">
                  <a:solidFill>
                    <a:schemeClr val="bg1"/>
                  </a:solidFill>
                </a:rPr>
                <a:t>and </a:t>
              </a:r>
              <a:r>
                <a:rPr lang="en-US" dirty="0">
                  <a:solidFill>
                    <a:schemeClr val="bg1"/>
                  </a:solidFill>
                </a:rPr>
                <a:t>s</a:t>
              </a:r>
              <a:r>
                <a:rPr lang="en-US" kern="1200" dirty="0">
                  <a:solidFill>
                    <a:schemeClr val="bg1"/>
                  </a:solidFill>
                </a:rPr>
                <a:t>tatus</a:t>
              </a:r>
            </a:p>
          </p:txBody>
        </p:sp>
        <p:pic>
          <p:nvPicPr>
            <p:cNvPr id="26" name="Picture 25">
              <a:extLst>
                <a:ext uri="{FF2B5EF4-FFF2-40B4-BE49-F238E27FC236}">
                  <a16:creationId xmlns:a16="http://schemas.microsoft.com/office/drawing/2014/main" id="{549FF9F4-7587-D24F-9806-D4578E867A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3506" y="5728002"/>
              <a:ext cx="1005840" cy="377801"/>
            </a:xfrm>
            <a:prstGeom prst="rect">
              <a:avLst/>
            </a:prstGeom>
          </p:spPr>
        </p:pic>
      </p:grpSp>
    </p:spTree>
    <p:extLst>
      <p:ext uri="{BB962C8B-B14F-4D97-AF65-F5344CB8AC3E}">
        <p14:creationId xmlns:p14="http://schemas.microsoft.com/office/powerpoint/2010/main" val="1990813432"/>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down)">
                                      <p:cBhvr>
                                        <p:cTn id="13" dur="500"/>
                                        <p:tgtEl>
                                          <p:spTgt spid="8"/>
                                        </p:tgtEl>
                                      </p:cBhvr>
                                    </p:animEffect>
                                  </p:childTnLst>
                                </p:cTn>
                              </p:par>
                              <p:par>
                                <p:cTn id="14" presetID="12"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down)">
                                      <p:cBhvr>
                                        <p:cTn id="22" dur="500"/>
                                        <p:tgtEl>
                                          <p:spTgt spid="10"/>
                                        </p:tgtEl>
                                      </p:cBhvr>
                                    </p:animEffect>
                                  </p:childTnLst>
                                </p:cTn>
                              </p:par>
                              <p:par>
                                <p:cTn id="23" presetID="1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down)">
                                      <p:cBhvr>
                                        <p:cTn id="26" dur="500"/>
                                        <p:tgtEl>
                                          <p:spTgt spid="16"/>
                                        </p:tgtEl>
                                      </p:cBhvr>
                                    </p:animEffect>
                                  </p:childTnLst>
                                </p:cTn>
                              </p:par>
                            </p:childTnLst>
                          </p:cTn>
                        </p:par>
                        <p:par>
                          <p:cTn id="27" fill="hold">
                            <p:stCondLst>
                              <p:cond delay="15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par>
                                <p:cTn id="32" presetID="12"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down)">
                                      <p:cBhvr>
                                        <p:cTn id="41" dur="500"/>
                                        <p:tgtEl>
                                          <p:spTgt spid="14"/>
                                        </p:tgtEl>
                                      </p:cBhvr>
                                    </p:animEffect>
                                  </p:childTnLst>
                                </p:cTn>
                              </p:par>
                            </p:childTnLst>
                          </p:cTn>
                        </p:par>
                        <p:par>
                          <p:cTn id="42" fill="hold">
                            <p:stCondLst>
                              <p:cond delay="500"/>
                            </p:stCondLst>
                            <p:childTnLst>
                              <p:par>
                                <p:cTn id="43" presetID="1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ppt_y</p:attrName>
                                        </p:attrNameLst>
                                      </p:cBhvr>
                                      <p:tavLst>
                                        <p:tav tm="0">
                                          <p:val>
                                            <p:strVal val="#ppt_y-#ppt_h*1.125000"/>
                                          </p:val>
                                        </p:tav>
                                        <p:tav tm="100000">
                                          <p:val>
                                            <p:strVal val="#ppt_y"/>
                                          </p:val>
                                        </p:tav>
                                      </p:tavLst>
                                    </p:anim>
                                    <p:animEffect transition="in" filter="wipe(down)">
                                      <p:cBhvr>
                                        <p:cTn id="46" dur="500"/>
                                        <p:tgtEl>
                                          <p:spTgt spid="18"/>
                                        </p:tgtEl>
                                      </p:cBhvr>
                                    </p:animEffect>
                                  </p:childTnLst>
                                </p:cTn>
                              </p:par>
                            </p:childTnLst>
                          </p:cTn>
                        </p:par>
                        <p:par>
                          <p:cTn id="47" fill="hold">
                            <p:stCondLst>
                              <p:cond delay="1000"/>
                            </p:stCondLst>
                            <p:childTnLst>
                              <p:par>
                                <p:cTn id="48" presetID="12" presetClass="entr" presetSubtype="1"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ppt_y</p:attrName>
                                        </p:attrNameLst>
                                      </p:cBhvr>
                                      <p:tavLst>
                                        <p:tav tm="0">
                                          <p:val>
                                            <p:strVal val="#ppt_y-#ppt_h*1.125000"/>
                                          </p:val>
                                        </p:tav>
                                        <p:tav tm="100000">
                                          <p:val>
                                            <p:strVal val="#ppt_y"/>
                                          </p:val>
                                        </p:tav>
                                      </p:tavLst>
                                    </p:anim>
                                    <p:animEffect transition="in" filter="wipe(down)">
                                      <p:cBhvr>
                                        <p:cTn id="51" dur="500"/>
                                        <p:tgtEl>
                                          <p:spTgt spid="19"/>
                                        </p:tgtEl>
                                      </p:cBhvr>
                                    </p:animEffect>
                                  </p:childTnLst>
                                </p:cTn>
                              </p:par>
                            </p:childTnLst>
                          </p:cTn>
                        </p:par>
                        <p:par>
                          <p:cTn id="52" fill="hold">
                            <p:stCondLst>
                              <p:cond delay="1500"/>
                            </p:stCondLst>
                            <p:childTnLst>
                              <p:par>
                                <p:cTn id="53" presetID="12" presetClass="entr" presetSubtype="1"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p:tgtEl>
                                          <p:spTgt spid="20"/>
                                        </p:tgtEl>
                                        <p:attrNameLst>
                                          <p:attrName>ppt_y</p:attrName>
                                        </p:attrNameLst>
                                      </p:cBhvr>
                                      <p:tavLst>
                                        <p:tav tm="0">
                                          <p:val>
                                            <p:strVal val="#ppt_y-#ppt_h*1.125000"/>
                                          </p:val>
                                        </p:tav>
                                        <p:tav tm="100000">
                                          <p:val>
                                            <p:strVal val="#ppt_y"/>
                                          </p:val>
                                        </p:tav>
                                      </p:tavLst>
                                    </p:anim>
                                    <p:animEffect transition="in" filter="wipe(dow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33EF8D-09F4-7E4C-8470-A5845295AA9B}"/>
              </a:ext>
            </a:extLst>
          </p:cNvPr>
          <p:cNvSpPr>
            <a:spLocks noGrp="1"/>
          </p:cNvSpPr>
          <p:nvPr>
            <p:ph type="title"/>
          </p:nvPr>
        </p:nvSpPr>
        <p:spPr/>
        <p:txBody>
          <a:bodyPr/>
          <a:lstStyle/>
          <a:p>
            <a:r>
              <a:rPr lang="en-US" dirty="0"/>
              <a:t>Your API journey</a:t>
            </a:r>
          </a:p>
        </p:txBody>
      </p:sp>
      <p:grpSp>
        <p:nvGrpSpPr>
          <p:cNvPr id="30" name="Group 29">
            <a:extLst>
              <a:ext uri="{FF2B5EF4-FFF2-40B4-BE49-F238E27FC236}">
                <a16:creationId xmlns:a16="http://schemas.microsoft.com/office/drawing/2014/main" id="{7E5E6997-E030-A744-8ECC-9C2CE335126B}"/>
              </a:ext>
            </a:extLst>
          </p:cNvPr>
          <p:cNvGrpSpPr/>
          <p:nvPr/>
        </p:nvGrpSpPr>
        <p:grpSpPr>
          <a:xfrm>
            <a:off x="2600960" y="1388898"/>
            <a:ext cx="2194560" cy="2926080"/>
            <a:chOff x="2390260" y="2364337"/>
            <a:chExt cx="2194560" cy="2926080"/>
          </a:xfrm>
        </p:grpSpPr>
        <p:sp>
          <p:nvSpPr>
            <p:cNvPr id="11" name="Rectangle 10">
              <a:extLst>
                <a:ext uri="{FF2B5EF4-FFF2-40B4-BE49-F238E27FC236}">
                  <a16:creationId xmlns:a16="http://schemas.microsoft.com/office/drawing/2014/main" id="{2F28C409-242B-1343-A402-395C862AFF20}"/>
                </a:ext>
              </a:extLst>
            </p:cNvPr>
            <p:cNvSpPr/>
            <p:nvPr/>
          </p:nvSpPr>
          <p:spPr>
            <a:xfrm>
              <a:off x="2390260" y="2364337"/>
              <a:ext cx="2194560" cy="2926080"/>
            </a:xfrm>
            <a:prstGeom prst="rect">
              <a:avLst/>
            </a:prstGeom>
            <a:solidFill>
              <a:srgbClr val="4D3B65"/>
            </a:solidFill>
            <a:ln>
              <a:solidFill>
                <a:schemeClr val="bg1"/>
              </a:solidFill>
            </a:ln>
          </p:spPr>
          <p:style>
            <a:lnRef idx="2">
              <a:schemeClr val="lt1">
                <a:hueOff val="0"/>
                <a:satOff val="0"/>
                <a:lumOff val="0"/>
                <a:alphaOff val="0"/>
              </a:schemeClr>
            </a:lnRef>
            <a:fillRef idx="1">
              <a:schemeClr val="accent1">
                <a:tint val="50000"/>
                <a:hueOff val="15357641"/>
                <a:satOff val="-63080"/>
                <a:lumOff val="6979"/>
                <a:alphaOff val="0"/>
              </a:schemeClr>
            </a:fillRef>
            <a:effectRef idx="0">
              <a:schemeClr val="accent1">
                <a:tint val="50000"/>
                <a:hueOff val="15357641"/>
                <a:satOff val="-63080"/>
                <a:lumOff val="6979"/>
                <a:alphaOff val="0"/>
              </a:schemeClr>
            </a:effectRef>
            <a:fontRef idx="minor">
              <a:schemeClr val="lt1">
                <a:hueOff val="0"/>
                <a:satOff val="0"/>
                <a:lumOff val="0"/>
                <a:alphaOff val="0"/>
              </a:schemeClr>
            </a:fontRef>
          </p:style>
        </p:sp>
        <p:pic>
          <p:nvPicPr>
            <p:cNvPr id="10" name="Picture 9">
              <a:extLst>
                <a:ext uri="{FF2B5EF4-FFF2-40B4-BE49-F238E27FC236}">
                  <a16:creationId xmlns:a16="http://schemas.microsoft.com/office/drawing/2014/main" id="{DCAC43FE-0196-B349-8BFC-CFAEC21D9889}"/>
                </a:ext>
              </a:extLst>
            </p:cNvPr>
            <p:cNvPicPr>
              <a:picLocks noChangeAspect="1"/>
            </p:cNvPicPr>
            <p:nvPr/>
          </p:nvPicPr>
          <p:blipFill>
            <a:blip r:embed="rId3">
              <a:biLevel thresh="25000"/>
              <a:extLst>
                <a:ext uri="{28A0092B-C50C-407E-A947-70E740481C1C}">
                  <a14:useLocalDpi xmlns:a14="http://schemas.microsoft.com/office/drawing/2010/main"/>
                </a:ext>
              </a:extLst>
            </a:blip>
            <a:stretch>
              <a:fillRect/>
            </a:stretch>
          </p:blipFill>
          <p:spPr>
            <a:xfrm>
              <a:off x="2717240" y="3050137"/>
              <a:ext cx="1540600" cy="1554480"/>
            </a:xfrm>
            <a:prstGeom prst="rect">
              <a:avLst/>
            </a:prstGeom>
          </p:spPr>
        </p:pic>
      </p:grpSp>
      <p:sp>
        <p:nvSpPr>
          <p:cNvPr id="12" name="Freeform 11">
            <a:extLst>
              <a:ext uri="{FF2B5EF4-FFF2-40B4-BE49-F238E27FC236}">
                <a16:creationId xmlns:a16="http://schemas.microsoft.com/office/drawing/2014/main" id="{E556A00F-C4FD-3248-9CC4-E9688A0985E1}"/>
              </a:ext>
            </a:extLst>
          </p:cNvPr>
          <p:cNvSpPr/>
          <p:nvPr/>
        </p:nvSpPr>
        <p:spPr>
          <a:xfrm>
            <a:off x="2700773" y="4262952"/>
            <a:ext cx="2094747"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rgbClr val="4D3B65"/>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rgbClr val="4D3B65"/>
                </a:solidFill>
              </a:rPr>
              <a:t>Discovery</a:t>
            </a:r>
          </a:p>
        </p:txBody>
      </p:sp>
      <p:grpSp>
        <p:nvGrpSpPr>
          <p:cNvPr id="29" name="Group 28">
            <a:extLst>
              <a:ext uri="{FF2B5EF4-FFF2-40B4-BE49-F238E27FC236}">
                <a16:creationId xmlns:a16="http://schemas.microsoft.com/office/drawing/2014/main" id="{D1F1B973-DAFD-7841-8D3F-0BE97FE3D5B3}"/>
              </a:ext>
            </a:extLst>
          </p:cNvPr>
          <p:cNvGrpSpPr/>
          <p:nvPr/>
        </p:nvGrpSpPr>
        <p:grpSpPr>
          <a:xfrm>
            <a:off x="203200" y="1388898"/>
            <a:ext cx="2194560" cy="2926080"/>
            <a:chOff x="125634" y="2364337"/>
            <a:chExt cx="2194560" cy="2926080"/>
          </a:xfrm>
        </p:grpSpPr>
        <p:sp>
          <p:nvSpPr>
            <p:cNvPr id="8" name="Rectangle 7">
              <a:extLst>
                <a:ext uri="{FF2B5EF4-FFF2-40B4-BE49-F238E27FC236}">
                  <a16:creationId xmlns:a16="http://schemas.microsoft.com/office/drawing/2014/main" id="{2F28C409-242B-1343-A402-395C862AFF20}"/>
                </a:ext>
              </a:extLst>
            </p:cNvPr>
            <p:cNvSpPr/>
            <p:nvPr/>
          </p:nvSpPr>
          <p:spPr>
            <a:xfrm>
              <a:off x="125634" y="2364337"/>
              <a:ext cx="2194560" cy="2926080"/>
            </a:xfrm>
            <a:prstGeom prst="rect">
              <a:avLst/>
            </a:prstGeom>
            <a:solidFill>
              <a:schemeClr val="accent3"/>
            </a:solidFill>
            <a:ln>
              <a:solidFill>
                <a:schemeClr val="bg1"/>
              </a:solidFill>
            </a:ln>
          </p:spPr>
          <p:style>
            <a:lnRef idx="2">
              <a:schemeClr val="lt1">
                <a:hueOff val="0"/>
                <a:satOff val="0"/>
                <a:lumOff val="0"/>
                <a:alphaOff val="0"/>
              </a:schemeClr>
            </a:lnRef>
            <a:fillRef idx="1">
              <a:schemeClr val="accent1">
                <a:tint val="50000"/>
                <a:hueOff val="15357641"/>
                <a:satOff val="-63080"/>
                <a:lumOff val="6979"/>
                <a:alphaOff val="0"/>
              </a:schemeClr>
            </a:fillRef>
            <a:effectRef idx="0">
              <a:schemeClr val="accent1">
                <a:tint val="50000"/>
                <a:hueOff val="15357641"/>
                <a:satOff val="-63080"/>
                <a:lumOff val="6979"/>
                <a:alphaOff val="0"/>
              </a:schemeClr>
            </a:effectRef>
            <a:fontRef idx="minor">
              <a:schemeClr val="lt1">
                <a:hueOff val="0"/>
                <a:satOff val="0"/>
                <a:lumOff val="0"/>
                <a:alphaOff val="0"/>
              </a:schemeClr>
            </a:fontRef>
          </p:style>
        </p:sp>
        <p:pic>
          <p:nvPicPr>
            <p:cNvPr id="19" name="Picture 18">
              <a:extLst>
                <a:ext uri="{FF2B5EF4-FFF2-40B4-BE49-F238E27FC236}">
                  <a16:creationId xmlns:a16="http://schemas.microsoft.com/office/drawing/2014/main" id="{D25F1E7C-77B1-CD4B-92FB-0E46E9C3D9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73" y="3004417"/>
              <a:ext cx="1222682" cy="1645920"/>
            </a:xfrm>
            <a:prstGeom prst="rect">
              <a:avLst/>
            </a:prstGeom>
          </p:spPr>
        </p:pic>
      </p:grpSp>
      <p:sp>
        <p:nvSpPr>
          <p:cNvPr id="9" name="Freeform 8">
            <a:extLst>
              <a:ext uri="{FF2B5EF4-FFF2-40B4-BE49-F238E27FC236}">
                <a16:creationId xmlns:a16="http://schemas.microsoft.com/office/drawing/2014/main" id="{E556A00F-C4FD-3248-9CC4-E9688A0985E1}"/>
              </a:ext>
            </a:extLst>
          </p:cNvPr>
          <p:cNvSpPr/>
          <p:nvPr/>
        </p:nvSpPr>
        <p:spPr>
          <a:xfrm>
            <a:off x="375248" y="4262952"/>
            <a:ext cx="2022512"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chemeClr val="accent3"/>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chemeClr val="accent3"/>
                </a:solidFill>
              </a:rPr>
              <a:t>Citizen</a:t>
            </a:r>
            <a:br>
              <a:rPr lang="en-US" sz="2000" kern="1200" dirty="0">
                <a:solidFill>
                  <a:schemeClr val="accent3"/>
                </a:solidFill>
              </a:rPr>
            </a:br>
            <a:r>
              <a:rPr lang="en-US" sz="2000" kern="1200" dirty="0">
                <a:solidFill>
                  <a:schemeClr val="accent3"/>
                </a:solidFill>
              </a:rPr>
              <a:t>programmer or developer</a:t>
            </a:r>
          </a:p>
        </p:txBody>
      </p:sp>
      <p:grpSp>
        <p:nvGrpSpPr>
          <p:cNvPr id="33" name="Group 32">
            <a:extLst>
              <a:ext uri="{FF2B5EF4-FFF2-40B4-BE49-F238E27FC236}">
                <a16:creationId xmlns:a16="http://schemas.microsoft.com/office/drawing/2014/main" id="{C9792D84-FFDA-C248-A5E9-823A64C7527D}"/>
              </a:ext>
            </a:extLst>
          </p:cNvPr>
          <p:cNvGrpSpPr/>
          <p:nvPr/>
        </p:nvGrpSpPr>
        <p:grpSpPr>
          <a:xfrm>
            <a:off x="4998720" y="1388898"/>
            <a:ext cx="2194560" cy="2926080"/>
            <a:chOff x="4988667" y="2364337"/>
            <a:chExt cx="2194560" cy="2926080"/>
          </a:xfrm>
        </p:grpSpPr>
        <p:sp>
          <p:nvSpPr>
            <p:cNvPr id="6" name="Rectangle 5">
              <a:extLst>
                <a:ext uri="{FF2B5EF4-FFF2-40B4-BE49-F238E27FC236}">
                  <a16:creationId xmlns:a16="http://schemas.microsoft.com/office/drawing/2014/main" id="{96E30537-34E9-DE45-AA98-6A061F8583B9}"/>
                </a:ext>
              </a:extLst>
            </p:cNvPr>
            <p:cNvSpPr/>
            <p:nvPr/>
          </p:nvSpPr>
          <p:spPr>
            <a:xfrm>
              <a:off x="4988667" y="2364337"/>
              <a:ext cx="2194560" cy="2926080"/>
            </a:xfrm>
            <a:prstGeom prst="rect">
              <a:avLst/>
            </a:prstGeom>
            <a:solidFill>
              <a:srgbClr val="CE4C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Picture 14">
              <a:extLst>
                <a:ext uri="{FF2B5EF4-FFF2-40B4-BE49-F238E27FC236}">
                  <a16:creationId xmlns:a16="http://schemas.microsoft.com/office/drawing/2014/main" id="{DCF91631-A6B1-954F-948E-CE382889969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5171547" y="3209539"/>
              <a:ext cx="1828800" cy="1235677"/>
            </a:xfrm>
            <a:prstGeom prst="rect">
              <a:avLst/>
            </a:prstGeom>
          </p:spPr>
        </p:pic>
      </p:grpSp>
      <p:sp>
        <p:nvSpPr>
          <p:cNvPr id="7" name="Freeform 6">
            <a:extLst>
              <a:ext uri="{FF2B5EF4-FFF2-40B4-BE49-F238E27FC236}">
                <a16:creationId xmlns:a16="http://schemas.microsoft.com/office/drawing/2014/main" id="{9CC71612-6A13-5D43-B53B-67011AE1D745}"/>
              </a:ext>
            </a:extLst>
          </p:cNvPr>
          <p:cNvSpPr/>
          <p:nvPr/>
        </p:nvSpPr>
        <p:spPr>
          <a:xfrm>
            <a:off x="5173072" y="4262952"/>
            <a:ext cx="2020208"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rgbClr val="CE4C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rgbClr val="CE4C00"/>
                </a:solidFill>
              </a:rPr>
              <a:t>Sandbox</a:t>
            </a:r>
          </a:p>
        </p:txBody>
      </p:sp>
      <p:grpSp>
        <p:nvGrpSpPr>
          <p:cNvPr id="35" name="Group 34">
            <a:extLst>
              <a:ext uri="{FF2B5EF4-FFF2-40B4-BE49-F238E27FC236}">
                <a16:creationId xmlns:a16="http://schemas.microsoft.com/office/drawing/2014/main" id="{D02C13C4-85C1-594D-8616-084ACE7AD815}"/>
              </a:ext>
            </a:extLst>
          </p:cNvPr>
          <p:cNvGrpSpPr/>
          <p:nvPr/>
        </p:nvGrpSpPr>
        <p:grpSpPr>
          <a:xfrm>
            <a:off x="7396480" y="1388898"/>
            <a:ext cx="2194560" cy="2926080"/>
            <a:chOff x="6999356" y="2364337"/>
            <a:chExt cx="2194560" cy="2926080"/>
          </a:xfrm>
        </p:grpSpPr>
        <p:sp>
          <p:nvSpPr>
            <p:cNvPr id="18" name="Rectangle 17">
              <a:extLst>
                <a:ext uri="{FF2B5EF4-FFF2-40B4-BE49-F238E27FC236}">
                  <a16:creationId xmlns:a16="http://schemas.microsoft.com/office/drawing/2014/main" id="{96E30537-34E9-DE45-AA98-6A061F8583B9}"/>
                </a:ext>
              </a:extLst>
            </p:cNvPr>
            <p:cNvSpPr/>
            <p:nvPr/>
          </p:nvSpPr>
          <p:spPr>
            <a:xfrm>
              <a:off x="6999356" y="2364337"/>
              <a:ext cx="2194560" cy="2926080"/>
            </a:xfrm>
            <a:prstGeom prst="rect">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5" name="Picture 24">
              <a:extLst>
                <a:ext uri="{FF2B5EF4-FFF2-40B4-BE49-F238E27FC236}">
                  <a16:creationId xmlns:a16="http://schemas.microsoft.com/office/drawing/2014/main" id="{EB5FAF33-F994-2149-8DFA-E4D25CD3BB9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73676" y="3004417"/>
              <a:ext cx="1645920" cy="1645920"/>
            </a:xfrm>
            <a:prstGeom prst="rect">
              <a:avLst/>
            </a:prstGeom>
          </p:spPr>
        </p:pic>
      </p:grpSp>
      <p:sp>
        <p:nvSpPr>
          <p:cNvPr id="20" name="Freeform 19">
            <a:extLst>
              <a:ext uri="{FF2B5EF4-FFF2-40B4-BE49-F238E27FC236}">
                <a16:creationId xmlns:a16="http://schemas.microsoft.com/office/drawing/2014/main" id="{9CC71612-6A13-5D43-B53B-67011AE1D745}"/>
              </a:ext>
            </a:extLst>
          </p:cNvPr>
          <p:cNvSpPr/>
          <p:nvPr/>
        </p:nvSpPr>
        <p:spPr>
          <a:xfrm>
            <a:off x="7570832" y="4262952"/>
            <a:ext cx="2020208"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chemeClr val="accent5"/>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chemeClr val="accent5"/>
                </a:solidFill>
              </a:rPr>
              <a:t>Test and QA</a:t>
            </a:r>
          </a:p>
        </p:txBody>
      </p:sp>
      <p:grpSp>
        <p:nvGrpSpPr>
          <p:cNvPr id="37" name="Group 36">
            <a:extLst>
              <a:ext uri="{FF2B5EF4-FFF2-40B4-BE49-F238E27FC236}">
                <a16:creationId xmlns:a16="http://schemas.microsoft.com/office/drawing/2014/main" id="{722C3CC4-7329-1D4D-9075-029975C535A0}"/>
              </a:ext>
            </a:extLst>
          </p:cNvPr>
          <p:cNvGrpSpPr/>
          <p:nvPr/>
        </p:nvGrpSpPr>
        <p:grpSpPr>
          <a:xfrm>
            <a:off x="9794240" y="1388898"/>
            <a:ext cx="2194560" cy="2926080"/>
            <a:chOff x="9303903" y="2364337"/>
            <a:chExt cx="2194560" cy="2926080"/>
          </a:xfrm>
        </p:grpSpPr>
        <p:sp>
          <p:nvSpPr>
            <p:cNvPr id="21" name="Rectangle 20">
              <a:extLst>
                <a:ext uri="{FF2B5EF4-FFF2-40B4-BE49-F238E27FC236}">
                  <a16:creationId xmlns:a16="http://schemas.microsoft.com/office/drawing/2014/main" id="{96E30537-34E9-DE45-AA98-6A061F8583B9}"/>
                </a:ext>
              </a:extLst>
            </p:cNvPr>
            <p:cNvSpPr/>
            <p:nvPr/>
          </p:nvSpPr>
          <p:spPr>
            <a:xfrm>
              <a:off x="9303903" y="2364337"/>
              <a:ext cx="2194560" cy="2926080"/>
            </a:xfrm>
            <a:prstGeom prst="rect">
              <a:avLst/>
            </a:prstGeom>
            <a:solidFill>
              <a:schemeClr val="accent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Picture 4">
              <a:extLst>
                <a:ext uri="{FF2B5EF4-FFF2-40B4-BE49-F238E27FC236}">
                  <a16:creationId xmlns:a16="http://schemas.microsoft.com/office/drawing/2014/main" id="{131F565B-73B7-D34C-B9A8-6E62B4FF18E5}"/>
                </a:ext>
              </a:extLst>
            </p:cNvPr>
            <p:cNvPicPr>
              <a:picLocks noChangeAspect="1"/>
            </p:cNvPicPr>
            <p:nvPr/>
          </p:nvPicPr>
          <p:blipFill>
            <a:blip r:embed="rId7">
              <a:biLevel thresh="25000"/>
              <a:extLst>
                <a:ext uri="{28A0092B-C50C-407E-A947-70E740481C1C}">
                  <a14:useLocalDpi xmlns:a14="http://schemas.microsoft.com/office/drawing/2010/main"/>
                </a:ext>
              </a:extLst>
            </a:blip>
            <a:stretch>
              <a:fillRect/>
            </a:stretch>
          </p:blipFill>
          <p:spPr>
            <a:xfrm>
              <a:off x="9574482" y="3050137"/>
              <a:ext cx="1653402" cy="1554480"/>
            </a:xfrm>
            <a:prstGeom prst="rect">
              <a:avLst/>
            </a:prstGeom>
          </p:spPr>
        </p:pic>
      </p:grpSp>
      <p:sp>
        <p:nvSpPr>
          <p:cNvPr id="22" name="Freeform 21">
            <a:extLst>
              <a:ext uri="{FF2B5EF4-FFF2-40B4-BE49-F238E27FC236}">
                <a16:creationId xmlns:a16="http://schemas.microsoft.com/office/drawing/2014/main" id="{9CC71612-6A13-5D43-B53B-67011AE1D745}"/>
              </a:ext>
            </a:extLst>
          </p:cNvPr>
          <p:cNvSpPr/>
          <p:nvPr/>
        </p:nvSpPr>
        <p:spPr>
          <a:xfrm>
            <a:off x="9968592" y="4262952"/>
            <a:ext cx="2020208" cy="1206150"/>
          </a:xfrm>
          <a:custGeom>
            <a:avLst/>
            <a:gdLst>
              <a:gd name="connsiteX0" fmla="*/ 0 w 3833836"/>
              <a:gd name="connsiteY0" fmla="*/ 0 h 1206150"/>
              <a:gd name="connsiteX1" fmla="*/ 2236404 w 3833836"/>
              <a:gd name="connsiteY1" fmla="*/ 0 h 1206150"/>
              <a:gd name="connsiteX2" fmla="*/ 2693270 w 3833836"/>
              <a:gd name="connsiteY2" fmla="*/ -129058 h 1206150"/>
              <a:gd name="connsiteX3" fmla="*/ 3194863 w 3833836"/>
              <a:gd name="connsiteY3" fmla="*/ 0 h 1206150"/>
              <a:gd name="connsiteX4" fmla="*/ 3833836 w 3833836"/>
              <a:gd name="connsiteY4" fmla="*/ 0 h 1206150"/>
              <a:gd name="connsiteX5" fmla="*/ 3833836 w 3833836"/>
              <a:gd name="connsiteY5" fmla="*/ 201025 h 1206150"/>
              <a:gd name="connsiteX6" fmla="*/ 3833836 w 3833836"/>
              <a:gd name="connsiteY6" fmla="*/ 201025 h 1206150"/>
              <a:gd name="connsiteX7" fmla="*/ 3833836 w 3833836"/>
              <a:gd name="connsiteY7" fmla="*/ 502563 h 1206150"/>
              <a:gd name="connsiteX8" fmla="*/ 3833836 w 3833836"/>
              <a:gd name="connsiteY8" fmla="*/ 1206150 h 1206150"/>
              <a:gd name="connsiteX9" fmla="*/ 3194863 w 3833836"/>
              <a:gd name="connsiteY9" fmla="*/ 1206150 h 1206150"/>
              <a:gd name="connsiteX10" fmla="*/ 2236404 w 3833836"/>
              <a:gd name="connsiteY10" fmla="*/ 1206150 h 1206150"/>
              <a:gd name="connsiteX11" fmla="*/ 2236404 w 3833836"/>
              <a:gd name="connsiteY11" fmla="*/ 1206150 h 1206150"/>
              <a:gd name="connsiteX12" fmla="*/ 0 w 3833836"/>
              <a:gd name="connsiteY12" fmla="*/ 1206150 h 1206150"/>
              <a:gd name="connsiteX13" fmla="*/ 0 w 3833836"/>
              <a:gd name="connsiteY13" fmla="*/ 502563 h 1206150"/>
              <a:gd name="connsiteX14" fmla="*/ 0 w 3833836"/>
              <a:gd name="connsiteY14" fmla="*/ 201025 h 1206150"/>
              <a:gd name="connsiteX15" fmla="*/ 0 w 3833836"/>
              <a:gd name="connsiteY15" fmla="*/ 201025 h 1206150"/>
              <a:gd name="connsiteX16" fmla="*/ 0 w 3833836"/>
              <a:gd name="connsiteY16" fmla="*/ 0 h 12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3836" h="1206150">
                <a:moveTo>
                  <a:pt x="0" y="0"/>
                </a:moveTo>
                <a:lnTo>
                  <a:pt x="2236404" y="0"/>
                </a:lnTo>
                <a:lnTo>
                  <a:pt x="2693270" y="-129058"/>
                </a:lnTo>
                <a:lnTo>
                  <a:pt x="3194863" y="0"/>
                </a:lnTo>
                <a:lnTo>
                  <a:pt x="3833836" y="0"/>
                </a:lnTo>
                <a:lnTo>
                  <a:pt x="3833836" y="201025"/>
                </a:lnTo>
                <a:lnTo>
                  <a:pt x="3833836" y="201025"/>
                </a:lnTo>
                <a:lnTo>
                  <a:pt x="3833836" y="502563"/>
                </a:lnTo>
                <a:lnTo>
                  <a:pt x="3833836" y="1206150"/>
                </a:lnTo>
                <a:lnTo>
                  <a:pt x="3194863" y="1206150"/>
                </a:lnTo>
                <a:lnTo>
                  <a:pt x="2236404" y="1206150"/>
                </a:lnTo>
                <a:lnTo>
                  <a:pt x="2236404" y="1206150"/>
                </a:lnTo>
                <a:lnTo>
                  <a:pt x="0" y="1206150"/>
                </a:lnTo>
                <a:lnTo>
                  <a:pt x="0" y="502563"/>
                </a:lnTo>
                <a:lnTo>
                  <a:pt x="0" y="201025"/>
                </a:lnTo>
                <a:lnTo>
                  <a:pt x="0" y="201025"/>
                </a:lnTo>
                <a:lnTo>
                  <a:pt x="0" y="0"/>
                </a:lnTo>
                <a:close/>
              </a:path>
            </a:pathLst>
          </a:custGeom>
          <a:solidFill>
            <a:schemeClr val="bg1"/>
          </a:solidFill>
          <a:ln>
            <a:solidFill>
              <a:schemeClr val="accent4"/>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2000" kern="1200" dirty="0">
                <a:solidFill>
                  <a:srgbClr val="007337"/>
                </a:solidFill>
              </a:rPr>
              <a:t>Production</a:t>
            </a:r>
          </a:p>
        </p:txBody>
      </p:sp>
      <p:grpSp>
        <p:nvGrpSpPr>
          <p:cNvPr id="2" name="Group 1">
            <a:extLst>
              <a:ext uri="{FF2B5EF4-FFF2-40B4-BE49-F238E27FC236}">
                <a16:creationId xmlns:a16="http://schemas.microsoft.com/office/drawing/2014/main" id="{C2A86957-291D-584E-9824-77D1A5CB3E61}"/>
              </a:ext>
            </a:extLst>
          </p:cNvPr>
          <p:cNvGrpSpPr/>
          <p:nvPr/>
        </p:nvGrpSpPr>
        <p:grpSpPr>
          <a:xfrm>
            <a:off x="3729755" y="5685817"/>
            <a:ext cx="7243045" cy="495798"/>
            <a:chOff x="3729755" y="5685817"/>
            <a:chExt cx="7243045" cy="495798"/>
          </a:xfrm>
        </p:grpSpPr>
        <p:sp>
          <p:nvSpPr>
            <p:cNvPr id="42" name="Left Bracket 41">
              <a:extLst>
                <a:ext uri="{FF2B5EF4-FFF2-40B4-BE49-F238E27FC236}">
                  <a16:creationId xmlns:a16="http://schemas.microsoft.com/office/drawing/2014/main" id="{B94A624A-A1F5-AE42-8C27-2E4670C7AFAC}"/>
                </a:ext>
              </a:extLst>
            </p:cNvPr>
            <p:cNvSpPr/>
            <p:nvPr/>
          </p:nvSpPr>
          <p:spPr>
            <a:xfrm rot="16200000">
              <a:off x="7103379" y="2312194"/>
              <a:ext cx="495797" cy="7243045"/>
            </a:xfrm>
            <a:prstGeom prst="leftBracket">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A8A3178F-AA3F-C740-9976-AD133D0606DB}"/>
                </a:ext>
              </a:extLst>
            </p:cNvPr>
            <p:cNvSpPr txBox="1"/>
            <p:nvPr/>
          </p:nvSpPr>
          <p:spPr>
            <a:xfrm>
              <a:off x="4513852" y="5685817"/>
              <a:ext cx="5634718" cy="495798"/>
            </a:xfrm>
            <a:prstGeom prst="rect">
              <a:avLst/>
            </a:prstGeom>
          </p:spPr>
          <p:txBody>
            <a:bodyPr vert="horz" wrap="square" lIns="91440" tIns="45720" rIns="91440" bIns="45720" rtlCol="0" anchor="b">
              <a:normAutofit/>
            </a:bodyPr>
            <a:lstStyle/>
            <a:p>
              <a:pPr algn="ctr" defTabSz="914400" rtl="0" eaLnBrk="1" latinLnBrk="0" hangingPunct="1">
                <a:spcBef>
                  <a:spcPts val="800"/>
                </a:spcBef>
              </a:pPr>
              <a:r>
                <a:rPr lang="en-US" sz="2000" kern="1200" dirty="0">
                  <a:solidFill>
                    <a:schemeClr val="tx1"/>
                  </a:solidFill>
                  <a:latin typeface="Verdana" pitchFamily="34" charset="0"/>
                  <a:ea typeface="+mn-ea"/>
                  <a:cs typeface="+mn-cs"/>
                </a:rPr>
                <a:t>Iterate</a:t>
              </a:r>
            </a:p>
          </p:txBody>
        </p:sp>
      </p:grpSp>
    </p:spTree>
    <p:extLst>
      <p:ext uri="{BB962C8B-B14F-4D97-AF65-F5344CB8AC3E}">
        <p14:creationId xmlns:p14="http://schemas.microsoft.com/office/powerpoint/2010/main" val="8600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ppt_y</p:attrName>
                                        </p:attrNameLst>
                                      </p:cBhvr>
                                      <p:tavLst>
                                        <p:tav tm="0">
                                          <p:val>
                                            <p:strVal val="#ppt_y+#ppt_h*1.125000"/>
                                          </p:val>
                                        </p:tav>
                                        <p:tav tm="100000">
                                          <p:val>
                                            <p:strVal val="#ppt_y"/>
                                          </p:val>
                                        </p:tav>
                                      </p:tavLst>
                                    </p:anim>
                                    <p:animEffect transition="in" filter="wipe(up)">
                                      <p:cBhvr>
                                        <p:cTn id="17" dur="500"/>
                                        <p:tgtEl>
                                          <p:spTgt spid="30"/>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down)">
                                      <p:cBhvr>
                                        <p:cTn id="21" dur="500"/>
                                        <p:tgtEl>
                                          <p:spTgt spid="12"/>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p:tgtEl>
                                          <p:spTgt spid="33"/>
                                        </p:tgtEl>
                                        <p:attrNameLst>
                                          <p:attrName>ppt_y</p:attrName>
                                        </p:attrNameLst>
                                      </p:cBhvr>
                                      <p:tavLst>
                                        <p:tav tm="0">
                                          <p:val>
                                            <p:strVal val="#ppt_y+#ppt_h*1.125000"/>
                                          </p:val>
                                        </p:tav>
                                        <p:tav tm="100000">
                                          <p:val>
                                            <p:strVal val="#ppt_y"/>
                                          </p:val>
                                        </p:tav>
                                      </p:tavLst>
                                    </p:anim>
                                    <p:animEffect transition="in" filter="wipe(up)">
                                      <p:cBhvr>
                                        <p:cTn id="26" dur="500"/>
                                        <p:tgtEl>
                                          <p:spTgt spid="33"/>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down)">
                                      <p:cBhvr>
                                        <p:cTn id="30" dur="500"/>
                                        <p:tgtEl>
                                          <p:spTgt spid="7"/>
                                        </p:tgtEl>
                                      </p:cBhvr>
                                    </p:animEffect>
                                  </p:childTnLst>
                                </p:cTn>
                              </p:par>
                            </p:childTnLst>
                          </p:cTn>
                        </p:par>
                        <p:par>
                          <p:cTn id="31" fill="hold">
                            <p:stCondLst>
                              <p:cond delay="1500"/>
                            </p:stCondLst>
                            <p:childTnLst>
                              <p:par>
                                <p:cTn id="32" presetID="12" presetClass="entr" presetSubtype="4"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p:tgtEl>
                                          <p:spTgt spid="35"/>
                                        </p:tgtEl>
                                        <p:attrNameLst>
                                          <p:attrName>ppt_y</p:attrName>
                                        </p:attrNameLst>
                                      </p:cBhvr>
                                      <p:tavLst>
                                        <p:tav tm="0">
                                          <p:val>
                                            <p:strVal val="#ppt_y+#ppt_h*1.125000"/>
                                          </p:val>
                                        </p:tav>
                                        <p:tav tm="100000">
                                          <p:val>
                                            <p:strVal val="#ppt_y"/>
                                          </p:val>
                                        </p:tav>
                                      </p:tavLst>
                                    </p:anim>
                                    <p:animEffect transition="in" filter="wipe(up)">
                                      <p:cBhvr>
                                        <p:cTn id="35" dur="500"/>
                                        <p:tgtEl>
                                          <p:spTgt spid="3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ppt_y</p:attrName>
                                        </p:attrNameLst>
                                      </p:cBhvr>
                                      <p:tavLst>
                                        <p:tav tm="0">
                                          <p:val>
                                            <p:strVal val="#ppt_y-#ppt_h*1.125000"/>
                                          </p:val>
                                        </p:tav>
                                        <p:tav tm="100000">
                                          <p:val>
                                            <p:strVal val="#ppt_y"/>
                                          </p:val>
                                        </p:tav>
                                      </p:tavLst>
                                    </p:anim>
                                    <p:animEffect transition="in" filter="wipe(down)">
                                      <p:cBhvr>
                                        <p:cTn id="39" dur="500"/>
                                        <p:tgtEl>
                                          <p:spTgt spid="20"/>
                                        </p:tgtEl>
                                      </p:cBhvr>
                                    </p:animEffect>
                                  </p:childTnLst>
                                </p:cTn>
                              </p:par>
                            </p:childTnLst>
                          </p:cTn>
                        </p:par>
                        <p:par>
                          <p:cTn id="40" fill="hold">
                            <p:stCondLst>
                              <p:cond delay="2000"/>
                            </p:stCondLst>
                            <p:childTnLst>
                              <p:par>
                                <p:cTn id="41" presetID="12" presetClass="entr" presetSubtype="4"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p:tgtEl>
                                          <p:spTgt spid="37"/>
                                        </p:tgtEl>
                                        <p:attrNameLst>
                                          <p:attrName>ppt_y</p:attrName>
                                        </p:attrNameLst>
                                      </p:cBhvr>
                                      <p:tavLst>
                                        <p:tav tm="0">
                                          <p:val>
                                            <p:strVal val="#ppt_y+#ppt_h*1.125000"/>
                                          </p:val>
                                        </p:tav>
                                        <p:tav tm="100000">
                                          <p:val>
                                            <p:strVal val="#ppt_y"/>
                                          </p:val>
                                        </p:tav>
                                      </p:tavLst>
                                    </p:anim>
                                    <p:animEffect transition="in" filter="wipe(up)">
                                      <p:cBhvr>
                                        <p:cTn id="44" dur="500"/>
                                        <p:tgtEl>
                                          <p:spTgt spid="3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down)">
                                      <p:cBhvr>
                                        <p:cTn id="48" dur="500"/>
                                        <p:tgtEl>
                                          <p:spTgt spid="22"/>
                                        </p:tgtEl>
                                      </p:cBhvr>
                                    </p:animEffect>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right)">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animBg="1"/>
      <p:bldP spid="2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BBA27E2-6145-F948-AFEB-498FB01C987F}"/>
              </a:ext>
            </a:extLst>
          </p:cNvPr>
          <p:cNvSpPr/>
          <p:nvPr/>
        </p:nvSpPr>
        <p:spPr>
          <a:xfrm>
            <a:off x="509014" y="1255413"/>
            <a:ext cx="11173973" cy="5185143"/>
          </a:xfrm>
          <a:prstGeom prst="roundRect">
            <a:avLst>
              <a:gd name="adj" fmla="val 1004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FE51D78-54A9-9E4D-8CD8-A42321552EFB}"/>
              </a:ext>
            </a:extLst>
          </p:cNvPr>
          <p:cNvSpPr txBox="1"/>
          <p:nvPr/>
        </p:nvSpPr>
        <p:spPr>
          <a:xfrm>
            <a:off x="2196854" y="1015308"/>
            <a:ext cx="7798293" cy="367835"/>
          </a:xfrm>
          <a:prstGeom prst="rect">
            <a:avLst/>
          </a:prstGeom>
          <a:solidFill>
            <a:srgbClr val="FFFFFF"/>
          </a:solidFill>
        </p:spPr>
        <p:txBody>
          <a:bodyPr vert="horz" wrap="square" lIns="91440" tIns="45720" rIns="91440" bIns="45720" rtlCol="0">
            <a:noAutofit/>
          </a:bodyPr>
          <a:lstStyle/>
          <a:p>
            <a:pPr algn="ctr" defTabSz="914400" rtl="0" eaLnBrk="1" latinLnBrk="0" hangingPunct="1">
              <a:spcBef>
                <a:spcPts val="800"/>
              </a:spcBef>
            </a:pPr>
            <a:r>
              <a:rPr lang="en-US" sz="2400" kern="1200" dirty="0">
                <a:solidFill>
                  <a:schemeClr val="tx1"/>
                </a:solidFill>
                <a:latin typeface="Verdana" pitchFamily="34" charset="0"/>
                <a:ea typeface="+mn-ea"/>
                <a:cs typeface="+mn-cs"/>
              </a:rPr>
              <a:t>“I don’t have time because I haven’t automated”</a:t>
            </a:r>
          </a:p>
        </p:txBody>
      </p:sp>
      <p:sp>
        <p:nvSpPr>
          <p:cNvPr id="27" name="TextBox 26">
            <a:extLst>
              <a:ext uri="{FF2B5EF4-FFF2-40B4-BE49-F238E27FC236}">
                <a16:creationId xmlns:a16="http://schemas.microsoft.com/office/drawing/2014/main" id="{BCF09982-8371-864A-BDE0-EFD6B0D5AE64}"/>
              </a:ext>
            </a:extLst>
          </p:cNvPr>
          <p:cNvSpPr txBox="1"/>
          <p:nvPr/>
        </p:nvSpPr>
        <p:spPr>
          <a:xfrm>
            <a:off x="2217420" y="6255459"/>
            <a:ext cx="7759695" cy="367835"/>
          </a:xfrm>
          <a:prstGeom prst="rect">
            <a:avLst/>
          </a:prstGeom>
          <a:solidFill>
            <a:srgbClr val="FFFFFF"/>
          </a:solidFill>
        </p:spPr>
        <p:txBody>
          <a:bodyPr vert="horz" wrap="square" lIns="91440" tIns="45720" rIns="91440" bIns="45720" rtlCol="0">
            <a:noAutofit/>
          </a:bodyPr>
          <a:lstStyle/>
          <a:p>
            <a:pPr algn="ctr">
              <a:spcBef>
                <a:spcPts val="800"/>
              </a:spcBef>
            </a:pPr>
            <a:r>
              <a:rPr lang="en-US" sz="2400" dirty="0">
                <a:latin typeface="Verdana" pitchFamily="34" charset="0"/>
              </a:rPr>
              <a:t>“I haven’t automated because I don’t have time”</a:t>
            </a:r>
          </a:p>
        </p:txBody>
      </p:sp>
      <p:grpSp>
        <p:nvGrpSpPr>
          <p:cNvPr id="12" name="Group 11"/>
          <p:cNvGrpSpPr/>
          <p:nvPr/>
        </p:nvGrpSpPr>
        <p:grpSpPr>
          <a:xfrm>
            <a:off x="5442300" y="1593595"/>
            <a:ext cx="5123146" cy="4572000"/>
            <a:chOff x="6118704" y="1593595"/>
            <a:chExt cx="5123146" cy="4572000"/>
          </a:xfrm>
        </p:grpSpPr>
        <p:sp>
          <p:nvSpPr>
            <p:cNvPr id="24" name="Oval 23"/>
            <p:cNvSpPr>
              <a:spLocks noChangeAspect="1"/>
            </p:cNvSpPr>
            <p:nvPr/>
          </p:nvSpPr>
          <p:spPr>
            <a:xfrm>
              <a:off x="6394277" y="1593595"/>
              <a:ext cx="4572000" cy="457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22DB711-0343-6841-AE5C-8C4901970439}"/>
                </a:ext>
              </a:extLst>
            </p:cNvPr>
            <p:cNvSpPr/>
            <p:nvPr/>
          </p:nvSpPr>
          <p:spPr>
            <a:xfrm>
              <a:off x="6118704" y="3348120"/>
              <a:ext cx="5123146" cy="905472"/>
            </a:xfrm>
            <a:prstGeom prst="rect">
              <a:avLst/>
            </a:prstGeom>
            <a:noFill/>
            <a:ln>
              <a:noFill/>
            </a:ln>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4800" b="1" kern="1200" dirty="0">
                  <a:solidFill>
                    <a:schemeClr val="tx1"/>
                  </a:solidFill>
                </a:rPr>
                <a:t>time</a:t>
              </a:r>
            </a:p>
          </p:txBody>
        </p:sp>
      </p:grpSp>
      <p:grpSp>
        <p:nvGrpSpPr>
          <p:cNvPr id="14" name="Group 13"/>
          <p:cNvGrpSpPr/>
          <p:nvPr/>
        </p:nvGrpSpPr>
        <p:grpSpPr>
          <a:xfrm>
            <a:off x="1638274" y="1593595"/>
            <a:ext cx="5123146" cy="4572000"/>
            <a:chOff x="1638274" y="1600929"/>
            <a:chExt cx="5123146" cy="4572000"/>
          </a:xfrm>
        </p:grpSpPr>
        <p:sp>
          <p:nvSpPr>
            <p:cNvPr id="10" name="Oval 9"/>
            <p:cNvSpPr>
              <a:spLocks noChangeAspect="1"/>
            </p:cNvSpPr>
            <p:nvPr/>
          </p:nvSpPr>
          <p:spPr>
            <a:xfrm>
              <a:off x="1913847" y="1600929"/>
              <a:ext cx="4572000" cy="457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2DB711-0343-6841-AE5C-8C4901970439}"/>
                </a:ext>
              </a:extLst>
            </p:cNvPr>
            <p:cNvSpPr/>
            <p:nvPr/>
          </p:nvSpPr>
          <p:spPr>
            <a:xfrm>
              <a:off x="1638274" y="3395248"/>
              <a:ext cx="5123146" cy="905472"/>
            </a:xfrm>
            <a:prstGeom prst="rect">
              <a:avLst/>
            </a:prstGeom>
            <a:noFill/>
            <a:ln>
              <a:noFill/>
            </a:ln>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4800" b="1" kern="1200" dirty="0">
                  <a:solidFill>
                    <a:schemeClr val="bg1"/>
                  </a:solidFill>
                </a:rPr>
                <a:t>automation</a:t>
              </a:r>
            </a:p>
          </p:txBody>
        </p:sp>
      </p:grpSp>
      <p:sp>
        <p:nvSpPr>
          <p:cNvPr id="29" name="Title 1"/>
          <p:cNvSpPr>
            <a:spLocks noGrp="1"/>
          </p:cNvSpPr>
          <p:nvPr>
            <p:ph type="title"/>
          </p:nvPr>
        </p:nvSpPr>
        <p:spPr>
          <a:xfrm>
            <a:off x="730251" y="319617"/>
            <a:ext cx="10972800" cy="1143000"/>
          </a:xfrm>
        </p:spPr>
        <p:txBody>
          <a:bodyPr/>
          <a:lstStyle/>
          <a:p>
            <a:r>
              <a:rPr lang="en-US" dirty="0"/>
              <a:t>Automation and time… Time and automation</a:t>
            </a:r>
          </a:p>
        </p:txBody>
      </p:sp>
    </p:spTree>
    <p:extLst>
      <p:ext uri="{BB962C8B-B14F-4D97-AF65-F5344CB8AC3E}">
        <p14:creationId xmlns:p14="http://schemas.microsoft.com/office/powerpoint/2010/main" val="131047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wipe(righ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Same Side Corner Rectangle 29">
            <a:extLst>
              <a:ext uri="{FF2B5EF4-FFF2-40B4-BE49-F238E27FC236}">
                <a16:creationId xmlns:a16="http://schemas.microsoft.com/office/drawing/2014/main" id="{1615F8B5-69CB-734B-ACC7-BC5A8C24E4CB}"/>
              </a:ext>
            </a:extLst>
          </p:cNvPr>
          <p:cNvSpPr/>
          <p:nvPr/>
        </p:nvSpPr>
        <p:spPr>
          <a:xfrm rot="5400000">
            <a:off x="6905128" y="2209587"/>
            <a:ext cx="4599789" cy="4297680"/>
          </a:xfrm>
          <a:prstGeom prst="round2SameRect">
            <a:avLst>
              <a:gd name="adj1" fmla="val 8449"/>
              <a:gd name="adj2" fmla="val 0"/>
            </a:avLst>
          </a:prstGeom>
          <a:noFill/>
          <a:ln>
            <a:solidFill>
              <a:schemeClr val="tx1">
                <a:lumMod val="50000"/>
                <a:lumOff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91440" tIns="91440" rIns="91440" bIns="182880" numCol="1" spcCol="1270" anchor="t" anchorCtr="0">
            <a:noAutofit/>
          </a:bodyPr>
          <a:lstStyle/>
          <a:p>
            <a:pPr marL="0" lvl="0" indent="0" algn="r" defTabSz="2400300">
              <a:spcBef>
                <a:spcPct val="0"/>
              </a:spcBef>
              <a:buNone/>
            </a:pPr>
            <a:endParaRPr lang="en-US" sz="4000" kern="1200" dirty="0"/>
          </a:p>
        </p:txBody>
      </p:sp>
      <p:sp>
        <p:nvSpPr>
          <p:cNvPr id="23" name="Rectangle 22">
            <a:extLst>
              <a:ext uri="{FF2B5EF4-FFF2-40B4-BE49-F238E27FC236}">
                <a16:creationId xmlns:a16="http://schemas.microsoft.com/office/drawing/2014/main" id="{BF3961DE-DACC-DD46-8B00-6C949D7732A5}"/>
              </a:ext>
            </a:extLst>
          </p:cNvPr>
          <p:cNvSpPr/>
          <p:nvPr/>
        </p:nvSpPr>
        <p:spPr>
          <a:xfrm>
            <a:off x="0" y="119270"/>
            <a:ext cx="12192000" cy="644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0251" y="166435"/>
            <a:ext cx="10972800" cy="549919"/>
          </a:xfrm>
        </p:spPr>
        <p:txBody>
          <a:bodyPr anchor="ctr"/>
          <a:lstStyle/>
          <a:p>
            <a:r>
              <a:rPr lang="en-US" sz="3200" dirty="0">
                <a:solidFill>
                  <a:schemeClr val="bg1"/>
                </a:solidFill>
              </a:rPr>
              <a:t>How to deploy strategically </a:t>
            </a:r>
          </a:p>
        </p:txBody>
      </p:sp>
      <p:sp>
        <p:nvSpPr>
          <p:cNvPr id="27" name="Round Same Side Corner Rectangle 26">
            <a:extLst>
              <a:ext uri="{FF2B5EF4-FFF2-40B4-BE49-F238E27FC236}">
                <a16:creationId xmlns:a16="http://schemas.microsoft.com/office/drawing/2014/main" id="{303FE5C5-47B1-104F-B98B-C5C2D0F34D8C}"/>
              </a:ext>
            </a:extLst>
          </p:cNvPr>
          <p:cNvSpPr/>
          <p:nvPr/>
        </p:nvSpPr>
        <p:spPr>
          <a:xfrm rot="16200000">
            <a:off x="2505314" y="2209587"/>
            <a:ext cx="4599789" cy="4297680"/>
          </a:xfrm>
          <a:prstGeom prst="round2SameRect">
            <a:avLst>
              <a:gd name="adj1" fmla="val 8449"/>
              <a:gd name="adj2" fmla="val 0"/>
            </a:avLst>
          </a:prstGeom>
          <a:noFill/>
          <a:ln>
            <a:solidFill>
              <a:schemeClr val="tx1">
                <a:lumMod val="50000"/>
                <a:lumOff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91440" tIns="91440" rIns="91440" bIns="182880" numCol="1" spcCol="1270" anchor="t" anchorCtr="0">
            <a:noAutofit/>
          </a:bodyPr>
          <a:lstStyle/>
          <a:p>
            <a:pPr marL="0" lvl="0" indent="0" algn="r" defTabSz="2400300">
              <a:spcBef>
                <a:spcPct val="0"/>
              </a:spcBef>
              <a:buNone/>
            </a:pPr>
            <a:endParaRPr lang="en-US" sz="4000" kern="1200" dirty="0"/>
          </a:p>
        </p:txBody>
      </p:sp>
      <p:sp>
        <p:nvSpPr>
          <p:cNvPr id="3" name="TextBox 2">
            <a:extLst>
              <a:ext uri="{FF2B5EF4-FFF2-40B4-BE49-F238E27FC236}">
                <a16:creationId xmlns:a16="http://schemas.microsoft.com/office/drawing/2014/main" id="{6A77184F-3FBF-714A-A03C-98C42C9D32A1}"/>
              </a:ext>
            </a:extLst>
          </p:cNvPr>
          <p:cNvSpPr txBox="1"/>
          <p:nvPr/>
        </p:nvSpPr>
        <p:spPr>
          <a:xfrm>
            <a:off x="2930689" y="2075384"/>
            <a:ext cx="3996730" cy="740779"/>
          </a:xfrm>
          <a:prstGeom prst="rect">
            <a:avLst/>
          </a:prstGeom>
        </p:spPr>
        <p:txBody>
          <a:bodyPr vert="horz" wrap="square" lIns="91440" tIns="45720" rIns="91440" bIns="45720" rtlCol="0">
            <a:normAutofit/>
          </a:bodyPr>
          <a:lstStyle/>
          <a:p>
            <a:pPr defTabSz="914400" rtl="0" eaLnBrk="1" latinLnBrk="0" hangingPunct="1">
              <a:spcBef>
                <a:spcPts val="800"/>
              </a:spcBef>
            </a:pPr>
            <a:r>
              <a:rPr lang="en-US" sz="4000" kern="1200" dirty="0">
                <a:solidFill>
                  <a:schemeClr val="bg1">
                    <a:lumMod val="65000"/>
                  </a:schemeClr>
                </a:solidFill>
                <a:latin typeface="Verdana" pitchFamily="34" charset="0"/>
                <a:ea typeface="+mn-ea"/>
                <a:cs typeface="+mn-cs"/>
              </a:rPr>
              <a:t>Phase I</a:t>
            </a:r>
          </a:p>
        </p:txBody>
      </p:sp>
      <p:sp>
        <p:nvSpPr>
          <p:cNvPr id="31" name="Striped Right Arrow 30">
            <a:extLst>
              <a:ext uri="{FF2B5EF4-FFF2-40B4-BE49-F238E27FC236}">
                <a16:creationId xmlns:a16="http://schemas.microsoft.com/office/drawing/2014/main" id="{676C728C-157B-5A41-8FBD-66317AD5A984}"/>
              </a:ext>
            </a:extLst>
          </p:cNvPr>
          <p:cNvSpPr/>
          <p:nvPr/>
        </p:nvSpPr>
        <p:spPr>
          <a:xfrm>
            <a:off x="2611585" y="875285"/>
            <a:ext cx="9168826" cy="1203089"/>
          </a:xfrm>
          <a:prstGeom prst="striped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Strategic</a:t>
            </a:r>
          </a:p>
        </p:txBody>
      </p:sp>
      <p:grpSp>
        <p:nvGrpSpPr>
          <p:cNvPr id="10" name="Group 9">
            <a:extLst>
              <a:ext uri="{FF2B5EF4-FFF2-40B4-BE49-F238E27FC236}">
                <a16:creationId xmlns:a16="http://schemas.microsoft.com/office/drawing/2014/main" id="{8F8081C6-EA05-794B-B711-664B1CEC0A3C}"/>
              </a:ext>
            </a:extLst>
          </p:cNvPr>
          <p:cNvGrpSpPr/>
          <p:nvPr/>
        </p:nvGrpSpPr>
        <p:grpSpPr>
          <a:xfrm>
            <a:off x="139485" y="875283"/>
            <a:ext cx="2472100" cy="1203089"/>
            <a:chOff x="2561397" y="716351"/>
            <a:chExt cx="2577285" cy="1203089"/>
          </a:xfrm>
        </p:grpSpPr>
        <p:sp>
          <p:nvSpPr>
            <p:cNvPr id="32" name="Striped Right Arrow 31">
              <a:extLst>
                <a:ext uri="{FF2B5EF4-FFF2-40B4-BE49-F238E27FC236}">
                  <a16:creationId xmlns:a16="http://schemas.microsoft.com/office/drawing/2014/main" id="{8206EDE7-D9C3-A14A-971F-3B785F096C51}"/>
                </a:ext>
              </a:extLst>
            </p:cNvPr>
            <p:cNvSpPr/>
            <p:nvPr/>
          </p:nvSpPr>
          <p:spPr>
            <a:xfrm rot="10800000">
              <a:off x="2561397" y="716351"/>
              <a:ext cx="2577285" cy="1203089"/>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sz="2800" dirty="0"/>
            </a:p>
          </p:txBody>
        </p:sp>
        <p:sp>
          <p:nvSpPr>
            <p:cNvPr id="33" name="TextBox 32">
              <a:extLst>
                <a:ext uri="{FF2B5EF4-FFF2-40B4-BE49-F238E27FC236}">
                  <a16:creationId xmlns:a16="http://schemas.microsoft.com/office/drawing/2014/main" id="{14BCA307-DC1F-7341-9050-FBF02A90FFA6}"/>
                </a:ext>
              </a:extLst>
            </p:cNvPr>
            <p:cNvSpPr txBox="1"/>
            <p:nvPr/>
          </p:nvSpPr>
          <p:spPr>
            <a:xfrm>
              <a:off x="2561398" y="1053667"/>
              <a:ext cx="2366120" cy="548648"/>
            </a:xfrm>
            <a:prstGeom prst="rect">
              <a:avLst/>
            </a:prstGeom>
          </p:spPr>
          <p:txBody>
            <a:bodyPr vert="horz" wrap="square" lIns="91440" tIns="45720" rIns="91440" bIns="45720" rtlCol="0" anchor="ctr">
              <a:normAutofit/>
            </a:bodyPr>
            <a:lstStyle/>
            <a:p>
              <a:pPr algn="r" defTabSz="914400" rtl="0" eaLnBrk="1" latinLnBrk="0" hangingPunct="1">
                <a:spcBef>
                  <a:spcPts val="800"/>
                </a:spcBef>
              </a:pPr>
              <a:r>
                <a:rPr lang="en-US" sz="2800" b="1" kern="1200" dirty="0">
                  <a:solidFill>
                    <a:schemeClr val="bg1"/>
                  </a:solidFill>
                  <a:latin typeface="Verdana" pitchFamily="34" charset="0"/>
                  <a:ea typeface="+mn-ea"/>
                  <a:cs typeface="+mn-cs"/>
                </a:rPr>
                <a:t>Tactical</a:t>
              </a:r>
            </a:p>
          </p:txBody>
        </p:sp>
      </p:grpSp>
      <p:sp>
        <p:nvSpPr>
          <p:cNvPr id="34" name="TextBox 33">
            <a:extLst>
              <a:ext uri="{FF2B5EF4-FFF2-40B4-BE49-F238E27FC236}">
                <a16:creationId xmlns:a16="http://schemas.microsoft.com/office/drawing/2014/main" id="{5193820D-A52D-9647-9ED5-70005EADE3AD}"/>
              </a:ext>
            </a:extLst>
          </p:cNvPr>
          <p:cNvSpPr txBox="1"/>
          <p:nvPr/>
        </p:nvSpPr>
        <p:spPr>
          <a:xfrm>
            <a:off x="7056182" y="2075384"/>
            <a:ext cx="4023361" cy="740779"/>
          </a:xfrm>
          <a:prstGeom prst="rect">
            <a:avLst/>
          </a:prstGeom>
        </p:spPr>
        <p:txBody>
          <a:bodyPr vert="horz" wrap="square" lIns="91440" tIns="45720" rIns="91440" bIns="45720" rtlCol="0">
            <a:normAutofit/>
          </a:bodyPr>
          <a:lstStyle/>
          <a:p>
            <a:pPr algn="r" defTabSz="914400" rtl="0" eaLnBrk="1" latinLnBrk="0" hangingPunct="1">
              <a:spcBef>
                <a:spcPts val="800"/>
              </a:spcBef>
            </a:pPr>
            <a:r>
              <a:rPr lang="en-US" sz="4000" kern="1200" dirty="0">
                <a:solidFill>
                  <a:schemeClr val="tx1">
                    <a:lumMod val="65000"/>
                    <a:lumOff val="35000"/>
                  </a:schemeClr>
                </a:solidFill>
                <a:latin typeface="Verdana" pitchFamily="34" charset="0"/>
                <a:ea typeface="+mn-ea"/>
                <a:cs typeface="+mn-cs"/>
              </a:rPr>
              <a:t>Phase II</a:t>
            </a:r>
          </a:p>
        </p:txBody>
      </p:sp>
      <p:sp>
        <p:nvSpPr>
          <p:cNvPr id="16" name="Rectangle 15">
            <a:extLst>
              <a:ext uri="{FF2B5EF4-FFF2-40B4-BE49-F238E27FC236}">
                <a16:creationId xmlns:a16="http://schemas.microsoft.com/office/drawing/2014/main" id="{CEBE2D54-9695-7746-950C-FDD43364E97A}"/>
              </a:ext>
            </a:extLst>
          </p:cNvPr>
          <p:cNvSpPr/>
          <p:nvPr/>
        </p:nvSpPr>
        <p:spPr>
          <a:xfrm flipH="1">
            <a:off x="6934473" y="2543522"/>
            <a:ext cx="13716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749E544-C00F-AE46-B42A-F77CEB3BC36F}"/>
              </a:ext>
            </a:extLst>
          </p:cNvPr>
          <p:cNvGrpSpPr/>
          <p:nvPr/>
        </p:nvGrpSpPr>
        <p:grpSpPr>
          <a:xfrm>
            <a:off x="2930689" y="2795520"/>
            <a:ext cx="4023360" cy="1828800"/>
            <a:chOff x="3368666" y="2855154"/>
            <a:chExt cx="4023360" cy="1828800"/>
          </a:xfrm>
        </p:grpSpPr>
        <p:sp>
          <p:nvSpPr>
            <p:cNvPr id="4" name="Freeform 3">
              <a:extLst>
                <a:ext uri="{FF2B5EF4-FFF2-40B4-BE49-F238E27FC236}">
                  <a16:creationId xmlns:a16="http://schemas.microsoft.com/office/drawing/2014/main" id="{C3EC1614-33B4-D548-88EE-3151CE7E1D04}"/>
                </a:ext>
              </a:extLst>
            </p:cNvPr>
            <p:cNvSpPr/>
            <p:nvPr/>
          </p:nvSpPr>
          <p:spPr>
            <a:xfrm>
              <a:off x="3368666" y="2855154"/>
              <a:ext cx="4023360" cy="1828800"/>
            </a:xfrm>
            <a:custGeom>
              <a:avLst/>
              <a:gdLst>
                <a:gd name="connsiteX0" fmla="*/ 0 w 2793206"/>
                <a:gd name="connsiteY0" fmla="*/ 0 h 5328443"/>
                <a:gd name="connsiteX1" fmla="*/ 2327662 w 2793206"/>
                <a:gd name="connsiteY1" fmla="*/ 0 h 5328443"/>
                <a:gd name="connsiteX2" fmla="*/ 2793206 w 2793206"/>
                <a:gd name="connsiteY2" fmla="*/ 465544 h 5328443"/>
                <a:gd name="connsiteX3" fmla="*/ 2793206 w 2793206"/>
                <a:gd name="connsiteY3" fmla="*/ 5328443 h 5328443"/>
                <a:gd name="connsiteX4" fmla="*/ 0 w 2793206"/>
                <a:gd name="connsiteY4" fmla="*/ 5328443 h 5328443"/>
                <a:gd name="connsiteX5" fmla="*/ 0 w 2793206"/>
                <a:gd name="connsiteY5" fmla="*/ 0 h 53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206" h="5328443">
                  <a:moveTo>
                    <a:pt x="0" y="5328442"/>
                  </a:moveTo>
                  <a:lnTo>
                    <a:pt x="0" y="888093"/>
                  </a:lnTo>
                  <a:cubicBezTo>
                    <a:pt x="0" y="397613"/>
                    <a:pt x="109261" y="1"/>
                    <a:pt x="244042" y="1"/>
                  </a:cubicBezTo>
                  <a:lnTo>
                    <a:pt x="2793206" y="1"/>
                  </a:lnTo>
                  <a:lnTo>
                    <a:pt x="2793206" y="5328442"/>
                  </a:lnTo>
                  <a:lnTo>
                    <a:pt x="0" y="5328442"/>
                  </a:lnTo>
                  <a:close/>
                </a:path>
              </a:pathLst>
            </a:custGeom>
            <a:solidFill>
              <a:schemeClr val="bg1">
                <a:lumMod val="75000"/>
              </a:schemeClr>
            </a:solidFill>
            <a:ln w="25400">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0" tIns="457200" rIns="91440" bIns="91440" numCol="1" spcCol="1270" anchor="b" anchorCtr="0">
              <a:noAutofit/>
            </a:bodyPr>
            <a:lstStyle/>
            <a:p>
              <a:pPr marL="0" lvl="0" indent="0" defTabSz="2400300">
                <a:spcBef>
                  <a:spcPct val="0"/>
                </a:spcBef>
                <a:spcAft>
                  <a:spcPts val="600"/>
                </a:spcAft>
                <a:buNone/>
              </a:pPr>
              <a:r>
                <a:rPr lang="en-US" sz="2000" kern="1200" dirty="0"/>
                <a:t>robotic </a:t>
              </a:r>
              <a:br>
                <a:rPr lang="en-US" sz="2000" kern="1200" dirty="0"/>
              </a:br>
              <a:r>
                <a:rPr lang="en-US" sz="2000" kern="1200" dirty="0"/>
                <a:t>process </a:t>
              </a:r>
              <a:br>
                <a:rPr lang="en-US" sz="2000" kern="1200" dirty="0"/>
              </a:br>
              <a:r>
                <a:rPr lang="en-US" sz="2000" kern="1200" dirty="0"/>
                <a:t>automation</a:t>
              </a:r>
              <a:endParaRPr lang="en-US" sz="4000" kern="1200" dirty="0"/>
            </a:p>
            <a:p>
              <a:pPr marL="0" lvl="0" indent="0" defTabSz="2400300">
                <a:spcBef>
                  <a:spcPct val="0"/>
                </a:spcBef>
                <a:spcAft>
                  <a:spcPts val="600"/>
                </a:spcAft>
                <a:buNone/>
              </a:pPr>
              <a:r>
                <a:rPr lang="en-US" sz="4000" kern="1200" dirty="0"/>
                <a:t>RPA</a:t>
              </a:r>
            </a:p>
          </p:txBody>
        </p:sp>
        <p:pic>
          <p:nvPicPr>
            <p:cNvPr id="15" name="Picture 14">
              <a:extLst>
                <a:ext uri="{FF2B5EF4-FFF2-40B4-BE49-F238E27FC236}">
                  <a16:creationId xmlns:a16="http://schemas.microsoft.com/office/drawing/2014/main" id="{36FA3C3A-0D17-D440-A876-D2BA1D767F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9595" y="3595933"/>
              <a:ext cx="1122217" cy="914400"/>
            </a:xfrm>
            <a:prstGeom prst="rect">
              <a:avLst/>
            </a:prstGeom>
          </p:spPr>
        </p:pic>
      </p:grpSp>
      <p:grpSp>
        <p:nvGrpSpPr>
          <p:cNvPr id="9" name="Group 8">
            <a:extLst>
              <a:ext uri="{FF2B5EF4-FFF2-40B4-BE49-F238E27FC236}">
                <a16:creationId xmlns:a16="http://schemas.microsoft.com/office/drawing/2014/main" id="{8E5BB0B9-46EE-7D42-BF06-5011002B667E}"/>
              </a:ext>
            </a:extLst>
          </p:cNvPr>
          <p:cNvGrpSpPr/>
          <p:nvPr/>
        </p:nvGrpSpPr>
        <p:grpSpPr>
          <a:xfrm>
            <a:off x="2930689" y="4712975"/>
            <a:ext cx="4023360" cy="1828800"/>
            <a:chOff x="3368666" y="4772609"/>
            <a:chExt cx="4023360" cy="1828800"/>
          </a:xfrm>
        </p:grpSpPr>
        <p:sp>
          <p:nvSpPr>
            <p:cNvPr id="7" name="Freeform 6">
              <a:extLst>
                <a:ext uri="{FF2B5EF4-FFF2-40B4-BE49-F238E27FC236}">
                  <a16:creationId xmlns:a16="http://schemas.microsoft.com/office/drawing/2014/main" id="{A3332FCB-DF09-8A47-A483-AE6CE2B04404}"/>
                </a:ext>
              </a:extLst>
            </p:cNvPr>
            <p:cNvSpPr/>
            <p:nvPr/>
          </p:nvSpPr>
          <p:spPr>
            <a:xfrm>
              <a:off x="3368666" y="4772609"/>
              <a:ext cx="4023360" cy="1828800"/>
            </a:xfrm>
            <a:custGeom>
              <a:avLst/>
              <a:gdLst>
                <a:gd name="connsiteX0" fmla="*/ 0 w 5328443"/>
                <a:gd name="connsiteY0" fmla="*/ 0 h 2793206"/>
                <a:gd name="connsiteX1" fmla="*/ 4862899 w 5328443"/>
                <a:gd name="connsiteY1" fmla="*/ 0 h 2793206"/>
                <a:gd name="connsiteX2" fmla="*/ 5328443 w 5328443"/>
                <a:gd name="connsiteY2" fmla="*/ 465544 h 2793206"/>
                <a:gd name="connsiteX3" fmla="*/ 5328443 w 5328443"/>
                <a:gd name="connsiteY3" fmla="*/ 2793206 h 2793206"/>
                <a:gd name="connsiteX4" fmla="*/ 0 w 5328443"/>
                <a:gd name="connsiteY4" fmla="*/ 2793206 h 2793206"/>
                <a:gd name="connsiteX5" fmla="*/ 0 w 5328443"/>
                <a:gd name="connsiteY5" fmla="*/ 0 h 27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443" h="2793206">
                  <a:moveTo>
                    <a:pt x="5328443" y="2793206"/>
                  </a:moveTo>
                  <a:lnTo>
                    <a:pt x="465544" y="2793206"/>
                  </a:lnTo>
                  <a:cubicBezTo>
                    <a:pt x="208431" y="2793206"/>
                    <a:pt x="0" y="2584775"/>
                    <a:pt x="0" y="2327662"/>
                  </a:cubicBezTo>
                  <a:lnTo>
                    <a:pt x="0" y="0"/>
                  </a:lnTo>
                  <a:lnTo>
                    <a:pt x="5328443" y="0"/>
                  </a:lnTo>
                  <a:lnTo>
                    <a:pt x="5328443" y="2793206"/>
                  </a:lnTo>
                  <a:close/>
                </a:path>
              </a:pathLst>
            </a:custGeom>
            <a:solidFill>
              <a:schemeClr val="bg1">
                <a:lumMod val="75000"/>
              </a:schemeClr>
            </a:solidFill>
            <a:ln w="254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384047" tIns="457200" rIns="384049" bIns="91440" numCol="1" spcCol="1270" anchor="b" anchorCtr="0">
              <a:noAutofit/>
            </a:bodyPr>
            <a:lstStyle/>
            <a:p>
              <a:pPr defTabSz="2400300">
                <a:spcBef>
                  <a:spcPct val="0"/>
                </a:spcBef>
                <a:spcAft>
                  <a:spcPts val="600"/>
                </a:spcAft>
              </a:pPr>
              <a:r>
                <a:rPr lang="en-US" sz="2000" dirty="0"/>
                <a:t>application</a:t>
              </a:r>
              <a:br>
                <a:rPr lang="en-US" sz="2000" dirty="0"/>
              </a:br>
              <a:r>
                <a:rPr lang="en-US" sz="2000" dirty="0"/>
                <a:t>programming </a:t>
              </a:r>
              <a:br>
                <a:rPr lang="en-US" sz="2000" dirty="0"/>
              </a:br>
              <a:r>
                <a:rPr lang="en-US" sz="2000" dirty="0"/>
                <a:t>interface</a:t>
              </a:r>
              <a:endParaRPr lang="en-US" sz="4000" dirty="0"/>
            </a:p>
            <a:p>
              <a:pPr marL="0" lvl="0" indent="0" defTabSz="2400300">
                <a:spcBef>
                  <a:spcPct val="0"/>
                </a:spcBef>
                <a:spcAft>
                  <a:spcPts val="600"/>
                </a:spcAft>
                <a:buNone/>
              </a:pPr>
              <a:r>
                <a:rPr lang="en-US" sz="4000" kern="1200" dirty="0"/>
                <a:t>API</a:t>
              </a:r>
            </a:p>
          </p:txBody>
        </p:sp>
        <p:pic>
          <p:nvPicPr>
            <p:cNvPr id="17" name="Picture 16">
              <a:extLst>
                <a:ext uri="{FF2B5EF4-FFF2-40B4-BE49-F238E27FC236}">
                  <a16:creationId xmlns:a16="http://schemas.microsoft.com/office/drawing/2014/main" id="{F7CDC731-3ADD-244B-9964-42AB6091E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3503" y="4927580"/>
              <a:ext cx="914400" cy="914400"/>
            </a:xfrm>
            <a:prstGeom prst="rect">
              <a:avLst/>
            </a:prstGeom>
          </p:spPr>
        </p:pic>
      </p:grpSp>
      <p:grpSp>
        <p:nvGrpSpPr>
          <p:cNvPr id="12" name="Group 11">
            <a:extLst>
              <a:ext uri="{FF2B5EF4-FFF2-40B4-BE49-F238E27FC236}">
                <a16:creationId xmlns:a16="http://schemas.microsoft.com/office/drawing/2014/main" id="{A39AB2A3-6BB3-DB4C-B52D-0C926E4703CB}"/>
              </a:ext>
            </a:extLst>
          </p:cNvPr>
          <p:cNvGrpSpPr/>
          <p:nvPr/>
        </p:nvGrpSpPr>
        <p:grpSpPr>
          <a:xfrm>
            <a:off x="7056183" y="2795520"/>
            <a:ext cx="4023360" cy="1828800"/>
            <a:chOff x="7482730" y="2855154"/>
            <a:chExt cx="4023360" cy="1828800"/>
          </a:xfrm>
        </p:grpSpPr>
        <p:sp>
          <p:nvSpPr>
            <p:cNvPr id="6" name="Freeform 5">
              <a:extLst>
                <a:ext uri="{FF2B5EF4-FFF2-40B4-BE49-F238E27FC236}">
                  <a16:creationId xmlns:a16="http://schemas.microsoft.com/office/drawing/2014/main" id="{D320C266-4B76-044A-A6BF-5F6F1164F62C}"/>
                </a:ext>
              </a:extLst>
            </p:cNvPr>
            <p:cNvSpPr/>
            <p:nvPr/>
          </p:nvSpPr>
          <p:spPr>
            <a:xfrm>
              <a:off x="7482730" y="2855154"/>
              <a:ext cx="4023360" cy="1828800"/>
            </a:xfrm>
            <a:custGeom>
              <a:avLst/>
              <a:gdLst>
                <a:gd name="connsiteX0" fmla="*/ 0 w 5328443"/>
                <a:gd name="connsiteY0" fmla="*/ 0 h 2793206"/>
                <a:gd name="connsiteX1" fmla="*/ 4862899 w 5328443"/>
                <a:gd name="connsiteY1" fmla="*/ 0 h 2793206"/>
                <a:gd name="connsiteX2" fmla="*/ 5328443 w 5328443"/>
                <a:gd name="connsiteY2" fmla="*/ 465544 h 2793206"/>
                <a:gd name="connsiteX3" fmla="*/ 5328443 w 5328443"/>
                <a:gd name="connsiteY3" fmla="*/ 2793206 h 2793206"/>
                <a:gd name="connsiteX4" fmla="*/ 0 w 5328443"/>
                <a:gd name="connsiteY4" fmla="*/ 2793206 h 2793206"/>
                <a:gd name="connsiteX5" fmla="*/ 0 w 5328443"/>
                <a:gd name="connsiteY5" fmla="*/ 0 h 27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443" h="2793206">
                  <a:moveTo>
                    <a:pt x="0" y="0"/>
                  </a:moveTo>
                  <a:lnTo>
                    <a:pt x="4862899" y="0"/>
                  </a:lnTo>
                  <a:cubicBezTo>
                    <a:pt x="5120012" y="0"/>
                    <a:pt x="5328443" y="208431"/>
                    <a:pt x="5328443" y="465544"/>
                  </a:cubicBezTo>
                  <a:lnTo>
                    <a:pt x="5328443" y="2793206"/>
                  </a:lnTo>
                  <a:lnTo>
                    <a:pt x="0" y="2793206"/>
                  </a:lnTo>
                  <a:lnTo>
                    <a:pt x="0" y="0"/>
                  </a:lnTo>
                  <a:close/>
                </a:path>
              </a:pathLst>
            </a:custGeom>
            <a:solidFill>
              <a:schemeClr val="accent4"/>
            </a:solidFill>
            <a:ln w="254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384048" tIns="457200" rIns="384048" bIns="91440" numCol="1" spcCol="1270" anchor="b" anchorCtr="0">
              <a:noAutofit/>
            </a:bodyPr>
            <a:lstStyle/>
            <a:p>
              <a:pPr marL="0" lvl="0" indent="0" algn="r" defTabSz="2400300">
                <a:lnSpc>
                  <a:spcPct val="90000"/>
                </a:lnSpc>
                <a:spcBef>
                  <a:spcPct val="0"/>
                </a:spcBef>
                <a:spcAft>
                  <a:spcPct val="35000"/>
                </a:spcAft>
                <a:buNone/>
              </a:pPr>
              <a:r>
                <a:rPr lang="en-US" sz="4000" kern="1200" dirty="0"/>
                <a:t>Big</a:t>
              </a:r>
              <a:br>
                <a:rPr lang="en-US" sz="4000" kern="1200" dirty="0"/>
              </a:br>
              <a:r>
                <a:rPr lang="en-US" sz="4000" kern="1200" dirty="0"/>
                <a:t>data</a:t>
              </a:r>
            </a:p>
          </p:txBody>
        </p:sp>
        <p:pic>
          <p:nvPicPr>
            <p:cNvPr id="13" name="Picture 12">
              <a:extLst>
                <a:ext uri="{FF2B5EF4-FFF2-40B4-BE49-F238E27FC236}">
                  <a16:creationId xmlns:a16="http://schemas.microsoft.com/office/drawing/2014/main" id="{6D708805-E7D6-E74E-A71F-DB431B08E7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23338" y="3595933"/>
              <a:ext cx="902525" cy="914400"/>
            </a:xfrm>
            <a:prstGeom prst="rect">
              <a:avLst/>
            </a:prstGeom>
          </p:spPr>
        </p:pic>
      </p:grpSp>
      <p:grpSp>
        <p:nvGrpSpPr>
          <p:cNvPr id="14" name="Group 13">
            <a:extLst>
              <a:ext uri="{FF2B5EF4-FFF2-40B4-BE49-F238E27FC236}">
                <a16:creationId xmlns:a16="http://schemas.microsoft.com/office/drawing/2014/main" id="{E7398F4E-0F09-9E45-9B7C-90A7D2FF16E3}"/>
              </a:ext>
            </a:extLst>
          </p:cNvPr>
          <p:cNvGrpSpPr/>
          <p:nvPr/>
        </p:nvGrpSpPr>
        <p:grpSpPr>
          <a:xfrm>
            <a:off x="7056183" y="4712975"/>
            <a:ext cx="4023360" cy="1828800"/>
            <a:chOff x="7482730" y="4772609"/>
            <a:chExt cx="4023360" cy="1828800"/>
          </a:xfrm>
        </p:grpSpPr>
        <p:sp>
          <p:nvSpPr>
            <p:cNvPr id="8" name="Freeform 7">
              <a:extLst>
                <a:ext uri="{FF2B5EF4-FFF2-40B4-BE49-F238E27FC236}">
                  <a16:creationId xmlns:a16="http://schemas.microsoft.com/office/drawing/2014/main" id="{4C234023-9050-884B-AE10-FDB78846C8CD}"/>
                </a:ext>
              </a:extLst>
            </p:cNvPr>
            <p:cNvSpPr/>
            <p:nvPr/>
          </p:nvSpPr>
          <p:spPr>
            <a:xfrm>
              <a:off x="7482730" y="4772609"/>
              <a:ext cx="4023360" cy="1828800"/>
            </a:xfrm>
            <a:custGeom>
              <a:avLst/>
              <a:gdLst>
                <a:gd name="connsiteX0" fmla="*/ 0 w 2793206"/>
                <a:gd name="connsiteY0" fmla="*/ 0 h 5328443"/>
                <a:gd name="connsiteX1" fmla="*/ 2327662 w 2793206"/>
                <a:gd name="connsiteY1" fmla="*/ 0 h 5328443"/>
                <a:gd name="connsiteX2" fmla="*/ 2793206 w 2793206"/>
                <a:gd name="connsiteY2" fmla="*/ 465544 h 5328443"/>
                <a:gd name="connsiteX3" fmla="*/ 2793206 w 2793206"/>
                <a:gd name="connsiteY3" fmla="*/ 5328443 h 5328443"/>
                <a:gd name="connsiteX4" fmla="*/ 0 w 2793206"/>
                <a:gd name="connsiteY4" fmla="*/ 5328443 h 5328443"/>
                <a:gd name="connsiteX5" fmla="*/ 0 w 2793206"/>
                <a:gd name="connsiteY5" fmla="*/ 0 h 53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206" h="5328443">
                  <a:moveTo>
                    <a:pt x="2793206" y="1"/>
                  </a:moveTo>
                  <a:lnTo>
                    <a:pt x="2793206" y="4440350"/>
                  </a:lnTo>
                  <a:cubicBezTo>
                    <a:pt x="2793206" y="4930830"/>
                    <a:pt x="2683945" y="5328442"/>
                    <a:pt x="2549164" y="5328442"/>
                  </a:cubicBezTo>
                  <a:lnTo>
                    <a:pt x="0" y="5328442"/>
                  </a:lnTo>
                  <a:lnTo>
                    <a:pt x="0" y="1"/>
                  </a:lnTo>
                  <a:lnTo>
                    <a:pt x="2793206" y="1"/>
                  </a:lnTo>
                  <a:close/>
                </a:path>
              </a:pathLst>
            </a:custGeom>
            <a:solidFill>
              <a:schemeClr val="accent5"/>
            </a:solidFill>
            <a:ln w="25400">
              <a:solidFill>
                <a:schemeClr val="bg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84048" tIns="457200" rIns="384049" bIns="91440" numCol="1" spcCol="1270" anchor="b" anchorCtr="0">
              <a:noAutofit/>
            </a:bodyPr>
            <a:lstStyle/>
            <a:p>
              <a:pPr algn="r" defTabSz="2400300">
                <a:spcBef>
                  <a:spcPct val="0"/>
                </a:spcBef>
                <a:spcAft>
                  <a:spcPts val="600"/>
                </a:spcAft>
              </a:pPr>
              <a:r>
                <a:rPr lang="en-US" sz="2000" dirty="0"/>
                <a:t>artificial</a:t>
              </a:r>
              <a:br>
                <a:rPr lang="en-US" sz="2000" dirty="0"/>
              </a:br>
              <a:r>
                <a:rPr lang="en-US" sz="2000" dirty="0"/>
                <a:t>intelligence</a:t>
              </a:r>
              <a:endParaRPr lang="en-US" sz="4000" dirty="0"/>
            </a:p>
            <a:p>
              <a:pPr lvl="0" algn="r" defTabSz="2400300">
                <a:spcBef>
                  <a:spcPct val="0"/>
                </a:spcBef>
                <a:spcAft>
                  <a:spcPts val="600"/>
                </a:spcAft>
              </a:pPr>
              <a:r>
                <a:rPr lang="en-US" sz="4000" dirty="0"/>
                <a:t>AI</a:t>
              </a:r>
              <a:endParaRPr lang="en-US" sz="4000" kern="1200" dirty="0"/>
            </a:p>
          </p:txBody>
        </p:sp>
        <p:pic>
          <p:nvPicPr>
            <p:cNvPr id="11" name="Picture 10">
              <a:extLst>
                <a:ext uri="{FF2B5EF4-FFF2-40B4-BE49-F238E27FC236}">
                  <a16:creationId xmlns:a16="http://schemas.microsoft.com/office/drawing/2014/main" id="{17E757C3-F062-4E41-B748-8DA0E68D399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50652" y="4927580"/>
              <a:ext cx="847897" cy="914400"/>
            </a:xfrm>
            <a:prstGeom prst="rect">
              <a:avLst/>
            </a:prstGeom>
          </p:spPr>
        </p:pic>
      </p:grpSp>
    </p:spTree>
    <p:extLst>
      <p:ext uri="{BB962C8B-B14F-4D97-AF65-F5344CB8AC3E}">
        <p14:creationId xmlns:p14="http://schemas.microsoft.com/office/powerpoint/2010/main" val="272823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Half Frame 61">
            <a:extLst>
              <a:ext uri="{FF2B5EF4-FFF2-40B4-BE49-F238E27FC236}">
                <a16:creationId xmlns:a16="http://schemas.microsoft.com/office/drawing/2014/main" id="{04108706-A608-5C49-B228-AE62F8D6E9B7}"/>
              </a:ext>
            </a:extLst>
          </p:cNvPr>
          <p:cNvSpPr/>
          <p:nvPr/>
        </p:nvSpPr>
        <p:spPr>
          <a:xfrm rot="16200000">
            <a:off x="1260305" y="341056"/>
            <a:ext cx="5454281" cy="6749898"/>
          </a:xfrm>
          <a:prstGeom prst="halfFrame">
            <a:avLst>
              <a:gd name="adj1" fmla="val 12612"/>
              <a:gd name="adj2" fmla="val 1064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730251" y="319617"/>
            <a:ext cx="3300636" cy="1143000"/>
          </a:xfrm>
        </p:spPr>
        <p:txBody>
          <a:bodyPr/>
          <a:lstStyle/>
          <a:p>
            <a:r>
              <a:rPr lang="en-US" dirty="0"/>
              <a:t> Big data</a:t>
            </a:r>
          </a:p>
        </p:txBody>
      </p:sp>
      <p:sp>
        <p:nvSpPr>
          <p:cNvPr id="4" name="AutoShape 2" descr="Image result for what is a api"/>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8" name="Group 7">
            <a:extLst>
              <a:ext uri="{FF2B5EF4-FFF2-40B4-BE49-F238E27FC236}">
                <a16:creationId xmlns:a16="http://schemas.microsoft.com/office/drawing/2014/main" id="{4E563BA8-858C-014B-9DC4-58F1AFD34527}"/>
              </a:ext>
            </a:extLst>
          </p:cNvPr>
          <p:cNvGrpSpPr/>
          <p:nvPr/>
        </p:nvGrpSpPr>
        <p:grpSpPr>
          <a:xfrm>
            <a:off x="1577048" y="1769976"/>
            <a:ext cx="2154799" cy="292174"/>
            <a:chOff x="7178301" y="987496"/>
            <a:chExt cx="2154799" cy="292174"/>
          </a:xfrm>
        </p:grpSpPr>
        <p:sp>
          <p:nvSpPr>
            <p:cNvPr id="78" name="Oval 77">
              <a:extLst>
                <a:ext uri="{FF2B5EF4-FFF2-40B4-BE49-F238E27FC236}">
                  <a16:creationId xmlns:a16="http://schemas.microsoft.com/office/drawing/2014/main" id="{443F5ABB-DB80-B04F-AE9B-02BC0B9732FF}"/>
                </a:ext>
              </a:extLst>
            </p:cNvPr>
            <p:cNvSpPr/>
            <p:nvPr/>
          </p:nvSpPr>
          <p:spPr>
            <a:xfrm>
              <a:off x="7178301" y="987496"/>
              <a:ext cx="292174" cy="292174"/>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9" name="TextBox 78">
              <a:extLst>
                <a:ext uri="{FF2B5EF4-FFF2-40B4-BE49-F238E27FC236}">
                  <a16:creationId xmlns:a16="http://schemas.microsoft.com/office/drawing/2014/main" id="{84E5D48F-C0D1-CC42-A42C-7CA26536CBD9}"/>
                </a:ext>
              </a:extLst>
            </p:cNvPr>
            <p:cNvSpPr txBox="1"/>
            <p:nvPr/>
          </p:nvSpPr>
          <p:spPr>
            <a:xfrm>
              <a:off x="7529014" y="987496"/>
              <a:ext cx="1804086" cy="292174"/>
            </a:xfrm>
            <a:prstGeom prst="rect">
              <a:avLst/>
            </a:prstGeom>
          </p:spPr>
          <p:txBody>
            <a:bodyPr vert="horz" wrap="square" lIns="0" tIns="0" rIns="0" bIns="0" rtlCol="0" anchor="ctr">
              <a:normAutofit/>
            </a:bodyPr>
            <a:lstStyle/>
            <a:p>
              <a:pPr algn="l" defTabSz="914400" rtl="0" eaLnBrk="1" latinLnBrk="0" hangingPunct="1">
                <a:spcBef>
                  <a:spcPts val="800"/>
                </a:spcBef>
              </a:pPr>
              <a:r>
                <a:rPr lang="en-US" sz="1600" kern="1200" dirty="0">
                  <a:latin typeface="Verdana" pitchFamily="34" charset="0"/>
                  <a:ea typeface="+mn-ea"/>
                  <a:cs typeface="+mn-cs"/>
                </a:rPr>
                <a:t>Geospatial data</a:t>
              </a:r>
            </a:p>
          </p:txBody>
        </p:sp>
      </p:grpSp>
      <p:grpSp>
        <p:nvGrpSpPr>
          <p:cNvPr id="9" name="Group 8">
            <a:extLst>
              <a:ext uri="{FF2B5EF4-FFF2-40B4-BE49-F238E27FC236}">
                <a16:creationId xmlns:a16="http://schemas.microsoft.com/office/drawing/2014/main" id="{DF93F257-64F3-0B48-838D-3D41CDE5E22A}"/>
              </a:ext>
            </a:extLst>
          </p:cNvPr>
          <p:cNvGrpSpPr/>
          <p:nvPr/>
        </p:nvGrpSpPr>
        <p:grpSpPr>
          <a:xfrm>
            <a:off x="2872715" y="2249611"/>
            <a:ext cx="2154799" cy="292174"/>
            <a:chOff x="8507859" y="1521157"/>
            <a:chExt cx="2154799" cy="292174"/>
          </a:xfrm>
        </p:grpSpPr>
        <p:sp>
          <p:nvSpPr>
            <p:cNvPr id="82" name="Oval 81">
              <a:extLst>
                <a:ext uri="{FF2B5EF4-FFF2-40B4-BE49-F238E27FC236}">
                  <a16:creationId xmlns:a16="http://schemas.microsoft.com/office/drawing/2014/main" id="{65E88166-92B6-1B47-8CAC-CFEA9397D5F3}"/>
                </a:ext>
              </a:extLst>
            </p:cNvPr>
            <p:cNvSpPr/>
            <p:nvPr/>
          </p:nvSpPr>
          <p:spPr>
            <a:xfrm>
              <a:off x="8507859" y="1521157"/>
              <a:ext cx="292174" cy="292174"/>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3" name="TextBox 82">
              <a:extLst>
                <a:ext uri="{FF2B5EF4-FFF2-40B4-BE49-F238E27FC236}">
                  <a16:creationId xmlns:a16="http://schemas.microsoft.com/office/drawing/2014/main" id="{006A09BF-0F71-B944-917F-6303CFA34970}"/>
                </a:ext>
              </a:extLst>
            </p:cNvPr>
            <p:cNvSpPr txBox="1"/>
            <p:nvPr/>
          </p:nvSpPr>
          <p:spPr>
            <a:xfrm>
              <a:off x="8858572" y="1521157"/>
              <a:ext cx="1804086" cy="292174"/>
            </a:xfrm>
            <a:prstGeom prst="rect">
              <a:avLst/>
            </a:prstGeom>
          </p:spPr>
          <p:txBody>
            <a:bodyPr vert="horz" wrap="square" lIns="0" tIns="0" rIns="0" bIns="0" rtlCol="0" anchor="ctr">
              <a:normAutofit/>
            </a:bodyPr>
            <a:lstStyle/>
            <a:p>
              <a:pPr algn="l" defTabSz="914400" rtl="0" eaLnBrk="1" latinLnBrk="0" hangingPunct="1">
                <a:spcBef>
                  <a:spcPts val="800"/>
                </a:spcBef>
              </a:pPr>
              <a:r>
                <a:rPr lang="en-US" sz="1600" kern="1200" dirty="0">
                  <a:latin typeface="Verdana" pitchFamily="34" charset="0"/>
                  <a:ea typeface="+mn-ea"/>
                  <a:cs typeface="+mn-cs"/>
                </a:rPr>
                <a:t>Industry data</a:t>
              </a:r>
            </a:p>
          </p:txBody>
        </p:sp>
      </p:grpSp>
      <p:grpSp>
        <p:nvGrpSpPr>
          <p:cNvPr id="10" name="Group 9">
            <a:extLst>
              <a:ext uri="{FF2B5EF4-FFF2-40B4-BE49-F238E27FC236}">
                <a16:creationId xmlns:a16="http://schemas.microsoft.com/office/drawing/2014/main" id="{4C3C4721-0727-6B47-84AF-0DE4647FFC49}"/>
              </a:ext>
            </a:extLst>
          </p:cNvPr>
          <p:cNvGrpSpPr/>
          <p:nvPr/>
        </p:nvGrpSpPr>
        <p:grpSpPr>
          <a:xfrm>
            <a:off x="3892311" y="2871627"/>
            <a:ext cx="2154799" cy="292174"/>
            <a:chOff x="9307811" y="2207219"/>
            <a:chExt cx="2154799" cy="292174"/>
          </a:xfrm>
        </p:grpSpPr>
        <p:sp>
          <p:nvSpPr>
            <p:cNvPr id="84" name="Oval 83">
              <a:extLst>
                <a:ext uri="{FF2B5EF4-FFF2-40B4-BE49-F238E27FC236}">
                  <a16:creationId xmlns:a16="http://schemas.microsoft.com/office/drawing/2014/main" id="{E202AA68-0997-4C4B-9B97-9C0365FD6098}"/>
                </a:ext>
              </a:extLst>
            </p:cNvPr>
            <p:cNvSpPr/>
            <p:nvPr/>
          </p:nvSpPr>
          <p:spPr>
            <a:xfrm>
              <a:off x="9307811" y="2207219"/>
              <a:ext cx="292174" cy="292174"/>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85" name="TextBox 84">
              <a:extLst>
                <a:ext uri="{FF2B5EF4-FFF2-40B4-BE49-F238E27FC236}">
                  <a16:creationId xmlns:a16="http://schemas.microsoft.com/office/drawing/2014/main" id="{141E2FAA-CF54-CC48-9476-14D6BD1FEA97}"/>
                </a:ext>
              </a:extLst>
            </p:cNvPr>
            <p:cNvSpPr txBox="1"/>
            <p:nvPr/>
          </p:nvSpPr>
          <p:spPr>
            <a:xfrm>
              <a:off x="9658524" y="2207219"/>
              <a:ext cx="1804086" cy="292174"/>
            </a:xfrm>
            <a:prstGeom prst="rect">
              <a:avLst/>
            </a:prstGeom>
          </p:spPr>
          <p:txBody>
            <a:bodyPr vert="horz" wrap="square" lIns="0" tIns="0" rIns="0" bIns="0" rtlCol="0" anchor="ctr">
              <a:normAutofit/>
            </a:bodyPr>
            <a:lstStyle/>
            <a:p>
              <a:pPr algn="l" defTabSz="914400" rtl="0" eaLnBrk="1" latinLnBrk="0" hangingPunct="1">
                <a:spcBef>
                  <a:spcPts val="800"/>
                </a:spcBef>
              </a:pPr>
              <a:r>
                <a:rPr lang="en-US" sz="1600" dirty="0">
                  <a:cs typeface="+mn-cs"/>
                </a:rPr>
                <a:t>Social media</a:t>
              </a:r>
              <a:endParaRPr lang="en-US" sz="1600" kern="1200" dirty="0">
                <a:cs typeface="+mn-cs"/>
              </a:endParaRPr>
            </a:p>
          </p:txBody>
        </p:sp>
      </p:grpSp>
      <p:grpSp>
        <p:nvGrpSpPr>
          <p:cNvPr id="11" name="Group 10">
            <a:extLst>
              <a:ext uri="{FF2B5EF4-FFF2-40B4-BE49-F238E27FC236}">
                <a16:creationId xmlns:a16="http://schemas.microsoft.com/office/drawing/2014/main" id="{1F6C7CA1-E3CC-164C-AC68-93A0868558F2}"/>
              </a:ext>
            </a:extLst>
          </p:cNvPr>
          <p:cNvGrpSpPr/>
          <p:nvPr/>
        </p:nvGrpSpPr>
        <p:grpSpPr>
          <a:xfrm>
            <a:off x="4541645" y="3659173"/>
            <a:ext cx="2154799" cy="292174"/>
            <a:chOff x="9775992" y="2865574"/>
            <a:chExt cx="2154799" cy="292174"/>
          </a:xfrm>
        </p:grpSpPr>
        <p:sp>
          <p:nvSpPr>
            <p:cNvPr id="90" name="Oval 89">
              <a:extLst>
                <a:ext uri="{FF2B5EF4-FFF2-40B4-BE49-F238E27FC236}">
                  <a16:creationId xmlns:a16="http://schemas.microsoft.com/office/drawing/2014/main" id="{9E18C8D2-6AC1-5649-A481-C8A2B9EBD9E8}"/>
                </a:ext>
              </a:extLst>
            </p:cNvPr>
            <p:cNvSpPr/>
            <p:nvPr/>
          </p:nvSpPr>
          <p:spPr>
            <a:xfrm>
              <a:off x="9775992" y="2865574"/>
              <a:ext cx="292174" cy="292174"/>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1" name="TextBox 90">
              <a:extLst>
                <a:ext uri="{FF2B5EF4-FFF2-40B4-BE49-F238E27FC236}">
                  <a16:creationId xmlns:a16="http://schemas.microsoft.com/office/drawing/2014/main" id="{6D71CB18-231F-E14E-AF61-1934931F1721}"/>
                </a:ext>
              </a:extLst>
            </p:cNvPr>
            <p:cNvSpPr txBox="1"/>
            <p:nvPr/>
          </p:nvSpPr>
          <p:spPr>
            <a:xfrm>
              <a:off x="10126705" y="2865574"/>
              <a:ext cx="1804086" cy="292174"/>
            </a:xfrm>
            <a:prstGeom prst="rect">
              <a:avLst/>
            </a:prstGeom>
          </p:spPr>
          <p:txBody>
            <a:bodyPr vert="horz" wrap="square" lIns="0" tIns="0" rIns="0" bIns="0" rtlCol="0" anchor="ctr">
              <a:normAutofit/>
            </a:bodyPr>
            <a:lstStyle/>
            <a:p>
              <a:pPr algn="l" defTabSz="914400" rtl="0" eaLnBrk="1" latinLnBrk="0" hangingPunct="1">
                <a:spcBef>
                  <a:spcPts val="800"/>
                </a:spcBef>
              </a:pPr>
              <a:r>
                <a:rPr lang="en-US" sz="1600" kern="1200" dirty="0">
                  <a:latin typeface="Verdana" pitchFamily="34" charset="0"/>
                  <a:ea typeface="+mn-ea"/>
                  <a:cs typeface="+mn-cs"/>
                </a:rPr>
                <a:t>Open data</a:t>
              </a:r>
            </a:p>
          </p:txBody>
        </p:sp>
      </p:grpSp>
      <p:grpSp>
        <p:nvGrpSpPr>
          <p:cNvPr id="13" name="Group 12">
            <a:extLst>
              <a:ext uri="{FF2B5EF4-FFF2-40B4-BE49-F238E27FC236}">
                <a16:creationId xmlns:a16="http://schemas.microsoft.com/office/drawing/2014/main" id="{4EF52C3B-B4C3-0347-9680-53A892C494AB}"/>
              </a:ext>
            </a:extLst>
          </p:cNvPr>
          <p:cNvGrpSpPr/>
          <p:nvPr/>
        </p:nvGrpSpPr>
        <p:grpSpPr>
          <a:xfrm>
            <a:off x="4832005" y="4468612"/>
            <a:ext cx="2154799" cy="292174"/>
            <a:chOff x="10054181" y="3537784"/>
            <a:chExt cx="2154799" cy="292174"/>
          </a:xfrm>
        </p:grpSpPr>
        <p:sp>
          <p:nvSpPr>
            <p:cNvPr id="92" name="Oval 91">
              <a:extLst>
                <a:ext uri="{FF2B5EF4-FFF2-40B4-BE49-F238E27FC236}">
                  <a16:creationId xmlns:a16="http://schemas.microsoft.com/office/drawing/2014/main" id="{8E86E0BE-3009-6E4D-B018-243F5B32E0F9}"/>
                </a:ext>
              </a:extLst>
            </p:cNvPr>
            <p:cNvSpPr/>
            <p:nvPr/>
          </p:nvSpPr>
          <p:spPr>
            <a:xfrm>
              <a:off x="10054181" y="3537784"/>
              <a:ext cx="292174" cy="292174"/>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3" name="TextBox 92">
              <a:extLst>
                <a:ext uri="{FF2B5EF4-FFF2-40B4-BE49-F238E27FC236}">
                  <a16:creationId xmlns:a16="http://schemas.microsoft.com/office/drawing/2014/main" id="{BEB1EDE5-42E5-054B-8696-A03BFC98A811}"/>
                </a:ext>
              </a:extLst>
            </p:cNvPr>
            <p:cNvSpPr txBox="1"/>
            <p:nvPr/>
          </p:nvSpPr>
          <p:spPr>
            <a:xfrm>
              <a:off x="10404894" y="3537784"/>
              <a:ext cx="1804086" cy="292174"/>
            </a:xfrm>
            <a:prstGeom prst="rect">
              <a:avLst/>
            </a:prstGeom>
          </p:spPr>
          <p:txBody>
            <a:bodyPr vert="horz" wrap="square" lIns="0" tIns="0" rIns="0" bIns="0" rtlCol="0" anchor="ctr">
              <a:normAutofit/>
            </a:bodyPr>
            <a:lstStyle/>
            <a:p>
              <a:pPr algn="l" defTabSz="914400" rtl="0" eaLnBrk="1" latinLnBrk="0" hangingPunct="1">
                <a:spcBef>
                  <a:spcPts val="800"/>
                </a:spcBef>
              </a:pPr>
              <a:r>
                <a:rPr lang="en-US" sz="1600" kern="1200" dirty="0">
                  <a:latin typeface="Verdana" pitchFamily="34" charset="0"/>
                  <a:ea typeface="+mn-ea"/>
                  <a:cs typeface="+mn-cs"/>
                </a:rPr>
                <a:t>“Dark” data</a:t>
              </a:r>
            </a:p>
          </p:txBody>
        </p:sp>
      </p:grpSp>
      <p:grpSp>
        <p:nvGrpSpPr>
          <p:cNvPr id="14" name="Group 13">
            <a:extLst>
              <a:ext uri="{FF2B5EF4-FFF2-40B4-BE49-F238E27FC236}">
                <a16:creationId xmlns:a16="http://schemas.microsoft.com/office/drawing/2014/main" id="{A7615DE9-319B-904E-A774-13E0E3B43272}"/>
              </a:ext>
            </a:extLst>
          </p:cNvPr>
          <p:cNvGrpSpPr/>
          <p:nvPr/>
        </p:nvGrpSpPr>
        <p:grpSpPr>
          <a:xfrm>
            <a:off x="5020826" y="5295364"/>
            <a:ext cx="2154799" cy="292174"/>
            <a:chOff x="10164039" y="4196138"/>
            <a:chExt cx="2154799" cy="292174"/>
          </a:xfrm>
        </p:grpSpPr>
        <p:sp>
          <p:nvSpPr>
            <p:cNvPr id="94" name="Oval 93">
              <a:extLst>
                <a:ext uri="{FF2B5EF4-FFF2-40B4-BE49-F238E27FC236}">
                  <a16:creationId xmlns:a16="http://schemas.microsoft.com/office/drawing/2014/main" id="{1EAA9254-CC9A-1840-A181-1D1431DE500F}"/>
                </a:ext>
              </a:extLst>
            </p:cNvPr>
            <p:cNvSpPr/>
            <p:nvPr/>
          </p:nvSpPr>
          <p:spPr>
            <a:xfrm>
              <a:off x="10164039" y="4196138"/>
              <a:ext cx="292174" cy="292174"/>
            </a:xfrm>
            <a:prstGeom prst="ellipse">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5" name="TextBox 94">
              <a:extLst>
                <a:ext uri="{FF2B5EF4-FFF2-40B4-BE49-F238E27FC236}">
                  <a16:creationId xmlns:a16="http://schemas.microsoft.com/office/drawing/2014/main" id="{16D30109-458F-B145-8DC5-1BF9DA527C3C}"/>
                </a:ext>
              </a:extLst>
            </p:cNvPr>
            <p:cNvSpPr txBox="1"/>
            <p:nvPr/>
          </p:nvSpPr>
          <p:spPr>
            <a:xfrm>
              <a:off x="10514752" y="4196138"/>
              <a:ext cx="1804086" cy="292174"/>
            </a:xfrm>
            <a:prstGeom prst="rect">
              <a:avLst/>
            </a:prstGeom>
          </p:spPr>
          <p:txBody>
            <a:bodyPr vert="horz" wrap="square" lIns="0" tIns="0" rIns="0" bIns="0" rtlCol="0" anchor="ctr">
              <a:normAutofit/>
            </a:bodyPr>
            <a:lstStyle/>
            <a:p>
              <a:pPr algn="l" defTabSz="914400" rtl="0" eaLnBrk="1" latinLnBrk="0" hangingPunct="1">
                <a:spcBef>
                  <a:spcPts val="800"/>
                </a:spcBef>
              </a:pPr>
              <a:r>
                <a:rPr lang="en-US" sz="1600" b="1" kern="1200" dirty="0">
                  <a:latin typeface="Verdana" pitchFamily="34" charset="0"/>
                  <a:ea typeface="+mn-ea"/>
                  <a:cs typeface="+mn-cs"/>
                </a:rPr>
                <a:t>IoT</a:t>
              </a:r>
              <a:r>
                <a:rPr lang="en-US" sz="1600" kern="1200" dirty="0">
                  <a:latin typeface="Verdana" pitchFamily="34" charset="0"/>
                  <a:ea typeface="+mn-ea"/>
                  <a:cs typeface="+mn-cs"/>
                </a:rPr>
                <a:t> &amp; Sensors</a:t>
              </a:r>
            </a:p>
          </p:txBody>
        </p:sp>
      </p:grpSp>
      <p:grpSp>
        <p:nvGrpSpPr>
          <p:cNvPr id="105" name="Group 104">
            <a:extLst>
              <a:ext uri="{FF2B5EF4-FFF2-40B4-BE49-F238E27FC236}">
                <a16:creationId xmlns:a16="http://schemas.microsoft.com/office/drawing/2014/main" id="{CBFAB439-A47C-F247-AA8C-BF663C1F1172}"/>
              </a:ext>
            </a:extLst>
          </p:cNvPr>
          <p:cNvGrpSpPr/>
          <p:nvPr/>
        </p:nvGrpSpPr>
        <p:grpSpPr>
          <a:xfrm>
            <a:off x="1577048" y="2861381"/>
            <a:ext cx="1097280" cy="1097280"/>
            <a:chOff x="7075533" y="1937117"/>
            <a:chExt cx="1097280" cy="1097280"/>
          </a:xfrm>
        </p:grpSpPr>
        <p:sp>
          <p:nvSpPr>
            <p:cNvPr id="96" name="Oval 95">
              <a:extLst>
                <a:ext uri="{FF2B5EF4-FFF2-40B4-BE49-F238E27FC236}">
                  <a16:creationId xmlns:a16="http://schemas.microsoft.com/office/drawing/2014/main" id="{3357C214-B99D-E643-8F35-D27FF4B8FACB}"/>
                </a:ext>
              </a:extLst>
            </p:cNvPr>
            <p:cNvSpPr>
              <a:spLocks noChangeAspect="1"/>
            </p:cNvSpPr>
            <p:nvPr/>
          </p:nvSpPr>
          <p:spPr>
            <a:xfrm>
              <a:off x="7075533" y="1937117"/>
              <a:ext cx="1097280" cy="1097280"/>
            </a:xfrm>
            <a:prstGeom prst="ellipse">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25BAF8-CECA-DB4B-BAF3-3DC4EC304CCD}"/>
                </a:ext>
              </a:extLst>
            </p:cNvPr>
            <p:cNvSpPr txBox="1">
              <a:spLocks noChangeAspect="1"/>
            </p:cNvSpPr>
            <p:nvPr/>
          </p:nvSpPr>
          <p:spPr>
            <a:xfrm>
              <a:off x="7121253" y="1982837"/>
              <a:ext cx="1005840" cy="1005840"/>
            </a:xfrm>
            <a:prstGeom prst="rect">
              <a:avLst/>
            </a:prstGeom>
          </p:spPr>
          <p:txBody>
            <a:bodyPr vert="horz" wrap="square" lIns="0" tIns="0" rIns="0" bIns="0" rtlCol="0" anchor="ctr">
              <a:normAutofit/>
            </a:bodyPr>
            <a:lstStyle/>
            <a:p>
              <a:pPr algn="ctr" defTabSz="914400" rtl="0" eaLnBrk="1" latinLnBrk="0" hangingPunct="1">
                <a:spcBef>
                  <a:spcPts val="800"/>
                </a:spcBef>
              </a:pPr>
              <a:r>
                <a:rPr lang="en-US" sz="1400" b="1" kern="1200" dirty="0">
                  <a:solidFill>
                    <a:schemeClr val="bg1"/>
                  </a:solidFill>
                  <a:latin typeface="Verdana" pitchFamily="34" charset="0"/>
                  <a:ea typeface="+mn-ea"/>
                  <a:cs typeface="+mn-cs"/>
                </a:rPr>
                <a:t>CRM</a:t>
              </a:r>
              <a:r>
                <a:rPr lang="en-US" sz="1400" kern="1200" dirty="0">
                  <a:solidFill>
                    <a:schemeClr val="bg1"/>
                  </a:solidFill>
                  <a:latin typeface="Verdana" pitchFamily="34" charset="0"/>
                  <a:ea typeface="+mn-ea"/>
                  <a:cs typeface="+mn-cs"/>
                </a:rPr>
                <a:t> Customer data</a:t>
              </a:r>
            </a:p>
          </p:txBody>
        </p:sp>
      </p:grpSp>
      <p:grpSp>
        <p:nvGrpSpPr>
          <p:cNvPr id="106" name="Group 105">
            <a:extLst>
              <a:ext uri="{FF2B5EF4-FFF2-40B4-BE49-F238E27FC236}">
                <a16:creationId xmlns:a16="http://schemas.microsoft.com/office/drawing/2014/main" id="{42D497C3-E1E2-C947-8997-C847EEAAB5C0}"/>
              </a:ext>
            </a:extLst>
          </p:cNvPr>
          <p:cNvGrpSpPr/>
          <p:nvPr/>
        </p:nvGrpSpPr>
        <p:grpSpPr>
          <a:xfrm>
            <a:off x="2635717" y="3500057"/>
            <a:ext cx="1097280" cy="1097280"/>
            <a:chOff x="8243263" y="2808424"/>
            <a:chExt cx="1097280" cy="1097280"/>
          </a:xfrm>
        </p:grpSpPr>
        <p:sp>
          <p:nvSpPr>
            <p:cNvPr id="99" name="Oval 98">
              <a:extLst>
                <a:ext uri="{FF2B5EF4-FFF2-40B4-BE49-F238E27FC236}">
                  <a16:creationId xmlns:a16="http://schemas.microsoft.com/office/drawing/2014/main" id="{82878FC5-2E4C-9441-ABD8-5A638A4A6B20}"/>
                </a:ext>
              </a:extLst>
            </p:cNvPr>
            <p:cNvSpPr>
              <a:spLocks noChangeAspect="1"/>
            </p:cNvSpPr>
            <p:nvPr/>
          </p:nvSpPr>
          <p:spPr>
            <a:xfrm>
              <a:off x="8243263" y="2808424"/>
              <a:ext cx="1097280" cy="1097280"/>
            </a:xfrm>
            <a:prstGeom prst="ellipse">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8BC5A51A-99C3-B04F-9C16-A929463455C4}"/>
                </a:ext>
              </a:extLst>
            </p:cNvPr>
            <p:cNvSpPr txBox="1"/>
            <p:nvPr/>
          </p:nvSpPr>
          <p:spPr>
            <a:xfrm>
              <a:off x="8292618" y="2907906"/>
              <a:ext cx="998570" cy="898317"/>
            </a:xfrm>
            <a:prstGeom prst="rect">
              <a:avLst/>
            </a:prstGeom>
          </p:spPr>
          <p:txBody>
            <a:bodyPr vert="horz" wrap="square" lIns="0" tIns="0" rIns="0" bIns="0" rtlCol="0" anchor="ctr">
              <a:normAutofit/>
            </a:bodyPr>
            <a:lstStyle/>
            <a:p>
              <a:pPr algn="ctr" defTabSz="914400" rtl="0" eaLnBrk="1" latinLnBrk="0" hangingPunct="1">
                <a:spcBef>
                  <a:spcPts val="0"/>
                </a:spcBef>
              </a:pPr>
              <a:r>
                <a:rPr lang="en-US" sz="1400" b="1" kern="1200" dirty="0">
                  <a:solidFill>
                    <a:schemeClr val="bg1"/>
                  </a:solidFill>
                  <a:latin typeface="Verdana" pitchFamily="34" charset="0"/>
                  <a:ea typeface="+mn-ea"/>
                  <a:cs typeface="+mn-cs"/>
                </a:rPr>
                <a:t>ERP</a:t>
              </a:r>
              <a:r>
                <a:rPr lang="en-US" sz="1400" kern="1200" dirty="0">
                  <a:solidFill>
                    <a:schemeClr val="bg1"/>
                  </a:solidFill>
                  <a:latin typeface="Verdana" pitchFamily="34" charset="0"/>
                  <a:ea typeface="+mn-ea"/>
                  <a:cs typeface="+mn-cs"/>
                </a:rPr>
                <a:t> Financial</a:t>
              </a:r>
              <a:br>
                <a:rPr lang="en-US" sz="1400" kern="1200" dirty="0">
                  <a:solidFill>
                    <a:schemeClr val="bg1"/>
                  </a:solidFill>
                  <a:latin typeface="Verdana" pitchFamily="34" charset="0"/>
                  <a:ea typeface="+mn-ea"/>
                  <a:cs typeface="+mn-cs"/>
                </a:rPr>
              </a:br>
              <a:r>
                <a:rPr lang="en-US" sz="1400" kern="1200" dirty="0">
                  <a:solidFill>
                    <a:schemeClr val="bg1"/>
                  </a:solidFill>
                  <a:latin typeface="Verdana" pitchFamily="34" charset="0"/>
                  <a:ea typeface="+mn-ea"/>
                  <a:cs typeface="+mn-cs"/>
                </a:rPr>
                <a:t>data</a:t>
              </a:r>
            </a:p>
          </p:txBody>
        </p:sp>
      </p:grpSp>
      <p:grpSp>
        <p:nvGrpSpPr>
          <p:cNvPr id="107" name="Group 106">
            <a:extLst>
              <a:ext uri="{FF2B5EF4-FFF2-40B4-BE49-F238E27FC236}">
                <a16:creationId xmlns:a16="http://schemas.microsoft.com/office/drawing/2014/main" id="{CE079055-1A6B-DB41-85CC-0C36E8DAE5F2}"/>
              </a:ext>
            </a:extLst>
          </p:cNvPr>
          <p:cNvGrpSpPr/>
          <p:nvPr/>
        </p:nvGrpSpPr>
        <p:grpSpPr>
          <a:xfrm>
            <a:off x="3342453" y="4507531"/>
            <a:ext cx="1097280" cy="1097280"/>
            <a:chOff x="8915080" y="3900247"/>
            <a:chExt cx="1097280" cy="1097280"/>
          </a:xfrm>
        </p:grpSpPr>
        <p:sp>
          <p:nvSpPr>
            <p:cNvPr id="102" name="Oval 101">
              <a:extLst>
                <a:ext uri="{FF2B5EF4-FFF2-40B4-BE49-F238E27FC236}">
                  <a16:creationId xmlns:a16="http://schemas.microsoft.com/office/drawing/2014/main" id="{836AC45D-B62C-8E4C-B4BB-67BEF8C09045}"/>
                </a:ext>
              </a:extLst>
            </p:cNvPr>
            <p:cNvSpPr>
              <a:spLocks noChangeAspect="1"/>
            </p:cNvSpPr>
            <p:nvPr/>
          </p:nvSpPr>
          <p:spPr>
            <a:xfrm>
              <a:off x="8915080" y="3900247"/>
              <a:ext cx="1097280" cy="1097280"/>
            </a:xfrm>
            <a:prstGeom prst="ellipse">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AD3975C4-AE87-7746-9811-3D76B3799703}"/>
                </a:ext>
              </a:extLst>
            </p:cNvPr>
            <p:cNvSpPr txBox="1"/>
            <p:nvPr/>
          </p:nvSpPr>
          <p:spPr>
            <a:xfrm>
              <a:off x="8964435" y="4024589"/>
              <a:ext cx="998570" cy="848596"/>
            </a:xfrm>
            <a:prstGeom prst="rect">
              <a:avLst/>
            </a:prstGeom>
          </p:spPr>
          <p:txBody>
            <a:bodyPr vert="horz" wrap="square" lIns="0" tIns="0" rIns="0" bIns="0" rtlCol="0" anchor="ctr">
              <a:normAutofit/>
            </a:bodyPr>
            <a:lstStyle/>
            <a:p>
              <a:pPr algn="ctr" defTabSz="914400" rtl="0" eaLnBrk="1" latinLnBrk="0" hangingPunct="1">
                <a:spcBef>
                  <a:spcPts val="0"/>
                </a:spcBef>
              </a:pPr>
              <a:r>
                <a:rPr lang="en-US" sz="1400" kern="1200" dirty="0">
                  <a:solidFill>
                    <a:schemeClr val="bg1"/>
                  </a:solidFill>
                  <a:latin typeface="Verdana" pitchFamily="34" charset="0"/>
                  <a:ea typeface="+mn-ea"/>
                  <a:cs typeface="+mn-cs"/>
                </a:rPr>
                <a:t>Human resources </a:t>
              </a:r>
            </a:p>
            <a:p>
              <a:pPr algn="ctr" defTabSz="914400" rtl="0" eaLnBrk="1" latinLnBrk="0" hangingPunct="1">
                <a:spcBef>
                  <a:spcPts val="0"/>
                </a:spcBef>
              </a:pPr>
              <a:r>
                <a:rPr lang="en-US" sz="1400" b="1" dirty="0">
                  <a:solidFill>
                    <a:schemeClr val="bg1"/>
                  </a:solidFill>
                  <a:cs typeface="+mn-cs"/>
                </a:rPr>
                <a:t>HRIS</a:t>
              </a:r>
              <a:endParaRPr lang="en-US" sz="1400" b="1" kern="1200" dirty="0">
                <a:solidFill>
                  <a:schemeClr val="bg1"/>
                </a:solidFill>
                <a:latin typeface="Verdana" pitchFamily="34" charset="0"/>
                <a:ea typeface="+mn-ea"/>
                <a:cs typeface="+mn-cs"/>
              </a:endParaRPr>
            </a:p>
          </p:txBody>
        </p:sp>
      </p:grpSp>
      <p:grpSp>
        <p:nvGrpSpPr>
          <p:cNvPr id="7" name="Group 6">
            <a:extLst>
              <a:ext uri="{FF2B5EF4-FFF2-40B4-BE49-F238E27FC236}">
                <a16:creationId xmlns:a16="http://schemas.microsoft.com/office/drawing/2014/main" id="{101994B0-F390-9643-9483-F9F1170A6EF5}"/>
              </a:ext>
            </a:extLst>
          </p:cNvPr>
          <p:cNvGrpSpPr/>
          <p:nvPr/>
        </p:nvGrpSpPr>
        <p:grpSpPr>
          <a:xfrm>
            <a:off x="-304660" y="4085846"/>
            <a:ext cx="3372307" cy="3372307"/>
            <a:chOff x="5005296" y="3004606"/>
            <a:chExt cx="3372307" cy="3372307"/>
          </a:xfrm>
          <a:effectLst>
            <a:outerShdw blurRad="50800" dist="38100" algn="l" rotWithShape="0">
              <a:prstClr val="black">
                <a:alpha val="40000"/>
              </a:prstClr>
            </a:outerShdw>
          </a:effectLst>
        </p:grpSpPr>
        <p:sp>
          <p:nvSpPr>
            <p:cNvPr id="71" name="Arc 70">
              <a:extLst>
                <a:ext uri="{FF2B5EF4-FFF2-40B4-BE49-F238E27FC236}">
                  <a16:creationId xmlns:a16="http://schemas.microsoft.com/office/drawing/2014/main" id="{A4D0B6C5-E22A-6A46-8ACE-000B3CDF9AA0}"/>
                </a:ext>
              </a:extLst>
            </p:cNvPr>
            <p:cNvSpPr/>
            <p:nvPr/>
          </p:nvSpPr>
          <p:spPr>
            <a:xfrm>
              <a:off x="5005296" y="3004606"/>
              <a:ext cx="3372307" cy="3372307"/>
            </a:xfrm>
            <a:prstGeom prst="arc">
              <a:avLst/>
            </a:prstGeom>
            <a:solidFill>
              <a:schemeClr val="bg1">
                <a:lumMod val="85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2" name="TextBox 71">
              <a:extLst>
                <a:ext uri="{FF2B5EF4-FFF2-40B4-BE49-F238E27FC236}">
                  <a16:creationId xmlns:a16="http://schemas.microsoft.com/office/drawing/2014/main" id="{7682149A-C79D-AE47-8571-D597D75600C1}"/>
                </a:ext>
              </a:extLst>
            </p:cNvPr>
            <p:cNvSpPr txBox="1"/>
            <p:nvPr/>
          </p:nvSpPr>
          <p:spPr>
            <a:xfrm>
              <a:off x="6692397" y="3681002"/>
              <a:ext cx="1664593" cy="974499"/>
            </a:xfrm>
            <a:prstGeom prst="rect">
              <a:avLst/>
            </a:prstGeom>
          </p:spPr>
          <p:txBody>
            <a:bodyPr vert="horz" wrap="square" lIns="91440" tIns="45720" rIns="91440" bIns="45720" rtlCol="0" anchor="b">
              <a:normAutofit/>
            </a:bodyPr>
            <a:lstStyle/>
            <a:p>
              <a:pPr algn="l" defTabSz="914400" rtl="0" eaLnBrk="1" latinLnBrk="0" hangingPunct="1">
                <a:spcBef>
                  <a:spcPts val="800"/>
                </a:spcBef>
              </a:pPr>
              <a:r>
                <a:rPr lang="en-US" b="1" kern="1200" dirty="0">
                  <a:latin typeface="Verdana" pitchFamily="34" charset="0"/>
                  <a:ea typeface="+mn-ea"/>
                  <a:cs typeface="+mn-cs"/>
                </a:rPr>
                <a:t>Data lake </a:t>
              </a:r>
              <a:r>
                <a:rPr lang="en-US" kern="1200" dirty="0">
                  <a:latin typeface="Verdana" pitchFamily="34" charset="0"/>
                  <a:ea typeface="+mn-ea"/>
                  <a:cs typeface="+mn-cs"/>
                </a:rPr>
                <a:t>/</a:t>
              </a:r>
              <a:r>
                <a:rPr lang="en-US" b="1" kern="1200" dirty="0">
                  <a:latin typeface="Verdana" pitchFamily="34" charset="0"/>
                  <a:ea typeface="+mn-ea"/>
                  <a:cs typeface="+mn-cs"/>
                </a:rPr>
                <a:t> warehouse</a:t>
              </a:r>
            </a:p>
          </p:txBody>
        </p:sp>
      </p:grpSp>
      <p:grpSp>
        <p:nvGrpSpPr>
          <p:cNvPr id="5" name="Group 4">
            <a:extLst>
              <a:ext uri="{FF2B5EF4-FFF2-40B4-BE49-F238E27FC236}">
                <a16:creationId xmlns:a16="http://schemas.microsoft.com/office/drawing/2014/main" id="{F8A05BB5-234B-764B-9FDA-058188FF347F}"/>
              </a:ext>
            </a:extLst>
          </p:cNvPr>
          <p:cNvGrpSpPr/>
          <p:nvPr/>
        </p:nvGrpSpPr>
        <p:grpSpPr>
          <a:xfrm>
            <a:off x="541737" y="1450959"/>
            <a:ext cx="6212839" cy="4885861"/>
            <a:chOff x="5861552" y="369045"/>
            <a:chExt cx="6212839" cy="4885861"/>
          </a:xfrm>
        </p:grpSpPr>
        <p:sp>
          <p:nvSpPr>
            <p:cNvPr id="73" name="TextBox 72">
              <a:extLst>
                <a:ext uri="{FF2B5EF4-FFF2-40B4-BE49-F238E27FC236}">
                  <a16:creationId xmlns:a16="http://schemas.microsoft.com/office/drawing/2014/main" id="{05185FE6-F413-744F-B7EB-42CD6139DC32}"/>
                </a:ext>
              </a:extLst>
            </p:cNvPr>
            <p:cNvSpPr txBox="1"/>
            <p:nvPr/>
          </p:nvSpPr>
          <p:spPr>
            <a:xfrm>
              <a:off x="6511128" y="4879880"/>
              <a:ext cx="1681402" cy="375026"/>
            </a:xfrm>
            <a:prstGeom prst="rect">
              <a:avLst/>
            </a:prstGeom>
          </p:spPr>
          <p:txBody>
            <a:bodyPr vert="horz" wrap="square" lIns="91440" tIns="45720" rIns="91440" bIns="45720" rtlCol="0">
              <a:normAutofit/>
            </a:bodyPr>
            <a:lstStyle/>
            <a:p>
              <a:pPr algn="l" defTabSz="914400" rtl="0" eaLnBrk="1" latinLnBrk="0" hangingPunct="1">
                <a:spcBef>
                  <a:spcPts val="800"/>
                </a:spcBef>
              </a:pPr>
              <a:r>
                <a:rPr lang="en-US" sz="1400" kern="1200" dirty="0">
                  <a:latin typeface="Verdana" pitchFamily="34" charset="0"/>
                  <a:ea typeface="+mn-ea"/>
                  <a:cs typeface="+mn-cs"/>
                </a:rPr>
                <a:t>Internal</a:t>
              </a:r>
            </a:p>
          </p:txBody>
        </p:sp>
        <p:sp>
          <p:nvSpPr>
            <p:cNvPr id="74" name="TextBox 73">
              <a:extLst>
                <a:ext uri="{FF2B5EF4-FFF2-40B4-BE49-F238E27FC236}">
                  <a16:creationId xmlns:a16="http://schemas.microsoft.com/office/drawing/2014/main" id="{93475BFC-C87B-5242-9EE9-6A403F7F2586}"/>
                </a:ext>
              </a:extLst>
            </p:cNvPr>
            <p:cNvSpPr txBox="1"/>
            <p:nvPr/>
          </p:nvSpPr>
          <p:spPr>
            <a:xfrm>
              <a:off x="10856068" y="4861089"/>
              <a:ext cx="1160192" cy="375026"/>
            </a:xfrm>
            <a:prstGeom prst="rect">
              <a:avLst/>
            </a:prstGeom>
          </p:spPr>
          <p:txBody>
            <a:bodyPr vert="horz" wrap="square" lIns="91440" tIns="45720" rIns="91440" bIns="45720" rtlCol="0">
              <a:normAutofit/>
            </a:bodyPr>
            <a:lstStyle/>
            <a:p>
              <a:pPr algn="r" defTabSz="914400" rtl="0" eaLnBrk="1" latinLnBrk="0" hangingPunct="1">
                <a:spcBef>
                  <a:spcPts val="800"/>
                </a:spcBef>
              </a:pPr>
              <a:r>
                <a:rPr lang="en-US" sz="1400" kern="1200" dirty="0">
                  <a:latin typeface="Verdana" pitchFamily="34" charset="0"/>
                  <a:ea typeface="+mn-ea"/>
                  <a:cs typeface="+mn-cs"/>
                </a:rPr>
                <a:t>External</a:t>
              </a:r>
            </a:p>
          </p:txBody>
        </p:sp>
        <p:sp>
          <p:nvSpPr>
            <p:cNvPr id="75" name="TextBox 74">
              <a:extLst>
                <a:ext uri="{FF2B5EF4-FFF2-40B4-BE49-F238E27FC236}">
                  <a16:creationId xmlns:a16="http://schemas.microsoft.com/office/drawing/2014/main" id="{3BAF33BA-F54E-B646-BD8E-490D9FA264A5}"/>
                </a:ext>
              </a:extLst>
            </p:cNvPr>
            <p:cNvSpPr txBox="1"/>
            <p:nvPr/>
          </p:nvSpPr>
          <p:spPr>
            <a:xfrm rot="16200000">
              <a:off x="5771793" y="4140544"/>
              <a:ext cx="1103646" cy="375026"/>
            </a:xfrm>
            <a:prstGeom prst="rect">
              <a:avLst/>
            </a:prstGeom>
          </p:spPr>
          <p:txBody>
            <a:bodyPr vert="horz" wrap="square" lIns="91440" tIns="45720" rIns="91440" bIns="45720" rtlCol="0" anchor="b">
              <a:normAutofit fontScale="85000" lnSpcReduction="10000"/>
            </a:bodyPr>
            <a:lstStyle/>
            <a:p>
              <a:pPr defTabSz="914400" rtl="0" eaLnBrk="1" latinLnBrk="0" hangingPunct="1">
                <a:spcBef>
                  <a:spcPts val="800"/>
                </a:spcBef>
              </a:pPr>
              <a:r>
                <a:rPr lang="en-US" sz="1600" kern="1200" dirty="0">
                  <a:latin typeface="Verdana" pitchFamily="34" charset="0"/>
                  <a:ea typeface="+mn-ea"/>
                  <a:cs typeface="+mn-cs"/>
                </a:rPr>
                <a:t>Enterprise</a:t>
              </a:r>
            </a:p>
          </p:txBody>
        </p:sp>
        <p:sp>
          <p:nvSpPr>
            <p:cNvPr id="76" name="TextBox 75">
              <a:extLst>
                <a:ext uri="{FF2B5EF4-FFF2-40B4-BE49-F238E27FC236}">
                  <a16:creationId xmlns:a16="http://schemas.microsoft.com/office/drawing/2014/main" id="{3E33E717-1B0D-5B46-84FD-8FD5AEABEDB5}"/>
                </a:ext>
              </a:extLst>
            </p:cNvPr>
            <p:cNvSpPr txBox="1"/>
            <p:nvPr/>
          </p:nvSpPr>
          <p:spPr>
            <a:xfrm rot="16200000">
              <a:off x="5437079" y="864277"/>
              <a:ext cx="1569283" cy="578819"/>
            </a:xfrm>
            <a:prstGeom prst="rect">
              <a:avLst/>
            </a:prstGeom>
          </p:spPr>
          <p:txBody>
            <a:bodyPr vert="horz" wrap="square" lIns="91440" tIns="45720" rIns="91440" bIns="45720" rtlCol="0" anchor="b">
              <a:normAutofit/>
            </a:bodyPr>
            <a:lstStyle/>
            <a:p>
              <a:pPr algn="r" defTabSz="914400" rtl="0" eaLnBrk="1" latinLnBrk="0" hangingPunct="1">
                <a:spcBef>
                  <a:spcPts val="800"/>
                </a:spcBef>
              </a:pPr>
              <a:r>
                <a:rPr lang="en-US" sz="1400" kern="1200" dirty="0">
                  <a:latin typeface="Verdana" pitchFamily="34" charset="0"/>
                  <a:ea typeface="+mn-ea"/>
                  <a:cs typeface="+mn-cs"/>
                </a:rPr>
                <a:t>Personal / transactional</a:t>
              </a:r>
            </a:p>
          </p:txBody>
        </p:sp>
        <p:sp>
          <p:nvSpPr>
            <p:cNvPr id="70" name="Half Frame 69">
              <a:extLst>
                <a:ext uri="{FF2B5EF4-FFF2-40B4-BE49-F238E27FC236}">
                  <a16:creationId xmlns:a16="http://schemas.microsoft.com/office/drawing/2014/main" id="{E1469020-1317-DA40-8E1D-EFDCC81D9930}"/>
                </a:ext>
              </a:extLst>
            </p:cNvPr>
            <p:cNvSpPr/>
            <p:nvPr/>
          </p:nvSpPr>
          <p:spPr>
            <a:xfrm rot="16200000">
              <a:off x="7057481" y="-153577"/>
              <a:ext cx="4482633" cy="5551187"/>
            </a:xfrm>
            <a:prstGeom prst="halfFrame">
              <a:avLst>
                <a:gd name="adj1" fmla="val 4334"/>
                <a:gd name="adj2" fmla="val 42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3" name="TextBox 112">
              <a:extLst>
                <a:ext uri="{FF2B5EF4-FFF2-40B4-BE49-F238E27FC236}">
                  <a16:creationId xmlns:a16="http://schemas.microsoft.com/office/drawing/2014/main" id="{151AD4B7-DCB3-3341-8775-94FBE6EFBB43}"/>
                </a:ext>
              </a:extLst>
            </p:cNvPr>
            <p:cNvSpPr txBox="1"/>
            <p:nvPr/>
          </p:nvSpPr>
          <p:spPr>
            <a:xfrm rot="16200000">
              <a:off x="5457310" y="2322609"/>
              <a:ext cx="1458060" cy="649576"/>
            </a:xfrm>
            <a:prstGeom prst="rect">
              <a:avLst/>
            </a:prstGeom>
          </p:spPr>
          <p:txBody>
            <a:bodyPr vert="horz" wrap="square" lIns="91440" tIns="45720" rIns="91440" bIns="45720" rtlCol="0" anchor="b">
              <a:normAutofit/>
            </a:bodyPr>
            <a:lstStyle/>
            <a:p>
              <a:pPr defTabSz="914400" rtl="0" eaLnBrk="1" latinLnBrk="0" hangingPunct="1">
                <a:spcBef>
                  <a:spcPts val="800"/>
                </a:spcBef>
              </a:pPr>
              <a:r>
                <a:rPr lang="en-US" sz="1400" kern="1200" dirty="0">
                  <a:latin typeface="Verdana" pitchFamily="34" charset="0"/>
                  <a:ea typeface="+mn-ea"/>
                  <a:cs typeface="+mn-cs"/>
                </a:rPr>
                <a:t>Business unit</a:t>
              </a:r>
            </a:p>
          </p:txBody>
        </p:sp>
      </p:grpSp>
      <p:grpSp>
        <p:nvGrpSpPr>
          <p:cNvPr id="47" name="Group 46">
            <a:extLst>
              <a:ext uri="{FF2B5EF4-FFF2-40B4-BE49-F238E27FC236}">
                <a16:creationId xmlns:a16="http://schemas.microsoft.com/office/drawing/2014/main" id="{FC693BE5-9AEF-A94A-8583-5E6930C8979A}"/>
              </a:ext>
            </a:extLst>
          </p:cNvPr>
          <p:cNvGrpSpPr/>
          <p:nvPr/>
        </p:nvGrpSpPr>
        <p:grpSpPr>
          <a:xfrm>
            <a:off x="7817756" y="399115"/>
            <a:ext cx="1371600" cy="1371600"/>
            <a:chOff x="8243263" y="2808424"/>
            <a:chExt cx="1371600" cy="1371600"/>
          </a:xfrm>
        </p:grpSpPr>
        <p:sp>
          <p:nvSpPr>
            <p:cNvPr id="48" name="Oval 47">
              <a:extLst>
                <a:ext uri="{FF2B5EF4-FFF2-40B4-BE49-F238E27FC236}">
                  <a16:creationId xmlns:a16="http://schemas.microsoft.com/office/drawing/2014/main" id="{AF1A3937-0E96-0F41-9646-E34444A66AF5}"/>
                </a:ext>
              </a:extLst>
            </p:cNvPr>
            <p:cNvSpPr>
              <a:spLocks noChangeAspect="1"/>
            </p:cNvSpPr>
            <p:nvPr/>
          </p:nvSpPr>
          <p:spPr>
            <a:xfrm>
              <a:off x="8243263" y="2808424"/>
              <a:ext cx="1371600" cy="1371600"/>
            </a:xfrm>
            <a:prstGeom prst="ellipse">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21F34F41-9191-B44E-904C-7F6D87A38FC8}"/>
                </a:ext>
              </a:extLst>
            </p:cNvPr>
            <p:cNvSpPr txBox="1"/>
            <p:nvPr/>
          </p:nvSpPr>
          <p:spPr>
            <a:xfrm>
              <a:off x="8429778" y="3045066"/>
              <a:ext cx="998570" cy="898317"/>
            </a:xfrm>
            <a:prstGeom prst="rect">
              <a:avLst/>
            </a:prstGeom>
          </p:spPr>
          <p:txBody>
            <a:bodyPr vert="horz" wrap="square" lIns="0" tIns="0" rIns="0" bIns="0" rtlCol="0" anchor="ctr">
              <a:normAutofit/>
            </a:bodyPr>
            <a:lstStyle/>
            <a:p>
              <a:pPr algn="ctr" defTabSz="914400" rtl="0" eaLnBrk="1" latinLnBrk="0" hangingPunct="1">
                <a:spcBef>
                  <a:spcPts val="0"/>
                </a:spcBef>
              </a:pPr>
              <a:r>
                <a:rPr lang="en-US" sz="2800" b="1" kern="1200" dirty="0">
                  <a:solidFill>
                    <a:schemeClr val="bg1"/>
                  </a:solidFill>
                  <a:latin typeface="Verdana" pitchFamily="34" charset="0"/>
                  <a:ea typeface="+mn-ea"/>
                  <a:cs typeface="+mn-cs"/>
                </a:rPr>
                <a:t>56%</a:t>
              </a:r>
              <a:endParaRPr lang="en-US" sz="2800" kern="1200" dirty="0">
                <a:solidFill>
                  <a:schemeClr val="bg1"/>
                </a:solidFill>
                <a:latin typeface="Verdana" pitchFamily="34" charset="0"/>
                <a:ea typeface="+mn-ea"/>
                <a:cs typeface="+mn-cs"/>
              </a:endParaRPr>
            </a:p>
          </p:txBody>
        </p:sp>
      </p:grpSp>
      <p:sp>
        <p:nvSpPr>
          <p:cNvPr id="3" name="TextBox 2">
            <a:extLst>
              <a:ext uri="{FF2B5EF4-FFF2-40B4-BE49-F238E27FC236}">
                <a16:creationId xmlns:a16="http://schemas.microsoft.com/office/drawing/2014/main" id="{E477F5E1-406C-7C48-9807-DD2067B86F73}"/>
              </a:ext>
            </a:extLst>
          </p:cNvPr>
          <p:cNvSpPr txBox="1"/>
          <p:nvPr/>
        </p:nvSpPr>
        <p:spPr>
          <a:xfrm>
            <a:off x="9318947" y="377684"/>
            <a:ext cx="2560320" cy="1414463"/>
          </a:xfrm>
          <a:prstGeom prst="rect">
            <a:avLst/>
          </a:prstGeom>
        </p:spPr>
        <p:txBody>
          <a:bodyPr vert="horz" wrap="square" lIns="91440" tIns="45720" rIns="91440" bIns="45720" rtlCol="0" anchor="ctr">
            <a:normAutofit lnSpcReduction="10000"/>
          </a:bodyPr>
          <a:lstStyle/>
          <a:p>
            <a:pPr defTabSz="914400" rtl="0" eaLnBrk="1" latinLnBrk="0" hangingPunct="1">
              <a:lnSpc>
                <a:spcPct val="110000"/>
              </a:lnSpc>
              <a:spcBef>
                <a:spcPts val="800"/>
              </a:spcBef>
            </a:pPr>
            <a:r>
              <a:rPr lang="en-US" sz="2000" kern="1200" dirty="0">
                <a:solidFill>
                  <a:schemeClr val="tx1"/>
                </a:solidFill>
                <a:latin typeface="Verdana" pitchFamily="34" charset="0"/>
                <a:ea typeface="+mn-ea"/>
                <a:cs typeface="+mn-cs"/>
              </a:rPr>
              <a:t>of Treasurers recognize </a:t>
            </a:r>
            <a:br>
              <a:rPr lang="en-US" sz="2000" kern="1200" dirty="0">
                <a:solidFill>
                  <a:schemeClr val="tx1"/>
                </a:solidFill>
                <a:latin typeface="Verdana" pitchFamily="34" charset="0"/>
                <a:ea typeface="+mn-ea"/>
                <a:cs typeface="+mn-cs"/>
              </a:rPr>
            </a:br>
            <a:r>
              <a:rPr lang="en-US" sz="2000" kern="1200" dirty="0">
                <a:solidFill>
                  <a:schemeClr val="tx1"/>
                </a:solidFill>
                <a:latin typeface="Verdana" pitchFamily="34" charset="0"/>
                <a:ea typeface="+mn-ea"/>
                <a:cs typeface="+mn-cs"/>
              </a:rPr>
              <a:t>benefits of big data analytics</a:t>
            </a:r>
          </a:p>
        </p:txBody>
      </p:sp>
      <p:grpSp>
        <p:nvGrpSpPr>
          <p:cNvPr id="51" name="Group 50">
            <a:extLst>
              <a:ext uri="{FF2B5EF4-FFF2-40B4-BE49-F238E27FC236}">
                <a16:creationId xmlns:a16="http://schemas.microsoft.com/office/drawing/2014/main" id="{BE9B6CD0-672B-9A40-ADF4-C336C80CE70B}"/>
              </a:ext>
            </a:extLst>
          </p:cNvPr>
          <p:cNvGrpSpPr/>
          <p:nvPr/>
        </p:nvGrpSpPr>
        <p:grpSpPr>
          <a:xfrm>
            <a:off x="7817756" y="4559662"/>
            <a:ext cx="1371600" cy="1371600"/>
            <a:chOff x="8243263" y="2808424"/>
            <a:chExt cx="1371600" cy="1371600"/>
          </a:xfrm>
        </p:grpSpPr>
        <p:sp>
          <p:nvSpPr>
            <p:cNvPr id="52" name="Oval 51">
              <a:extLst>
                <a:ext uri="{FF2B5EF4-FFF2-40B4-BE49-F238E27FC236}">
                  <a16:creationId xmlns:a16="http://schemas.microsoft.com/office/drawing/2014/main" id="{A124ED2A-A5F1-B440-9849-B965C39330EE}"/>
                </a:ext>
              </a:extLst>
            </p:cNvPr>
            <p:cNvSpPr>
              <a:spLocks noChangeAspect="1"/>
            </p:cNvSpPr>
            <p:nvPr/>
          </p:nvSpPr>
          <p:spPr>
            <a:xfrm>
              <a:off x="8243263" y="2808424"/>
              <a:ext cx="1371600" cy="1371600"/>
            </a:xfrm>
            <a:prstGeom prst="ellipse">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F88DCE9D-7C2C-4642-BC98-0B7CA601C943}"/>
                </a:ext>
              </a:extLst>
            </p:cNvPr>
            <p:cNvSpPr txBox="1"/>
            <p:nvPr/>
          </p:nvSpPr>
          <p:spPr>
            <a:xfrm>
              <a:off x="8429778" y="3045066"/>
              <a:ext cx="998570" cy="898317"/>
            </a:xfrm>
            <a:prstGeom prst="rect">
              <a:avLst/>
            </a:prstGeom>
          </p:spPr>
          <p:txBody>
            <a:bodyPr vert="horz" wrap="square" lIns="0" tIns="0" rIns="0" bIns="0" rtlCol="0" anchor="ctr">
              <a:normAutofit/>
            </a:bodyPr>
            <a:lstStyle/>
            <a:p>
              <a:pPr algn="ctr" defTabSz="914400" rtl="0" eaLnBrk="1" latinLnBrk="0" hangingPunct="1">
                <a:spcBef>
                  <a:spcPts val="0"/>
                </a:spcBef>
              </a:pPr>
              <a:r>
                <a:rPr lang="en-US" sz="2800" b="1" dirty="0">
                  <a:solidFill>
                    <a:schemeClr val="bg1"/>
                  </a:solidFill>
                  <a:latin typeface="Verdana" pitchFamily="34" charset="0"/>
                </a:rPr>
                <a:t>38</a:t>
              </a:r>
              <a:r>
                <a:rPr lang="en-US" sz="2800" b="1" kern="1200" dirty="0">
                  <a:solidFill>
                    <a:schemeClr val="bg1"/>
                  </a:solidFill>
                  <a:latin typeface="Verdana" pitchFamily="34" charset="0"/>
                  <a:ea typeface="+mn-ea"/>
                  <a:cs typeface="+mn-cs"/>
                </a:rPr>
                <a:t>%</a:t>
              </a:r>
              <a:endParaRPr lang="en-US" sz="2800" kern="1200" dirty="0">
                <a:solidFill>
                  <a:schemeClr val="bg1"/>
                </a:solidFill>
                <a:latin typeface="Verdana" pitchFamily="34" charset="0"/>
                <a:ea typeface="+mn-ea"/>
                <a:cs typeface="+mn-cs"/>
              </a:endParaRPr>
            </a:p>
          </p:txBody>
        </p:sp>
      </p:grpSp>
      <p:sp>
        <p:nvSpPr>
          <p:cNvPr id="54" name="TextBox 53">
            <a:extLst>
              <a:ext uri="{FF2B5EF4-FFF2-40B4-BE49-F238E27FC236}">
                <a16:creationId xmlns:a16="http://schemas.microsoft.com/office/drawing/2014/main" id="{B9C51D86-84C8-1242-8AB5-CC19839126A5}"/>
              </a:ext>
            </a:extLst>
          </p:cNvPr>
          <p:cNvSpPr txBox="1"/>
          <p:nvPr/>
        </p:nvSpPr>
        <p:spPr>
          <a:xfrm>
            <a:off x="9318947" y="4538231"/>
            <a:ext cx="2560320" cy="1414463"/>
          </a:xfrm>
          <a:prstGeom prst="rect">
            <a:avLst/>
          </a:prstGeom>
        </p:spPr>
        <p:txBody>
          <a:bodyPr vert="horz" wrap="square" lIns="91440" tIns="45720" rIns="91440" bIns="45720" rtlCol="0" anchor="ctr">
            <a:normAutofit/>
          </a:bodyPr>
          <a:lstStyle/>
          <a:p>
            <a:pPr defTabSz="914400" rtl="0" eaLnBrk="1" latinLnBrk="0" hangingPunct="1">
              <a:lnSpc>
                <a:spcPct val="110000"/>
              </a:lnSpc>
              <a:spcBef>
                <a:spcPts val="800"/>
              </a:spcBef>
            </a:pPr>
            <a:r>
              <a:rPr lang="en-US" sz="2000" kern="1200" dirty="0">
                <a:solidFill>
                  <a:schemeClr val="tx1"/>
                </a:solidFill>
                <a:latin typeface="Verdana" pitchFamily="34" charset="0"/>
                <a:ea typeface="+mn-ea"/>
                <a:cs typeface="+mn-cs"/>
              </a:rPr>
              <a:t>of organizations </a:t>
            </a:r>
            <a:br>
              <a:rPr lang="en-US" sz="2000" kern="1200" dirty="0">
                <a:solidFill>
                  <a:schemeClr val="tx1"/>
                </a:solidFill>
                <a:latin typeface="Verdana" pitchFamily="34" charset="0"/>
                <a:ea typeface="+mn-ea"/>
                <a:cs typeface="+mn-cs"/>
              </a:rPr>
            </a:br>
            <a:r>
              <a:rPr lang="en-US" sz="2000" kern="1200" dirty="0">
                <a:solidFill>
                  <a:schemeClr val="tx1"/>
                </a:solidFill>
                <a:latin typeface="Verdana" pitchFamily="34" charset="0"/>
                <a:ea typeface="+mn-ea"/>
                <a:cs typeface="+mn-cs"/>
              </a:rPr>
              <a:t>employ data lakes</a:t>
            </a:r>
          </a:p>
        </p:txBody>
      </p:sp>
      <p:grpSp>
        <p:nvGrpSpPr>
          <p:cNvPr id="55" name="Group 54">
            <a:extLst>
              <a:ext uri="{FF2B5EF4-FFF2-40B4-BE49-F238E27FC236}">
                <a16:creationId xmlns:a16="http://schemas.microsoft.com/office/drawing/2014/main" id="{8932CDD9-D7FF-7841-AE0D-C84B303829B5}"/>
              </a:ext>
            </a:extLst>
          </p:cNvPr>
          <p:cNvGrpSpPr/>
          <p:nvPr/>
        </p:nvGrpSpPr>
        <p:grpSpPr>
          <a:xfrm>
            <a:off x="10225773" y="2389937"/>
            <a:ext cx="1371600" cy="1371600"/>
            <a:chOff x="8243263" y="2808424"/>
            <a:chExt cx="1371600" cy="1371600"/>
          </a:xfrm>
        </p:grpSpPr>
        <p:sp>
          <p:nvSpPr>
            <p:cNvPr id="56" name="Oval 55">
              <a:extLst>
                <a:ext uri="{FF2B5EF4-FFF2-40B4-BE49-F238E27FC236}">
                  <a16:creationId xmlns:a16="http://schemas.microsoft.com/office/drawing/2014/main" id="{EFD3E0CA-8FDC-A24A-B237-0191313E0582}"/>
                </a:ext>
              </a:extLst>
            </p:cNvPr>
            <p:cNvSpPr>
              <a:spLocks noChangeAspect="1"/>
            </p:cNvSpPr>
            <p:nvPr/>
          </p:nvSpPr>
          <p:spPr>
            <a:xfrm>
              <a:off x="8243263" y="2808424"/>
              <a:ext cx="1371600" cy="1371600"/>
            </a:xfrm>
            <a:prstGeom prst="ellipse">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72415991-1F2A-DE44-9EEB-2F2777961917}"/>
                </a:ext>
              </a:extLst>
            </p:cNvPr>
            <p:cNvSpPr txBox="1"/>
            <p:nvPr/>
          </p:nvSpPr>
          <p:spPr>
            <a:xfrm>
              <a:off x="8429778" y="3045066"/>
              <a:ext cx="998570" cy="898317"/>
            </a:xfrm>
            <a:prstGeom prst="rect">
              <a:avLst/>
            </a:prstGeom>
          </p:spPr>
          <p:txBody>
            <a:bodyPr vert="horz" wrap="square" lIns="0" tIns="0" rIns="0" bIns="0" rtlCol="0" anchor="ctr">
              <a:normAutofit/>
            </a:bodyPr>
            <a:lstStyle/>
            <a:p>
              <a:pPr algn="ctr" defTabSz="914400" rtl="0" eaLnBrk="1" latinLnBrk="0" hangingPunct="1">
                <a:spcBef>
                  <a:spcPts val="0"/>
                </a:spcBef>
              </a:pPr>
              <a:r>
                <a:rPr lang="en-US" sz="2800" b="1" kern="1200" dirty="0">
                  <a:solidFill>
                    <a:schemeClr val="bg1"/>
                  </a:solidFill>
                  <a:latin typeface="Verdana" pitchFamily="34" charset="0"/>
                  <a:ea typeface="+mn-ea"/>
                  <a:cs typeface="+mn-cs"/>
                </a:rPr>
                <a:t>50%</a:t>
              </a:r>
              <a:endParaRPr lang="en-US" sz="2800" kern="1200" dirty="0">
                <a:solidFill>
                  <a:schemeClr val="bg1"/>
                </a:solidFill>
                <a:latin typeface="Verdana" pitchFamily="34" charset="0"/>
                <a:ea typeface="+mn-ea"/>
                <a:cs typeface="+mn-cs"/>
              </a:endParaRPr>
            </a:p>
          </p:txBody>
        </p:sp>
      </p:grpSp>
      <p:sp>
        <p:nvSpPr>
          <p:cNvPr id="58" name="TextBox 57">
            <a:extLst>
              <a:ext uri="{FF2B5EF4-FFF2-40B4-BE49-F238E27FC236}">
                <a16:creationId xmlns:a16="http://schemas.microsoft.com/office/drawing/2014/main" id="{E675A968-D4EE-3043-971A-01941272B640}"/>
              </a:ext>
            </a:extLst>
          </p:cNvPr>
          <p:cNvSpPr txBox="1"/>
          <p:nvPr/>
        </p:nvSpPr>
        <p:spPr>
          <a:xfrm>
            <a:off x="7646300" y="2367078"/>
            <a:ext cx="2560320" cy="1417320"/>
          </a:xfrm>
          <a:prstGeom prst="rect">
            <a:avLst/>
          </a:prstGeom>
        </p:spPr>
        <p:txBody>
          <a:bodyPr vert="horz" wrap="square" lIns="91440" tIns="45720" rIns="91440" bIns="45720" rtlCol="0" anchor="ctr">
            <a:normAutofit/>
          </a:bodyPr>
          <a:lstStyle/>
          <a:p>
            <a:pPr defTabSz="914400" rtl="0" eaLnBrk="1" latinLnBrk="0" hangingPunct="1">
              <a:lnSpc>
                <a:spcPct val="110000"/>
              </a:lnSpc>
              <a:spcBef>
                <a:spcPts val="800"/>
              </a:spcBef>
            </a:pPr>
            <a:r>
              <a:rPr lang="en-US" sz="2000" kern="1200" dirty="0">
                <a:solidFill>
                  <a:schemeClr val="tx1"/>
                </a:solidFill>
                <a:latin typeface="Verdana" pitchFamily="34" charset="0"/>
                <a:ea typeface="+mn-ea"/>
                <a:cs typeface="+mn-cs"/>
              </a:rPr>
              <a:t>Companies’ data is growing annually by</a:t>
            </a:r>
          </a:p>
        </p:txBody>
      </p:sp>
      <p:cxnSp>
        <p:nvCxnSpPr>
          <p:cNvPr id="64" name="Straight Connector 63">
            <a:extLst>
              <a:ext uri="{FF2B5EF4-FFF2-40B4-BE49-F238E27FC236}">
                <a16:creationId xmlns:a16="http://schemas.microsoft.com/office/drawing/2014/main" id="{65F6EE92-5488-9448-B1F9-79B0F45F8C26}"/>
              </a:ext>
            </a:extLst>
          </p:cNvPr>
          <p:cNvCxnSpPr/>
          <p:nvPr/>
        </p:nvCxnSpPr>
        <p:spPr>
          <a:xfrm>
            <a:off x="7646300" y="2245871"/>
            <a:ext cx="402336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E53CB7-5B7B-694F-B90F-B04C0246DC1B}"/>
              </a:ext>
            </a:extLst>
          </p:cNvPr>
          <p:cNvCxnSpPr/>
          <p:nvPr/>
        </p:nvCxnSpPr>
        <p:spPr>
          <a:xfrm>
            <a:off x="7646300" y="4226140"/>
            <a:ext cx="402336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AC89371-1038-CF45-8397-FD55A33D391E}"/>
              </a:ext>
            </a:extLst>
          </p:cNvPr>
          <p:cNvCxnSpPr>
            <a:cxnSpLocks/>
          </p:cNvCxnSpPr>
          <p:nvPr/>
        </p:nvCxnSpPr>
        <p:spPr>
          <a:xfrm>
            <a:off x="7538547" y="178722"/>
            <a:ext cx="0" cy="650055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C377E1A-F827-F740-BF4D-725EBF26F0DC}"/>
              </a:ext>
            </a:extLst>
          </p:cNvPr>
          <p:cNvSpPr txBox="1"/>
          <p:nvPr/>
        </p:nvSpPr>
        <p:spPr>
          <a:xfrm>
            <a:off x="14675" y="6443148"/>
            <a:ext cx="7191032" cy="419827"/>
          </a:xfrm>
          <a:prstGeom prst="rect">
            <a:avLst/>
          </a:prstGeom>
        </p:spPr>
        <p:txBody>
          <a:bodyPr vert="horz" wrap="square" lIns="91440" tIns="45720" rIns="91440" bIns="45720" rtlCol="0" anchor="b">
            <a:normAutofit/>
          </a:bodyPr>
          <a:lstStyle/>
          <a:p>
            <a:pPr>
              <a:spcBef>
                <a:spcPts val="800"/>
              </a:spcBef>
            </a:pPr>
            <a:endParaRPr lang="en-US" sz="1100" kern="1200" dirty="0">
              <a:solidFill>
                <a:schemeClr val="tx1"/>
              </a:solidFill>
              <a:latin typeface="Verdana" pitchFamily="34" charset="0"/>
              <a:ea typeface="+mn-ea"/>
              <a:cs typeface="+mn-cs"/>
            </a:endParaRPr>
          </a:p>
        </p:txBody>
      </p:sp>
      <p:sp>
        <p:nvSpPr>
          <p:cNvPr id="12" name="TextBox 11">
            <a:extLst>
              <a:ext uri="{FF2B5EF4-FFF2-40B4-BE49-F238E27FC236}">
                <a16:creationId xmlns:a16="http://schemas.microsoft.com/office/drawing/2014/main" id="{11C52DA2-1975-B04C-B82E-835D2A0842B6}"/>
              </a:ext>
            </a:extLst>
          </p:cNvPr>
          <p:cNvSpPr txBox="1"/>
          <p:nvPr/>
        </p:nvSpPr>
        <p:spPr>
          <a:xfrm>
            <a:off x="7595228" y="1847717"/>
            <a:ext cx="3982278" cy="417444"/>
          </a:xfrm>
          <a:prstGeom prst="rect">
            <a:avLst/>
          </a:prstGeom>
        </p:spPr>
        <p:txBody>
          <a:bodyPr vert="horz" wrap="square" lIns="91440" tIns="45720" rIns="91440" bIns="45720" rtlCol="0" anchor="b">
            <a:normAutofit/>
          </a:bodyPr>
          <a:lstStyle/>
          <a:p>
            <a:pPr>
              <a:spcBef>
                <a:spcPts val="800"/>
              </a:spcBef>
            </a:pPr>
            <a:r>
              <a:rPr lang="en-US" sz="1000" dirty="0"/>
              <a:t>Source: The Economist Intelligence Unit – The future is now: how ready is treasury? 2018</a:t>
            </a:r>
            <a:endParaRPr lang="en-US" sz="1000" kern="1200" dirty="0">
              <a:solidFill>
                <a:schemeClr val="tx1"/>
              </a:solidFill>
              <a:latin typeface="Verdana" pitchFamily="34" charset="0"/>
              <a:ea typeface="+mn-ea"/>
              <a:cs typeface="+mn-cs"/>
            </a:endParaRPr>
          </a:p>
        </p:txBody>
      </p:sp>
      <p:sp>
        <p:nvSpPr>
          <p:cNvPr id="60" name="TextBox 59">
            <a:extLst>
              <a:ext uri="{FF2B5EF4-FFF2-40B4-BE49-F238E27FC236}">
                <a16:creationId xmlns:a16="http://schemas.microsoft.com/office/drawing/2014/main" id="{295CD7EF-E88E-6D48-8AF3-726937D8EA4E}"/>
              </a:ext>
            </a:extLst>
          </p:cNvPr>
          <p:cNvSpPr txBox="1"/>
          <p:nvPr/>
        </p:nvSpPr>
        <p:spPr>
          <a:xfrm>
            <a:off x="7595228" y="3828273"/>
            <a:ext cx="3982278" cy="417444"/>
          </a:xfrm>
          <a:prstGeom prst="rect">
            <a:avLst/>
          </a:prstGeom>
        </p:spPr>
        <p:txBody>
          <a:bodyPr vert="horz" wrap="square" lIns="91440" tIns="45720" rIns="91440" bIns="45720" rtlCol="0" anchor="b">
            <a:normAutofit/>
          </a:bodyPr>
          <a:lstStyle/>
          <a:p>
            <a:pPr>
              <a:spcBef>
                <a:spcPts val="800"/>
              </a:spcBef>
            </a:pPr>
            <a:r>
              <a:rPr lang="en-US" sz="1000" dirty="0"/>
              <a:t>2017 Aberdeen Group study </a:t>
            </a:r>
            <a:endParaRPr lang="en-US" sz="1000" kern="1200" dirty="0">
              <a:solidFill>
                <a:schemeClr val="tx1"/>
              </a:solidFill>
              <a:latin typeface="Verdana" pitchFamily="34" charset="0"/>
              <a:ea typeface="+mn-ea"/>
              <a:cs typeface="+mn-cs"/>
            </a:endParaRPr>
          </a:p>
        </p:txBody>
      </p:sp>
      <p:sp>
        <p:nvSpPr>
          <p:cNvPr id="61" name="TextBox 60">
            <a:extLst>
              <a:ext uri="{FF2B5EF4-FFF2-40B4-BE49-F238E27FC236}">
                <a16:creationId xmlns:a16="http://schemas.microsoft.com/office/drawing/2014/main" id="{5217BEE6-9887-0C42-AE29-42BDF0FD5D1C}"/>
              </a:ext>
            </a:extLst>
          </p:cNvPr>
          <p:cNvSpPr txBox="1"/>
          <p:nvPr/>
        </p:nvSpPr>
        <p:spPr>
          <a:xfrm>
            <a:off x="7646300" y="6264784"/>
            <a:ext cx="3982278" cy="417444"/>
          </a:xfrm>
          <a:prstGeom prst="rect">
            <a:avLst/>
          </a:prstGeom>
        </p:spPr>
        <p:txBody>
          <a:bodyPr vert="horz" wrap="square" lIns="91440" tIns="45720" rIns="91440" bIns="45720" rtlCol="0" anchor="b">
            <a:normAutofit/>
          </a:bodyPr>
          <a:lstStyle/>
          <a:p>
            <a:pPr>
              <a:spcBef>
                <a:spcPts val="800"/>
              </a:spcBef>
            </a:pPr>
            <a:r>
              <a:rPr lang="en-US" sz="1000" dirty="0"/>
              <a:t>Source: </a:t>
            </a:r>
            <a:r>
              <a:rPr lang="en-US" sz="1000" dirty="0" err="1"/>
              <a:t>Unisphere</a:t>
            </a:r>
            <a:r>
              <a:rPr lang="en-US" sz="1000" dirty="0"/>
              <a:t> Research – 2018 Next Generation Data Development Strategies Report</a:t>
            </a:r>
            <a:endParaRPr lang="en-US" sz="1000" kern="1200" dirty="0">
              <a:solidFill>
                <a:schemeClr val="tx1"/>
              </a:solidFill>
              <a:latin typeface="Verdana" pitchFamily="34" charset="0"/>
              <a:ea typeface="+mn-ea"/>
              <a:cs typeface="+mn-cs"/>
            </a:endParaRPr>
          </a:p>
        </p:txBody>
      </p:sp>
    </p:spTree>
    <p:extLst>
      <p:ext uri="{BB962C8B-B14F-4D97-AF65-F5344CB8AC3E}">
        <p14:creationId xmlns:p14="http://schemas.microsoft.com/office/powerpoint/2010/main" val="147354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500"/>
                                        <p:tgtEl>
                                          <p:spTgt spid="6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right)">
                                      <p:cBhvr>
                                        <p:cTn id="34" dur="500"/>
                                        <p:tgtEl>
                                          <p:spTgt spid="58"/>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down)">
                                      <p:cBhvr>
                                        <p:cTn id="38" dur="500"/>
                                        <p:tgtEl>
                                          <p:spTgt spid="65"/>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p:tgtEl>
                                          <p:spTgt spid="60"/>
                                        </p:tgtEl>
                                        <p:attrNameLst>
                                          <p:attrName>ppt_y</p:attrName>
                                        </p:attrNameLst>
                                      </p:cBhvr>
                                      <p:tavLst>
                                        <p:tav tm="0">
                                          <p:val>
                                            <p:strVal val="#ppt_y+#ppt_h*1.125000"/>
                                          </p:val>
                                        </p:tav>
                                        <p:tav tm="100000">
                                          <p:val>
                                            <p:strVal val="#ppt_y"/>
                                          </p:val>
                                        </p:tav>
                                      </p:tavLst>
                                    </p:anim>
                                    <p:animEffect transition="in" filter="wipe(up)">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par>
                          <p:cTn id="53" fill="hold">
                            <p:stCondLst>
                              <p:cond delay="500"/>
                            </p:stCondLst>
                            <p:childTnLst>
                              <p:par>
                                <p:cTn id="54" presetID="12" presetClass="entr" presetSubtype="4"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additive="base">
                                        <p:cTn id="56" dur="500"/>
                                        <p:tgtEl>
                                          <p:spTgt spid="61"/>
                                        </p:tgtEl>
                                        <p:attrNameLst>
                                          <p:attrName>ppt_y</p:attrName>
                                        </p:attrNameLst>
                                      </p:cBhvr>
                                      <p:tavLst>
                                        <p:tav tm="0">
                                          <p:val>
                                            <p:strVal val="#ppt_y+#ppt_h*1.125000"/>
                                          </p:val>
                                        </p:tav>
                                        <p:tav tm="100000">
                                          <p:val>
                                            <p:strVal val="#ppt_y"/>
                                          </p:val>
                                        </p:tav>
                                      </p:tavLst>
                                    </p:anim>
                                    <p:animEffect transition="in" filter="wipe(up)">
                                      <p:cBhvr>
                                        <p:cTn id="5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P spid="58" grpId="0"/>
      <p:bldP spid="12"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D24425-A643-D346-86B9-1C8007AF30EB}"/>
              </a:ext>
            </a:extLst>
          </p:cNvPr>
          <p:cNvGrpSpPr/>
          <p:nvPr/>
        </p:nvGrpSpPr>
        <p:grpSpPr>
          <a:xfrm>
            <a:off x="7271763" y="146419"/>
            <a:ext cx="3075929" cy="2790744"/>
            <a:chOff x="7271763" y="146419"/>
            <a:chExt cx="3075929" cy="2790744"/>
          </a:xfrm>
        </p:grpSpPr>
        <p:pic>
          <p:nvPicPr>
            <p:cNvPr id="11" name="Picture 10">
              <a:extLst>
                <a:ext uri="{FF2B5EF4-FFF2-40B4-BE49-F238E27FC236}">
                  <a16:creationId xmlns:a16="http://schemas.microsoft.com/office/drawing/2014/main" id="{35FDD47E-4C56-804E-A6FB-D48C9BB13F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71763" y="146419"/>
              <a:ext cx="3075929" cy="2790744"/>
            </a:xfrm>
            <a:prstGeom prst="rect">
              <a:avLst/>
            </a:prstGeom>
          </p:spPr>
        </p:pic>
        <p:sp>
          <p:nvSpPr>
            <p:cNvPr id="24" name="TextBox 23">
              <a:extLst>
                <a:ext uri="{FF2B5EF4-FFF2-40B4-BE49-F238E27FC236}">
                  <a16:creationId xmlns:a16="http://schemas.microsoft.com/office/drawing/2014/main" id="{6E4D112E-6D02-9749-A09F-147893D0CD64}"/>
                </a:ext>
              </a:extLst>
            </p:cNvPr>
            <p:cNvSpPr txBox="1"/>
            <p:nvPr/>
          </p:nvSpPr>
          <p:spPr>
            <a:xfrm>
              <a:off x="7440245" y="1142294"/>
              <a:ext cx="2427645" cy="726460"/>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2000" b="1" kern="1200" dirty="0">
                  <a:solidFill>
                    <a:schemeClr val="bg1"/>
                  </a:solidFill>
                  <a:latin typeface="Verdana" pitchFamily="34" charset="0"/>
                  <a:ea typeface="+mn-ea"/>
                  <a:cs typeface="+mn-cs"/>
                </a:rPr>
                <a:t>Volume</a:t>
              </a:r>
            </a:p>
          </p:txBody>
        </p:sp>
      </p:grpSp>
      <p:grpSp>
        <p:nvGrpSpPr>
          <p:cNvPr id="6" name="Group 5">
            <a:extLst>
              <a:ext uri="{FF2B5EF4-FFF2-40B4-BE49-F238E27FC236}">
                <a16:creationId xmlns:a16="http://schemas.microsoft.com/office/drawing/2014/main" id="{AE2A504B-60FA-2C40-B0F9-1626B807CF17}"/>
              </a:ext>
            </a:extLst>
          </p:cNvPr>
          <p:cNvGrpSpPr/>
          <p:nvPr/>
        </p:nvGrpSpPr>
        <p:grpSpPr>
          <a:xfrm>
            <a:off x="8135026" y="2452341"/>
            <a:ext cx="2403706" cy="3605559"/>
            <a:chOff x="8135026" y="2452341"/>
            <a:chExt cx="2403706" cy="3605559"/>
          </a:xfrm>
        </p:grpSpPr>
        <p:pic>
          <p:nvPicPr>
            <p:cNvPr id="5" name="Picture 4">
              <a:extLst>
                <a:ext uri="{FF2B5EF4-FFF2-40B4-BE49-F238E27FC236}">
                  <a16:creationId xmlns:a16="http://schemas.microsoft.com/office/drawing/2014/main" id="{593929A6-91E8-F345-85CF-4B9B4B1698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35026" y="2452341"/>
              <a:ext cx="2403706" cy="3605559"/>
            </a:xfrm>
            <a:prstGeom prst="rect">
              <a:avLst/>
            </a:prstGeom>
          </p:spPr>
        </p:pic>
        <p:sp>
          <p:nvSpPr>
            <p:cNvPr id="25" name="TextBox 24">
              <a:extLst>
                <a:ext uri="{FF2B5EF4-FFF2-40B4-BE49-F238E27FC236}">
                  <a16:creationId xmlns:a16="http://schemas.microsoft.com/office/drawing/2014/main" id="{9484F2D0-7DEB-2046-94B9-0E0ECACBAF0B}"/>
                </a:ext>
              </a:extLst>
            </p:cNvPr>
            <p:cNvSpPr txBox="1"/>
            <p:nvPr/>
          </p:nvSpPr>
          <p:spPr>
            <a:xfrm>
              <a:off x="8637070" y="3790483"/>
              <a:ext cx="1842095" cy="726460"/>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2000" b="1" kern="1200" dirty="0">
                  <a:solidFill>
                    <a:schemeClr val="bg1"/>
                  </a:solidFill>
                  <a:latin typeface="Verdana" pitchFamily="34" charset="0"/>
                  <a:ea typeface="+mn-ea"/>
                  <a:cs typeface="+mn-cs"/>
                </a:rPr>
                <a:t>Variety</a:t>
              </a:r>
            </a:p>
          </p:txBody>
        </p:sp>
      </p:grpSp>
      <p:grpSp>
        <p:nvGrpSpPr>
          <p:cNvPr id="8" name="Group 7">
            <a:extLst>
              <a:ext uri="{FF2B5EF4-FFF2-40B4-BE49-F238E27FC236}">
                <a16:creationId xmlns:a16="http://schemas.microsoft.com/office/drawing/2014/main" id="{FAB48F38-52CE-A848-AC34-8AADAB68F5D1}"/>
              </a:ext>
            </a:extLst>
          </p:cNvPr>
          <p:cNvGrpSpPr/>
          <p:nvPr/>
        </p:nvGrpSpPr>
        <p:grpSpPr>
          <a:xfrm>
            <a:off x="5338216" y="4627949"/>
            <a:ext cx="3788892" cy="2077780"/>
            <a:chOff x="5338216" y="4627949"/>
            <a:chExt cx="3788892" cy="2077780"/>
          </a:xfrm>
        </p:grpSpPr>
        <p:pic>
          <p:nvPicPr>
            <p:cNvPr id="7" name="Picture 6">
              <a:extLst>
                <a:ext uri="{FF2B5EF4-FFF2-40B4-BE49-F238E27FC236}">
                  <a16:creationId xmlns:a16="http://schemas.microsoft.com/office/drawing/2014/main" id="{2DAA6F5E-531A-CB45-9ACF-A070F0DD9C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8216" y="4627949"/>
              <a:ext cx="3788892" cy="2077780"/>
            </a:xfrm>
            <a:prstGeom prst="rect">
              <a:avLst/>
            </a:prstGeom>
          </p:spPr>
        </p:pic>
        <p:sp>
          <p:nvSpPr>
            <p:cNvPr id="26" name="TextBox 25">
              <a:extLst>
                <a:ext uri="{FF2B5EF4-FFF2-40B4-BE49-F238E27FC236}">
                  <a16:creationId xmlns:a16="http://schemas.microsoft.com/office/drawing/2014/main" id="{318A9E02-F3E4-F347-B377-CAD89A72B497}"/>
                </a:ext>
              </a:extLst>
            </p:cNvPr>
            <p:cNvSpPr txBox="1"/>
            <p:nvPr/>
          </p:nvSpPr>
          <p:spPr>
            <a:xfrm>
              <a:off x="5900078" y="5535689"/>
              <a:ext cx="2632399" cy="726460"/>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2000" b="1" kern="1200" dirty="0">
                  <a:solidFill>
                    <a:schemeClr val="bg1"/>
                  </a:solidFill>
                  <a:latin typeface="Verdana" pitchFamily="34" charset="0"/>
                  <a:ea typeface="+mn-ea"/>
                  <a:cs typeface="+mn-cs"/>
                </a:rPr>
                <a:t>Velocity</a:t>
              </a:r>
            </a:p>
          </p:txBody>
        </p:sp>
      </p:grpSp>
      <p:grpSp>
        <p:nvGrpSpPr>
          <p:cNvPr id="10" name="Group 9">
            <a:extLst>
              <a:ext uri="{FF2B5EF4-FFF2-40B4-BE49-F238E27FC236}">
                <a16:creationId xmlns:a16="http://schemas.microsoft.com/office/drawing/2014/main" id="{7A344057-2FCD-C343-BB35-F31931AD2919}"/>
              </a:ext>
            </a:extLst>
          </p:cNvPr>
          <p:cNvGrpSpPr/>
          <p:nvPr/>
        </p:nvGrpSpPr>
        <p:grpSpPr>
          <a:xfrm>
            <a:off x="3931296" y="2452341"/>
            <a:ext cx="2403706" cy="3605559"/>
            <a:chOff x="3931296" y="2452341"/>
            <a:chExt cx="2403706" cy="3605559"/>
          </a:xfrm>
        </p:grpSpPr>
        <p:pic>
          <p:nvPicPr>
            <p:cNvPr id="9" name="Picture 8">
              <a:extLst>
                <a:ext uri="{FF2B5EF4-FFF2-40B4-BE49-F238E27FC236}">
                  <a16:creationId xmlns:a16="http://schemas.microsoft.com/office/drawing/2014/main" id="{12F70F49-5CFA-C647-A27E-72B9CF4B00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31296" y="2452341"/>
              <a:ext cx="2403706" cy="3605559"/>
            </a:xfrm>
            <a:prstGeom prst="rect">
              <a:avLst/>
            </a:prstGeom>
          </p:spPr>
        </p:pic>
        <p:sp>
          <p:nvSpPr>
            <p:cNvPr id="27" name="TextBox 26">
              <a:extLst>
                <a:ext uri="{FF2B5EF4-FFF2-40B4-BE49-F238E27FC236}">
                  <a16:creationId xmlns:a16="http://schemas.microsoft.com/office/drawing/2014/main" id="{AA527E84-8C3F-924E-B9C5-CB0E4B07A7F5}"/>
                </a:ext>
              </a:extLst>
            </p:cNvPr>
            <p:cNvSpPr txBox="1"/>
            <p:nvPr/>
          </p:nvSpPr>
          <p:spPr>
            <a:xfrm>
              <a:off x="4017853" y="3790483"/>
              <a:ext cx="1842095" cy="726460"/>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2000" b="1" kern="1200" dirty="0">
                  <a:solidFill>
                    <a:schemeClr val="bg1"/>
                  </a:solidFill>
                  <a:latin typeface="Verdana" pitchFamily="34" charset="0"/>
                  <a:ea typeface="+mn-ea"/>
                  <a:cs typeface="+mn-cs"/>
                </a:rPr>
                <a:t>Veracity</a:t>
              </a:r>
            </a:p>
          </p:txBody>
        </p:sp>
      </p:grpSp>
      <p:grpSp>
        <p:nvGrpSpPr>
          <p:cNvPr id="12" name="Group 11">
            <a:extLst>
              <a:ext uri="{FF2B5EF4-FFF2-40B4-BE49-F238E27FC236}">
                <a16:creationId xmlns:a16="http://schemas.microsoft.com/office/drawing/2014/main" id="{4CA9AEFF-1310-B847-B932-98031AD63E78}"/>
              </a:ext>
            </a:extLst>
          </p:cNvPr>
          <p:cNvGrpSpPr/>
          <p:nvPr/>
        </p:nvGrpSpPr>
        <p:grpSpPr>
          <a:xfrm>
            <a:off x="4109635" y="146419"/>
            <a:ext cx="3075929" cy="2790744"/>
            <a:chOff x="4109635" y="146419"/>
            <a:chExt cx="3075929" cy="2790744"/>
          </a:xfrm>
        </p:grpSpPr>
        <p:pic>
          <p:nvPicPr>
            <p:cNvPr id="14" name="Picture 13">
              <a:extLst>
                <a:ext uri="{FF2B5EF4-FFF2-40B4-BE49-F238E27FC236}">
                  <a16:creationId xmlns:a16="http://schemas.microsoft.com/office/drawing/2014/main" id="{5A06A0D2-F507-7640-A2D7-1BB481B20ED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09635" y="146419"/>
              <a:ext cx="3075929" cy="2790744"/>
            </a:xfrm>
            <a:prstGeom prst="rect">
              <a:avLst/>
            </a:prstGeom>
          </p:spPr>
        </p:pic>
        <p:sp>
          <p:nvSpPr>
            <p:cNvPr id="28" name="TextBox 27">
              <a:extLst>
                <a:ext uri="{FF2B5EF4-FFF2-40B4-BE49-F238E27FC236}">
                  <a16:creationId xmlns:a16="http://schemas.microsoft.com/office/drawing/2014/main" id="{36FC29FC-A9B5-E744-BF6A-403DA3140654}"/>
                </a:ext>
              </a:extLst>
            </p:cNvPr>
            <p:cNvSpPr txBox="1"/>
            <p:nvPr/>
          </p:nvSpPr>
          <p:spPr>
            <a:xfrm>
              <a:off x="4526642" y="1142294"/>
              <a:ext cx="2428841" cy="726460"/>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2000" b="1" kern="1200" dirty="0">
                  <a:solidFill>
                    <a:schemeClr val="bg1"/>
                  </a:solidFill>
                  <a:latin typeface="Verdana" pitchFamily="34" charset="0"/>
                  <a:ea typeface="+mn-ea"/>
                  <a:cs typeface="+mn-cs"/>
                </a:rPr>
                <a:t>Value</a:t>
              </a:r>
            </a:p>
          </p:txBody>
        </p:sp>
      </p:grpSp>
      <p:sp>
        <p:nvSpPr>
          <p:cNvPr id="13" name="Rectangle 12">
            <a:extLst>
              <a:ext uri="{FF2B5EF4-FFF2-40B4-BE49-F238E27FC236}">
                <a16:creationId xmlns:a16="http://schemas.microsoft.com/office/drawing/2014/main" id="{EA5FFFDA-56BB-624B-9EDA-0914CBB921F4}"/>
              </a:ext>
            </a:extLst>
          </p:cNvPr>
          <p:cNvSpPr/>
          <p:nvPr/>
        </p:nvSpPr>
        <p:spPr>
          <a:xfrm>
            <a:off x="1" y="0"/>
            <a:ext cx="313508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944AA-60EC-2045-B2EA-F69AB895652D}"/>
              </a:ext>
            </a:extLst>
          </p:cNvPr>
          <p:cNvSpPr>
            <a:spLocks noGrp="1"/>
          </p:cNvSpPr>
          <p:nvPr>
            <p:ph type="title"/>
          </p:nvPr>
        </p:nvSpPr>
        <p:spPr>
          <a:xfrm>
            <a:off x="298175" y="319617"/>
            <a:ext cx="2599572" cy="1908428"/>
          </a:xfrm>
        </p:spPr>
        <p:txBody>
          <a:bodyPr/>
          <a:lstStyle/>
          <a:p>
            <a:r>
              <a:rPr lang="en-US" dirty="0">
                <a:solidFill>
                  <a:schemeClr val="bg1"/>
                </a:solidFill>
              </a:rPr>
              <a:t>The 5 V’s of big data</a:t>
            </a:r>
          </a:p>
        </p:txBody>
      </p:sp>
      <p:sp>
        <p:nvSpPr>
          <p:cNvPr id="16" name="Oval 15">
            <a:extLst>
              <a:ext uri="{FF2B5EF4-FFF2-40B4-BE49-F238E27FC236}">
                <a16:creationId xmlns:a16="http://schemas.microsoft.com/office/drawing/2014/main" id="{F8C985A0-5187-ED4F-89F2-95CDF47657A7}"/>
              </a:ext>
            </a:extLst>
          </p:cNvPr>
          <p:cNvSpPr/>
          <p:nvPr/>
        </p:nvSpPr>
        <p:spPr>
          <a:xfrm>
            <a:off x="5711484" y="1879824"/>
            <a:ext cx="3052688" cy="3052688"/>
          </a:xfrm>
          <a:prstGeom prst="ellipse">
            <a:avLst/>
          </a:prstGeom>
          <a:solidFill>
            <a:schemeClr val="tx1">
              <a:lumMod val="50000"/>
              <a:lumOff val="5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Big data</a:t>
            </a:r>
          </a:p>
        </p:txBody>
      </p:sp>
    </p:spTree>
    <p:extLst>
      <p:ext uri="{BB962C8B-B14F-4D97-AF65-F5344CB8AC3E}">
        <p14:creationId xmlns:p14="http://schemas.microsoft.com/office/powerpoint/2010/main" val="317197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392527C-16CC-4347-9CEA-A9FFB520C43B}"/>
              </a:ext>
            </a:extLst>
          </p:cNvPr>
          <p:cNvSpPr/>
          <p:nvPr/>
        </p:nvSpPr>
        <p:spPr>
          <a:xfrm>
            <a:off x="0" y="3237823"/>
            <a:ext cx="11862209" cy="11574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A608D-EB1E-E64C-8B4C-627BA816E471}"/>
              </a:ext>
            </a:extLst>
          </p:cNvPr>
          <p:cNvSpPr>
            <a:spLocks noGrp="1"/>
          </p:cNvSpPr>
          <p:nvPr>
            <p:ph type="title"/>
          </p:nvPr>
        </p:nvSpPr>
        <p:spPr/>
        <p:txBody>
          <a:bodyPr/>
          <a:lstStyle/>
          <a:p>
            <a:r>
              <a:rPr lang="en-US" dirty="0"/>
              <a:t>Big data action</a:t>
            </a:r>
          </a:p>
        </p:txBody>
      </p:sp>
      <p:sp>
        <p:nvSpPr>
          <p:cNvPr id="22" name="Rounded Rectangle 21">
            <a:extLst>
              <a:ext uri="{FF2B5EF4-FFF2-40B4-BE49-F238E27FC236}">
                <a16:creationId xmlns:a16="http://schemas.microsoft.com/office/drawing/2014/main" id="{31C9DB2F-4CCE-0C4C-8948-6AB2E39ABD0B}"/>
              </a:ext>
            </a:extLst>
          </p:cNvPr>
          <p:cNvSpPr/>
          <p:nvPr/>
        </p:nvSpPr>
        <p:spPr>
          <a:xfrm>
            <a:off x="1462350" y="2607737"/>
            <a:ext cx="3017520" cy="2530800"/>
          </a:xfrm>
          <a:prstGeom prst="roundRect">
            <a:avLst>
              <a:gd name="adj" fmla="val 17124"/>
            </a:avLst>
          </a:prstGeom>
          <a:solidFill>
            <a:schemeClr val="lt1">
              <a:hueOff val="0"/>
              <a:satOff val="0"/>
              <a:lumOff val="0"/>
            </a:schemeClr>
          </a:solidFill>
          <a:ln>
            <a:solidFill>
              <a:srgbClr val="CE4C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503" tIns="204503" rIns="204503" bIns="204503"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CRM</a:t>
            </a:r>
          </a:p>
          <a:p>
            <a:pPr marL="171450" lvl="1" indent="-171450" algn="l" defTabSz="844550">
              <a:lnSpc>
                <a:spcPct val="90000"/>
              </a:lnSpc>
              <a:spcBef>
                <a:spcPct val="0"/>
              </a:spcBef>
              <a:spcAft>
                <a:spcPct val="15000"/>
              </a:spcAft>
              <a:buChar char="•"/>
            </a:pPr>
            <a:r>
              <a:rPr lang="en-US" sz="1900" kern="1200" dirty="0"/>
              <a:t>ERP</a:t>
            </a:r>
          </a:p>
          <a:p>
            <a:pPr marL="171450" lvl="1" indent="-171450" algn="l" defTabSz="844550">
              <a:lnSpc>
                <a:spcPct val="90000"/>
              </a:lnSpc>
              <a:spcBef>
                <a:spcPct val="0"/>
              </a:spcBef>
              <a:spcAft>
                <a:spcPct val="15000"/>
              </a:spcAft>
              <a:buChar char="•"/>
            </a:pPr>
            <a:r>
              <a:rPr lang="en-US" sz="1900" kern="1200" dirty="0"/>
              <a:t>HRIS</a:t>
            </a:r>
          </a:p>
          <a:p>
            <a:pPr marL="171450" lvl="1" indent="-171450" algn="l" defTabSz="844550">
              <a:lnSpc>
                <a:spcPct val="90000"/>
              </a:lnSpc>
              <a:spcBef>
                <a:spcPct val="0"/>
              </a:spcBef>
              <a:spcAft>
                <a:spcPct val="15000"/>
              </a:spcAft>
              <a:buChar char="•"/>
            </a:pPr>
            <a:r>
              <a:rPr lang="en-US" sz="1900" kern="1200" dirty="0"/>
              <a:t>IOT</a:t>
            </a:r>
          </a:p>
          <a:p>
            <a:pPr marL="171450" lvl="1" indent="-171450" algn="l" defTabSz="844550">
              <a:lnSpc>
                <a:spcPct val="90000"/>
              </a:lnSpc>
              <a:spcBef>
                <a:spcPct val="0"/>
              </a:spcBef>
              <a:spcAft>
                <a:spcPct val="15000"/>
              </a:spcAft>
              <a:buChar char="•"/>
            </a:pPr>
            <a:r>
              <a:rPr lang="en-US" sz="1900" kern="1200" dirty="0"/>
              <a:t>Open data</a:t>
            </a:r>
          </a:p>
          <a:p>
            <a:pPr marL="171450" lvl="1" indent="-171450" algn="l" defTabSz="844550">
              <a:lnSpc>
                <a:spcPct val="90000"/>
              </a:lnSpc>
              <a:spcBef>
                <a:spcPct val="0"/>
              </a:spcBef>
              <a:spcAft>
                <a:spcPct val="15000"/>
              </a:spcAft>
              <a:buChar char="•"/>
            </a:pPr>
            <a:r>
              <a:rPr lang="en-US" sz="1900" kern="1200" dirty="0"/>
              <a:t>Industry data</a:t>
            </a:r>
          </a:p>
          <a:p>
            <a:pPr marL="171450" lvl="1" indent="-171450" algn="l" defTabSz="844550">
              <a:lnSpc>
                <a:spcPct val="90000"/>
              </a:lnSpc>
              <a:spcBef>
                <a:spcPct val="0"/>
              </a:spcBef>
              <a:spcAft>
                <a:spcPct val="15000"/>
              </a:spcAft>
              <a:buChar char="•"/>
            </a:pPr>
            <a:r>
              <a:rPr lang="en-US" sz="1900" kern="1200" dirty="0"/>
              <a:t>Social media</a:t>
            </a:r>
          </a:p>
        </p:txBody>
      </p:sp>
      <p:sp>
        <p:nvSpPr>
          <p:cNvPr id="23" name="Freeform 22">
            <a:extLst>
              <a:ext uri="{FF2B5EF4-FFF2-40B4-BE49-F238E27FC236}">
                <a16:creationId xmlns:a16="http://schemas.microsoft.com/office/drawing/2014/main" id="{93437C7C-9680-F847-94CA-9EB666EA3755}"/>
              </a:ext>
            </a:extLst>
          </p:cNvPr>
          <p:cNvSpPr/>
          <p:nvPr/>
        </p:nvSpPr>
        <p:spPr>
          <a:xfrm>
            <a:off x="3300858" y="2050852"/>
            <a:ext cx="1120315" cy="489897"/>
          </a:xfrm>
          <a:custGeom>
            <a:avLst/>
            <a:gdLst>
              <a:gd name="connsiteX0" fmla="*/ 0 w 761239"/>
              <a:gd name="connsiteY0" fmla="*/ 117944 h 589719"/>
              <a:gd name="connsiteX1" fmla="*/ 466380 w 761239"/>
              <a:gd name="connsiteY1" fmla="*/ 117944 h 589719"/>
              <a:gd name="connsiteX2" fmla="*/ 466380 w 761239"/>
              <a:gd name="connsiteY2" fmla="*/ 0 h 589719"/>
              <a:gd name="connsiteX3" fmla="*/ 761239 w 761239"/>
              <a:gd name="connsiteY3" fmla="*/ 294860 h 589719"/>
              <a:gd name="connsiteX4" fmla="*/ 466380 w 761239"/>
              <a:gd name="connsiteY4" fmla="*/ 589719 h 589719"/>
              <a:gd name="connsiteX5" fmla="*/ 466380 w 761239"/>
              <a:gd name="connsiteY5" fmla="*/ 471775 h 589719"/>
              <a:gd name="connsiteX6" fmla="*/ 0 w 761239"/>
              <a:gd name="connsiteY6" fmla="*/ 471775 h 589719"/>
              <a:gd name="connsiteX7" fmla="*/ 0 w 761239"/>
              <a:gd name="connsiteY7" fmla="*/ 117944 h 5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239" h="589719">
                <a:moveTo>
                  <a:pt x="0" y="117944"/>
                </a:moveTo>
                <a:lnTo>
                  <a:pt x="466380" y="117944"/>
                </a:lnTo>
                <a:lnTo>
                  <a:pt x="466380" y="0"/>
                </a:lnTo>
                <a:lnTo>
                  <a:pt x="761239" y="294860"/>
                </a:lnTo>
                <a:lnTo>
                  <a:pt x="466380" y="589719"/>
                </a:lnTo>
                <a:lnTo>
                  <a:pt x="466380" y="471775"/>
                </a:lnTo>
                <a:lnTo>
                  <a:pt x="0" y="471775"/>
                </a:lnTo>
                <a:lnTo>
                  <a:pt x="0" y="117944"/>
                </a:lnTo>
                <a:close/>
              </a:path>
            </a:pathLst>
          </a:custGeom>
          <a:solidFill>
            <a:schemeClr val="bg1">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17944" rIns="176916" bIns="117944"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21" name="Rounded Rectangle 20">
            <a:extLst>
              <a:ext uri="{FF2B5EF4-FFF2-40B4-BE49-F238E27FC236}">
                <a16:creationId xmlns:a16="http://schemas.microsoft.com/office/drawing/2014/main" id="{E6A16BEF-2015-2941-9FFD-CE40C65E6A8C}"/>
              </a:ext>
            </a:extLst>
          </p:cNvPr>
          <p:cNvSpPr/>
          <p:nvPr/>
        </p:nvSpPr>
        <p:spPr>
          <a:xfrm>
            <a:off x="976200" y="1916159"/>
            <a:ext cx="2368627" cy="820800"/>
          </a:xfrm>
          <a:prstGeom prst="roundRect">
            <a:avLst>
              <a:gd name="adj" fmla="val 29359"/>
            </a:avLst>
          </a:prstGeom>
          <a:solidFill>
            <a:srgbClr val="CE4C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0" rIns="135128" bIns="0" numCol="1" spcCol="1270" anchor="ctr" anchorCtr="0">
            <a:noAutofit/>
          </a:bodyPr>
          <a:lstStyle/>
          <a:p>
            <a:pPr marL="0" lvl="0" indent="0" algn="l" defTabSz="844550">
              <a:lnSpc>
                <a:spcPct val="90000"/>
              </a:lnSpc>
              <a:spcBef>
                <a:spcPct val="0"/>
              </a:spcBef>
              <a:spcAft>
                <a:spcPct val="35000"/>
              </a:spcAft>
              <a:buNone/>
            </a:pPr>
            <a:r>
              <a:rPr lang="en-US" sz="2000" b="1" kern="1200" dirty="0"/>
              <a:t>Gather</a:t>
            </a:r>
          </a:p>
        </p:txBody>
      </p:sp>
      <p:sp>
        <p:nvSpPr>
          <p:cNvPr id="32" name="Rounded Rectangle 31">
            <a:extLst>
              <a:ext uri="{FF2B5EF4-FFF2-40B4-BE49-F238E27FC236}">
                <a16:creationId xmlns:a16="http://schemas.microsoft.com/office/drawing/2014/main" id="{3A57A347-BEAC-F44A-A23A-6D5E04C206D0}"/>
              </a:ext>
            </a:extLst>
          </p:cNvPr>
          <p:cNvSpPr/>
          <p:nvPr/>
        </p:nvSpPr>
        <p:spPr>
          <a:xfrm>
            <a:off x="5173284" y="2607737"/>
            <a:ext cx="3017520" cy="2530800"/>
          </a:xfrm>
          <a:prstGeom prst="roundRect">
            <a:avLst>
              <a:gd name="adj" fmla="val 17124"/>
            </a:avLst>
          </a:prstGeom>
          <a:solidFill>
            <a:schemeClr val="lt1">
              <a:hueOff val="0"/>
              <a:satOff val="0"/>
              <a:lumOff val="0"/>
            </a:schemeClr>
          </a:solidFill>
          <a:ln>
            <a:solidFill>
              <a:schemeClr val="accent3"/>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503" tIns="204503" rIns="204503" bIns="204503" numCol="1" spcCol="1270" anchor="t" anchorCtr="0">
            <a:noAutofit/>
          </a:bodyPr>
          <a:lstStyle/>
          <a:p>
            <a:pPr marL="171450" lvl="1" indent="-171450" defTabSz="844550">
              <a:lnSpc>
                <a:spcPct val="90000"/>
              </a:lnSpc>
              <a:spcBef>
                <a:spcPct val="0"/>
              </a:spcBef>
              <a:spcAft>
                <a:spcPct val="15000"/>
              </a:spcAft>
              <a:buChar char="•"/>
            </a:pPr>
            <a:r>
              <a:rPr lang="en-US" sz="1900" dirty="0"/>
              <a:t>Database (structured)</a:t>
            </a:r>
          </a:p>
          <a:p>
            <a:pPr marL="171450" lvl="1" indent="-171450" defTabSz="844550">
              <a:lnSpc>
                <a:spcPct val="90000"/>
              </a:lnSpc>
              <a:spcBef>
                <a:spcPct val="0"/>
              </a:spcBef>
              <a:spcAft>
                <a:spcPct val="15000"/>
              </a:spcAft>
              <a:buChar char="•"/>
            </a:pPr>
            <a:r>
              <a:rPr lang="en-US" sz="1900" dirty="0"/>
              <a:t>Data Lake</a:t>
            </a:r>
          </a:p>
          <a:p>
            <a:pPr marL="342900" lvl="2" indent="-171450" defTabSz="844550">
              <a:lnSpc>
                <a:spcPct val="90000"/>
              </a:lnSpc>
              <a:spcBef>
                <a:spcPct val="0"/>
              </a:spcBef>
              <a:spcAft>
                <a:spcPct val="15000"/>
              </a:spcAft>
              <a:buChar char="•"/>
            </a:pPr>
            <a:r>
              <a:rPr lang="en-US" sz="1900" dirty="0"/>
              <a:t>structured</a:t>
            </a:r>
          </a:p>
          <a:p>
            <a:pPr marL="342900" lvl="2" indent="-171450" defTabSz="844550">
              <a:lnSpc>
                <a:spcPct val="90000"/>
              </a:lnSpc>
              <a:spcBef>
                <a:spcPct val="0"/>
              </a:spcBef>
              <a:spcAft>
                <a:spcPct val="15000"/>
              </a:spcAft>
              <a:buChar char="•"/>
            </a:pPr>
            <a:r>
              <a:rPr lang="en-US" sz="1900" dirty="0"/>
              <a:t>unstructured</a:t>
            </a:r>
          </a:p>
          <a:p>
            <a:pPr marL="342900" lvl="2" indent="-171450" defTabSz="844550">
              <a:lnSpc>
                <a:spcPct val="90000"/>
              </a:lnSpc>
              <a:spcBef>
                <a:spcPct val="0"/>
              </a:spcBef>
              <a:spcAft>
                <a:spcPct val="15000"/>
              </a:spcAft>
              <a:buChar char="•"/>
            </a:pPr>
            <a:r>
              <a:rPr lang="en-US" sz="1900" dirty="0"/>
              <a:t>semi-structured</a:t>
            </a:r>
          </a:p>
        </p:txBody>
      </p:sp>
      <p:sp>
        <p:nvSpPr>
          <p:cNvPr id="34" name="Rounded Rectangle 33">
            <a:extLst>
              <a:ext uri="{FF2B5EF4-FFF2-40B4-BE49-F238E27FC236}">
                <a16:creationId xmlns:a16="http://schemas.microsoft.com/office/drawing/2014/main" id="{0CD59737-5EEB-9843-9CF8-14CD8B57BD85}"/>
              </a:ext>
            </a:extLst>
          </p:cNvPr>
          <p:cNvSpPr/>
          <p:nvPr/>
        </p:nvSpPr>
        <p:spPr>
          <a:xfrm>
            <a:off x="8848169" y="2594271"/>
            <a:ext cx="3017520" cy="2530800"/>
          </a:xfrm>
          <a:prstGeom prst="roundRect">
            <a:avLst>
              <a:gd name="adj" fmla="val 17124"/>
            </a:avLst>
          </a:prstGeom>
          <a:solidFill>
            <a:schemeClr val="lt1">
              <a:hueOff val="0"/>
              <a:satOff val="0"/>
              <a:lumOff val="0"/>
            </a:schemeClr>
          </a:solidFill>
          <a:ln>
            <a:solidFill>
              <a:schemeClr val="accent4"/>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503" tIns="204503" rIns="204503" bIns="204503" numCol="1" spcCol="1270" anchor="t" anchorCtr="0">
            <a:noAutofit/>
          </a:bodyPr>
          <a:lstStyle/>
          <a:p>
            <a:pPr marL="171450" lvl="1" indent="-171450" defTabSz="844550">
              <a:lnSpc>
                <a:spcPct val="90000"/>
              </a:lnSpc>
              <a:spcBef>
                <a:spcPct val="0"/>
              </a:spcBef>
              <a:spcAft>
                <a:spcPct val="15000"/>
              </a:spcAft>
              <a:buChar char="•"/>
            </a:pPr>
            <a:r>
              <a:rPr lang="en-US" sz="1900" dirty="0"/>
              <a:t>Organize</a:t>
            </a:r>
          </a:p>
          <a:p>
            <a:pPr marL="171450" lvl="1" indent="-171450" defTabSz="844550">
              <a:lnSpc>
                <a:spcPct val="90000"/>
              </a:lnSpc>
              <a:spcBef>
                <a:spcPct val="0"/>
              </a:spcBef>
              <a:spcAft>
                <a:spcPct val="15000"/>
              </a:spcAft>
              <a:buChar char="•"/>
            </a:pPr>
            <a:r>
              <a:rPr lang="en-US" sz="1900" dirty="0"/>
              <a:t>Semantics</a:t>
            </a:r>
          </a:p>
          <a:p>
            <a:pPr marL="171450" lvl="1" indent="-171450" defTabSz="844550">
              <a:lnSpc>
                <a:spcPct val="90000"/>
              </a:lnSpc>
              <a:spcBef>
                <a:spcPct val="0"/>
              </a:spcBef>
              <a:spcAft>
                <a:spcPct val="15000"/>
              </a:spcAft>
              <a:buChar char="•"/>
            </a:pPr>
            <a:r>
              <a:rPr lang="en-US" sz="1900" dirty="0"/>
              <a:t>Data growth </a:t>
            </a:r>
          </a:p>
          <a:p>
            <a:pPr marL="171450" lvl="1" indent="-171450" defTabSz="844550">
              <a:lnSpc>
                <a:spcPct val="90000"/>
              </a:lnSpc>
              <a:spcBef>
                <a:spcPct val="0"/>
              </a:spcBef>
              <a:spcAft>
                <a:spcPct val="15000"/>
              </a:spcAft>
              <a:buChar char="•"/>
            </a:pPr>
            <a:r>
              <a:rPr lang="en-US" sz="1900" dirty="0"/>
              <a:t>Hoarding</a:t>
            </a:r>
          </a:p>
        </p:txBody>
      </p:sp>
      <p:sp>
        <p:nvSpPr>
          <p:cNvPr id="38" name="Freeform 37">
            <a:extLst>
              <a:ext uri="{FF2B5EF4-FFF2-40B4-BE49-F238E27FC236}">
                <a16:creationId xmlns:a16="http://schemas.microsoft.com/office/drawing/2014/main" id="{597641EA-5B7D-D940-AA06-EE1A684D4B6D}"/>
              </a:ext>
            </a:extLst>
          </p:cNvPr>
          <p:cNvSpPr/>
          <p:nvPr/>
        </p:nvSpPr>
        <p:spPr>
          <a:xfrm>
            <a:off x="7009398" y="2050852"/>
            <a:ext cx="1120315" cy="489897"/>
          </a:xfrm>
          <a:custGeom>
            <a:avLst/>
            <a:gdLst>
              <a:gd name="connsiteX0" fmla="*/ 0 w 761239"/>
              <a:gd name="connsiteY0" fmla="*/ 117944 h 589719"/>
              <a:gd name="connsiteX1" fmla="*/ 466380 w 761239"/>
              <a:gd name="connsiteY1" fmla="*/ 117944 h 589719"/>
              <a:gd name="connsiteX2" fmla="*/ 466380 w 761239"/>
              <a:gd name="connsiteY2" fmla="*/ 0 h 589719"/>
              <a:gd name="connsiteX3" fmla="*/ 761239 w 761239"/>
              <a:gd name="connsiteY3" fmla="*/ 294860 h 589719"/>
              <a:gd name="connsiteX4" fmla="*/ 466380 w 761239"/>
              <a:gd name="connsiteY4" fmla="*/ 589719 h 589719"/>
              <a:gd name="connsiteX5" fmla="*/ 466380 w 761239"/>
              <a:gd name="connsiteY5" fmla="*/ 471775 h 589719"/>
              <a:gd name="connsiteX6" fmla="*/ 0 w 761239"/>
              <a:gd name="connsiteY6" fmla="*/ 471775 h 589719"/>
              <a:gd name="connsiteX7" fmla="*/ 0 w 761239"/>
              <a:gd name="connsiteY7" fmla="*/ 117944 h 5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239" h="589719">
                <a:moveTo>
                  <a:pt x="0" y="117944"/>
                </a:moveTo>
                <a:lnTo>
                  <a:pt x="466380" y="117944"/>
                </a:lnTo>
                <a:lnTo>
                  <a:pt x="466380" y="0"/>
                </a:lnTo>
                <a:lnTo>
                  <a:pt x="761239" y="294860"/>
                </a:lnTo>
                <a:lnTo>
                  <a:pt x="466380" y="589719"/>
                </a:lnTo>
                <a:lnTo>
                  <a:pt x="466380" y="471775"/>
                </a:lnTo>
                <a:lnTo>
                  <a:pt x="0" y="471775"/>
                </a:lnTo>
                <a:lnTo>
                  <a:pt x="0" y="117944"/>
                </a:lnTo>
                <a:close/>
              </a:path>
            </a:pathLst>
          </a:custGeom>
          <a:solidFill>
            <a:schemeClr val="bg1">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17944" rIns="176916" bIns="117944" numCol="1" spcCol="1270" anchor="ctr" anchorCtr="0">
            <a:noAutofit/>
          </a:bodyPr>
          <a:lstStyle/>
          <a:p>
            <a:pPr marL="0" lvl="0" indent="0" algn="ctr" defTabSz="666750">
              <a:lnSpc>
                <a:spcPct val="90000"/>
              </a:lnSpc>
              <a:spcBef>
                <a:spcPct val="0"/>
              </a:spcBef>
              <a:spcAft>
                <a:spcPct val="35000"/>
              </a:spcAft>
              <a:buNone/>
            </a:pPr>
            <a:endParaRPr lang="en-US" sz="1500" kern="1200"/>
          </a:p>
        </p:txBody>
      </p:sp>
      <p:sp>
        <p:nvSpPr>
          <p:cNvPr id="39" name="Rounded Rectangle 38">
            <a:extLst>
              <a:ext uri="{FF2B5EF4-FFF2-40B4-BE49-F238E27FC236}">
                <a16:creationId xmlns:a16="http://schemas.microsoft.com/office/drawing/2014/main" id="{FC184162-4827-7C40-AFA2-26EBE2AEA45D}"/>
              </a:ext>
            </a:extLst>
          </p:cNvPr>
          <p:cNvSpPr/>
          <p:nvPr/>
        </p:nvSpPr>
        <p:spPr>
          <a:xfrm>
            <a:off x="4684740" y="1916159"/>
            <a:ext cx="2368627" cy="820800"/>
          </a:xfrm>
          <a:prstGeom prst="roundRect">
            <a:avLst>
              <a:gd name="adj" fmla="val 29359"/>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0" rIns="135128" bIns="0" numCol="1" spcCol="1270" anchor="ctr" anchorCtr="0">
            <a:noAutofit/>
          </a:bodyPr>
          <a:lstStyle/>
          <a:p>
            <a:pPr marL="0" lvl="0" indent="0" algn="l" defTabSz="844550">
              <a:lnSpc>
                <a:spcPct val="90000"/>
              </a:lnSpc>
              <a:spcBef>
                <a:spcPct val="0"/>
              </a:spcBef>
              <a:spcAft>
                <a:spcPct val="35000"/>
              </a:spcAft>
              <a:buNone/>
            </a:pPr>
            <a:r>
              <a:rPr lang="en-US" sz="2000" b="1" kern="1200" dirty="0"/>
              <a:t>Consolidate</a:t>
            </a:r>
          </a:p>
        </p:txBody>
      </p:sp>
      <p:sp>
        <p:nvSpPr>
          <p:cNvPr id="40" name="Rounded Rectangle 39">
            <a:extLst>
              <a:ext uri="{FF2B5EF4-FFF2-40B4-BE49-F238E27FC236}">
                <a16:creationId xmlns:a16="http://schemas.microsoft.com/office/drawing/2014/main" id="{DCEB0111-93EE-1243-A1CE-6462483657D7}"/>
              </a:ext>
            </a:extLst>
          </p:cNvPr>
          <p:cNvSpPr/>
          <p:nvPr/>
        </p:nvSpPr>
        <p:spPr>
          <a:xfrm>
            <a:off x="8393280" y="1916159"/>
            <a:ext cx="2368627" cy="820800"/>
          </a:xfrm>
          <a:prstGeom prst="roundRect">
            <a:avLst>
              <a:gd name="adj" fmla="val 29359"/>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0" rIns="135128" bIns="0" numCol="1" spcCol="1270" anchor="ctr" anchorCtr="0">
            <a:noAutofit/>
          </a:bodyPr>
          <a:lstStyle/>
          <a:p>
            <a:pPr marL="0" lvl="0" indent="0" algn="l" defTabSz="844550">
              <a:lnSpc>
                <a:spcPct val="90000"/>
              </a:lnSpc>
              <a:spcBef>
                <a:spcPct val="0"/>
              </a:spcBef>
              <a:spcAft>
                <a:spcPct val="35000"/>
              </a:spcAft>
              <a:buNone/>
            </a:pPr>
            <a:r>
              <a:rPr lang="en-US" sz="2000" b="1" kern="1200" dirty="0"/>
              <a:t>Clean</a:t>
            </a:r>
          </a:p>
        </p:txBody>
      </p:sp>
    </p:spTree>
    <p:extLst>
      <p:ext uri="{BB962C8B-B14F-4D97-AF65-F5344CB8AC3E}">
        <p14:creationId xmlns:p14="http://schemas.microsoft.com/office/powerpoint/2010/main" val="14037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down)">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p:tgtEl>
                                          <p:spTgt spid="23"/>
                                        </p:tgtEl>
                                        <p:attrNameLst>
                                          <p:attrName>ppt_x</p:attrName>
                                        </p:attrNameLst>
                                      </p:cBhvr>
                                      <p:tavLst>
                                        <p:tav tm="0">
                                          <p:val>
                                            <p:strVal val="#ppt_x-#ppt_w*1.125000"/>
                                          </p:val>
                                        </p:tav>
                                        <p:tav tm="100000">
                                          <p:val>
                                            <p:strVal val="#ppt_x"/>
                                          </p:val>
                                        </p:tav>
                                      </p:tavLst>
                                    </p:anim>
                                    <p:animEffect transition="in" filter="wipe(right)">
                                      <p:cBhvr>
                                        <p:cTn id="21" dur="500"/>
                                        <p:tgtEl>
                                          <p:spTgt spid="2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ppt_y</p:attrName>
                                        </p:attrNameLst>
                                      </p:cBhvr>
                                      <p:tavLst>
                                        <p:tav tm="0">
                                          <p:val>
                                            <p:strVal val="#ppt_y+#ppt_h*1.125000"/>
                                          </p:val>
                                        </p:tav>
                                        <p:tav tm="100000">
                                          <p:val>
                                            <p:strVal val="#ppt_y"/>
                                          </p:val>
                                        </p:tav>
                                      </p:tavLst>
                                    </p:anim>
                                    <p:animEffect transition="in" filter="wipe(up)">
                                      <p:cBhvr>
                                        <p:cTn id="25" dur="500"/>
                                        <p:tgtEl>
                                          <p:spTgt spid="39"/>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p:tgtEl>
                                          <p:spTgt spid="32"/>
                                        </p:tgtEl>
                                        <p:attrNameLst>
                                          <p:attrName>ppt_y</p:attrName>
                                        </p:attrNameLst>
                                      </p:cBhvr>
                                      <p:tavLst>
                                        <p:tav tm="0">
                                          <p:val>
                                            <p:strVal val="#ppt_y-#ppt_h*1.125000"/>
                                          </p:val>
                                        </p:tav>
                                        <p:tav tm="100000">
                                          <p:val>
                                            <p:strVal val="#ppt_y"/>
                                          </p:val>
                                        </p:tav>
                                      </p:tavLst>
                                    </p:anim>
                                    <p:animEffect transition="in" filter="wipe(down)">
                                      <p:cBhvr>
                                        <p:cTn id="29" dur="500"/>
                                        <p:tgtEl>
                                          <p:spTgt spid="32"/>
                                        </p:tgtEl>
                                      </p:cBhvr>
                                    </p:animEffect>
                                  </p:childTnLst>
                                </p:cTn>
                              </p:par>
                            </p:childTnLst>
                          </p:cTn>
                        </p:par>
                        <p:par>
                          <p:cTn id="30" fill="hold">
                            <p:stCondLst>
                              <p:cond delay="1500"/>
                            </p:stCondLst>
                            <p:childTnLst>
                              <p:par>
                                <p:cTn id="31" presetID="1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p:tgtEl>
                                          <p:spTgt spid="38"/>
                                        </p:tgtEl>
                                        <p:attrNameLst>
                                          <p:attrName>ppt_x</p:attrName>
                                        </p:attrNameLst>
                                      </p:cBhvr>
                                      <p:tavLst>
                                        <p:tav tm="0">
                                          <p:val>
                                            <p:strVal val="#ppt_x-#ppt_w*1.125000"/>
                                          </p:val>
                                        </p:tav>
                                        <p:tav tm="100000">
                                          <p:val>
                                            <p:strVal val="#ppt_x"/>
                                          </p:val>
                                        </p:tav>
                                      </p:tavLst>
                                    </p:anim>
                                    <p:animEffect transition="in" filter="wipe(right)">
                                      <p:cBhvr>
                                        <p:cTn id="34" dur="500"/>
                                        <p:tgtEl>
                                          <p:spTgt spid="38"/>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p:tgtEl>
                                          <p:spTgt spid="40"/>
                                        </p:tgtEl>
                                        <p:attrNameLst>
                                          <p:attrName>ppt_y</p:attrName>
                                        </p:attrNameLst>
                                      </p:cBhvr>
                                      <p:tavLst>
                                        <p:tav tm="0">
                                          <p:val>
                                            <p:strVal val="#ppt_y+#ppt_h*1.125000"/>
                                          </p:val>
                                        </p:tav>
                                        <p:tav tm="100000">
                                          <p:val>
                                            <p:strVal val="#ppt_y"/>
                                          </p:val>
                                        </p:tav>
                                      </p:tavLst>
                                    </p:anim>
                                    <p:animEffect transition="in" filter="wipe(up)">
                                      <p:cBhvr>
                                        <p:cTn id="38" dur="500"/>
                                        <p:tgtEl>
                                          <p:spTgt spid="40"/>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p:tgtEl>
                                          <p:spTgt spid="34"/>
                                        </p:tgtEl>
                                        <p:attrNameLst>
                                          <p:attrName>ppt_y</p:attrName>
                                        </p:attrNameLst>
                                      </p:cBhvr>
                                      <p:tavLst>
                                        <p:tav tm="0">
                                          <p:val>
                                            <p:strVal val="#ppt_y-#ppt_h*1.125000"/>
                                          </p:val>
                                        </p:tav>
                                        <p:tav tm="100000">
                                          <p:val>
                                            <p:strVal val="#ppt_y"/>
                                          </p:val>
                                        </p:tav>
                                      </p:tavLst>
                                    </p:anim>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P spid="23" grpId="0" animBg="1"/>
      <p:bldP spid="21" grpId="0" animBg="1"/>
      <p:bldP spid="32" grpId="0" animBg="1"/>
      <p:bldP spid="34"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29FC4E-0BB1-BA4A-B56F-5EF466594648}"/>
              </a:ext>
            </a:extLst>
          </p:cNvPr>
          <p:cNvSpPr txBox="1"/>
          <p:nvPr/>
        </p:nvSpPr>
        <p:spPr>
          <a:xfrm>
            <a:off x="14068" y="6555546"/>
            <a:ext cx="8454683" cy="281354"/>
          </a:xfrm>
          <a:prstGeom prst="rect">
            <a:avLst/>
          </a:prstGeom>
        </p:spPr>
        <p:txBody>
          <a:bodyPr vert="horz" wrap="square" lIns="91440" tIns="45720" rIns="91440" bIns="45720" rtlCol="0" anchor="b">
            <a:normAutofit/>
          </a:bodyPr>
          <a:lstStyle/>
          <a:p>
            <a:pPr>
              <a:spcBef>
                <a:spcPts val="800"/>
              </a:spcBef>
            </a:pPr>
            <a:r>
              <a:rPr lang="en-US" sz="1000" dirty="0"/>
              <a:t>Source: 2018 The Economist Intelligence Unit – </a:t>
            </a:r>
            <a:r>
              <a:rPr lang="en-US" sz="1000" i="1" dirty="0"/>
              <a:t>“The future is now: how ready is treasury?”</a:t>
            </a:r>
          </a:p>
        </p:txBody>
      </p:sp>
      <p:sp>
        <p:nvSpPr>
          <p:cNvPr id="5" name="Title 4">
            <a:extLst>
              <a:ext uri="{FF2B5EF4-FFF2-40B4-BE49-F238E27FC236}">
                <a16:creationId xmlns:a16="http://schemas.microsoft.com/office/drawing/2014/main" id="{5E07112F-9E17-A646-9F31-DDF29960512C}"/>
              </a:ext>
            </a:extLst>
          </p:cNvPr>
          <p:cNvSpPr>
            <a:spLocks noGrp="1"/>
          </p:cNvSpPr>
          <p:nvPr>
            <p:ph type="title"/>
          </p:nvPr>
        </p:nvSpPr>
        <p:spPr/>
        <p:txBody>
          <a:bodyPr/>
          <a:lstStyle/>
          <a:p>
            <a:r>
              <a:rPr lang="en-US" dirty="0"/>
              <a:t>Are AI and ML coming to your treasury?</a:t>
            </a:r>
          </a:p>
        </p:txBody>
      </p:sp>
      <p:sp>
        <p:nvSpPr>
          <p:cNvPr id="6" name="Text Placeholder 5">
            <a:extLst>
              <a:ext uri="{FF2B5EF4-FFF2-40B4-BE49-F238E27FC236}">
                <a16:creationId xmlns:a16="http://schemas.microsoft.com/office/drawing/2014/main" id="{4B2550A9-01C2-154C-B2A9-BB7CE84F10C6}"/>
              </a:ext>
            </a:extLst>
          </p:cNvPr>
          <p:cNvSpPr>
            <a:spLocks noGrp="1"/>
          </p:cNvSpPr>
          <p:nvPr>
            <p:ph type="body" idx="1"/>
          </p:nvPr>
        </p:nvSpPr>
        <p:spPr/>
        <p:txBody>
          <a:bodyPr/>
          <a:lstStyle/>
          <a:p>
            <a:r>
              <a:rPr lang="en-US" sz="1800" dirty="0"/>
              <a:t>Which technologies do you believe would be most beneficial to your organization moving forward?</a:t>
            </a:r>
          </a:p>
        </p:txBody>
      </p:sp>
      <p:graphicFrame>
        <p:nvGraphicFramePr>
          <p:cNvPr id="10" name="Content Placeholder 9">
            <a:extLst>
              <a:ext uri="{FF2B5EF4-FFF2-40B4-BE49-F238E27FC236}">
                <a16:creationId xmlns:a16="http://schemas.microsoft.com/office/drawing/2014/main" id="{C22BA4B4-1971-6A4A-B0CE-F7F5FFB54E24}"/>
              </a:ext>
            </a:extLst>
          </p:cNvPr>
          <p:cNvGraphicFramePr>
            <a:graphicFrameLocks noGrp="1"/>
          </p:cNvGraphicFramePr>
          <p:nvPr>
            <p:ph sz="half" idx="2"/>
            <p:extLst>
              <p:ext uri="{D42A27DB-BD31-4B8C-83A1-F6EECF244321}">
                <p14:modId xmlns:p14="http://schemas.microsoft.com/office/powerpoint/2010/main" val="4020992705"/>
              </p:ext>
            </p:extLst>
          </p:nvPr>
        </p:nvGraphicFramePr>
        <p:xfrm>
          <a:off x="730250" y="2546350"/>
          <a:ext cx="5365750"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7E3777E3-7F22-9343-8436-C608B7B6DD55}"/>
              </a:ext>
            </a:extLst>
          </p:cNvPr>
          <p:cNvSpPr>
            <a:spLocks noGrp="1"/>
          </p:cNvSpPr>
          <p:nvPr>
            <p:ph type="body" sz="quarter" idx="3"/>
          </p:nvPr>
        </p:nvSpPr>
        <p:spPr/>
        <p:txBody>
          <a:bodyPr/>
          <a:lstStyle/>
          <a:p>
            <a:r>
              <a:rPr lang="en-US" sz="1800" dirty="0"/>
              <a:t>From what you know of AI, how do you anticipate it being used in your organization</a:t>
            </a:r>
          </a:p>
        </p:txBody>
      </p:sp>
      <p:graphicFrame>
        <p:nvGraphicFramePr>
          <p:cNvPr id="11" name="Content Placeholder 10">
            <a:extLst>
              <a:ext uri="{FF2B5EF4-FFF2-40B4-BE49-F238E27FC236}">
                <a16:creationId xmlns:a16="http://schemas.microsoft.com/office/drawing/2014/main" id="{85BE60AB-91C7-4649-B03A-11CD2719CCFA}"/>
              </a:ext>
            </a:extLst>
          </p:cNvPr>
          <p:cNvGraphicFramePr>
            <a:graphicFrameLocks noGrp="1"/>
          </p:cNvGraphicFramePr>
          <p:nvPr>
            <p:ph sz="quarter" idx="4"/>
            <p:extLst>
              <p:ext uri="{D42A27DB-BD31-4B8C-83A1-F6EECF244321}">
                <p14:modId xmlns:p14="http://schemas.microsoft.com/office/powerpoint/2010/main" val="782623639"/>
              </p:ext>
            </p:extLst>
          </p:nvPr>
        </p:nvGraphicFramePr>
        <p:xfrm>
          <a:off x="6326188" y="2546350"/>
          <a:ext cx="5389562"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07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  Artificial intelligence</a:t>
            </a:r>
            <a:br>
              <a:rPr lang="en-US" dirty="0"/>
            </a:br>
            <a:r>
              <a:rPr lang="en-US" sz="2400" dirty="0">
                <a:solidFill>
                  <a:schemeClr val="tx1"/>
                </a:solidFill>
                <a:latin typeface="+mn-lt"/>
              </a:rPr>
              <a:t>Simulation of human intelligence by machines</a:t>
            </a:r>
          </a:p>
        </p:txBody>
      </p:sp>
      <p:sp>
        <p:nvSpPr>
          <p:cNvPr id="5" name="TextBox 4">
            <a:extLst>
              <a:ext uri="{FF2B5EF4-FFF2-40B4-BE49-F238E27FC236}">
                <a16:creationId xmlns:a16="http://schemas.microsoft.com/office/drawing/2014/main" id="{1AA157D2-7BD7-6B41-B4C2-EEAB4C33C506}"/>
              </a:ext>
            </a:extLst>
          </p:cNvPr>
          <p:cNvSpPr txBox="1"/>
          <p:nvPr/>
        </p:nvSpPr>
        <p:spPr>
          <a:xfrm>
            <a:off x="-720436" y="2708138"/>
            <a:ext cx="0" cy="0"/>
          </a:xfrm>
          <a:prstGeom prst="rect">
            <a:avLst/>
          </a:prstGeom>
        </p:spPr>
        <p:txBody>
          <a:bodyPr vert="horz" wrap="none" lIns="91440" tIns="45720" rIns="91440" bIns="45720" rtlCol="0">
            <a:normAutofit fontScale="25000" lnSpcReduction="20000"/>
          </a:bodyPr>
          <a:lstStyle/>
          <a:p>
            <a:pPr marL="342900" indent="-342900" algn="l" defTabSz="914400" rtl="0" eaLnBrk="1" latinLnBrk="0" hangingPunct="1">
              <a:spcBef>
                <a:spcPts val="800"/>
              </a:spcBef>
              <a:buFont typeface="Wingdings" pitchFamily="2" charset="2"/>
              <a:buChar char="§"/>
            </a:pPr>
            <a:endParaRPr lang="en-US" sz="1400" kern="1200" dirty="0">
              <a:solidFill>
                <a:schemeClr val="tx1"/>
              </a:solidFill>
              <a:latin typeface="Verdana" pitchFamily="34" charset="0"/>
              <a:ea typeface="+mn-ea"/>
              <a:cs typeface="+mn-cs"/>
            </a:endParaRPr>
          </a:p>
        </p:txBody>
      </p:sp>
      <p:grpSp>
        <p:nvGrpSpPr>
          <p:cNvPr id="6" name="Group 5">
            <a:extLst>
              <a:ext uri="{FF2B5EF4-FFF2-40B4-BE49-F238E27FC236}">
                <a16:creationId xmlns:a16="http://schemas.microsoft.com/office/drawing/2014/main" id="{4B182E96-C136-D44D-AD9B-3571FEE789DA}"/>
              </a:ext>
            </a:extLst>
          </p:cNvPr>
          <p:cNvGrpSpPr/>
          <p:nvPr/>
        </p:nvGrpSpPr>
        <p:grpSpPr>
          <a:xfrm>
            <a:off x="1893693" y="1554155"/>
            <a:ext cx="8401856" cy="4104979"/>
            <a:chOff x="2949152" y="1821447"/>
            <a:chExt cx="8401856" cy="4104979"/>
          </a:xfrm>
        </p:grpSpPr>
        <p:grpSp>
          <p:nvGrpSpPr>
            <p:cNvPr id="3" name="Group 2">
              <a:extLst>
                <a:ext uri="{FF2B5EF4-FFF2-40B4-BE49-F238E27FC236}">
                  <a16:creationId xmlns:a16="http://schemas.microsoft.com/office/drawing/2014/main" id="{9C7865DC-3129-AA49-BF09-057D55A10618}"/>
                </a:ext>
              </a:extLst>
            </p:cNvPr>
            <p:cNvGrpSpPr/>
            <p:nvPr/>
          </p:nvGrpSpPr>
          <p:grpSpPr>
            <a:xfrm>
              <a:off x="2949152" y="1821447"/>
              <a:ext cx="8401856" cy="4104979"/>
              <a:chOff x="2949152" y="1149927"/>
              <a:chExt cx="8401856" cy="4104979"/>
            </a:xfrm>
          </p:grpSpPr>
          <p:sp>
            <p:nvSpPr>
              <p:cNvPr id="63" name="Rounded Rectangle 62">
                <a:extLst>
                  <a:ext uri="{FF2B5EF4-FFF2-40B4-BE49-F238E27FC236}">
                    <a16:creationId xmlns:a16="http://schemas.microsoft.com/office/drawing/2014/main" id="{D43AD767-D128-1144-9E0F-25242DAFAB68}"/>
                  </a:ext>
                </a:extLst>
              </p:cNvPr>
              <p:cNvSpPr/>
              <p:nvPr/>
            </p:nvSpPr>
            <p:spPr>
              <a:xfrm>
                <a:off x="2949152" y="1149927"/>
                <a:ext cx="4173218" cy="4509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E4C00"/>
                    </a:solidFill>
                  </a:rPr>
                  <a:t>Natural Language Processing</a:t>
                </a:r>
              </a:p>
            </p:txBody>
          </p:sp>
          <p:grpSp>
            <p:nvGrpSpPr>
              <p:cNvPr id="8" name="Group 7">
                <a:extLst>
                  <a:ext uri="{FF2B5EF4-FFF2-40B4-BE49-F238E27FC236}">
                    <a16:creationId xmlns:a16="http://schemas.microsoft.com/office/drawing/2014/main" id="{85F1E35F-7B40-8345-BD7F-2671FAA78599}"/>
                  </a:ext>
                </a:extLst>
              </p:cNvPr>
              <p:cNvGrpSpPr/>
              <p:nvPr/>
            </p:nvGrpSpPr>
            <p:grpSpPr>
              <a:xfrm>
                <a:off x="2955312" y="1665328"/>
                <a:ext cx="8395696" cy="3589578"/>
                <a:chOff x="2984052" y="1122259"/>
                <a:chExt cx="8395696" cy="3589578"/>
              </a:xfrm>
            </p:grpSpPr>
            <p:sp>
              <p:nvSpPr>
                <p:cNvPr id="71" name="Freeform 70">
                  <a:extLst>
                    <a:ext uri="{FF2B5EF4-FFF2-40B4-BE49-F238E27FC236}">
                      <a16:creationId xmlns:a16="http://schemas.microsoft.com/office/drawing/2014/main" id="{06E8FB30-2716-9F4F-B58D-57F026295D34}"/>
                    </a:ext>
                  </a:extLst>
                </p:cNvPr>
                <p:cNvSpPr/>
                <p:nvPr/>
              </p:nvSpPr>
              <p:spPr>
                <a:xfrm>
                  <a:off x="2984052" y="1122259"/>
                  <a:ext cx="2052737" cy="3589578"/>
                </a:xfrm>
                <a:custGeom>
                  <a:avLst/>
                  <a:gdLst>
                    <a:gd name="connsiteX0" fmla="*/ 0 w 2052737"/>
                    <a:gd name="connsiteY0" fmla="*/ 205274 h 3589578"/>
                    <a:gd name="connsiteX1" fmla="*/ 205274 w 2052737"/>
                    <a:gd name="connsiteY1" fmla="*/ 0 h 3589578"/>
                    <a:gd name="connsiteX2" fmla="*/ 1847463 w 2052737"/>
                    <a:gd name="connsiteY2" fmla="*/ 0 h 3589578"/>
                    <a:gd name="connsiteX3" fmla="*/ 2052737 w 2052737"/>
                    <a:gd name="connsiteY3" fmla="*/ 205274 h 3589578"/>
                    <a:gd name="connsiteX4" fmla="*/ 2052737 w 2052737"/>
                    <a:gd name="connsiteY4" fmla="*/ 3384304 h 3589578"/>
                    <a:gd name="connsiteX5" fmla="*/ 1847463 w 2052737"/>
                    <a:gd name="connsiteY5" fmla="*/ 3589578 h 3589578"/>
                    <a:gd name="connsiteX6" fmla="*/ 205274 w 2052737"/>
                    <a:gd name="connsiteY6" fmla="*/ 3589578 h 3589578"/>
                    <a:gd name="connsiteX7" fmla="*/ 0 w 2052737"/>
                    <a:gd name="connsiteY7" fmla="*/ 3384304 h 3589578"/>
                    <a:gd name="connsiteX8" fmla="*/ 0 w 2052737"/>
                    <a:gd name="connsiteY8" fmla="*/ 205274 h 35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737" h="3589578">
                      <a:moveTo>
                        <a:pt x="0" y="205274"/>
                      </a:moveTo>
                      <a:cubicBezTo>
                        <a:pt x="0" y="91904"/>
                        <a:pt x="91904" y="0"/>
                        <a:pt x="205274" y="0"/>
                      </a:cubicBezTo>
                      <a:lnTo>
                        <a:pt x="1847463" y="0"/>
                      </a:lnTo>
                      <a:cubicBezTo>
                        <a:pt x="1960833" y="0"/>
                        <a:pt x="2052737" y="91904"/>
                        <a:pt x="2052737" y="205274"/>
                      </a:cubicBezTo>
                      <a:lnTo>
                        <a:pt x="2052737" y="3384304"/>
                      </a:lnTo>
                      <a:cubicBezTo>
                        <a:pt x="2052737" y="3497674"/>
                        <a:pt x="1960833" y="3589578"/>
                        <a:pt x="1847463" y="3589578"/>
                      </a:cubicBezTo>
                      <a:lnTo>
                        <a:pt x="205274" y="3589578"/>
                      </a:lnTo>
                      <a:cubicBezTo>
                        <a:pt x="91904" y="3589578"/>
                        <a:pt x="0" y="3497674"/>
                        <a:pt x="0" y="3384304"/>
                      </a:cubicBezTo>
                      <a:lnTo>
                        <a:pt x="0" y="205274"/>
                      </a:lnTo>
                      <a:close/>
                    </a:path>
                  </a:pathLst>
                </a:custGeom>
                <a:solidFill>
                  <a:srgbClr val="CE4C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800" tIns="1613631" rIns="177800" bIns="895716" numCol="1" spcCol="1270" anchor="ctr" anchorCtr="0">
                  <a:noAutofit/>
                </a:bodyPr>
                <a:lstStyle/>
                <a:p>
                  <a:pPr marL="0" lvl="0" indent="0" algn="ctr" defTabSz="1111250">
                    <a:lnSpc>
                      <a:spcPct val="90000"/>
                    </a:lnSpc>
                    <a:spcBef>
                      <a:spcPct val="0"/>
                    </a:spcBef>
                    <a:spcAft>
                      <a:spcPct val="35000"/>
                    </a:spcAft>
                    <a:buNone/>
                  </a:pPr>
                  <a:r>
                    <a:rPr lang="en-US" sz="2000" kern="1200" dirty="0"/>
                    <a:t>Text analytics</a:t>
                  </a:r>
                </a:p>
              </p:txBody>
            </p:sp>
            <p:sp>
              <p:nvSpPr>
                <p:cNvPr id="72" name="Oval 71">
                  <a:extLst>
                    <a:ext uri="{FF2B5EF4-FFF2-40B4-BE49-F238E27FC236}">
                      <a16:creationId xmlns:a16="http://schemas.microsoft.com/office/drawing/2014/main" id="{F47FAE3E-8C67-B64B-B638-89AE7DA94824}"/>
                    </a:ext>
                  </a:extLst>
                </p:cNvPr>
                <p:cNvSpPr/>
                <p:nvPr/>
              </p:nvSpPr>
              <p:spPr>
                <a:xfrm>
                  <a:off x="3412756" y="1337633"/>
                  <a:ext cx="1195329" cy="1195329"/>
                </a:xfrm>
                <a:prstGeom prst="ellipse">
                  <a:avLst/>
                </a:prstGeom>
                <a:solidFill>
                  <a:schemeClr val="bg1">
                    <a:alpha val="40000"/>
                  </a:schemeClr>
                </a:solidFill>
                <a:ln>
                  <a:noFill/>
                </a:ln>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73" name="Freeform 72">
                  <a:extLst>
                    <a:ext uri="{FF2B5EF4-FFF2-40B4-BE49-F238E27FC236}">
                      <a16:creationId xmlns:a16="http://schemas.microsoft.com/office/drawing/2014/main" id="{DA72C8E3-3C14-6E49-9B9C-2532A46AE91B}"/>
                    </a:ext>
                  </a:extLst>
                </p:cNvPr>
                <p:cNvSpPr/>
                <p:nvPr/>
              </p:nvSpPr>
              <p:spPr>
                <a:xfrm>
                  <a:off x="5098372" y="1122259"/>
                  <a:ext cx="2052737" cy="3589578"/>
                </a:xfrm>
                <a:custGeom>
                  <a:avLst/>
                  <a:gdLst>
                    <a:gd name="connsiteX0" fmla="*/ 0 w 2052737"/>
                    <a:gd name="connsiteY0" fmla="*/ 205274 h 3589578"/>
                    <a:gd name="connsiteX1" fmla="*/ 205274 w 2052737"/>
                    <a:gd name="connsiteY1" fmla="*/ 0 h 3589578"/>
                    <a:gd name="connsiteX2" fmla="*/ 1847463 w 2052737"/>
                    <a:gd name="connsiteY2" fmla="*/ 0 h 3589578"/>
                    <a:gd name="connsiteX3" fmla="*/ 2052737 w 2052737"/>
                    <a:gd name="connsiteY3" fmla="*/ 205274 h 3589578"/>
                    <a:gd name="connsiteX4" fmla="*/ 2052737 w 2052737"/>
                    <a:gd name="connsiteY4" fmla="*/ 3384304 h 3589578"/>
                    <a:gd name="connsiteX5" fmla="*/ 1847463 w 2052737"/>
                    <a:gd name="connsiteY5" fmla="*/ 3589578 h 3589578"/>
                    <a:gd name="connsiteX6" fmla="*/ 205274 w 2052737"/>
                    <a:gd name="connsiteY6" fmla="*/ 3589578 h 3589578"/>
                    <a:gd name="connsiteX7" fmla="*/ 0 w 2052737"/>
                    <a:gd name="connsiteY7" fmla="*/ 3384304 h 3589578"/>
                    <a:gd name="connsiteX8" fmla="*/ 0 w 2052737"/>
                    <a:gd name="connsiteY8" fmla="*/ 205274 h 35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737" h="3589578">
                      <a:moveTo>
                        <a:pt x="0" y="205274"/>
                      </a:moveTo>
                      <a:cubicBezTo>
                        <a:pt x="0" y="91904"/>
                        <a:pt x="91904" y="0"/>
                        <a:pt x="205274" y="0"/>
                      </a:cubicBezTo>
                      <a:lnTo>
                        <a:pt x="1847463" y="0"/>
                      </a:lnTo>
                      <a:cubicBezTo>
                        <a:pt x="1960833" y="0"/>
                        <a:pt x="2052737" y="91904"/>
                        <a:pt x="2052737" y="205274"/>
                      </a:cubicBezTo>
                      <a:lnTo>
                        <a:pt x="2052737" y="3384304"/>
                      </a:lnTo>
                      <a:cubicBezTo>
                        <a:pt x="2052737" y="3497674"/>
                        <a:pt x="1960833" y="3589578"/>
                        <a:pt x="1847463" y="3589578"/>
                      </a:cubicBezTo>
                      <a:lnTo>
                        <a:pt x="205274" y="3589578"/>
                      </a:lnTo>
                      <a:cubicBezTo>
                        <a:pt x="91904" y="3589578"/>
                        <a:pt x="0" y="3497674"/>
                        <a:pt x="0" y="3384304"/>
                      </a:cubicBezTo>
                      <a:lnTo>
                        <a:pt x="0" y="205274"/>
                      </a:lnTo>
                      <a:close/>
                    </a:path>
                  </a:pathLst>
                </a:custGeom>
                <a:solidFill>
                  <a:srgbClr val="CE4C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0" tIns="1613631" rIns="177800" bIns="895716" numCol="1" spcCol="1270" anchor="ctr" anchorCtr="0">
                  <a:noAutofit/>
                </a:bodyPr>
                <a:lstStyle/>
                <a:p>
                  <a:pPr marL="0" lvl="0" indent="0" algn="ctr" defTabSz="1111250">
                    <a:lnSpc>
                      <a:spcPct val="90000"/>
                    </a:lnSpc>
                    <a:spcBef>
                      <a:spcPct val="0"/>
                    </a:spcBef>
                    <a:spcAft>
                      <a:spcPct val="35000"/>
                    </a:spcAft>
                    <a:buNone/>
                  </a:pPr>
                  <a:r>
                    <a:rPr lang="en-US" sz="2000" kern="1200" dirty="0"/>
                    <a:t>Chatbots or virtual assistants</a:t>
                  </a:r>
                </a:p>
              </p:txBody>
            </p:sp>
            <p:sp>
              <p:nvSpPr>
                <p:cNvPr id="74" name="Oval 73">
                  <a:extLst>
                    <a:ext uri="{FF2B5EF4-FFF2-40B4-BE49-F238E27FC236}">
                      <a16:creationId xmlns:a16="http://schemas.microsoft.com/office/drawing/2014/main" id="{979AF005-7C4C-0E42-A3FF-37EE71C8C9D7}"/>
                    </a:ext>
                  </a:extLst>
                </p:cNvPr>
                <p:cNvSpPr/>
                <p:nvPr/>
              </p:nvSpPr>
              <p:spPr>
                <a:xfrm>
                  <a:off x="5527076" y="1337633"/>
                  <a:ext cx="1195329" cy="1195329"/>
                </a:xfrm>
                <a:prstGeom prst="ellipse">
                  <a:avLst/>
                </a:prstGeom>
                <a:solidFill>
                  <a:schemeClr val="bg1">
                    <a:alpha val="40000"/>
                  </a:schemeClr>
                </a:solidFill>
                <a:ln>
                  <a:noFill/>
                </a:ln>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75" name="Freeform 74">
                  <a:extLst>
                    <a:ext uri="{FF2B5EF4-FFF2-40B4-BE49-F238E27FC236}">
                      <a16:creationId xmlns:a16="http://schemas.microsoft.com/office/drawing/2014/main" id="{4A05B147-E634-B84F-96AC-C64BB43737CC}"/>
                    </a:ext>
                  </a:extLst>
                </p:cNvPr>
                <p:cNvSpPr/>
                <p:nvPr/>
              </p:nvSpPr>
              <p:spPr>
                <a:xfrm>
                  <a:off x="7212691" y="1122259"/>
                  <a:ext cx="2052737" cy="3589578"/>
                </a:xfrm>
                <a:custGeom>
                  <a:avLst/>
                  <a:gdLst>
                    <a:gd name="connsiteX0" fmla="*/ 0 w 2052737"/>
                    <a:gd name="connsiteY0" fmla="*/ 205274 h 3589578"/>
                    <a:gd name="connsiteX1" fmla="*/ 205274 w 2052737"/>
                    <a:gd name="connsiteY1" fmla="*/ 0 h 3589578"/>
                    <a:gd name="connsiteX2" fmla="*/ 1847463 w 2052737"/>
                    <a:gd name="connsiteY2" fmla="*/ 0 h 3589578"/>
                    <a:gd name="connsiteX3" fmla="*/ 2052737 w 2052737"/>
                    <a:gd name="connsiteY3" fmla="*/ 205274 h 3589578"/>
                    <a:gd name="connsiteX4" fmla="*/ 2052737 w 2052737"/>
                    <a:gd name="connsiteY4" fmla="*/ 3384304 h 3589578"/>
                    <a:gd name="connsiteX5" fmla="*/ 1847463 w 2052737"/>
                    <a:gd name="connsiteY5" fmla="*/ 3589578 h 3589578"/>
                    <a:gd name="connsiteX6" fmla="*/ 205274 w 2052737"/>
                    <a:gd name="connsiteY6" fmla="*/ 3589578 h 3589578"/>
                    <a:gd name="connsiteX7" fmla="*/ 0 w 2052737"/>
                    <a:gd name="connsiteY7" fmla="*/ 3384304 h 3589578"/>
                    <a:gd name="connsiteX8" fmla="*/ 0 w 2052737"/>
                    <a:gd name="connsiteY8" fmla="*/ 205274 h 35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737" h="3589578">
                      <a:moveTo>
                        <a:pt x="0" y="205274"/>
                      </a:moveTo>
                      <a:cubicBezTo>
                        <a:pt x="0" y="91904"/>
                        <a:pt x="91904" y="0"/>
                        <a:pt x="205274" y="0"/>
                      </a:cubicBezTo>
                      <a:lnTo>
                        <a:pt x="1847463" y="0"/>
                      </a:lnTo>
                      <a:cubicBezTo>
                        <a:pt x="1960833" y="0"/>
                        <a:pt x="2052737" y="91904"/>
                        <a:pt x="2052737" y="205274"/>
                      </a:cubicBezTo>
                      <a:lnTo>
                        <a:pt x="2052737" y="3384304"/>
                      </a:lnTo>
                      <a:cubicBezTo>
                        <a:pt x="2052737" y="3497674"/>
                        <a:pt x="1960833" y="3589578"/>
                        <a:pt x="1847463" y="3589578"/>
                      </a:cubicBezTo>
                      <a:lnTo>
                        <a:pt x="205274" y="3589578"/>
                      </a:lnTo>
                      <a:cubicBezTo>
                        <a:pt x="91904" y="3589578"/>
                        <a:pt x="0" y="3497674"/>
                        <a:pt x="0" y="3384304"/>
                      </a:cubicBezTo>
                      <a:lnTo>
                        <a:pt x="0" y="205274"/>
                      </a:lnTo>
                      <a:close/>
                    </a:path>
                  </a:pathLst>
                </a:custGeom>
                <a:solidFill>
                  <a:schemeClr val="accent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0" tIns="1613631" rIns="177800" bIns="895716" numCol="1" spcCol="1270" anchor="ctr" anchorCtr="0">
                  <a:noAutofit/>
                </a:bodyPr>
                <a:lstStyle/>
                <a:p>
                  <a:pPr marL="0" lvl="0" indent="0" algn="ctr" defTabSz="1111250">
                    <a:lnSpc>
                      <a:spcPct val="90000"/>
                    </a:lnSpc>
                    <a:spcBef>
                      <a:spcPct val="0"/>
                    </a:spcBef>
                    <a:spcAft>
                      <a:spcPct val="35000"/>
                    </a:spcAft>
                    <a:buNone/>
                  </a:pPr>
                  <a:r>
                    <a:rPr lang="en-US" sz="2000" kern="1200" dirty="0"/>
                    <a:t>Machine learning</a:t>
                  </a:r>
                </a:p>
              </p:txBody>
            </p:sp>
            <p:sp>
              <p:nvSpPr>
                <p:cNvPr id="76" name="Oval 75">
                  <a:extLst>
                    <a:ext uri="{FF2B5EF4-FFF2-40B4-BE49-F238E27FC236}">
                      <a16:creationId xmlns:a16="http://schemas.microsoft.com/office/drawing/2014/main" id="{3B5BB666-7137-9540-9D1E-E00A82FFDC7A}"/>
                    </a:ext>
                  </a:extLst>
                </p:cNvPr>
                <p:cNvSpPr/>
                <p:nvPr/>
              </p:nvSpPr>
              <p:spPr>
                <a:xfrm>
                  <a:off x="7641395" y="1337633"/>
                  <a:ext cx="1195329" cy="1195329"/>
                </a:xfrm>
                <a:prstGeom prst="ellipse">
                  <a:avLst/>
                </a:prstGeom>
                <a:solidFill>
                  <a:schemeClr val="bg1">
                    <a:alpha val="40000"/>
                  </a:schemeClr>
                </a:solidFill>
                <a:ln>
                  <a:noFill/>
                </a:ln>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77" name="Freeform 76">
                  <a:extLst>
                    <a:ext uri="{FF2B5EF4-FFF2-40B4-BE49-F238E27FC236}">
                      <a16:creationId xmlns:a16="http://schemas.microsoft.com/office/drawing/2014/main" id="{40233737-C00D-F044-AB3D-9D7106FD599A}"/>
                    </a:ext>
                  </a:extLst>
                </p:cNvPr>
                <p:cNvSpPr/>
                <p:nvPr/>
              </p:nvSpPr>
              <p:spPr>
                <a:xfrm>
                  <a:off x="9327011" y="1122259"/>
                  <a:ext cx="2052737" cy="3589578"/>
                </a:xfrm>
                <a:custGeom>
                  <a:avLst/>
                  <a:gdLst>
                    <a:gd name="connsiteX0" fmla="*/ 0 w 2052737"/>
                    <a:gd name="connsiteY0" fmla="*/ 205274 h 3589578"/>
                    <a:gd name="connsiteX1" fmla="*/ 205274 w 2052737"/>
                    <a:gd name="connsiteY1" fmla="*/ 0 h 3589578"/>
                    <a:gd name="connsiteX2" fmla="*/ 1847463 w 2052737"/>
                    <a:gd name="connsiteY2" fmla="*/ 0 h 3589578"/>
                    <a:gd name="connsiteX3" fmla="*/ 2052737 w 2052737"/>
                    <a:gd name="connsiteY3" fmla="*/ 205274 h 3589578"/>
                    <a:gd name="connsiteX4" fmla="*/ 2052737 w 2052737"/>
                    <a:gd name="connsiteY4" fmla="*/ 3384304 h 3589578"/>
                    <a:gd name="connsiteX5" fmla="*/ 1847463 w 2052737"/>
                    <a:gd name="connsiteY5" fmla="*/ 3589578 h 3589578"/>
                    <a:gd name="connsiteX6" fmla="*/ 205274 w 2052737"/>
                    <a:gd name="connsiteY6" fmla="*/ 3589578 h 3589578"/>
                    <a:gd name="connsiteX7" fmla="*/ 0 w 2052737"/>
                    <a:gd name="connsiteY7" fmla="*/ 3384304 h 3589578"/>
                    <a:gd name="connsiteX8" fmla="*/ 0 w 2052737"/>
                    <a:gd name="connsiteY8" fmla="*/ 205274 h 35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737" h="3589578">
                      <a:moveTo>
                        <a:pt x="0" y="205274"/>
                      </a:moveTo>
                      <a:cubicBezTo>
                        <a:pt x="0" y="91904"/>
                        <a:pt x="91904" y="0"/>
                        <a:pt x="205274" y="0"/>
                      </a:cubicBezTo>
                      <a:lnTo>
                        <a:pt x="1847463" y="0"/>
                      </a:lnTo>
                      <a:cubicBezTo>
                        <a:pt x="1960833" y="0"/>
                        <a:pt x="2052737" y="91904"/>
                        <a:pt x="2052737" y="205274"/>
                      </a:cubicBezTo>
                      <a:lnTo>
                        <a:pt x="2052737" y="3384304"/>
                      </a:lnTo>
                      <a:cubicBezTo>
                        <a:pt x="2052737" y="3497674"/>
                        <a:pt x="1960833" y="3589578"/>
                        <a:pt x="1847463" y="3589578"/>
                      </a:cubicBezTo>
                      <a:lnTo>
                        <a:pt x="205274" y="3589578"/>
                      </a:lnTo>
                      <a:cubicBezTo>
                        <a:pt x="91904" y="3589578"/>
                        <a:pt x="0" y="3497674"/>
                        <a:pt x="0" y="3384304"/>
                      </a:cubicBezTo>
                      <a:lnTo>
                        <a:pt x="0" y="205274"/>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77800" tIns="1613631" rIns="177800" bIns="895716" numCol="1" spcCol="1270" anchor="ctr" anchorCtr="0">
                  <a:noAutofit/>
                </a:bodyPr>
                <a:lstStyle/>
                <a:p>
                  <a:pPr marL="0" lvl="0" indent="0" algn="ctr" defTabSz="1111250">
                    <a:lnSpc>
                      <a:spcPct val="90000"/>
                    </a:lnSpc>
                    <a:spcBef>
                      <a:spcPct val="0"/>
                    </a:spcBef>
                    <a:spcAft>
                      <a:spcPct val="35000"/>
                    </a:spcAft>
                    <a:buNone/>
                  </a:pPr>
                  <a:r>
                    <a:rPr lang="en-US" sz="2000" kern="1200" dirty="0"/>
                    <a:t>Deep learning</a:t>
                  </a:r>
                </a:p>
              </p:txBody>
            </p:sp>
            <p:sp>
              <p:nvSpPr>
                <p:cNvPr id="78" name="Oval 77">
                  <a:extLst>
                    <a:ext uri="{FF2B5EF4-FFF2-40B4-BE49-F238E27FC236}">
                      <a16:creationId xmlns:a16="http://schemas.microsoft.com/office/drawing/2014/main" id="{8D5FF07E-D245-F441-B21B-07A90D7B3D84}"/>
                    </a:ext>
                  </a:extLst>
                </p:cNvPr>
                <p:cNvSpPr/>
                <p:nvPr/>
              </p:nvSpPr>
              <p:spPr>
                <a:xfrm>
                  <a:off x="9755715" y="1337633"/>
                  <a:ext cx="1195329" cy="1195329"/>
                </a:xfrm>
                <a:prstGeom prst="ellipse">
                  <a:avLst/>
                </a:prstGeom>
                <a:solidFill>
                  <a:schemeClr val="bg1">
                    <a:alpha val="40000"/>
                  </a:schemeClr>
                </a:solidFill>
                <a:ln>
                  <a:noFill/>
                </a:ln>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grpSp>
        </p:grpSp>
        <p:pic>
          <p:nvPicPr>
            <p:cNvPr id="82" name="Picture 81">
              <a:extLst>
                <a:ext uri="{FF2B5EF4-FFF2-40B4-BE49-F238E27FC236}">
                  <a16:creationId xmlns:a16="http://schemas.microsoft.com/office/drawing/2014/main" id="{FA39B74F-C341-2945-BEEE-2223FCB7D1C3}"/>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655821" y="2771873"/>
              <a:ext cx="651718" cy="640080"/>
            </a:xfrm>
            <a:prstGeom prst="rect">
              <a:avLst/>
            </a:prstGeom>
          </p:spPr>
        </p:pic>
        <p:pic>
          <p:nvPicPr>
            <p:cNvPr id="83" name="Picture 82">
              <a:extLst>
                <a:ext uri="{FF2B5EF4-FFF2-40B4-BE49-F238E27FC236}">
                  <a16:creationId xmlns:a16="http://schemas.microsoft.com/office/drawing/2014/main" id="{537850BB-93B0-F644-BB3F-5E7BB16B4CD4}"/>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7819159" y="2771873"/>
              <a:ext cx="782320" cy="640080"/>
            </a:xfrm>
            <a:prstGeom prst="rect">
              <a:avLst/>
            </a:prstGeom>
          </p:spPr>
        </p:pic>
        <p:pic>
          <p:nvPicPr>
            <p:cNvPr id="86" name="Picture 85">
              <a:extLst>
                <a:ext uri="{FF2B5EF4-FFF2-40B4-BE49-F238E27FC236}">
                  <a16:creationId xmlns:a16="http://schemas.microsoft.com/office/drawing/2014/main" id="{719BA089-2858-2D45-9181-9E8D9EF5885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55970" y="2771873"/>
              <a:ext cx="480060" cy="640080"/>
            </a:xfrm>
            <a:prstGeom prst="rect">
              <a:avLst/>
            </a:prstGeom>
          </p:spPr>
        </p:pic>
        <p:pic>
          <p:nvPicPr>
            <p:cNvPr id="87" name="Picture 86">
              <a:extLst>
                <a:ext uri="{FF2B5EF4-FFF2-40B4-BE49-F238E27FC236}">
                  <a16:creationId xmlns:a16="http://schemas.microsoft.com/office/drawing/2014/main" id="{C1340701-D590-9C44-BFDD-704358BBEA41}"/>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0027875" y="2798729"/>
              <a:ext cx="593529" cy="640080"/>
            </a:xfrm>
            <a:prstGeom prst="rect">
              <a:avLst/>
            </a:prstGeom>
          </p:spPr>
        </p:pic>
      </p:grpSp>
      <p:sp>
        <p:nvSpPr>
          <p:cNvPr id="9" name="TextBox 8">
            <a:extLst>
              <a:ext uri="{FF2B5EF4-FFF2-40B4-BE49-F238E27FC236}">
                <a16:creationId xmlns:a16="http://schemas.microsoft.com/office/drawing/2014/main" id="{04A5FFF0-079B-A144-860A-AD255B3033F3}"/>
              </a:ext>
            </a:extLst>
          </p:cNvPr>
          <p:cNvSpPr txBox="1"/>
          <p:nvPr/>
        </p:nvSpPr>
        <p:spPr>
          <a:xfrm>
            <a:off x="6158892" y="5716286"/>
            <a:ext cx="4796378" cy="874231"/>
          </a:xfrm>
          <a:prstGeom prst="rect">
            <a:avLst/>
          </a:prstGeom>
        </p:spPr>
        <p:txBody>
          <a:bodyPr vert="horz" wrap="square" lIns="91440" tIns="45720" rIns="91440" bIns="45720" rtlCol="0">
            <a:normAutofit fontScale="92500"/>
          </a:bodyPr>
          <a:lstStyle/>
          <a:p>
            <a:pPr algn="l" defTabSz="914400" rtl="0" eaLnBrk="1" latinLnBrk="0" hangingPunct="1">
              <a:spcBef>
                <a:spcPts val="800"/>
              </a:spcBef>
            </a:pPr>
            <a:r>
              <a:rPr lang="en-US" kern="1200" dirty="0">
                <a:solidFill>
                  <a:schemeClr val="accent3"/>
                </a:solidFill>
                <a:latin typeface="Verdana" pitchFamily="34" charset="0"/>
                <a:ea typeface="+mn-ea"/>
                <a:cs typeface="+mn-cs"/>
              </a:rPr>
              <a:t>25% of companies HAVE ML installations</a:t>
            </a:r>
          </a:p>
          <a:p>
            <a:pPr algn="l" defTabSz="914400" rtl="0" eaLnBrk="1" latinLnBrk="0" hangingPunct="1">
              <a:spcBef>
                <a:spcPts val="800"/>
              </a:spcBef>
            </a:pPr>
            <a:r>
              <a:rPr lang="en-US" dirty="0">
                <a:solidFill>
                  <a:schemeClr val="accent3"/>
                </a:solidFill>
                <a:latin typeface="Verdana" pitchFamily="34" charset="0"/>
              </a:rPr>
              <a:t>20% are considering</a:t>
            </a:r>
            <a:endParaRPr lang="en-US" kern="1200" dirty="0">
              <a:solidFill>
                <a:schemeClr val="accent3"/>
              </a:solidFill>
              <a:latin typeface="Verdana" pitchFamily="34" charset="0"/>
            </a:endParaRPr>
          </a:p>
        </p:txBody>
      </p:sp>
      <p:cxnSp>
        <p:nvCxnSpPr>
          <p:cNvPr id="13" name="Straight Connector 12">
            <a:extLst>
              <a:ext uri="{FF2B5EF4-FFF2-40B4-BE49-F238E27FC236}">
                <a16:creationId xmlns:a16="http://schemas.microsoft.com/office/drawing/2014/main" id="{8A1BD572-63B9-2141-95E5-FF6E35F47408}"/>
              </a:ext>
            </a:extLst>
          </p:cNvPr>
          <p:cNvCxnSpPr/>
          <p:nvPr/>
        </p:nvCxnSpPr>
        <p:spPr>
          <a:xfrm>
            <a:off x="6137722" y="4990508"/>
            <a:ext cx="0" cy="145732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423421-63C8-BB44-A0A4-A87C8AD54A78}"/>
              </a:ext>
            </a:extLst>
          </p:cNvPr>
          <p:cNvCxnSpPr/>
          <p:nvPr/>
        </p:nvCxnSpPr>
        <p:spPr>
          <a:xfrm>
            <a:off x="2572321" y="4990508"/>
            <a:ext cx="4945658" cy="0"/>
          </a:xfrm>
          <a:prstGeom prst="line">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43E618A-01A3-7842-ABC5-479A385ED545}"/>
              </a:ext>
            </a:extLst>
          </p:cNvPr>
          <p:cNvGrpSpPr/>
          <p:nvPr/>
        </p:nvGrpSpPr>
        <p:grpSpPr>
          <a:xfrm>
            <a:off x="2859163" y="5004792"/>
            <a:ext cx="4371975" cy="468383"/>
            <a:chOff x="2100887" y="5004792"/>
            <a:chExt cx="4371975" cy="468383"/>
          </a:xfrm>
        </p:grpSpPr>
        <p:sp>
          <p:nvSpPr>
            <p:cNvPr id="16" name="TextBox 15">
              <a:extLst>
                <a:ext uri="{FF2B5EF4-FFF2-40B4-BE49-F238E27FC236}">
                  <a16:creationId xmlns:a16="http://schemas.microsoft.com/office/drawing/2014/main" id="{5A050F25-A348-B54F-A28C-CD49007D60E5}"/>
                </a:ext>
              </a:extLst>
            </p:cNvPr>
            <p:cNvSpPr txBox="1"/>
            <p:nvPr/>
          </p:nvSpPr>
          <p:spPr>
            <a:xfrm rot="10800000">
              <a:off x="2100887" y="5004792"/>
              <a:ext cx="4371975" cy="428625"/>
            </a:xfrm>
            <a:prstGeom prst="round2SameRect">
              <a:avLst/>
            </a:prstGeom>
            <a:solidFill>
              <a:schemeClr val="bg1">
                <a:alpha val="80000"/>
              </a:schemeClr>
            </a:solidFill>
          </p:spPr>
          <p:txBody>
            <a:bodyPr vert="horz" wrap="square" lIns="91440" tIns="45720" rIns="91440" bIns="45720" rtlCol="0">
              <a:normAutofit/>
            </a:bodyPr>
            <a:lstStyle/>
            <a:p>
              <a:pPr algn="ctr" defTabSz="914400" rtl="0" eaLnBrk="1" latinLnBrk="0" hangingPunct="1">
                <a:spcBef>
                  <a:spcPts val="800"/>
                </a:spcBef>
              </a:pPr>
              <a:endParaRPr lang="en-US" b="1" kern="1200" dirty="0">
                <a:solidFill>
                  <a:schemeClr val="tx1">
                    <a:lumMod val="65000"/>
                    <a:lumOff val="35000"/>
                  </a:schemeClr>
                </a:solidFill>
                <a:latin typeface="Verdana" pitchFamily="34" charset="0"/>
                <a:ea typeface="+mn-ea"/>
                <a:cs typeface="+mn-cs"/>
              </a:endParaRPr>
            </a:p>
          </p:txBody>
        </p:sp>
        <p:sp>
          <p:nvSpPr>
            <p:cNvPr id="18" name="TextBox 17">
              <a:extLst>
                <a:ext uri="{FF2B5EF4-FFF2-40B4-BE49-F238E27FC236}">
                  <a16:creationId xmlns:a16="http://schemas.microsoft.com/office/drawing/2014/main" id="{09121644-F97D-D544-AA80-0FDF4E5AE246}"/>
                </a:ext>
              </a:extLst>
            </p:cNvPr>
            <p:cNvSpPr txBox="1"/>
            <p:nvPr/>
          </p:nvSpPr>
          <p:spPr>
            <a:xfrm>
              <a:off x="2100887" y="5066591"/>
              <a:ext cx="4351986" cy="406584"/>
            </a:xfrm>
            <a:prstGeom prst="rect">
              <a:avLst/>
            </a:prstGeom>
          </p:spPr>
          <p:txBody>
            <a:bodyPr vert="horz" wrap="square" lIns="91440" tIns="45720" rIns="91440" bIns="45720" rtlCol="0">
              <a:normAutofit/>
            </a:bodyPr>
            <a:lstStyle/>
            <a:p>
              <a:pPr algn="ctr">
                <a:spcBef>
                  <a:spcPts val="800"/>
                </a:spcBef>
              </a:pPr>
              <a:r>
                <a:rPr lang="en-US" b="1" dirty="0">
                  <a:solidFill>
                    <a:schemeClr val="tx1">
                      <a:lumMod val="65000"/>
                      <a:lumOff val="35000"/>
                    </a:schemeClr>
                  </a:solidFill>
                  <a:latin typeface="Verdana" pitchFamily="34" charset="0"/>
                </a:rPr>
                <a:t>Wells Fargo’s AI focus</a:t>
              </a:r>
            </a:p>
            <a:p>
              <a:pPr algn="ctr" defTabSz="914400" rtl="0" eaLnBrk="1" latinLnBrk="0" hangingPunct="1">
                <a:spcBef>
                  <a:spcPts val="800"/>
                </a:spcBef>
              </a:pPr>
              <a:endParaRPr lang="en-US" kern="1200" dirty="0" err="1">
                <a:solidFill>
                  <a:schemeClr val="tx1"/>
                </a:solidFill>
                <a:latin typeface="Verdana" pitchFamily="34" charset="0"/>
                <a:ea typeface="+mn-ea"/>
                <a:cs typeface="+mn-cs"/>
              </a:endParaRPr>
            </a:p>
          </p:txBody>
        </p:sp>
      </p:grpSp>
      <p:sp>
        <p:nvSpPr>
          <p:cNvPr id="10" name="TextBox 9">
            <a:extLst>
              <a:ext uri="{FF2B5EF4-FFF2-40B4-BE49-F238E27FC236}">
                <a16:creationId xmlns:a16="http://schemas.microsoft.com/office/drawing/2014/main" id="{B0A1873D-7F26-7946-AAB5-5282880E8026}"/>
              </a:ext>
            </a:extLst>
          </p:cNvPr>
          <p:cNvSpPr txBox="1"/>
          <p:nvPr/>
        </p:nvSpPr>
        <p:spPr>
          <a:xfrm>
            <a:off x="5551105" y="6513031"/>
            <a:ext cx="6633080" cy="332776"/>
          </a:xfrm>
          <a:prstGeom prst="rect">
            <a:avLst/>
          </a:prstGeom>
        </p:spPr>
        <p:txBody>
          <a:bodyPr vert="horz" wrap="square" lIns="91440" tIns="45720" rIns="91440" bIns="45720" rtlCol="0" anchor="b">
            <a:normAutofit/>
          </a:bodyPr>
          <a:lstStyle/>
          <a:p>
            <a:pPr>
              <a:spcBef>
                <a:spcPts val="800"/>
              </a:spcBef>
            </a:pPr>
            <a:r>
              <a:rPr lang="en-US" sz="1000" dirty="0"/>
              <a:t>Source: </a:t>
            </a:r>
            <a:r>
              <a:rPr lang="en-US" sz="1000" dirty="0" err="1"/>
              <a:t>Unisphere</a:t>
            </a:r>
            <a:r>
              <a:rPr lang="en-US" sz="1000" dirty="0"/>
              <a:t> Research – 2018 Next Generation Data Development Strategies Report</a:t>
            </a:r>
            <a:endParaRPr lang="en-US" sz="1000" kern="1200" dirty="0">
              <a:solidFill>
                <a:schemeClr val="tx1"/>
              </a:solidFill>
              <a:latin typeface="Verdana" pitchFamily="34" charset="0"/>
              <a:ea typeface="+mn-ea"/>
              <a:cs typeface="+mn-cs"/>
            </a:endParaRPr>
          </a:p>
        </p:txBody>
      </p:sp>
    </p:spTree>
    <p:extLst>
      <p:ext uri="{BB962C8B-B14F-4D97-AF65-F5344CB8AC3E}">
        <p14:creationId xmlns:p14="http://schemas.microsoft.com/office/powerpoint/2010/main" val="172423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2A76B09-1DE8-BE42-A475-1C869530B83C}"/>
              </a:ext>
            </a:extLst>
          </p:cNvPr>
          <p:cNvSpPr/>
          <p:nvPr/>
        </p:nvSpPr>
        <p:spPr>
          <a:xfrm rot="16200000">
            <a:off x="-1284141" y="4004139"/>
            <a:ext cx="4684523" cy="527841"/>
          </a:xfrm>
          <a:custGeom>
            <a:avLst/>
            <a:gdLst>
              <a:gd name="connsiteX0" fmla="*/ 0 w 4226560"/>
              <a:gd name="connsiteY0" fmla="*/ 0 h 527841"/>
              <a:gd name="connsiteX1" fmla="*/ 4226560 w 4226560"/>
              <a:gd name="connsiteY1" fmla="*/ 0 h 527841"/>
              <a:gd name="connsiteX2" fmla="*/ 4226560 w 4226560"/>
              <a:gd name="connsiteY2" fmla="*/ 527841 h 527841"/>
              <a:gd name="connsiteX3" fmla="*/ 0 w 4226560"/>
              <a:gd name="connsiteY3" fmla="*/ 527841 h 527841"/>
              <a:gd name="connsiteX4" fmla="*/ 0 w 4226560"/>
              <a:gd name="connsiteY4" fmla="*/ 0 h 52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527841">
                <a:moveTo>
                  <a:pt x="0" y="0"/>
                </a:moveTo>
                <a:lnTo>
                  <a:pt x="4226560" y="0"/>
                </a:lnTo>
                <a:lnTo>
                  <a:pt x="4226560" y="527841"/>
                </a:lnTo>
                <a:lnTo>
                  <a:pt x="0" y="52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65527" bIns="0" numCol="1" spcCol="1270" anchor="t" anchorCtr="0">
            <a:noAutofit/>
          </a:bodyPr>
          <a:lstStyle/>
          <a:p>
            <a:pPr marL="0" lvl="0" indent="0" algn="r" defTabSz="1689100">
              <a:lnSpc>
                <a:spcPct val="90000"/>
              </a:lnSpc>
              <a:spcBef>
                <a:spcPct val="0"/>
              </a:spcBef>
              <a:spcAft>
                <a:spcPct val="35000"/>
              </a:spcAft>
              <a:buNone/>
            </a:pPr>
            <a:r>
              <a:rPr lang="en-US" sz="3800" kern="1200" dirty="0">
                <a:solidFill>
                  <a:srgbClr val="CE4C00"/>
                </a:solidFill>
              </a:rPr>
              <a:t>General</a:t>
            </a:r>
          </a:p>
        </p:txBody>
      </p:sp>
      <p:sp>
        <p:nvSpPr>
          <p:cNvPr id="8" name="Freeform 7">
            <a:extLst>
              <a:ext uri="{FF2B5EF4-FFF2-40B4-BE49-F238E27FC236}">
                <a16:creationId xmlns:a16="http://schemas.microsoft.com/office/drawing/2014/main" id="{C6C67732-096D-2A47-9134-91A36BE22C42}"/>
              </a:ext>
            </a:extLst>
          </p:cNvPr>
          <p:cNvSpPr/>
          <p:nvPr/>
        </p:nvSpPr>
        <p:spPr>
          <a:xfrm>
            <a:off x="1322040" y="1925798"/>
            <a:ext cx="2834640" cy="4684523"/>
          </a:xfrm>
          <a:custGeom>
            <a:avLst/>
            <a:gdLst>
              <a:gd name="connsiteX0" fmla="*/ 0 w 2629211"/>
              <a:gd name="connsiteY0" fmla="*/ 0 h 4226560"/>
              <a:gd name="connsiteX1" fmla="*/ 2629211 w 2629211"/>
              <a:gd name="connsiteY1" fmla="*/ 0 h 4226560"/>
              <a:gd name="connsiteX2" fmla="*/ 2629211 w 2629211"/>
              <a:gd name="connsiteY2" fmla="*/ 4226560 h 4226560"/>
              <a:gd name="connsiteX3" fmla="*/ 0 w 2629211"/>
              <a:gd name="connsiteY3" fmla="*/ 4226560 h 4226560"/>
              <a:gd name="connsiteX4" fmla="*/ 0 w 2629211"/>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11" h="4226560">
                <a:moveTo>
                  <a:pt x="0" y="0"/>
                </a:moveTo>
                <a:lnTo>
                  <a:pt x="2629211" y="0"/>
                </a:lnTo>
                <a:lnTo>
                  <a:pt x="2629211" y="4226560"/>
                </a:lnTo>
                <a:lnTo>
                  <a:pt x="0" y="4226560"/>
                </a:lnTo>
                <a:lnTo>
                  <a:pt x="0" y="0"/>
                </a:lnTo>
                <a:close/>
              </a:path>
            </a:pathLst>
          </a:custGeom>
          <a:solidFill>
            <a:srgbClr val="CE4C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3576" tIns="465527" rIns="163576" bIns="163576" numCol="1" spcCol="1270" anchor="t" anchorCtr="0">
            <a:noAutofit/>
          </a:bodyPr>
          <a:lstStyle/>
          <a:p>
            <a:pPr marL="171450" lvl="1" indent="-171450" algn="l" defTabSz="800100">
              <a:lnSpc>
                <a:spcPct val="110000"/>
              </a:lnSpc>
              <a:spcBef>
                <a:spcPct val="0"/>
              </a:spcBef>
              <a:spcAft>
                <a:spcPct val="15000"/>
              </a:spcAft>
              <a:buChar char="•"/>
            </a:pPr>
            <a:r>
              <a:rPr lang="en-US" sz="1800" kern="1200" dirty="0"/>
              <a:t>Customer related analytics</a:t>
            </a:r>
          </a:p>
          <a:p>
            <a:pPr marL="171450" lvl="1" indent="-171450" algn="l" defTabSz="800100">
              <a:lnSpc>
                <a:spcPct val="110000"/>
              </a:lnSpc>
              <a:spcBef>
                <a:spcPct val="0"/>
              </a:spcBef>
              <a:spcAft>
                <a:spcPct val="15000"/>
              </a:spcAft>
              <a:buChar char="•"/>
            </a:pPr>
            <a:r>
              <a:rPr lang="en-US" sz="1800" kern="1200" dirty="0"/>
              <a:t>Fraud and risk analytics</a:t>
            </a:r>
          </a:p>
          <a:p>
            <a:pPr marL="171450" lvl="1" indent="-171450" algn="l" defTabSz="800100">
              <a:lnSpc>
                <a:spcPct val="110000"/>
              </a:lnSpc>
              <a:spcBef>
                <a:spcPct val="0"/>
              </a:spcBef>
              <a:spcAft>
                <a:spcPct val="15000"/>
              </a:spcAft>
              <a:buChar char="•"/>
            </a:pPr>
            <a:r>
              <a:rPr lang="en-US" sz="1800" kern="1200" dirty="0"/>
              <a:t>Predictive maintenance</a:t>
            </a:r>
          </a:p>
          <a:p>
            <a:pPr marL="171450" lvl="1" indent="-171450" algn="l" defTabSz="800100">
              <a:lnSpc>
                <a:spcPct val="110000"/>
              </a:lnSpc>
              <a:spcBef>
                <a:spcPct val="0"/>
              </a:spcBef>
              <a:spcAft>
                <a:spcPct val="15000"/>
              </a:spcAft>
              <a:buChar char="•"/>
            </a:pPr>
            <a:r>
              <a:rPr lang="en-US" sz="1800" kern="1200" dirty="0"/>
              <a:t>Self-driving vehicles</a:t>
            </a:r>
          </a:p>
        </p:txBody>
      </p:sp>
      <p:sp>
        <p:nvSpPr>
          <p:cNvPr id="9" name="Rectangle 8">
            <a:extLst>
              <a:ext uri="{FF2B5EF4-FFF2-40B4-BE49-F238E27FC236}">
                <a16:creationId xmlns:a16="http://schemas.microsoft.com/office/drawing/2014/main" id="{D0C4FFEB-5E7B-384F-AEAE-0DCAB3A0BFDC}"/>
              </a:ext>
            </a:extLst>
          </p:cNvPr>
          <p:cNvSpPr/>
          <p:nvPr/>
        </p:nvSpPr>
        <p:spPr>
          <a:xfrm>
            <a:off x="794199" y="1153551"/>
            <a:ext cx="1055683" cy="1170070"/>
          </a:xfrm>
          <a:prstGeom prst="rect">
            <a:avLst/>
          </a:prstGeom>
          <a:solidFill>
            <a:srgbClr val="CE4C00">
              <a:alpha val="20000"/>
            </a:srgbClr>
          </a:solidFill>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id="{F9F96B7B-5327-FD40-AAA5-880264BD8800}"/>
              </a:ext>
            </a:extLst>
          </p:cNvPr>
          <p:cNvSpPr/>
          <p:nvPr/>
        </p:nvSpPr>
        <p:spPr>
          <a:xfrm rot="16200000">
            <a:off x="2559783" y="4004139"/>
            <a:ext cx="4684523" cy="527841"/>
          </a:xfrm>
          <a:custGeom>
            <a:avLst/>
            <a:gdLst>
              <a:gd name="connsiteX0" fmla="*/ 0 w 4226560"/>
              <a:gd name="connsiteY0" fmla="*/ 0 h 527841"/>
              <a:gd name="connsiteX1" fmla="*/ 4226560 w 4226560"/>
              <a:gd name="connsiteY1" fmla="*/ 0 h 527841"/>
              <a:gd name="connsiteX2" fmla="*/ 4226560 w 4226560"/>
              <a:gd name="connsiteY2" fmla="*/ 527841 h 527841"/>
              <a:gd name="connsiteX3" fmla="*/ 0 w 4226560"/>
              <a:gd name="connsiteY3" fmla="*/ 527841 h 527841"/>
              <a:gd name="connsiteX4" fmla="*/ 0 w 4226560"/>
              <a:gd name="connsiteY4" fmla="*/ 0 h 52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527841">
                <a:moveTo>
                  <a:pt x="0" y="0"/>
                </a:moveTo>
                <a:lnTo>
                  <a:pt x="4226560" y="0"/>
                </a:lnTo>
                <a:lnTo>
                  <a:pt x="4226560" y="527841"/>
                </a:lnTo>
                <a:lnTo>
                  <a:pt x="0" y="52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65527" bIns="0" numCol="1" spcCol="1270" anchor="t" anchorCtr="0">
            <a:noAutofit/>
          </a:bodyPr>
          <a:lstStyle/>
          <a:p>
            <a:pPr marL="0" lvl="0" indent="0" algn="r" defTabSz="1689100">
              <a:lnSpc>
                <a:spcPct val="90000"/>
              </a:lnSpc>
              <a:spcBef>
                <a:spcPct val="0"/>
              </a:spcBef>
              <a:spcAft>
                <a:spcPct val="35000"/>
              </a:spcAft>
              <a:buNone/>
            </a:pPr>
            <a:r>
              <a:rPr lang="en-US" sz="3800" kern="1200" dirty="0">
                <a:solidFill>
                  <a:schemeClr val="accent3"/>
                </a:solidFill>
              </a:rPr>
              <a:t>Treasury</a:t>
            </a:r>
          </a:p>
        </p:txBody>
      </p:sp>
      <p:sp>
        <p:nvSpPr>
          <p:cNvPr id="11" name="Freeform 10">
            <a:extLst>
              <a:ext uri="{FF2B5EF4-FFF2-40B4-BE49-F238E27FC236}">
                <a16:creationId xmlns:a16="http://schemas.microsoft.com/office/drawing/2014/main" id="{503CF1E3-D0DB-5242-B300-A435F49C6A4F}"/>
              </a:ext>
            </a:extLst>
          </p:cNvPr>
          <p:cNvSpPr/>
          <p:nvPr/>
        </p:nvSpPr>
        <p:spPr>
          <a:xfrm>
            <a:off x="5165965" y="1925798"/>
            <a:ext cx="2834640" cy="4684523"/>
          </a:xfrm>
          <a:custGeom>
            <a:avLst/>
            <a:gdLst>
              <a:gd name="connsiteX0" fmla="*/ 0 w 2629211"/>
              <a:gd name="connsiteY0" fmla="*/ 0 h 4226560"/>
              <a:gd name="connsiteX1" fmla="*/ 2629211 w 2629211"/>
              <a:gd name="connsiteY1" fmla="*/ 0 h 4226560"/>
              <a:gd name="connsiteX2" fmla="*/ 2629211 w 2629211"/>
              <a:gd name="connsiteY2" fmla="*/ 4226560 h 4226560"/>
              <a:gd name="connsiteX3" fmla="*/ 0 w 2629211"/>
              <a:gd name="connsiteY3" fmla="*/ 4226560 h 4226560"/>
              <a:gd name="connsiteX4" fmla="*/ 0 w 2629211"/>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11" h="4226560">
                <a:moveTo>
                  <a:pt x="0" y="0"/>
                </a:moveTo>
                <a:lnTo>
                  <a:pt x="2629211" y="0"/>
                </a:lnTo>
                <a:lnTo>
                  <a:pt x="2629211" y="4226560"/>
                </a:lnTo>
                <a:lnTo>
                  <a:pt x="0" y="42265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3576" tIns="465527" rIns="163576" bIns="163576" numCol="1" spcCol="1270" anchor="t" anchorCtr="0">
            <a:noAutofit/>
          </a:bodyPr>
          <a:lstStyle/>
          <a:p>
            <a:pPr marL="171450" lvl="1" indent="-171450" algn="l" defTabSz="800100">
              <a:lnSpc>
                <a:spcPct val="110000"/>
              </a:lnSpc>
              <a:spcBef>
                <a:spcPct val="0"/>
              </a:spcBef>
              <a:spcAft>
                <a:spcPct val="15000"/>
              </a:spcAft>
              <a:buChar char="•"/>
            </a:pPr>
            <a:r>
              <a:rPr lang="en-US" sz="1800" kern="1200" dirty="0"/>
              <a:t>Enhanced data analytics and decision support</a:t>
            </a:r>
          </a:p>
          <a:p>
            <a:pPr marL="342900" lvl="2" indent="-171450" algn="l" defTabSz="800100">
              <a:lnSpc>
                <a:spcPct val="110000"/>
              </a:lnSpc>
              <a:spcBef>
                <a:spcPct val="0"/>
              </a:spcBef>
              <a:spcAft>
                <a:spcPct val="15000"/>
              </a:spcAft>
              <a:buChar char="•"/>
            </a:pPr>
            <a:r>
              <a:rPr lang="en-US" sz="1600" kern="1200" dirty="0"/>
              <a:t>Supply chain</a:t>
            </a:r>
          </a:p>
          <a:p>
            <a:pPr marL="342900" lvl="2" indent="-171450" algn="l" defTabSz="800100">
              <a:lnSpc>
                <a:spcPct val="110000"/>
              </a:lnSpc>
              <a:spcBef>
                <a:spcPct val="0"/>
              </a:spcBef>
              <a:spcAft>
                <a:spcPct val="15000"/>
              </a:spcAft>
              <a:buChar char="•"/>
            </a:pPr>
            <a:r>
              <a:rPr lang="en-US" sz="1600" kern="1200" dirty="0"/>
              <a:t>Forecast WC</a:t>
            </a:r>
          </a:p>
          <a:p>
            <a:pPr marL="342900" lvl="2" indent="-171450" algn="l" defTabSz="800100">
              <a:lnSpc>
                <a:spcPct val="110000"/>
              </a:lnSpc>
              <a:spcBef>
                <a:spcPct val="0"/>
              </a:spcBef>
              <a:spcAft>
                <a:spcPct val="15000"/>
              </a:spcAft>
              <a:buChar char="•"/>
            </a:pPr>
            <a:r>
              <a:rPr lang="en-US" sz="1600" kern="1200" dirty="0"/>
              <a:t>Predict payment flow</a:t>
            </a:r>
          </a:p>
          <a:p>
            <a:pPr marL="171450" lvl="1" indent="-171450" algn="l" defTabSz="800100">
              <a:lnSpc>
                <a:spcPct val="110000"/>
              </a:lnSpc>
              <a:spcBef>
                <a:spcPct val="0"/>
              </a:spcBef>
              <a:spcAft>
                <a:spcPct val="15000"/>
              </a:spcAft>
              <a:buChar char="•"/>
            </a:pPr>
            <a:r>
              <a:rPr lang="en-US" sz="1800" kern="1200" dirty="0"/>
              <a:t>Complex task automation</a:t>
            </a:r>
          </a:p>
          <a:p>
            <a:pPr marL="171450" lvl="1" indent="-171450" algn="l" defTabSz="800100">
              <a:lnSpc>
                <a:spcPct val="110000"/>
              </a:lnSpc>
              <a:spcBef>
                <a:spcPct val="0"/>
              </a:spcBef>
              <a:spcAft>
                <a:spcPct val="15000"/>
              </a:spcAft>
              <a:buChar char="•"/>
            </a:pPr>
            <a:r>
              <a:rPr lang="en-US" sz="1800" kern="1200" dirty="0"/>
              <a:t>Complex report generation</a:t>
            </a:r>
          </a:p>
          <a:p>
            <a:pPr marL="171450" lvl="1" indent="-171450" algn="l" defTabSz="800100">
              <a:lnSpc>
                <a:spcPct val="110000"/>
              </a:lnSpc>
              <a:spcBef>
                <a:spcPct val="0"/>
              </a:spcBef>
              <a:spcAft>
                <a:spcPct val="15000"/>
              </a:spcAft>
              <a:buChar char="•"/>
            </a:pPr>
            <a:r>
              <a:rPr lang="en-US" sz="1800" kern="1200" dirty="0"/>
              <a:t>Fraud detection and prevention</a:t>
            </a:r>
          </a:p>
        </p:txBody>
      </p:sp>
      <p:sp>
        <p:nvSpPr>
          <p:cNvPr id="12" name="Rectangle 11">
            <a:extLst>
              <a:ext uri="{FF2B5EF4-FFF2-40B4-BE49-F238E27FC236}">
                <a16:creationId xmlns:a16="http://schemas.microsoft.com/office/drawing/2014/main" id="{90327C5E-3268-D34B-B3BC-DAFE4C160C81}"/>
              </a:ext>
            </a:extLst>
          </p:cNvPr>
          <p:cNvSpPr/>
          <p:nvPr/>
        </p:nvSpPr>
        <p:spPr>
          <a:xfrm>
            <a:off x="4638124" y="1153551"/>
            <a:ext cx="1055683" cy="1170070"/>
          </a:xfrm>
          <a:prstGeom prst="rect">
            <a:avLst/>
          </a:prstGeom>
          <a:solidFill>
            <a:schemeClr val="accent3">
              <a:alpha val="20000"/>
            </a:schemeClr>
          </a:solidFill>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Freeform 12">
            <a:extLst>
              <a:ext uri="{FF2B5EF4-FFF2-40B4-BE49-F238E27FC236}">
                <a16:creationId xmlns:a16="http://schemas.microsoft.com/office/drawing/2014/main" id="{C6E516E5-9B5D-CE44-B4D8-F12B16311151}"/>
              </a:ext>
            </a:extLst>
          </p:cNvPr>
          <p:cNvSpPr/>
          <p:nvPr/>
        </p:nvSpPr>
        <p:spPr>
          <a:xfrm rot="16200000">
            <a:off x="6403707" y="4004139"/>
            <a:ext cx="4684523" cy="527841"/>
          </a:xfrm>
          <a:custGeom>
            <a:avLst/>
            <a:gdLst>
              <a:gd name="connsiteX0" fmla="*/ 0 w 4226560"/>
              <a:gd name="connsiteY0" fmla="*/ 0 h 527841"/>
              <a:gd name="connsiteX1" fmla="*/ 4226560 w 4226560"/>
              <a:gd name="connsiteY1" fmla="*/ 0 h 527841"/>
              <a:gd name="connsiteX2" fmla="*/ 4226560 w 4226560"/>
              <a:gd name="connsiteY2" fmla="*/ 527841 h 527841"/>
              <a:gd name="connsiteX3" fmla="*/ 0 w 4226560"/>
              <a:gd name="connsiteY3" fmla="*/ 527841 h 527841"/>
              <a:gd name="connsiteX4" fmla="*/ 0 w 4226560"/>
              <a:gd name="connsiteY4" fmla="*/ 0 h 52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527841">
                <a:moveTo>
                  <a:pt x="0" y="0"/>
                </a:moveTo>
                <a:lnTo>
                  <a:pt x="4226560" y="0"/>
                </a:lnTo>
                <a:lnTo>
                  <a:pt x="4226560" y="527841"/>
                </a:lnTo>
                <a:lnTo>
                  <a:pt x="0" y="52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65527" bIns="0" numCol="1" spcCol="1270" anchor="t" anchorCtr="0">
            <a:noAutofit/>
          </a:bodyPr>
          <a:lstStyle/>
          <a:p>
            <a:pPr marL="0" lvl="0" indent="0" algn="r" defTabSz="1689100">
              <a:lnSpc>
                <a:spcPct val="90000"/>
              </a:lnSpc>
              <a:spcBef>
                <a:spcPct val="0"/>
              </a:spcBef>
              <a:spcAft>
                <a:spcPct val="35000"/>
              </a:spcAft>
              <a:buNone/>
            </a:pPr>
            <a:r>
              <a:rPr lang="en-US" sz="3800" kern="1200" dirty="0">
                <a:solidFill>
                  <a:schemeClr val="accent4"/>
                </a:solidFill>
              </a:rPr>
              <a:t>Wells Fargo</a:t>
            </a:r>
          </a:p>
        </p:txBody>
      </p:sp>
      <p:sp>
        <p:nvSpPr>
          <p:cNvPr id="14" name="Freeform 13">
            <a:extLst>
              <a:ext uri="{FF2B5EF4-FFF2-40B4-BE49-F238E27FC236}">
                <a16:creationId xmlns:a16="http://schemas.microsoft.com/office/drawing/2014/main" id="{56F5433B-80CD-6642-91AD-F85C70A5D16D}"/>
              </a:ext>
            </a:extLst>
          </p:cNvPr>
          <p:cNvSpPr/>
          <p:nvPr/>
        </p:nvSpPr>
        <p:spPr>
          <a:xfrm>
            <a:off x="9009889" y="1925798"/>
            <a:ext cx="2834640" cy="4684523"/>
          </a:xfrm>
          <a:custGeom>
            <a:avLst/>
            <a:gdLst>
              <a:gd name="connsiteX0" fmla="*/ 0 w 2629211"/>
              <a:gd name="connsiteY0" fmla="*/ 0 h 4226560"/>
              <a:gd name="connsiteX1" fmla="*/ 2629211 w 2629211"/>
              <a:gd name="connsiteY1" fmla="*/ 0 h 4226560"/>
              <a:gd name="connsiteX2" fmla="*/ 2629211 w 2629211"/>
              <a:gd name="connsiteY2" fmla="*/ 4226560 h 4226560"/>
              <a:gd name="connsiteX3" fmla="*/ 0 w 2629211"/>
              <a:gd name="connsiteY3" fmla="*/ 4226560 h 4226560"/>
              <a:gd name="connsiteX4" fmla="*/ 0 w 2629211"/>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11" h="4226560">
                <a:moveTo>
                  <a:pt x="0" y="0"/>
                </a:moveTo>
                <a:lnTo>
                  <a:pt x="2629211" y="0"/>
                </a:lnTo>
                <a:lnTo>
                  <a:pt x="2629211" y="4226560"/>
                </a:lnTo>
                <a:lnTo>
                  <a:pt x="0" y="422656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3576" tIns="465527" rIns="163576" bIns="163576" numCol="1" spcCol="1270" anchor="t" anchorCtr="0">
            <a:noAutofit/>
          </a:bodyPr>
          <a:lstStyle/>
          <a:p>
            <a:pPr marL="171450" lvl="1" indent="-171450" algn="l" defTabSz="800100">
              <a:lnSpc>
                <a:spcPct val="110000"/>
              </a:lnSpc>
              <a:spcBef>
                <a:spcPct val="0"/>
              </a:spcBef>
              <a:spcAft>
                <a:spcPct val="15000"/>
              </a:spcAft>
              <a:buChar char="•"/>
            </a:pPr>
            <a:r>
              <a:rPr lang="en-US" sz="1800" kern="1200" dirty="0"/>
              <a:t>Card fraud</a:t>
            </a:r>
          </a:p>
          <a:p>
            <a:pPr marL="171450" lvl="1" indent="-171450" algn="l" defTabSz="800100">
              <a:lnSpc>
                <a:spcPct val="110000"/>
              </a:lnSpc>
              <a:spcBef>
                <a:spcPct val="0"/>
              </a:spcBef>
              <a:spcAft>
                <a:spcPct val="15000"/>
              </a:spcAft>
              <a:buChar char="•"/>
            </a:pPr>
            <a:r>
              <a:rPr lang="en-US" sz="1800" kern="1200" dirty="0"/>
              <a:t>Auto operations risk</a:t>
            </a:r>
          </a:p>
          <a:p>
            <a:pPr marL="171450" lvl="1" indent="-171450" algn="l" defTabSz="800100">
              <a:lnSpc>
                <a:spcPct val="110000"/>
              </a:lnSpc>
              <a:spcBef>
                <a:spcPct val="0"/>
              </a:spcBef>
              <a:spcAft>
                <a:spcPct val="15000"/>
              </a:spcAft>
              <a:buChar char="•"/>
            </a:pPr>
            <a:r>
              <a:rPr lang="en-US" sz="1800" kern="1200" dirty="0"/>
              <a:t>Mortgage anomalies</a:t>
            </a:r>
          </a:p>
          <a:p>
            <a:pPr marL="171450" lvl="1" indent="-171450" algn="l" defTabSz="800100">
              <a:lnSpc>
                <a:spcPct val="110000"/>
              </a:lnSpc>
              <a:spcBef>
                <a:spcPct val="0"/>
              </a:spcBef>
              <a:spcAft>
                <a:spcPct val="15000"/>
              </a:spcAft>
              <a:buChar char="•"/>
            </a:pPr>
            <a:r>
              <a:rPr lang="en-US" sz="1800" kern="1200" dirty="0"/>
              <a:t>Document classification</a:t>
            </a:r>
          </a:p>
          <a:p>
            <a:pPr marL="171450" lvl="1" indent="-171450" algn="l" defTabSz="800100">
              <a:lnSpc>
                <a:spcPct val="110000"/>
              </a:lnSpc>
              <a:spcBef>
                <a:spcPct val="0"/>
              </a:spcBef>
              <a:spcAft>
                <a:spcPct val="15000"/>
              </a:spcAft>
              <a:buChar char="•"/>
            </a:pPr>
            <a:r>
              <a:rPr lang="en-US" sz="1800" kern="1200" dirty="0"/>
              <a:t>AR</a:t>
            </a:r>
          </a:p>
        </p:txBody>
      </p:sp>
      <p:sp>
        <p:nvSpPr>
          <p:cNvPr id="15" name="Rectangle 14">
            <a:extLst>
              <a:ext uri="{FF2B5EF4-FFF2-40B4-BE49-F238E27FC236}">
                <a16:creationId xmlns:a16="http://schemas.microsoft.com/office/drawing/2014/main" id="{773F5FD6-A769-9946-92F2-0821FF7041F9}"/>
              </a:ext>
            </a:extLst>
          </p:cNvPr>
          <p:cNvSpPr/>
          <p:nvPr/>
        </p:nvSpPr>
        <p:spPr>
          <a:xfrm>
            <a:off x="8482049" y="1153551"/>
            <a:ext cx="1055683" cy="1170070"/>
          </a:xfrm>
          <a:prstGeom prst="rect">
            <a:avLst/>
          </a:prstGeom>
          <a:solidFill>
            <a:schemeClr val="accent4">
              <a:alpha val="20000"/>
            </a:schemeClr>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4" name="Title 3">
            <a:extLst>
              <a:ext uri="{FF2B5EF4-FFF2-40B4-BE49-F238E27FC236}">
                <a16:creationId xmlns:a16="http://schemas.microsoft.com/office/drawing/2014/main" id="{46A2F891-AD2D-8746-B0B8-29E701CEFDEF}"/>
              </a:ext>
            </a:extLst>
          </p:cNvPr>
          <p:cNvSpPr>
            <a:spLocks noGrp="1"/>
          </p:cNvSpPr>
          <p:nvPr>
            <p:ph type="title"/>
          </p:nvPr>
        </p:nvSpPr>
        <p:spPr/>
        <p:txBody>
          <a:bodyPr/>
          <a:lstStyle/>
          <a:p>
            <a:r>
              <a:rPr lang="en-US" dirty="0"/>
              <a:t>AI use cases</a:t>
            </a:r>
          </a:p>
        </p:txBody>
      </p:sp>
    </p:spTree>
    <p:extLst>
      <p:ext uri="{BB962C8B-B14F-4D97-AF65-F5344CB8AC3E}">
        <p14:creationId xmlns:p14="http://schemas.microsoft.com/office/powerpoint/2010/main" val="407178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down)">
                                      <p:cBhvr>
                                        <p:cTn id="12" dur="500"/>
                                        <p:tgtEl>
                                          <p:spTgt spid="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left)">
                                      <p:cBhvr>
                                        <p:cTn id="16" dur="500"/>
                                        <p:tgtEl>
                                          <p:spTgt spid="7"/>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up)">
                                      <p:cBhvr>
                                        <p:cTn id="21" dur="500"/>
                                        <p:tgtEl>
                                          <p:spTgt spid="12"/>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ppt_y</p:attrName>
                                        </p:attrNameLst>
                                      </p:cBhvr>
                                      <p:tavLst>
                                        <p:tav tm="0">
                                          <p:val>
                                            <p:strVal val="#ppt_y-#ppt_h*1.125000"/>
                                          </p:val>
                                        </p:tav>
                                        <p:tav tm="100000">
                                          <p:val>
                                            <p:strVal val="#ppt_y"/>
                                          </p:val>
                                        </p:tav>
                                      </p:tavLst>
                                    </p:anim>
                                    <p:animEffect transition="in" filter="wipe(down)">
                                      <p:cBhvr>
                                        <p:cTn id="25" dur="500"/>
                                        <p:tgtEl>
                                          <p:spTgt spid="11"/>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left)">
                                      <p:cBhvr>
                                        <p:cTn id="29" dur="500"/>
                                        <p:tgtEl>
                                          <p:spTgt spid="10"/>
                                        </p:tgtEl>
                                      </p:cBhvr>
                                    </p:animEffect>
                                  </p:childTnLst>
                                </p:cTn>
                              </p:par>
                            </p:childTnLst>
                          </p:cTn>
                        </p:par>
                        <p:par>
                          <p:cTn id="30" fill="hold">
                            <p:stCondLst>
                              <p:cond delay="1000"/>
                            </p:stCondLst>
                            <p:childTnLst>
                              <p:par>
                                <p:cTn id="31" presetID="1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down)">
                                      <p:cBhvr>
                                        <p:cTn id="38" dur="500"/>
                                        <p:tgtEl>
                                          <p:spTgt spid="14"/>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ppt_x</p:attrName>
                                        </p:attrNameLst>
                                      </p:cBhvr>
                                      <p:tavLst>
                                        <p:tav tm="0">
                                          <p:val>
                                            <p:strVal val="#ppt_x+#ppt_w*1.125000"/>
                                          </p:val>
                                        </p:tav>
                                        <p:tav tm="100000">
                                          <p:val>
                                            <p:strVal val="#ppt_x"/>
                                          </p:val>
                                        </p:tav>
                                      </p:tavLst>
                                    </p:anim>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P spid="1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16463A-F85D-5245-A01B-4EBC02546DB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0"/>
            <a:ext cx="12219215" cy="7511142"/>
          </a:xfrm>
          <a:prstGeom prst="rect">
            <a:avLst/>
          </a:prstGeom>
        </p:spPr>
      </p:pic>
      <p:sp>
        <p:nvSpPr>
          <p:cNvPr id="2" name="Title 1">
            <a:extLst>
              <a:ext uri="{FF2B5EF4-FFF2-40B4-BE49-F238E27FC236}">
                <a16:creationId xmlns:a16="http://schemas.microsoft.com/office/drawing/2014/main" id="{01A16810-684E-634B-BB9E-A0A88C8BD75A}"/>
              </a:ext>
            </a:extLst>
          </p:cNvPr>
          <p:cNvSpPr>
            <a:spLocks noGrp="1"/>
          </p:cNvSpPr>
          <p:nvPr>
            <p:ph type="title"/>
          </p:nvPr>
        </p:nvSpPr>
        <p:spPr>
          <a:xfrm>
            <a:off x="5486399" y="319617"/>
            <a:ext cx="6384472" cy="1143000"/>
          </a:xfrm>
          <a:solidFill>
            <a:schemeClr val="tx1">
              <a:lumMod val="50000"/>
              <a:lumOff val="50000"/>
              <a:alpha val="90000"/>
            </a:schemeClr>
          </a:solidFill>
        </p:spPr>
        <p:txBody>
          <a:bodyPr lIns="182880" anchor="ctr"/>
          <a:lstStyle/>
          <a:p>
            <a:r>
              <a:rPr lang="en-US" dirty="0">
                <a:solidFill>
                  <a:schemeClr val="bg1"/>
                </a:solidFill>
              </a:rPr>
              <a:t>Disrupt and transform by…</a:t>
            </a:r>
          </a:p>
        </p:txBody>
      </p:sp>
      <p:sp>
        <p:nvSpPr>
          <p:cNvPr id="5" name="Title 1">
            <a:extLst>
              <a:ext uri="{FF2B5EF4-FFF2-40B4-BE49-F238E27FC236}">
                <a16:creationId xmlns:a16="http://schemas.microsoft.com/office/drawing/2014/main" id="{863D8B49-E80A-7F4B-A317-460DD68FFF86}"/>
              </a:ext>
            </a:extLst>
          </p:cNvPr>
          <p:cNvSpPr txBox="1">
            <a:spLocks/>
          </p:cNvSpPr>
          <p:nvPr/>
        </p:nvSpPr>
        <p:spPr bwMode="auto">
          <a:xfrm>
            <a:off x="6697980" y="1601410"/>
            <a:ext cx="5172891" cy="1143000"/>
          </a:xfrm>
          <a:prstGeom prst="rect">
            <a:avLst/>
          </a:prstGeom>
          <a:solidFill>
            <a:srgbClr val="CE4C00">
              <a:alpha val="90000"/>
            </a:srgbClr>
          </a:solidFill>
          <a:ln>
            <a:noFill/>
          </a:ln>
        </p:spPr>
        <p:txBody>
          <a:bodyPr vert="horz" wrap="square" lIns="182880" tIns="0" rIns="0" bIns="0" numCol="1" anchor="ctr" anchorCtr="0" compatLnSpc="1">
            <a:prstTxWarp prst="textNoShape">
              <a:avLst/>
            </a:prstTxWarp>
          </a:bodyPr>
          <a:lstStyle>
            <a:lvl1pPr algn="l" rtl="0" eaLnBrk="1" fontAlgn="base" hangingPunct="1">
              <a:lnSpc>
                <a:spcPct val="105000"/>
              </a:lnSpc>
              <a:spcBef>
                <a:spcPct val="0"/>
              </a:spcBef>
              <a:spcAft>
                <a:spcPct val="0"/>
              </a:spcAft>
              <a:defRPr lang="en-US" sz="4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4000">
                <a:solidFill>
                  <a:schemeClr val="bg2"/>
                </a:solidFill>
                <a:latin typeface="Georgia" pitchFamily="18" charset="0"/>
              </a:defRPr>
            </a:lvl2pPr>
            <a:lvl3pPr algn="l" rtl="0" eaLnBrk="1" fontAlgn="base" hangingPunct="1">
              <a:lnSpc>
                <a:spcPct val="105000"/>
              </a:lnSpc>
              <a:spcBef>
                <a:spcPct val="0"/>
              </a:spcBef>
              <a:spcAft>
                <a:spcPct val="0"/>
              </a:spcAft>
              <a:defRPr sz="4000">
                <a:solidFill>
                  <a:schemeClr val="bg2"/>
                </a:solidFill>
                <a:latin typeface="Georgia" pitchFamily="18" charset="0"/>
              </a:defRPr>
            </a:lvl3pPr>
            <a:lvl4pPr algn="l" rtl="0" eaLnBrk="1" fontAlgn="base" hangingPunct="1">
              <a:lnSpc>
                <a:spcPct val="105000"/>
              </a:lnSpc>
              <a:spcBef>
                <a:spcPct val="0"/>
              </a:spcBef>
              <a:spcAft>
                <a:spcPct val="0"/>
              </a:spcAft>
              <a:defRPr sz="4000">
                <a:solidFill>
                  <a:schemeClr val="bg2"/>
                </a:solidFill>
                <a:latin typeface="Georgia" pitchFamily="18" charset="0"/>
              </a:defRPr>
            </a:lvl4pPr>
            <a:lvl5pPr algn="l" rtl="0" eaLnBrk="1" fontAlgn="base" hangingPunct="1">
              <a:lnSpc>
                <a:spcPct val="105000"/>
              </a:lnSpc>
              <a:spcBef>
                <a:spcPct val="0"/>
              </a:spcBef>
              <a:spcAft>
                <a:spcPct val="0"/>
              </a:spcAft>
              <a:defRPr sz="4000">
                <a:solidFill>
                  <a:schemeClr val="bg2"/>
                </a:solidFill>
                <a:latin typeface="Georgia" pitchFamily="18" charset="0"/>
              </a:defRPr>
            </a:lvl5pPr>
            <a:lvl6pPr marL="609585" algn="l" rtl="0" eaLnBrk="1" fontAlgn="base" hangingPunct="1">
              <a:lnSpc>
                <a:spcPct val="105000"/>
              </a:lnSpc>
              <a:spcBef>
                <a:spcPct val="0"/>
              </a:spcBef>
              <a:spcAft>
                <a:spcPct val="0"/>
              </a:spcAft>
              <a:defRPr sz="4267">
                <a:solidFill>
                  <a:schemeClr val="tx2"/>
                </a:solidFill>
                <a:latin typeface="Georgia" pitchFamily="18" charset="0"/>
              </a:defRPr>
            </a:lvl6pPr>
            <a:lvl7pPr marL="1219170" algn="l" rtl="0" eaLnBrk="1" fontAlgn="base" hangingPunct="1">
              <a:lnSpc>
                <a:spcPct val="105000"/>
              </a:lnSpc>
              <a:spcBef>
                <a:spcPct val="0"/>
              </a:spcBef>
              <a:spcAft>
                <a:spcPct val="0"/>
              </a:spcAft>
              <a:defRPr sz="4267">
                <a:solidFill>
                  <a:schemeClr val="tx2"/>
                </a:solidFill>
                <a:latin typeface="Georgia" pitchFamily="18" charset="0"/>
              </a:defRPr>
            </a:lvl7pPr>
            <a:lvl8pPr marL="1828754" algn="l" rtl="0" eaLnBrk="1" fontAlgn="base" hangingPunct="1">
              <a:lnSpc>
                <a:spcPct val="105000"/>
              </a:lnSpc>
              <a:spcBef>
                <a:spcPct val="0"/>
              </a:spcBef>
              <a:spcAft>
                <a:spcPct val="0"/>
              </a:spcAft>
              <a:defRPr sz="4267">
                <a:solidFill>
                  <a:schemeClr val="tx2"/>
                </a:solidFill>
                <a:latin typeface="Georgia" pitchFamily="18" charset="0"/>
              </a:defRPr>
            </a:lvl8pPr>
            <a:lvl9pPr marL="2438339" algn="l" rtl="0" eaLnBrk="1" fontAlgn="base" hangingPunct="1">
              <a:lnSpc>
                <a:spcPct val="105000"/>
              </a:lnSpc>
              <a:spcBef>
                <a:spcPct val="0"/>
              </a:spcBef>
              <a:spcAft>
                <a:spcPct val="0"/>
              </a:spcAft>
              <a:defRPr sz="4267">
                <a:solidFill>
                  <a:schemeClr val="tx2"/>
                </a:solidFill>
                <a:latin typeface="Georgia" pitchFamily="18" charset="0"/>
              </a:defRPr>
            </a:lvl9pPr>
          </a:lstStyle>
          <a:p>
            <a:r>
              <a:rPr lang="en-US" sz="2400" dirty="0">
                <a:solidFill>
                  <a:schemeClr val="bg1"/>
                </a:solidFill>
                <a:latin typeface="+mn-lt"/>
              </a:rPr>
              <a:t>Leading with </a:t>
            </a:r>
            <a:r>
              <a:rPr lang="en-US" sz="2400" b="1" dirty="0">
                <a:solidFill>
                  <a:schemeClr val="bg1"/>
                </a:solidFill>
                <a:latin typeface="+mn-lt"/>
              </a:rPr>
              <a:t>RPA</a:t>
            </a:r>
          </a:p>
        </p:txBody>
      </p:sp>
      <p:sp>
        <p:nvSpPr>
          <p:cNvPr id="6" name="Title 1">
            <a:extLst>
              <a:ext uri="{FF2B5EF4-FFF2-40B4-BE49-F238E27FC236}">
                <a16:creationId xmlns:a16="http://schemas.microsoft.com/office/drawing/2014/main" id="{5FCC7B29-D5C5-6D40-ADAB-F90B7A8BBBC5}"/>
              </a:ext>
            </a:extLst>
          </p:cNvPr>
          <p:cNvSpPr txBox="1">
            <a:spLocks/>
          </p:cNvSpPr>
          <p:nvPr/>
        </p:nvSpPr>
        <p:spPr bwMode="auto">
          <a:xfrm>
            <a:off x="6697980" y="2883203"/>
            <a:ext cx="5172891" cy="1143000"/>
          </a:xfrm>
          <a:prstGeom prst="rect">
            <a:avLst/>
          </a:prstGeom>
          <a:solidFill>
            <a:schemeClr val="accent3">
              <a:alpha val="90000"/>
            </a:schemeClr>
          </a:solidFill>
          <a:ln>
            <a:noFill/>
          </a:ln>
        </p:spPr>
        <p:txBody>
          <a:bodyPr vert="horz" wrap="square" lIns="182880" tIns="0" rIns="0" bIns="0" numCol="1" anchor="ctr" anchorCtr="0" compatLnSpc="1">
            <a:prstTxWarp prst="textNoShape">
              <a:avLst/>
            </a:prstTxWarp>
          </a:bodyPr>
          <a:lstStyle>
            <a:lvl1pPr algn="l" rtl="0" eaLnBrk="1" fontAlgn="base" hangingPunct="1">
              <a:lnSpc>
                <a:spcPct val="105000"/>
              </a:lnSpc>
              <a:spcBef>
                <a:spcPct val="0"/>
              </a:spcBef>
              <a:spcAft>
                <a:spcPct val="0"/>
              </a:spcAft>
              <a:defRPr lang="en-US" sz="4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4000">
                <a:solidFill>
                  <a:schemeClr val="bg2"/>
                </a:solidFill>
                <a:latin typeface="Georgia" pitchFamily="18" charset="0"/>
              </a:defRPr>
            </a:lvl2pPr>
            <a:lvl3pPr algn="l" rtl="0" eaLnBrk="1" fontAlgn="base" hangingPunct="1">
              <a:lnSpc>
                <a:spcPct val="105000"/>
              </a:lnSpc>
              <a:spcBef>
                <a:spcPct val="0"/>
              </a:spcBef>
              <a:spcAft>
                <a:spcPct val="0"/>
              </a:spcAft>
              <a:defRPr sz="4000">
                <a:solidFill>
                  <a:schemeClr val="bg2"/>
                </a:solidFill>
                <a:latin typeface="Georgia" pitchFamily="18" charset="0"/>
              </a:defRPr>
            </a:lvl3pPr>
            <a:lvl4pPr algn="l" rtl="0" eaLnBrk="1" fontAlgn="base" hangingPunct="1">
              <a:lnSpc>
                <a:spcPct val="105000"/>
              </a:lnSpc>
              <a:spcBef>
                <a:spcPct val="0"/>
              </a:spcBef>
              <a:spcAft>
                <a:spcPct val="0"/>
              </a:spcAft>
              <a:defRPr sz="4000">
                <a:solidFill>
                  <a:schemeClr val="bg2"/>
                </a:solidFill>
                <a:latin typeface="Georgia" pitchFamily="18" charset="0"/>
              </a:defRPr>
            </a:lvl4pPr>
            <a:lvl5pPr algn="l" rtl="0" eaLnBrk="1" fontAlgn="base" hangingPunct="1">
              <a:lnSpc>
                <a:spcPct val="105000"/>
              </a:lnSpc>
              <a:spcBef>
                <a:spcPct val="0"/>
              </a:spcBef>
              <a:spcAft>
                <a:spcPct val="0"/>
              </a:spcAft>
              <a:defRPr sz="4000">
                <a:solidFill>
                  <a:schemeClr val="bg2"/>
                </a:solidFill>
                <a:latin typeface="Georgia" pitchFamily="18" charset="0"/>
              </a:defRPr>
            </a:lvl5pPr>
            <a:lvl6pPr marL="609585" algn="l" rtl="0" eaLnBrk="1" fontAlgn="base" hangingPunct="1">
              <a:lnSpc>
                <a:spcPct val="105000"/>
              </a:lnSpc>
              <a:spcBef>
                <a:spcPct val="0"/>
              </a:spcBef>
              <a:spcAft>
                <a:spcPct val="0"/>
              </a:spcAft>
              <a:defRPr sz="4267">
                <a:solidFill>
                  <a:schemeClr val="tx2"/>
                </a:solidFill>
                <a:latin typeface="Georgia" pitchFamily="18" charset="0"/>
              </a:defRPr>
            </a:lvl6pPr>
            <a:lvl7pPr marL="1219170" algn="l" rtl="0" eaLnBrk="1" fontAlgn="base" hangingPunct="1">
              <a:lnSpc>
                <a:spcPct val="105000"/>
              </a:lnSpc>
              <a:spcBef>
                <a:spcPct val="0"/>
              </a:spcBef>
              <a:spcAft>
                <a:spcPct val="0"/>
              </a:spcAft>
              <a:defRPr sz="4267">
                <a:solidFill>
                  <a:schemeClr val="tx2"/>
                </a:solidFill>
                <a:latin typeface="Georgia" pitchFamily="18" charset="0"/>
              </a:defRPr>
            </a:lvl7pPr>
            <a:lvl8pPr marL="1828754" algn="l" rtl="0" eaLnBrk="1" fontAlgn="base" hangingPunct="1">
              <a:lnSpc>
                <a:spcPct val="105000"/>
              </a:lnSpc>
              <a:spcBef>
                <a:spcPct val="0"/>
              </a:spcBef>
              <a:spcAft>
                <a:spcPct val="0"/>
              </a:spcAft>
              <a:defRPr sz="4267">
                <a:solidFill>
                  <a:schemeClr val="tx2"/>
                </a:solidFill>
                <a:latin typeface="Georgia" pitchFamily="18" charset="0"/>
              </a:defRPr>
            </a:lvl8pPr>
            <a:lvl9pPr marL="2438339" algn="l" rtl="0" eaLnBrk="1" fontAlgn="base" hangingPunct="1">
              <a:lnSpc>
                <a:spcPct val="105000"/>
              </a:lnSpc>
              <a:spcBef>
                <a:spcPct val="0"/>
              </a:spcBef>
              <a:spcAft>
                <a:spcPct val="0"/>
              </a:spcAft>
              <a:defRPr sz="4267">
                <a:solidFill>
                  <a:schemeClr val="tx2"/>
                </a:solidFill>
                <a:latin typeface="Georgia" pitchFamily="18" charset="0"/>
              </a:defRPr>
            </a:lvl9pPr>
          </a:lstStyle>
          <a:p>
            <a:r>
              <a:rPr lang="en-US" sz="2400" dirty="0">
                <a:solidFill>
                  <a:schemeClr val="bg1"/>
                </a:solidFill>
                <a:latin typeface="+mn-lt"/>
              </a:rPr>
              <a:t>Leveraging </a:t>
            </a:r>
            <a:r>
              <a:rPr lang="en-US" sz="2400" b="1" dirty="0">
                <a:solidFill>
                  <a:schemeClr val="bg1"/>
                </a:solidFill>
                <a:latin typeface="+mn-lt"/>
              </a:rPr>
              <a:t>APIs</a:t>
            </a:r>
          </a:p>
        </p:txBody>
      </p:sp>
      <p:sp>
        <p:nvSpPr>
          <p:cNvPr id="7" name="Title 1">
            <a:extLst>
              <a:ext uri="{FF2B5EF4-FFF2-40B4-BE49-F238E27FC236}">
                <a16:creationId xmlns:a16="http://schemas.microsoft.com/office/drawing/2014/main" id="{F9EF13A0-EF48-0242-B5CE-FB6B9B3A8FCB}"/>
              </a:ext>
            </a:extLst>
          </p:cNvPr>
          <p:cNvSpPr txBox="1">
            <a:spLocks/>
          </p:cNvSpPr>
          <p:nvPr/>
        </p:nvSpPr>
        <p:spPr bwMode="auto">
          <a:xfrm>
            <a:off x="6697980" y="4164996"/>
            <a:ext cx="5172891" cy="1143000"/>
          </a:xfrm>
          <a:prstGeom prst="rect">
            <a:avLst/>
          </a:prstGeom>
          <a:solidFill>
            <a:schemeClr val="accent4">
              <a:alpha val="90000"/>
            </a:schemeClr>
          </a:solidFill>
          <a:ln>
            <a:noFill/>
          </a:ln>
        </p:spPr>
        <p:txBody>
          <a:bodyPr vert="horz" wrap="square" lIns="182880" tIns="0" rIns="0" bIns="0" numCol="1" anchor="ctr" anchorCtr="0" compatLnSpc="1">
            <a:prstTxWarp prst="textNoShape">
              <a:avLst/>
            </a:prstTxWarp>
          </a:bodyPr>
          <a:lstStyle>
            <a:lvl1pPr algn="l" rtl="0" eaLnBrk="1" fontAlgn="base" hangingPunct="1">
              <a:lnSpc>
                <a:spcPct val="105000"/>
              </a:lnSpc>
              <a:spcBef>
                <a:spcPct val="0"/>
              </a:spcBef>
              <a:spcAft>
                <a:spcPct val="0"/>
              </a:spcAft>
              <a:defRPr lang="en-US" sz="4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4000">
                <a:solidFill>
                  <a:schemeClr val="bg2"/>
                </a:solidFill>
                <a:latin typeface="Georgia" pitchFamily="18" charset="0"/>
              </a:defRPr>
            </a:lvl2pPr>
            <a:lvl3pPr algn="l" rtl="0" eaLnBrk="1" fontAlgn="base" hangingPunct="1">
              <a:lnSpc>
                <a:spcPct val="105000"/>
              </a:lnSpc>
              <a:spcBef>
                <a:spcPct val="0"/>
              </a:spcBef>
              <a:spcAft>
                <a:spcPct val="0"/>
              </a:spcAft>
              <a:defRPr sz="4000">
                <a:solidFill>
                  <a:schemeClr val="bg2"/>
                </a:solidFill>
                <a:latin typeface="Georgia" pitchFamily="18" charset="0"/>
              </a:defRPr>
            </a:lvl3pPr>
            <a:lvl4pPr algn="l" rtl="0" eaLnBrk="1" fontAlgn="base" hangingPunct="1">
              <a:lnSpc>
                <a:spcPct val="105000"/>
              </a:lnSpc>
              <a:spcBef>
                <a:spcPct val="0"/>
              </a:spcBef>
              <a:spcAft>
                <a:spcPct val="0"/>
              </a:spcAft>
              <a:defRPr sz="4000">
                <a:solidFill>
                  <a:schemeClr val="bg2"/>
                </a:solidFill>
                <a:latin typeface="Georgia" pitchFamily="18" charset="0"/>
              </a:defRPr>
            </a:lvl4pPr>
            <a:lvl5pPr algn="l" rtl="0" eaLnBrk="1" fontAlgn="base" hangingPunct="1">
              <a:lnSpc>
                <a:spcPct val="105000"/>
              </a:lnSpc>
              <a:spcBef>
                <a:spcPct val="0"/>
              </a:spcBef>
              <a:spcAft>
                <a:spcPct val="0"/>
              </a:spcAft>
              <a:defRPr sz="4000">
                <a:solidFill>
                  <a:schemeClr val="bg2"/>
                </a:solidFill>
                <a:latin typeface="Georgia" pitchFamily="18" charset="0"/>
              </a:defRPr>
            </a:lvl5pPr>
            <a:lvl6pPr marL="609585" algn="l" rtl="0" eaLnBrk="1" fontAlgn="base" hangingPunct="1">
              <a:lnSpc>
                <a:spcPct val="105000"/>
              </a:lnSpc>
              <a:spcBef>
                <a:spcPct val="0"/>
              </a:spcBef>
              <a:spcAft>
                <a:spcPct val="0"/>
              </a:spcAft>
              <a:defRPr sz="4267">
                <a:solidFill>
                  <a:schemeClr val="tx2"/>
                </a:solidFill>
                <a:latin typeface="Georgia" pitchFamily="18" charset="0"/>
              </a:defRPr>
            </a:lvl6pPr>
            <a:lvl7pPr marL="1219170" algn="l" rtl="0" eaLnBrk="1" fontAlgn="base" hangingPunct="1">
              <a:lnSpc>
                <a:spcPct val="105000"/>
              </a:lnSpc>
              <a:spcBef>
                <a:spcPct val="0"/>
              </a:spcBef>
              <a:spcAft>
                <a:spcPct val="0"/>
              </a:spcAft>
              <a:defRPr sz="4267">
                <a:solidFill>
                  <a:schemeClr val="tx2"/>
                </a:solidFill>
                <a:latin typeface="Georgia" pitchFamily="18" charset="0"/>
              </a:defRPr>
            </a:lvl7pPr>
            <a:lvl8pPr marL="1828754" algn="l" rtl="0" eaLnBrk="1" fontAlgn="base" hangingPunct="1">
              <a:lnSpc>
                <a:spcPct val="105000"/>
              </a:lnSpc>
              <a:spcBef>
                <a:spcPct val="0"/>
              </a:spcBef>
              <a:spcAft>
                <a:spcPct val="0"/>
              </a:spcAft>
              <a:defRPr sz="4267">
                <a:solidFill>
                  <a:schemeClr val="tx2"/>
                </a:solidFill>
                <a:latin typeface="Georgia" pitchFamily="18" charset="0"/>
              </a:defRPr>
            </a:lvl8pPr>
            <a:lvl9pPr marL="2438339" algn="l" rtl="0" eaLnBrk="1" fontAlgn="base" hangingPunct="1">
              <a:lnSpc>
                <a:spcPct val="105000"/>
              </a:lnSpc>
              <a:spcBef>
                <a:spcPct val="0"/>
              </a:spcBef>
              <a:spcAft>
                <a:spcPct val="0"/>
              </a:spcAft>
              <a:defRPr sz="4267">
                <a:solidFill>
                  <a:schemeClr val="tx2"/>
                </a:solidFill>
                <a:latin typeface="Georgia" pitchFamily="18" charset="0"/>
              </a:defRPr>
            </a:lvl9pPr>
          </a:lstStyle>
          <a:p>
            <a:r>
              <a:rPr lang="en-US" sz="2400" dirty="0">
                <a:solidFill>
                  <a:schemeClr val="bg1"/>
                </a:solidFill>
                <a:latin typeface="+mn-lt"/>
              </a:rPr>
              <a:t>Focusing on your </a:t>
            </a:r>
            <a:r>
              <a:rPr lang="en-US" sz="2400" b="1" dirty="0">
                <a:solidFill>
                  <a:schemeClr val="bg1"/>
                </a:solidFill>
                <a:latin typeface="+mn-lt"/>
              </a:rPr>
              <a:t>Big Data</a:t>
            </a:r>
          </a:p>
        </p:txBody>
      </p:sp>
      <p:sp>
        <p:nvSpPr>
          <p:cNvPr id="8" name="Title 1">
            <a:extLst>
              <a:ext uri="{FF2B5EF4-FFF2-40B4-BE49-F238E27FC236}">
                <a16:creationId xmlns:a16="http://schemas.microsoft.com/office/drawing/2014/main" id="{4D93B665-DD1E-AD48-8F7A-0DC42A5FFCF9}"/>
              </a:ext>
            </a:extLst>
          </p:cNvPr>
          <p:cNvSpPr txBox="1">
            <a:spLocks/>
          </p:cNvSpPr>
          <p:nvPr/>
        </p:nvSpPr>
        <p:spPr bwMode="auto">
          <a:xfrm>
            <a:off x="6697980" y="5446788"/>
            <a:ext cx="5172891" cy="1143000"/>
          </a:xfrm>
          <a:prstGeom prst="rect">
            <a:avLst/>
          </a:prstGeom>
          <a:solidFill>
            <a:schemeClr val="accent5">
              <a:alpha val="90000"/>
            </a:schemeClr>
          </a:solidFill>
          <a:ln>
            <a:noFill/>
          </a:ln>
        </p:spPr>
        <p:txBody>
          <a:bodyPr vert="horz" wrap="square" lIns="182880" tIns="0" rIns="0" bIns="0" numCol="1" anchor="ctr" anchorCtr="0" compatLnSpc="1">
            <a:prstTxWarp prst="textNoShape">
              <a:avLst/>
            </a:prstTxWarp>
          </a:bodyPr>
          <a:lstStyle>
            <a:lvl1pPr algn="l" rtl="0" eaLnBrk="1" fontAlgn="base" hangingPunct="1">
              <a:lnSpc>
                <a:spcPct val="105000"/>
              </a:lnSpc>
              <a:spcBef>
                <a:spcPct val="0"/>
              </a:spcBef>
              <a:spcAft>
                <a:spcPct val="0"/>
              </a:spcAft>
              <a:defRPr lang="en-US" sz="4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4000">
                <a:solidFill>
                  <a:schemeClr val="bg2"/>
                </a:solidFill>
                <a:latin typeface="Georgia" pitchFamily="18" charset="0"/>
              </a:defRPr>
            </a:lvl2pPr>
            <a:lvl3pPr algn="l" rtl="0" eaLnBrk="1" fontAlgn="base" hangingPunct="1">
              <a:lnSpc>
                <a:spcPct val="105000"/>
              </a:lnSpc>
              <a:spcBef>
                <a:spcPct val="0"/>
              </a:spcBef>
              <a:spcAft>
                <a:spcPct val="0"/>
              </a:spcAft>
              <a:defRPr sz="4000">
                <a:solidFill>
                  <a:schemeClr val="bg2"/>
                </a:solidFill>
                <a:latin typeface="Georgia" pitchFamily="18" charset="0"/>
              </a:defRPr>
            </a:lvl3pPr>
            <a:lvl4pPr algn="l" rtl="0" eaLnBrk="1" fontAlgn="base" hangingPunct="1">
              <a:lnSpc>
                <a:spcPct val="105000"/>
              </a:lnSpc>
              <a:spcBef>
                <a:spcPct val="0"/>
              </a:spcBef>
              <a:spcAft>
                <a:spcPct val="0"/>
              </a:spcAft>
              <a:defRPr sz="4000">
                <a:solidFill>
                  <a:schemeClr val="bg2"/>
                </a:solidFill>
                <a:latin typeface="Georgia" pitchFamily="18" charset="0"/>
              </a:defRPr>
            </a:lvl4pPr>
            <a:lvl5pPr algn="l" rtl="0" eaLnBrk="1" fontAlgn="base" hangingPunct="1">
              <a:lnSpc>
                <a:spcPct val="105000"/>
              </a:lnSpc>
              <a:spcBef>
                <a:spcPct val="0"/>
              </a:spcBef>
              <a:spcAft>
                <a:spcPct val="0"/>
              </a:spcAft>
              <a:defRPr sz="4000">
                <a:solidFill>
                  <a:schemeClr val="bg2"/>
                </a:solidFill>
                <a:latin typeface="Georgia" pitchFamily="18" charset="0"/>
              </a:defRPr>
            </a:lvl5pPr>
            <a:lvl6pPr marL="609585" algn="l" rtl="0" eaLnBrk="1" fontAlgn="base" hangingPunct="1">
              <a:lnSpc>
                <a:spcPct val="105000"/>
              </a:lnSpc>
              <a:spcBef>
                <a:spcPct val="0"/>
              </a:spcBef>
              <a:spcAft>
                <a:spcPct val="0"/>
              </a:spcAft>
              <a:defRPr sz="4267">
                <a:solidFill>
                  <a:schemeClr val="tx2"/>
                </a:solidFill>
                <a:latin typeface="Georgia" pitchFamily="18" charset="0"/>
              </a:defRPr>
            </a:lvl6pPr>
            <a:lvl7pPr marL="1219170" algn="l" rtl="0" eaLnBrk="1" fontAlgn="base" hangingPunct="1">
              <a:lnSpc>
                <a:spcPct val="105000"/>
              </a:lnSpc>
              <a:spcBef>
                <a:spcPct val="0"/>
              </a:spcBef>
              <a:spcAft>
                <a:spcPct val="0"/>
              </a:spcAft>
              <a:defRPr sz="4267">
                <a:solidFill>
                  <a:schemeClr val="tx2"/>
                </a:solidFill>
                <a:latin typeface="Georgia" pitchFamily="18" charset="0"/>
              </a:defRPr>
            </a:lvl7pPr>
            <a:lvl8pPr marL="1828754" algn="l" rtl="0" eaLnBrk="1" fontAlgn="base" hangingPunct="1">
              <a:lnSpc>
                <a:spcPct val="105000"/>
              </a:lnSpc>
              <a:spcBef>
                <a:spcPct val="0"/>
              </a:spcBef>
              <a:spcAft>
                <a:spcPct val="0"/>
              </a:spcAft>
              <a:defRPr sz="4267">
                <a:solidFill>
                  <a:schemeClr val="tx2"/>
                </a:solidFill>
                <a:latin typeface="Georgia" pitchFamily="18" charset="0"/>
              </a:defRPr>
            </a:lvl8pPr>
            <a:lvl9pPr marL="2438339" algn="l" rtl="0" eaLnBrk="1" fontAlgn="base" hangingPunct="1">
              <a:lnSpc>
                <a:spcPct val="105000"/>
              </a:lnSpc>
              <a:spcBef>
                <a:spcPct val="0"/>
              </a:spcBef>
              <a:spcAft>
                <a:spcPct val="0"/>
              </a:spcAft>
              <a:defRPr sz="4267">
                <a:solidFill>
                  <a:schemeClr val="tx2"/>
                </a:solidFill>
                <a:latin typeface="Georgia" pitchFamily="18" charset="0"/>
              </a:defRPr>
            </a:lvl9pPr>
          </a:lstStyle>
          <a:p>
            <a:r>
              <a:rPr lang="en-US" sz="2400" dirty="0">
                <a:solidFill>
                  <a:schemeClr val="bg1"/>
                </a:solidFill>
                <a:latin typeface="+mn-lt"/>
              </a:rPr>
              <a:t>Advancing to </a:t>
            </a:r>
            <a:r>
              <a:rPr lang="en-US" sz="2400" b="1" dirty="0">
                <a:solidFill>
                  <a:schemeClr val="bg1"/>
                </a:solidFill>
                <a:latin typeface="+mn-lt"/>
              </a:rPr>
              <a:t>AI/ML</a:t>
            </a:r>
          </a:p>
        </p:txBody>
      </p:sp>
      <p:sp>
        <p:nvSpPr>
          <p:cNvPr id="9" name="Title 1">
            <a:extLst>
              <a:ext uri="{FF2B5EF4-FFF2-40B4-BE49-F238E27FC236}">
                <a16:creationId xmlns:a16="http://schemas.microsoft.com/office/drawing/2014/main" id="{0DE072CA-6375-E842-9B31-1C48D7B7852C}"/>
              </a:ext>
            </a:extLst>
          </p:cNvPr>
          <p:cNvSpPr txBox="1">
            <a:spLocks/>
          </p:cNvSpPr>
          <p:nvPr/>
        </p:nvSpPr>
        <p:spPr bwMode="auto">
          <a:xfrm rot="16200000">
            <a:off x="3517993" y="3569816"/>
            <a:ext cx="4988377" cy="1051561"/>
          </a:xfrm>
          <a:prstGeom prst="rect">
            <a:avLst/>
          </a:prstGeom>
          <a:solidFill>
            <a:schemeClr val="bg1">
              <a:alpha val="90000"/>
            </a:schemeClr>
          </a:solidFill>
          <a:ln>
            <a:noFill/>
          </a:ln>
        </p:spPr>
        <p:txBody>
          <a:bodyPr vert="horz" wrap="square" lIns="182880" tIns="0" rIns="0" bIns="0" numCol="1" anchor="ctr" anchorCtr="0" compatLnSpc="1">
            <a:prstTxWarp prst="textNoShape">
              <a:avLst/>
            </a:prstTxWarp>
          </a:bodyPr>
          <a:lstStyle>
            <a:lvl1pPr algn="l" rtl="0" eaLnBrk="1" fontAlgn="base" hangingPunct="1">
              <a:lnSpc>
                <a:spcPct val="105000"/>
              </a:lnSpc>
              <a:spcBef>
                <a:spcPct val="0"/>
              </a:spcBef>
              <a:spcAft>
                <a:spcPct val="0"/>
              </a:spcAft>
              <a:defRPr lang="en-US" sz="4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4000">
                <a:solidFill>
                  <a:schemeClr val="bg2"/>
                </a:solidFill>
                <a:latin typeface="Georgia" pitchFamily="18" charset="0"/>
              </a:defRPr>
            </a:lvl2pPr>
            <a:lvl3pPr algn="l" rtl="0" eaLnBrk="1" fontAlgn="base" hangingPunct="1">
              <a:lnSpc>
                <a:spcPct val="105000"/>
              </a:lnSpc>
              <a:spcBef>
                <a:spcPct val="0"/>
              </a:spcBef>
              <a:spcAft>
                <a:spcPct val="0"/>
              </a:spcAft>
              <a:defRPr sz="4000">
                <a:solidFill>
                  <a:schemeClr val="bg2"/>
                </a:solidFill>
                <a:latin typeface="Georgia" pitchFamily="18" charset="0"/>
              </a:defRPr>
            </a:lvl3pPr>
            <a:lvl4pPr algn="l" rtl="0" eaLnBrk="1" fontAlgn="base" hangingPunct="1">
              <a:lnSpc>
                <a:spcPct val="105000"/>
              </a:lnSpc>
              <a:spcBef>
                <a:spcPct val="0"/>
              </a:spcBef>
              <a:spcAft>
                <a:spcPct val="0"/>
              </a:spcAft>
              <a:defRPr sz="4000">
                <a:solidFill>
                  <a:schemeClr val="bg2"/>
                </a:solidFill>
                <a:latin typeface="Georgia" pitchFamily="18" charset="0"/>
              </a:defRPr>
            </a:lvl4pPr>
            <a:lvl5pPr algn="l" rtl="0" eaLnBrk="1" fontAlgn="base" hangingPunct="1">
              <a:lnSpc>
                <a:spcPct val="105000"/>
              </a:lnSpc>
              <a:spcBef>
                <a:spcPct val="0"/>
              </a:spcBef>
              <a:spcAft>
                <a:spcPct val="0"/>
              </a:spcAft>
              <a:defRPr sz="4000">
                <a:solidFill>
                  <a:schemeClr val="bg2"/>
                </a:solidFill>
                <a:latin typeface="Georgia" pitchFamily="18" charset="0"/>
              </a:defRPr>
            </a:lvl5pPr>
            <a:lvl6pPr marL="609585" algn="l" rtl="0" eaLnBrk="1" fontAlgn="base" hangingPunct="1">
              <a:lnSpc>
                <a:spcPct val="105000"/>
              </a:lnSpc>
              <a:spcBef>
                <a:spcPct val="0"/>
              </a:spcBef>
              <a:spcAft>
                <a:spcPct val="0"/>
              </a:spcAft>
              <a:defRPr sz="4267">
                <a:solidFill>
                  <a:schemeClr val="tx2"/>
                </a:solidFill>
                <a:latin typeface="Georgia" pitchFamily="18" charset="0"/>
              </a:defRPr>
            </a:lvl6pPr>
            <a:lvl7pPr marL="1219170" algn="l" rtl="0" eaLnBrk="1" fontAlgn="base" hangingPunct="1">
              <a:lnSpc>
                <a:spcPct val="105000"/>
              </a:lnSpc>
              <a:spcBef>
                <a:spcPct val="0"/>
              </a:spcBef>
              <a:spcAft>
                <a:spcPct val="0"/>
              </a:spcAft>
              <a:defRPr sz="4267">
                <a:solidFill>
                  <a:schemeClr val="tx2"/>
                </a:solidFill>
                <a:latin typeface="Georgia" pitchFamily="18" charset="0"/>
              </a:defRPr>
            </a:lvl7pPr>
            <a:lvl8pPr marL="1828754" algn="l" rtl="0" eaLnBrk="1" fontAlgn="base" hangingPunct="1">
              <a:lnSpc>
                <a:spcPct val="105000"/>
              </a:lnSpc>
              <a:spcBef>
                <a:spcPct val="0"/>
              </a:spcBef>
              <a:spcAft>
                <a:spcPct val="0"/>
              </a:spcAft>
              <a:defRPr sz="4267">
                <a:solidFill>
                  <a:schemeClr val="tx2"/>
                </a:solidFill>
                <a:latin typeface="Georgia" pitchFamily="18" charset="0"/>
              </a:defRPr>
            </a:lvl8pPr>
            <a:lvl9pPr marL="2438339" algn="l" rtl="0" eaLnBrk="1" fontAlgn="base" hangingPunct="1">
              <a:lnSpc>
                <a:spcPct val="105000"/>
              </a:lnSpc>
              <a:spcBef>
                <a:spcPct val="0"/>
              </a:spcBef>
              <a:spcAft>
                <a:spcPct val="0"/>
              </a:spcAft>
              <a:defRPr sz="4267">
                <a:solidFill>
                  <a:schemeClr val="tx2"/>
                </a:solidFill>
                <a:latin typeface="Georgia" pitchFamily="18" charset="0"/>
              </a:defRPr>
            </a:lvl9pPr>
          </a:lstStyle>
          <a:p>
            <a:pPr algn="ctr"/>
            <a:r>
              <a:rPr lang="en-US" dirty="0">
                <a:solidFill>
                  <a:schemeClr val="tx1">
                    <a:lumMod val="65000"/>
                    <a:lumOff val="35000"/>
                  </a:schemeClr>
                </a:solidFill>
                <a:latin typeface="+mn-lt"/>
              </a:rPr>
              <a:t>new normal</a:t>
            </a:r>
          </a:p>
        </p:txBody>
      </p:sp>
    </p:spTree>
    <p:extLst>
      <p:ext uri="{BB962C8B-B14F-4D97-AF65-F5344CB8AC3E}">
        <p14:creationId xmlns:p14="http://schemas.microsoft.com/office/powerpoint/2010/main" val="209463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E4C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3F332B-BF8B-7947-A927-BD793A2FA64F}"/>
              </a:ext>
            </a:extLst>
          </p:cNvPr>
          <p:cNvSpPr txBox="1"/>
          <p:nvPr/>
        </p:nvSpPr>
        <p:spPr>
          <a:xfrm>
            <a:off x="5660456" y="1613304"/>
            <a:ext cx="6263267" cy="3708708"/>
          </a:xfrm>
          <a:prstGeom prst="rect">
            <a:avLst/>
          </a:prstGeom>
        </p:spPr>
        <p:txBody>
          <a:bodyPr vert="horz" wrap="square" lIns="91440" tIns="45720" rIns="91440" bIns="45720" rtlCol="0">
            <a:spAutoFit/>
          </a:bodyPr>
          <a:lstStyle/>
          <a:p>
            <a:pPr>
              <a:spcBef>
                <a:spcPts val="600"/>
              </a:spcBef>
            </a:pPr>
            <a:r>
              <a:rPr lang="en-US" sz="2000" b="1" dirty="0"/>
              <a:t>Seth Marlowe</a:t>
            </a:r>
          </a:p>
          <a:p>
            <a:pPr>
              <a:spcBef>
                <a:spcPts val="600"/>
              </a:spcBef>
            </a:pPr>
            <a:r>
              <a:rPr lang="en-US" dirty="0"/>
              <a:t>SVP, Strategist</a:t>
            </a:r>
          </a:p>
          <a:p>
            <a:pPr>
              <a:spcBef>
                <a:spcPts val="600"/>
              </a:spcBef>
            </a:pPr>
            <a:r>
              <a:rPr lang="en-US" dirty="0"/>
              <a:t>Insights Consulting Group</a:t>
            </a:r>
          </a:p>
          <a:p>
            <a:pPr>
              <a:spcBef>
                <a:spcPts val="600"/>
              </a:spcBef>
            </a:pPr>
            <a:r>
              <a:rPr lang="en-US" dirty="0"/>
              <a:t>Treasury, Merchant &amp; Payment Solutions</a:t>
            </a:r>
          </a:p>
          <a:p>
            <a:pPr>
              <a:spcBef>
                <a:spcPts val="600"/>
              </a:spcBef>
            </a:pPr>
            <a:r>
              <a:rPr lang="en-US" dirty="0"/>
              <a:t>Wells Fargo Bank, N.A.</a:t>
            </a:r>
          </a:p>
          <a:p>
            <a:pPr>
              <a:spcBef>
                <a:spcPts val="600"/>
              </a:spcBef>
            </a:pPr>
            <a:endParaRPr lang="en-US" dirty="0"/>
          </a:p>
          <a:p>
            <a:pPr>
              <a:spcBef>
                <a:spcPts val="600"/>
              </a:spcBef>
            </a:pPr>
            <a:r>
              <a:rPr lang="en-US" dirty="0"/>
              <a:t>o: (203) 388-8047</a:t>
            </a:r>
            <a:br>
              <a:rPr lang="en-US" dirty="0"/>
            </a:br>
            <a:r>
              <a:rPr lang="en-US" dirty="0"/>
              <a:t>e: seth.m.marlowe@wellsfargo.com </a:t>
            </a:r>
            <a:br>
              <a:rPr lang="en-US" dirty="0"/>
            </a:br>
            <a:br>
              <a:rPr lang="en-US" dirty="0"/>
            </a:br>
            <a:r>
              <a:rPr lang="en-US" dirty="0" err="1"/>
              <a:t>linkedin</a:t>
            </a:r>
            <a:r>
              <a:rPr lang="en-US" dirty="0"/>
              <a:t>: www.linkedin.com/in/treasurywhisperer/</a:t>
            </a:r>
          </a:p>
          <a:p>
            <a:pPr>
              <a:spcBef>
                <a:spcPts val="600"/>
              </a:spcBef>
            </a:pPr>
            <a:r>
              <a:rPr lang="en-US" dirty="0"/>
              <a:t>twitter: @</a:t>
            </a:r>
            <a:r>
              <a:rPr lang="en-US" dirty="0" err="1"/>
              <a:t>treaswhisperer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221" y="1538016"/>
            <a:ext cx="3786188" cy="3786188"/>
          </a:xfrm>
          <a:prstGeom prst="rect">
            <a:avLst/>
          </a:prstGeom>
        </p:spPr>
      </p:pic>
    </p:spTree>
    <p:extLst>
      <p:ext uri="{BB962C8B-B14F-4D97-AF65-F5344CB8AC3E}">
        <p14:creationId xmlns:p14="http://schemas.microsoft.com/office/powerpoint/2010/main" val="92094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02E87-44C1-8347-B277-E2CA2F8F45B4}"/>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337730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1" y="319617"/>
            <a:ext cx="10972800" cy="1143000"/>
          </a:xfrm>
        </p:spPr>
        <p:txBody>
          <a:bodyPr/>
          <a:lstStyle/>
          <a:p>
            <a:r>
              <a:rPr lang="en-US" dirty="0"/>
              <a:t>Running the business</a:t>
            </a:r>
          </a:p>
        </p:txBody>
      </p:sp>
      <p:grpSp>
        <p:nvGrpSpPr>
          <p:cNvPr id="42" name="Group 41">
            <a:extLst>
              <a:ext uri="{FF2B5EF4-FFF2-40B4-BE49-F238E27FC236}">
                <a16:creationId xmlns:a16="http://schemas.microsoft.com/office/drawing/2014/main" id="{F702405C-05AC-1246-894E-7E6007C6E17D}"/>
              </a:ext>
            </a:extLst>
          </p:cNvPr>
          <p:cNvGrpSpPr/>
          <p:nvPr/>
        </p:nvGrpSpPr>
        <p:grpSpPr>
          <a:xfrm>
            <a:off x="328166" y="1346939"/>
            <a:ext cx="3566160" cy="5111843"/>
            <a:chOff x="267206" y="1346939"/>
            <a:chExt cx="3566160" cy="5111843"/>
          </a:xfrm>
        </p:grpSpPr>
        <p:cxnSp>
          <p:nvCxnSpPr>
            <p:cNvPr id="6" name="Straight Connector 5">
              <a:extLst>
                <a:ext uri="{FF2B5EF4-FFF2-40B4-BE49-F238E27FC236}">
                  <a16:creationId xmlns:a16="http://schemas.microsoft.com/office/drawing/2014/main" id="{8DC14E42-C984-CB4B-BCFE-578D0282C8C3}"/>
                </a:ext>
              </a:extLst>
            </p:cNvPr>
            <p:cNvCxnSpPr/>
            <p:nvPr/>
          </p:nvCxnSpPr>
          <p:spPr>
            <a:xfrm>
              <a:off x="2035046" y="4177177"/>
              <a:ext cx="0" cy="827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C23FA9-7E26-5246-B451-DD4A366FBABB}"/>
                </a:ext>
              </a:extLst>
            </p:cNvPr>
            <p:cNvCxnSpPr>
              <a:cxnSpLocks/>
            </p:cNvCxnSpPr>
            <p:nvPr/>
          </p:nvCxnSpPr>
          <p:spPr>
            <a:xfrm flipV="1">
              <a:off x="953099" y="4123726"/>
              <a:ext cx="2163894"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558DA1F-A681-614A-8019-E3F0AAF0F23A}"/>
                </a:ext>
              </a:extLst>
            </p:cNvPr>
            <p:cNvSpPr txBox="1"/>
            <p:nvPr/>
          </p:nvSpPr>
          <p:spPr>
            <a:xfrm>
              <a:off x="267206" y="4919794"/>
              <a:ext cx="3566160" cy="1538988"/>
            </a:xfrm>
            <a:prstGeom prst="rect">
              <a:avLst/>
            </a:prstGeom>
          </p:spPr>
          <p:txBody>
            <a:bodyPr vert="horz" wrap="square" lIns="91440" tIns="45720" rIns="91440" bIns="45720" rtlCol="0">
              <a:normAutofit/>
            </a:bodyPr>
            <a:lstStyle/>
            <a:p>
              <a:pPr algn="l" defTabSz="914400" rtl="0" eaLnBrk="1" latinLnBrk="0" hangingPunct="1">
                <a:spcBef>
                  <a:spcPts val="800"/>
                </a:spcBef>
              </a:pPr>
              <a:r>
                <a:rPr lang="en-US" sz="2400" b="1" kern="1200" dirty="0">
                  <a:solidFill>
                    <a:schemeClr val="accent3"/>
                  </a:solidFill>
                  <a:latin typeface="Verdana" pitchFamily="34" charset="0"/>
                  <a:ea typeface="+mn-ea"/>
                  <a:cs typeface="+mn-cs"/>
                </a:rPr>
                <a:t>of business leaders </a:t>
              </a:r>
            </a:p>
            <a:p>
              <a:pPr algn="l" defTabSz="914400" rtl="0" eaLnBrk="1" latinLnBrk="0" hangingPunct="1">
                <a:spcBef>
                  <a:spcPts val="800"/>
                </a:spcBef>
              </a:pPr>
              <a:r>
                <a:rPr lang="en-US" kern="1200" dirty="0">
                  <a:solidFill>
                    <a:schemeClr val="tx1"/>
                  </a:solidFill>
                  <a:latin typeface="Verdana" pitchFamily="34" charset="0"/>
                  <a:ea typeface="+mn-ea"/>
                  <a:cs typeface="+mn-cs"/>
                </a:rPr>
                <a:t>look to finance for strategic decisions</a:t>
              </a:r>
            </a:p>
          </p:txBody>
        </p:sp>
        <p:grpSp>
          <p:nvGrpSpPr>
            <p:cNvPr id="16" name="Group 15">
              <a:extLst>
                <a:ext uri="{FF2B5EF4-FFF2-40B4-BE49-F238E27FC236}">
                  <a16:creationId xmlns:a16="http://schemas.microsoft.com/office/drawing/2014/main" id="{E9D7B7B5-67D1-6D40-BF5C-E2F5C94C8F90}"/>
                </a:ext>
              </a:extLst>
            </p:cNvPr>
            <p:cNvGrpSpPr/>
            <p:nvPr/>
          </p:nvGrpSpPr>
          <p:grpSpPr>
            <a:xfrm>
              <a:off x="761471" y="1346939"/>
              <a:ext cx="2547151" cy="2547151"/>
              <a:chOff x="885540" y="1320316"/>
              <a:chExt cx="2547151" cy="2547151"/>
            </a:xfrm>
          </p:grpSpPr>
          <p:sp>
            <p:nvSpPr>
              <p:cNvPr id="7" name="Oval 6">
                <a:extLst>
                  <a:ext uri="{FF2B5EF4-FFF2-40B4-BE49-F238E27FC236}">
                    <a16:creationId xmlns:a16="http://schemas.microsoft.com/office/drawing/2014/main" id="{05EE74FD-153B-3D49-AD8E-F02EEEC1C7CE}"/>
                  </a:ext>
                </a:extLst>
              </p:cNvPr>
              <p:cNvSpPr/>
              <p:nvPr/>
            </p:nvSpPr>
            <p:spPr>
              <a:xfrm>
                <a:off x="885540" y="1320316"/>
                <a:ext cx="2547151" cy="2547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a:extLst>
                  <a:ext uri="{FF2B5EF4-FFF2-40B4-BE49-F238E27FC236}">
                    <a16:creationId xmlns:a16="http://schemas.microsoft.com/office/drawing/2014/main" id="{7ABAC940-48B4-474B-B95D-26AB2CF08997}"/>
                  </a:ext>
                </a:extLst>
              </p:cNvPr>
              <p:cNvSpPr/>
              <p:nvPr/>
            </p:nvSpPr>
            <p:spPr>
              <a:xfrm>
                <a:off x="1016115" y="1450891"/>
                <a:ext cx="2286000" cy="2286000"/>
              </a:xfrm>
              <a:prstGeom prst="donut">
                <a:avLst>
                  <a:gd name="adj" fmla="val 18132"/>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7E9D3E5B-97E6-EA4B-9509-18C3DE98707B}"/>
                  </a:ext>
                </a:extLst>
              </p:cNvPr>
              <p:cNvSpPr txBox="1"/>
              <p:nvPr/>
            </p:nvSpPr>
            <p:spPr>
              <a:xfrm>
                <a:off x="1357763" y="1852750"/>
                <a:ext cx="1618735" cy="1504735"/>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3600" kern="1200" dirty="0">
                    <a:solidFill>
                      <a:schemeClr val="bg1"/>
                    </a:solidFill>
                    <a:latin typeface="Verdana" pitchFamily="34" charset="0"/>
                    <a:ea typeface="+mn-ea"/>
                    <a:cs typeface="+mn-cs"/>
                  </a:rPr>
                  <a:t>70%</a:t>
                </a:r>
              </a:p>
            </p:txBody>
          </p:sp>
          <p:sp>
            <p:nvSpPr>
              <p:cNvPr id="33" name="Block Arc 32">
                <a:extLst>
                  <a:ext uri="{FF2B5EF4-FFF2-40B4-BE49-F238E27FC236}">
                    <a16:creationId xmlns:a16="http://schemas.microsoft.com/office/drawing/2014/main" id="{92BC274C-310F-CC4D-82B7-F63CCE32166F}"/>
                  </a:ext>
                </a:extLst>
              </p:cNvPr>
              <p:cNvSpPr>
                <a:spLocks noChangeAspect="1"/>
              </p:cNvSpPr>
              <p:nvPr/>
            </p:nvSpPr>
            <p:spPr>
              <a:xfrm rot="9578081">
                <a:off x="1016115" y="1450891"/>
                <a:ext cx="2286000" cy="2286000"/>
              </a:xfrm>
              <a:prstGeom prst="blockArc">
                <a:avLst>
                  <a:gd name="adj1" fmla="val 6651356"/>
                  <a:gd name="adj2" fmla="val 21245793"/>
                  <a:gd name="adj3" fmla="val 18158"/>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 name="Group 40">
            <a:extLst>
              <a:ext uri="{FF2B5EF4-FFF2-40B4-BE49-F238E27FC236}">
                <a16:creationId xmlns:a16="http://schemas.microsoft.com/office/drawing/2014/main" id="{7E3F63DF-3D84-FF42-9185-C8949065C0F8}"/>
              </a:ext>
            </a:extLst>
          </p:cNvPr>
          <p:cNvGrpSpPr/>
          <p:nvPr/>
        </p:nvGrpSpPr>
        <p:grpSpPr>
          <a:xfrm>
            <a:off x="4312920" y="1346939"/>
            <a:ext cx="3566160" cy="5111843"/>
            <a:chOff x="4312920" y="1346939"/>
            <a:chExt cx="3566160" cy="5111843"/>
          </a:xfrm>
        </p:grpSpPr>
        <p:sp>
          <p:nvSpPr>
            <p:cNvPr id="12" name="TextBox 11">
              <a:extLst>
                <a:ext uri="{FF2B5EF4-FFF2-40B4-BE49-F238E27FC236}">
                  <a16:creationId xmlns:a16="http://schemas.microsoft.com/office/drawing/2014/main" id="{FBE8B60F-0940-BA4F-812C-CCBE8CC0D67B}"/>
                </a:ext>
              </a:extLst>
            </p:cNvPr>
            <p:cNvSpPr txBox="1"/>
            <p:nvPr/>
          </p:nvSpPr>
          <p:spPr>
            <a:xfrm>
              <a:off x="4312920" y="4919794"/>
              <a:ext cx="3566160" cy="1538988"/>
            </a:xfrm>
            <a:prstGeom prst="rect">
              <a:avLst/>
            </a:prstGeom>
          </p:spPr>
          <p:txBody>
            <a:bodyPr vert="horz" wrap="square" lIns="91440" tIns="45720" rIns="91440" bIns="45720" rtlCol="0">
              <a:normAutofit/>
            </a:bodyPr>
            <a:lstStyle/>
            <a:p>
              <a:pPr algn="l" defTabSz="914400" rtl="0" eaLnBrk="1" latinLnBrk="0" hangingPunct="1">
                <a:spcBef>
                  <a:spcPts val="800"/>
                </a:spcBef>
              </a:pPr>
              <a:r>
                <a:rPr lang="en-US" sz="2400" b="1" kern="1200" dirty="0">
                  <a:solidFill>
                    <a:srgbClr val="CE4C00"/>
                  </a:solidFill>
                  <a:latin typeface="Verdana" pitchFamily="34" charset="0"/>
                  <a:ea typeface="+mn-ea"/>
                  <a:cs typeface="+mn-cs"/>
                </a:rPr>
                <a:t>of CFOs</a:t>
              </a:r>
            </a:p>
            <a:p>
              <a:pPr algn="l" defTabSz="914400" rtl="0" eaLnBrk="1" latinLnBrk="0" hangingPunct="1">
                <a:spcBef>
                  <a:spcPts val="800"/>
                </a:spcBef>
              </a:pPr>
              <a:r>
                <a:rPr lang="en-US" kern="1200" dirty="0">
                  <a:solidFill>
                    <a:schemeClr val="tx1"/>
                  </a:solidFill>
                  <a:latin typeface="Verdana" pitchFamily="34" charset="0"/>
                  <a:ea typeface="+mn-ea"/>
                  <a:cs typeface="+mn-cs"/>
                </a:rPr>
                <a:t>believe advanced data analytics is the way to get there</a:t>
              </a:r>
            </a:p>
          </p:txBody>
        </p:sp>
        <p:cxnSp>
          <p:nvCxnSpPr>
            <p:cNvPr id="22" name="Straight Connector 21">
              <a:extLst>
                <a:ext uri="{FF2B5EF4-FFF2-40B4-BE49-F238E27FC236}">
                  <a16:creationId xmlns:a16="http://schemas.microsoft.com/office/drawing/2014/main" id="{2F601940-492D-E04E-A6B4-D54C07D84049}"/>
                </a:ext>
              </a:extLst>
            </p:cNvPr>
            <p:cNvCxnSpPr/>
            <p:nvPr/>
          </p:nvCxnSpPr>
          <p:spPr>
            <a:xfrm>
              <a:off x="6096000" y="4177177"/>
              <a:ext cx="0" cy="82790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2DD630-C37B-0747-BE4C-EDA8CFB0B778}"/>
                </a:ext>
              </a:extLst>
            </p:cNvPr>
            <p:cNvCxnSpPr>
              <a:cxnSpLocks/>
            </p:cNvCxnSpPr>
            <p:nvPr/>
          </p:nvCxnSpPr>
          <p:spPr>
            <a:xfrm flipV="1">
              <a:off x="5014053" y="4123726"/>
              <a:ext cx="2163894"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F6DB546-D191-0B46-A0F7-D0EF1C40263B}"/>
                </a:ext>
              </a:extLst>
            </p:cNvPr>
            <p:cNvGrpSpPr/>
            <p:nvPr/>
          </p:nvGrpSpPr>
          <p:grpSpPr>
            <a:xfrm>
              <a:off x="4822425" y="1346939"/>
              <a:ext cx="2547151" cy="2547151"/>
              <a:chOff x="4829415" y="1346939"/>
              <a:chExt cx="2547151" cy="2547151"/>
            </a:xfrm>
          </p:grpSpPr>
          <p:grpSp>
            <p:nvGrpSpPr>
              <p:cNvPr id="17" name="Group 16">
                <a:extLst>
                  <a:ext uri="{FF2B5EF4-FFF2-40B4-BE49-F238E27FC236}">
                    <a16:creationId xmlns:a16="http://schemas.microsoft.com/office/drawing/2014/main" id="{14208436-A56D-4D4D-B10F-C593AB88667D}"/>
                  </a:ext>
                </a:extLst>
              </p:cNvPr>
              <p:cNvGrpSpPr/>
              <p:nvPr/>
            </p:nvGrpSpPr>
            <p:grpSpPr>
              <a:xfrm>
                <a:off x="4829415" y="1346939"/>
                <a:ext cx="2547151" cy="2547151"/>
                <a:chOff x="4829415" y="1346939"/>
                <a:chExt cx="2547151" cy="2547151"/>
              </a:xfrm>
            </p:grpSpPr>
            <p:sp>
              <p:nvSpPr>
                <p:cNvPr id="20" name="Oval 19">
                  <a:extLst>
                    <a:ext uri="{FF2B5EF4-FFF2-40B4-BE49-F238E27FC236}">
                      <a16:creationId xmlns:a16="http://schemas.microsoft.com/office/drawing/2014/main" id="{B1806C33-B4F9-4049-8B06-CF98B6CA4789}"/>
                    </a:ext>
                  </a:extLst>
                </p:cNvPr>
                <p:cNvSpPr/>
                <p:nvPr/>
              </p:nvSpPr>
              <p:spPr>
                <a:xfrm>
                  <a:off x="4829415" y="1346939"/>
                  <a:ext cx="2547151" cy="2547151"/>
                </a:xfrm>
                <a:prstGeom prst="ellipse">
                  <a:avLst/>
                </a:prstGeom>
                <a:solidFill>
                  <a:srgbClr val="CE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0C0C1C3-6C1D-D54C-8E2B-FA551E4DC86B}"/>
                    </a:ext>
                  </a:extLst>
                </p:cNvPr>
                <p:cNvSpPr txBox="1"/>
                <p:nvPr/>
              </p:nvSpPr>
              <p:spPr>
                <a:xfrm>
                  <a:off x="5286633" y="1851135"/>
                  <a:ext cx="1618735" cy="1504735"/>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3600" dirty="0">
                      <a:solidFill>
                        <a:schemeClr val="bg1"/>
                      </a:solidFill>
                      <a:latin typeface="Verdana" pitchFamily="34" charset="0"/>
                    </a:rPr>
                    <a:t>66</a:t>
                  </a:r>
                  <a:r>
                    <a:rPr lang="en-US" sz="3600" kern="1200" dirty="0">
                      <a:solidFill>
                        <a:schemeClr val="bg1"/>
                      </a:solidFill>
                      <a:latin typeface="Verdana" pitchFamily="34" charset="0"/>
                      <a:ea typeface="+mn-ea"/>
                      <a:cs typeface="+mn-cs"/>
                    </a:rPr>
                    <a:t>%</a:t>
                  </a:r>
                </a:p>
              </p:txBody>
            </p:sp>
            <p:sp>
              <p:nvSpPr>
                <p:cNvPr id="38" name="Donut 37">
                  <a:extLst>
                    <a:ext uri="{FF2B5EF4-FFF2-40B4-BE49-F238E27FC236}">
                      <a16:creationId xmlns:a16="http://schemas.microsoft.com/office/drawing/2014/main" id="{4D5FB6E1-837F-B340-8E3C-3C0D522F9780}"/>
                    </a:ext>
                  </a:extLst>
                </p:cNvPr>
                <p:cNvSpPr>
                  <a:spLocks noChangeAspect="1"/>
                </p:cNvSpPr>
                <p:nvPr/>
              </p:nvSpPr>
              <p:spPr>
                <a:xfrm>
                  <a:off x="4959990" y="1477514"/>
                  <a:ext cx="2286000" cy="2286000"/>
                </a:xfrm>
                <a:prstGeom prst="donut">
                  <a:avLst>
                    <a:gd name="adj" fmla="val 18132"/>
                  </a:avLst>
                </a:prstGeom>
                <a:solidFill>
                  <a:srgbClr val="CE4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Block Arc 2">
                <a:extLst>
                  <a:ext uri="{FF2B5EF4-FFF2-40B4-BE49-F238E27FC236}">
                    <a16:creationId xmlns:a16="http://schemas.microsoft.com/office/drawing/2014/main" id="{B5E202D2-1CDE-064D-9FFD-49EC7AF2D079}"/>
                  </a:ext>
                </a:extLst>
              </p:cNvPr>
              <p:cNvSpPr/>
              <p:nvPr/>
            </p:nvSpPr>
            <p:spPr>
              <a:xfrm rot="9193460">
                <a:off x="4959990" y="1477514"/>
                <a:ext cx="2286000" cy="2286000"/>
              </a:xfrm>
              <a:prstGeom prst="blockArc">
                <a:avLst>
                  <a:gd name="adj1" fmla="val 7010123"/>
                  <a:gd name="adj2" fmla="val 17051"/>
                  <a:gd name="adj3" fmla="val 1800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 name="Group 39">
            <a:extLst>
              <a:ext uri="{FF2B5EF4-FFF2-40B4-BE49-F238E27FC236}">
                <a16:creationId xmlns:a16="http://schemas.microsoft.com/office/drawing/2014/main" id="{A20C7438-48DF-964D-8CEA-FCEC65619A10}"/>
              </a:ext>
            </a:extLst>
          </p:cNvPr>
          <p:cNvGrpSpPr/>
          <p:nvPr/>
        </p:nvGrpSpPr>
        <p:grpSpPr>
          <a:xfrm>
            <a:off x="8312914" y="1346939"/>
            <a:ext cx="3566160" cy="5111843"/>
            <a:chOff x="8373874" y="1346939"/>
            <a:chExt cx="3566160" cy="5111843"/>
          </a:xfrm>
        </p:grpSpPr>
        <p:sp>
          <p:nvSpPr>
            <p:cNvPr id="13" name="TextBox 12">
              <a:extLst>
                <a:ext uri="{FF2B5EF4-FFF2-40B4-BE49-F238E27FC236}">
                  <a16:creationId xmlns:a16="http://schemas.microsoft.com/office/drawing/2014/main" id="{55644E25-CACD-5F4F-A41D-906545C6F01D}"/>
                </a:ext>
              </a:extLst>
            </p:cNvPr>
            <p:cNvSpPr txBox="1"/>
            <p:nvPr/>
          </p:nvSpPr>
          <p:spPr>
            <a:xfrm>
              <a:off x="8373874" y="4919794"/>
              <a:ext cx="3566160" cy="1538988"/>
            </a:xfrm>
            <a:prstGeom prst="rect">
              <a:avLst/>
            </a:prstGeom>
          </p:spPr>
          <p:txBody>
            <a:bodyPr vert="horz" wrap="square" lIns="91440" tIns="45720" rIns="91440" bIns="45720" rtlCol="0">
              <a:normAutofit/>
            </a:bodyPr>
            <a:lstStyle/>
            <a:p>
              <a:pPr algn="l" defTabSz="914400" rtl="0" eaLnBrk="1" latinLnBrk="0" hangingPunct="1">
                <a:spcBef>
                  <a:spcPts val="800"/>
                </a:spcBef>
              </a:pPr>
              <a:r>
                <a:rPr lang="en-US" sz="2400" b="1" kern="1200" dirty="0">
                  <a:solidFill>
                    <a:schemeClr val="accent4"/>
                  </a:solidFill>
                  <a:latin typeface="Verdana" pitchFamily="34" charset="0"/>
                  <a:ea typeface="+mn-ea"/>
                  <a:cs typeface="+mn-cs"/>
                </a:rPr>
                <a:t>of CFOs</a:t>
              </a:r>
            </a:p>
            <a:p>
              <a:pPr algn="l" defTabSz="914400" rtl="0" eaLnBrk="1" latinLnBrk="0" hangingPunct="1">
                <a:spcBef>
                  <a:spcPts val="800"/>
                </a:spcBef>
              </a:pPr>
              <a:r>
                <a:rPr lang="en-US" kern="1200" dirty="0">
                  <a:solidFill>
                    <a:schemeClr val="tx1"/>
                  </a:solidFill>
                  <a:latin typeface="Verdana" pitchFamily="34" charset="0"/>
                  <a:ea typeface="+mn-ea"/>
                  <a:cs typeface="+mn-cs"/>
                </a:rPr>
                <a:t>trust the insights from their own data teams</a:t>
              </a:r>
            </a:p>
          </p:txBody>
        </p:sp>
        <p:cxnSp>
          <p:nvCxnSpPr>
            <p:cNvPr id="27" name="Straight Connector 26">
              <a:extLst>
                <a:ext uri="{FF2B5EF4-FFF2-40B4-BE49-F238E27FC236}">
                  <a16:creationId xmlns:a16="http://schemas.microsoft.com/office/drawing/2014/main" id="{EB24C4F4-BD44-E44B-AF77-6329D8736C64}"/>
                </a:ext>
              </a:extLst>
            </p:cNvPr>
            <p:cNvCxnSpPr/>
            <p:nvPr/>
          </p:nvCxnSpPr>
          <p:spPr>
            <a:xfrm>
              <a:off x="10156954" y="4177177"/>
              <a:ext cx="0" cy="82790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48E155-B6B9-0D45-9367-6350E6AAA89A}"/>
                </a:ext>
              </a:extLst>
            </p:cNvPr>
            <p:cNvCxnSpPr>
              <a:cxnSpLocks/>
            </p:cNvCxnSpPr>
            <p:nvPr/>
          </p:nvCxnSpPr>
          <p:spPr>
            <a:xfrm flipV="1">
              <a:off x="9075007" y="4123726"/>
              <a:ext cx="2163894" cy="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A9E7B39-3F80-F247-8BBB-3D4AB46012DD}"/>
                </a:ext>
              </a:extLst>
            </p:cNvPr>
            <p:cNvGrpSpPr/>
            <p:nvPr/>
          </p:nvGrpSpPr>
          <p:grpSpPr>
            <a:xfrm>
              <a:off x="8883379" y="1346939"/>
              <a:ext cx="2547151" cy="2547151"/>
              <a:chOff x="8945152" y="1213643"/>
              <a:chExt cx="2547151" cy="2547151"/>
            </a:xfrm>
          </p:grpSpPr>
          <p:sp>
            <p:nvSpPr>
              <p:cNvPr id="25" name="Oval 24">
                <a:extLst>
                  <a:ext uri="{FF2B5EF4-FFF2-40B4-BE49-F238E27FC236}">
                    <a16:creationId xmlns:a16="http://schemas.microsoft.com/office/drawing/2014/main" id="{DCD3EB4C-C710-0646-BD83-6B666002E95D}"/>
                  </a:ext>
                </a:extLst>
              </p:cNvPr>
              <p:cNvSpPr/>
              <p:nvPr/>
            </p:nvSpPr>
            <p:spPr>
              <a:xfrm>
                <a:off x="8945152" y="1213643"/>
                <a:ext cx="2547151" cy="25471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E86AC8A-DBDC-2C49-82F1-6EF8347D2B86}"/>
                  </a:ext>
                </a:extLst>
              </p:cNvPr>
              <p:cNvSpPr txBox="1"/>
              <p:nvPr/>
            </p:nvSpPr>
            <p:spPr>
              <a:xfrm>
                <a:off x="9347587" y="1779286"/>
                <a:ext cx="1618735" cy="1504735"/>
              </a:xfrm>
              <a:prstGeom prst="rect">
                <a:avLst/>
              </a:prstGeom>
            </p:spPr>
            <p:txBody>
              <a:bodyPr vert="horz" wrap="square" lIns="91440" tIns="45720" rIns="91440" bIns="45720" rtlCol="0" anchor="ctr">
                <a:normAutofit/>
              </a:bodyPr>
              <a:lstStyle/>
              <a:p>
                <a:pPr algn="ctr" defTabSz="914400" rtl="0" eaLnBrk="1" latinLnBrk="0" hangingPunct="1">
                  <a:spcBef>
                    <a:spcPts val="800"/>
                  </a:spcBef>
                </a:pPr>
                <a:r>
                  <a:rPr lang="en-US" sz="3600" dirty="0">
                    <a:solidFill>
                      <a:schemeClr val="bg1"/>
                    </a:solidFill>
                    <a:latin typeface="Verdana" pitchFamily="34" charset="0"/>
                  </a:rPr>
                  <a:t>16</a:t>
                </a:r>
                <a:r>
                  <a:rPr lang="en-US" sz="3600" kern="1200" dirty="0">
                    <a:solidFill>
                      <a:schemeClr val="bg1"/>
                    </a:solidFill>
                    <a:latin typeface="Verdana" pitchFamily="34" charset="0"/>
                    <a:ea typeface="+mn-ea"/>
                    <a:cs typeface="+mn-cs"/>
                  </a:rPr>
                  <a:t>%</a:t>
                </a:r>
              </a:p>
            </p:txBody>
          </p:sp>
          <p:sp>
            <p:nvSpPr>
              <p:cNvPr id="39" name="Donut 38">
                <a:extLst>
                  <a:ext uri="{FF2B5EF4-FFF2-40B4-BE49-F238E27FC236}">
                    <a16:creationId xmlns:a16="http://schemas.microsoft.com/office/drawing/2014/main" id="{63D6BC1A-4BA9-3E43-B024-4A5354990947}"/>
                  </a:ext>
                </a:extLst>
              </p:cNvPr>
              <p:cNvSpPr>
                <a:spLocks noChangeAspect="1"/>
              </p:cNvSpPr>
              <p:nvPr/>
            </p:nvSpPr>
            <p:spPr>
              <a:xfrm>
                <a:off x="9075727" y="1344218"/>
                <a:ext cx="2286000" cy="2286000"/>
              </a:xfrm>
              <a:prstGeom prst="donut">
                <a:avLst>
                  <a:gd name="adj" fmla="val 18132"/>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lock Arc 36">
                <a:extLst>
                  <a:ext uri="{FF2B5EF4-FFF2-40B4-BE49-F238E27FC236}">
                    <a16:creationId xmlns:a16="http://schemas.microsoft.com/office/drawing/2014/main" id="{92FBC64C-2B79-664C-A9D4-C934170EBC9D}"/>
                  </a:ext>
                </a:extLst>
              </p:cNvPr>
              <p:cNvSpPr>
                <a:spLocks noChangeAspect="1"/>
              </p:cNvSpPr>
              <p:nvPr/>
            </p:nvSpPr>
            <p:spPr>
              <a:xfrm rot="19551609">
                <a:off x="9075727" y="1344218"/>
                <a:ext cx="2286000" cy="2286000"/>
              </a:xfrm>
              <a:prstGeom prst="blockArc">
                <a:avLst>
                  <a:gd name="adj1" fmla="val 18268011"/>
                  <a:gd name="adj2" fmla="val 252306"/>
                  <a:gd name="adj3" fmla="val 18048"/>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 name="TextBox 3">
            <a:extLst>
              <a:ext uri="{FF2B5EF4-FFF2-40B4-BE49-F238E27FC236}">
                <a16:creationId xmlns:a16="http://schemas.microsoft.com/office/drawing/2014/main" id="{94AACDA7-6F4E-7142-97D1-1708E2F04A0D}"/>
              </a:ext>
            </a:extLst>
          </p:cNvPr>
          <p:cNvSpPr txBox="1"/>
          <p:nvPr/>
        </p:nvSpPr>
        <p:spPr>
          <a:xfrm>
            <a:off x="0" y="6458782"/>
            <a:ext cx="4822425" cy="399218"/>
          </a:xfrm>
          <a:prstGeom prst="rect">
            <a:avLst/>
          </a:prstGeom>
        </p:spPr>
        <p:txBody>
          <a:bodyPr vert="horz" wrap="square" lIns="91440" tIns="45720" rIns="91440" bIns="45720" rtlCol="0" anchor="b">
            <a:normAutofit/>
          </a:bodyPr>
          <a:lstStyle/>
          <a:p>
            <a:r>
              <a:rPr lang="en-US" sz="1000" dirty="0"/>
              <a:t>Source – </a:t>
            </a:r>
            <a:r>
              <a:rPr lang="en-US" sz="1000" dirty="0" err="1"/>
              <a:t>Prevedere</a:t>
            </a:r>
            <a:r>
              <a:rPr lang="en-US" sz="1000" dirty="0"/>
              <a:t> 2018: “How do you break the CFO Paradox”</a:t>
            </a:r>
          </a:p>
        </p:txBody>
      </p:sp>
    </p:spTree>
    <p:extLst>
      <p:ext uri="{BB962C8B-B14F-4D97-AF65-F5344CB8AC3E}">
        <p14:creationId xmlns:p14="http://schemas.microsoft.com/office/powerpoint/2010/main" val="7409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p:tgtEl>
                                          <p:spTgt spid="41"/>
                                        </p:tgtEl>
                                        <p:attrNameLst>
                                          <p:attrName>ppt_y</p:attrName>
                                        </p:attrNameLst>
                                      </p:cBhvr>
                                      <p:tavLst>
                                        <p:tav tm="0">
                                          <p:val>
                                            <p:strVal val="#ppt_y+#ppt_h*1.125000"/>
                                          </p:val>
                                        </p:tav>
                                        <p:tav tm="100000">
                                          <p:val>
                                            <p:strVal val="#ppt_y"/>
                                          </p:val>
                                        </p:tav>
                                      </p:tavLst>
                                    </p:anim>
                                    <p:animEffect transition="in" filter="wipe(up)">
                                      <p:cBhvr>
                                        <p:cTn id="13" dur="500"/>
                                        <p:tgtEl>
                                          <p:spTgt spid="41"/>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p:tgtEl>
                                          <p:spTgt spid="40"/>
                                        </p:tgtEl>
                                        <p:attrNameLst>
                                          <p:attrName>ppt_y</p:attrName>
                                        </p:attrNameLst>
                                      </p:cBhvr>
                                      <p:tavLst>
                                        <p:tav tm="0">
                                          <p:val>
                                            <p:strVal val="#ppt_y+#ppt_h*1.125000"/>
                                          </p:val>
                                        </p:tav>
                                        <p:tav tm="100000">
                                          <p:val>
                                            <p:strVal val="#ppt_y"/>
                                          </p:val>
                                        </p:tav>
                                      </p:tavLst>
                                    </p:anim>
                                    <p:animEffect transition="in" filter="wipe(up)">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7AB64852-3B99-154B-A8C7-D88EFD659409}"/>
              </a:ext>
            </a:extLst>
          </p:cNvPr>
          <p:cNvGraphicFramePr>
            <a:graphicFrameLocks noGrp="1"/>
          </p:cNvGraphicFramePr>
          <p:nvPr>
            <p:ph idx="1"/>
            <p:extLst>
              <p:ext uri="{D42A27DB-BD31-4B8C-83A1-F6EECF244321}">
                <p14:modId xmlns:p14="http://schemas.microsoft.com/office/powerpoint/2010/main" val="4138339495"/>
              </p:ext>
            </p:extLst>
          </p:nvPr>
        </p:nvGraphicFramePr>
        <p:xfrm>
          <a:off x="2457218" y="1479599"/>
          <a:ext cx="7277565" cy="4516023"/>
        </p:xfrm>
        <a:graphic>
          <a:graphicData uri="http://schemas.openxmlformats.org/drawingml/2006/table">
            <a:tbl>
              <a:tblPr bandRow="1">
                <a:tableStyleId>{073A0DAA-6AF3-43AB-8588-CEC1D06C72B9}</a:tableStyleId>
              </a:tblPr>
              <a:tblGrid>
                <a:gridCol w="3396940">
                  <a:extLst>
                    <a:ext uri="{9D8B030D-6E8A-4147-A177-3AD203B41FA5}">
                      <a16:colId xmlns:a16="http://schemas.microsoft.com/office/drawing/2014/main" val="1350353906"/>
                    </a:ext>
                  </a:extLst>
                </a:gridCol>
                <a:gridCol w="3880625">
                  <a:extLst>
                    <a:ext uri="{9D8B030D-6E8A-4147-A177-3AD203B41FA5}">
                      <a16:colId xmlns:a16="http://schemas.microsoft.com/office/drawing/2014/main" val="3883115144"/>
                    </a:ext>
                  </a:extLst>
                </a:gridCol>
              </a:tblGrid>
              <a:tr h="2168505">
                <a:tc>
                  <a:txBody>
                    <a:bodyPr/>
                    <a:lstStyle/>
                    <a:p>
                      <a:r>
                        <a:rPr lang="en-US" sz="2000" b="1" dirty="0">
                          <a:solidFill>
                            <a:schemeClr val="bg1"/>
                          </a:solidFill>
                        </a:rPr>
                        <a:t>Leaders</a:t>
                      </a:r>
                    </a:p>
                  </a:txBody>
                  <a:tcPr marL="186166" marR="186166" anchor="ctr">
                    <a:lnB w="12700" cap="flat" cmpd="sng" algn="ctr">
                      <a:solidFill>
                        <a:schemeClr val="accent3"/>
                      </a:solidFill>
                      <a:prstDash val="solid"/>
                      <a:round/>
                      <a:headEnd type="none" w="med" len="med"/>
                      <a:tailEnd type="none" w="med" len="med"/>
                    </a:lnB>
                    <a:solidFill>
                      <a:schemeClr val="accent3"/>
                    </a:solidFill>
                  </a:tcPr>
                </a:tc>
                <a:tc>
                  <a:txBody>
                    <a:bodyPr/>
                    <a:lstStyle/>
                    <a:p>
                      <a:pPr marL="342900" indent="-342900">
                        <a:buFont typeface="Arial" panose="020B0604020202020204" pitchFamily="34" charset="0"/>
                        <a:buChar char="•"/>
                      </a:pPr>
                      <a:r>
                        <a:rPr lang="en-US" sz="2000" dirty="0">
                          <a:solidFill>
                            <a:schemeClr val="accent3"/>
                          </a:solidFill>
                        </a:rPr>
                        <a:t>Informatics</a:t>
                      </a:r>
                    </a:p>
                    <a:p>
                      <a:pPr marL="342900" indent="-342900">
                        <a:buFont typeface="Arial" panose="020B0604020202020204" pitchFamily="34" charset="0"/>
                        <a:buChar char="•"/>
                      </a:pPr>
                      <a:r>
                        <a:rPr lang="en-US" sz="2000" dirty="0">
                          <a:solidFill>
                            <a:schemeClr val="accent3"/>
                          </a:solidFill>
                        </a:rPr>
                        <a:t>IBM</a:t>
                      </a:r>
                    </a:p>
                    <a:p>
                      <a:pPr marL="342900" indent="-342900">
                        <a:buFont typeface="Arial" panose="020B0604020202020204" pitchFamily="34" charset="0"/>
                        <a:buChar char="•"/>
                      </a:pPr>
                      <a:r>
                        <a:rPr lang="en-US" sz="2000" dirty="0" err="1">
                          <a:solidFill>
                            <a:schemeClr val="accent3"/>
                          </a:solidFill>
                        </a:rPr>
                        <a:t>Talend</a:t>
                      </a:r>
                      <a:endParaRPr lang="en-US" sz="2000" dirty="0">
                        <a:solidFill>
                          <a:schemeClr val="accent3"/>
                        </a:solidFill>
                      </a:endParaRPr>
                    </a:p>
                    <a:p>
                      <a:pPr marL="342900" indent="-342900">
                        <a:buFont typeface="Arial" panose="020B0604020202020204" pitchFamily="34" charset="0"/>
                        <a:buChar char="•"/>
                      </a:pPr>
                      <a:r>
                        <a:rPr lang="en-US" sz="2000" dirty="0">
                          <a:solidFill>
                            <a:schemeClr val="accent3"/>
                          </a:solidFill>
                        </a:rPr>
                        <a:t>SAP</a:t>
                      </a:r>
                    </a:p>
                    <a:p>
                      <a:pPr marL="342900" indent="-342900">
                        <a:buFont typeface="Arial" panose="020B0604020202020204" pitchFamily="34" charset="0"/>
                        <a:buChar char="•"/>
                      </a:pPr>
                      <a:r>
                        <a:rPr lang="en-US" sz="2000" dirty="0">
                          <a:solidFill>
                            <a:schemeClr val="accent3"/>
                          </a:solidFill>
                        </a:rPr>
                        <a:t>SAS</a:t>
                      </a:r>
                    </a:p>
                    <a:p>
                      <a:pPr marL="342900" indent="-342900">
                        <a:buFont typeface="Arial" panose="020B0604020202020204" pitchFamily="34" charset="0"/>
                        <a:buChar char="•"/>
                      </a:pPr>
                      <a:r>
                        <a:rPr lang="en-US" sz="2000" dirty="0">
                          <a:solidFill>
                            <a:schemeClr val="accent3"/>
                          </a:solidFill>
                        </a:rPr>
                        <a:t>Oracle</a:t>
                      </a:r>
                    </a:p>
                  </a:txBody>
                  <a:tcPr marL="186166" marR="186166" anchor="ct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81424642"/>
                  </a:ext>
                </a:extLst>
              </a:tr>
              <a:tr h="1291114">
                <a:tc>
                  <a:txBody>
                    <a:bodyPr/>
                    <a:lstStyle/>
                    <a:p>
                      <a:r>
                        <a:rPr lang="en-US" sz="2000" b="1" dirty="0">
                          <a:solidFill>
                            <a:schemeClr val="bg1"/>
                          </a:solidFill>
                        </a:rPr>
                        <a:t>Strong performers</a:t>
                      </a:r>
                    </a:p>
                  </a:txBody>
                  <a:tcPr marL="186166" marR="186166" anchor="ctr">
                    <a:lnT w="12700" cap="flat" cmpd="sng" algn="ctr">
                      <a:solidFill>
                        <a:schemeClr val="accent3"/>
                      </a:solidFill>
                      <a:prstDash val="solid"/>
                      <a:round/>
                      <a:headEnd type="none" w="med" len="med"/>
                      <a:tailEnd type="none" w="med" len="med"/>
                    </a:lnT>
                    <a:lnB w="12700" cap="flat" cmpd="sng" algn="ctr">
                      <a:solidFill>
                        <a:srgbClr val="CE4C00"/>
                      </a:solidFill>
                      <a:prstDash val="solid"/>
                      <a:round/>
                      <a:headEnd type="none" w="med" len="med"/>
                      <a:tailEnd type="none" w="med" len="med"/>
                    </a:lnB>
                    <a:solidFill>
                      <a:srgbClr val="CE4C00"/>
                    </a:solidFill>
                  </a:tcPr>
                </a:tc>
                <a:tc>
                  <a:txBody>
                    <a:bodyPr/>
                    <a:lstStyle/>
                    <a:p>
                      <a:pPr marL="342900" indent="-342900">
                        <a:buFont typeface="Arial" panose="020B0604020202020204" pitchFamily="34" charset="0"/>
                        <a:buChar char="•"/>
                      </a:pPr>
                      <a:r>
                        <a:rPr lang="en-US" sz="2000" dirty="0">
                          <a:solidFill>
                            <a:srgbClr val="CE4C00"/>
                          </a:solidFill>
                        </a:rPr>
                        <a:t>Microsoft</a:t>
                      </a:r>
                    </a:p>
                    <a:p>
                      <a:pPr marL="342900" indent="-342900">
                        <a:buFont typeface="Arial" panose="020B0604020202020204" pitchFamily="34" charset="0"/>
                        <a:buChar char="•"/>
                      </a:pPr>
                      <a:r>
                        <a:rPr lang="en-US" sz="2000" dirty="0" err="1">
                          <a:solidFill>
                            <a:srgbClr val="CE4C00"/>
                          </a:solidFill>
                        </a:rPr>
                        <a:t>Denodo</a:t>
                      </a:r>
                      <a:endParaRPr lang="en-US" sz="2000" dirty="0">
                        <a:solidFill>
                          <a:srgbClr val="CE4C00"/>
                        </a:solidFill>
                      </a:endParaRPr>
                    </a:p>
                    <a:p>
                      <a:pPr marL="342900" indent="-342900">
                        <a:buFont typeface="Arial" panose="020B0604020202020204" pitchFamily="34" charset="0"/>
                        <a:buChar char="•"/>
                      </a:pPr>
                      <a:r>
                        <a:rPr lang="en-US" sz="2000" dirty="0" err="1">
                          <a:solidFill>
                            <a:srgbClr val="CE4C00"/>
                          </a:solidFill>
                        </a:rPr>
                        <a:t>Attunity</a:t>
                      </a:r>
                      <a:endParaRPr lang="en-US" sz="2000" dirty="0">
                        <a:solidFill>
                          <a:srgbClr val="CE4C00"/>
                        </a:solidFill>
                      </a:endParaRPr>
                    </a:p>
                  </a:txBody>
                  <a:tcPr marL="186166" marR="186166" anchor="ctr">
                    <a:lnT w="12700" cap="flat" cmpd="sng" algn="ctr">
                      <a:solidFill>
                        <a:schemeClr val="accent3"/>
                      </a:solidFill>
                      <a:prstDash val="solid"/>
                      <a:round/>
                      <a:headEnd type="none" w="med" len="med"/>
                      <a:tailEnd type="none" w="med" len="med"/>
                    </a:lnT>
                    <a:lnB w="12700" cap="flat" cmpd="sng" algn="ctr">
                      <a:solidFill>
                        <a:srgbClr val="CE4C00"/>
                      </a:solidFill>
                      <a:prstDash val="solid"/>
                      <a:round/>
                      <a:headEnd type="none" w="med" len="med"/>
                      <a:tailEnd type="none" w="med" len="med"/>
                    </a:lnB>
                    <a:noFill/>
                  </a:tcPr>
                </a:tc>
                <a:extLst>
                  <a:ext uri="{0D108BD9-81ED-4DB2-BD59-A6C34878D82A}">
                    <a16:rowId xmlns:a16="http://schemas.microsoft.com/office/drawing/2014/main" val="1684629886"/>
                  </a:ext>
                </a:extLst>
              </a:tr>
              <a:tr h="1056404">
                <a:tc>
                  <a:txBody>
                    <a:bodyPr/>
                    <a:lstStyle/>
                    <a:p>
                      <a:r>
                        <a:rPr lang="en-US" sz="2000" b="1" dirty="0">
                          <a:solidFill>
                            <a:schemeClr val="bg1"/>
                          </a:solidFill>
                        </a:rPr>
                        <a:t>Contenders</a:t>
                      </a:r>
                    </a:p>
                  </a:txBody>
                  <a:tcPr marL="186166" marR="186166" anchor="ctr">
                    <a:lnT w="12700" cap="flat" cmpd="sng" algn="ctr">
                      <a:solidFill>
                        <a:srgbClr val="CE4C00"/>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342900" indent="-342900">
                        <a:buFont typeface="Arial" panose="020B0604020202020204" pitchFamily="34" charset="0"/>
                        <a:buChar char="•"/>
                      </a:pPr>
                      <a:r>
                        <a:rPr lang="en-US" sz="2000" dirty="0">
                          <a:solidFill>
                            <a:schemeClr val="accent4"/>
                          </a:solidFill>
                        </a:rPr>
                        <a:t>Information Builders</a:t>
                      </a:r>
                    </a:p>
                  </a:txBody>
                  <a:tcPr marL="186166" marR="186166" anchor="ctr">
                    <a:lnT w="12700" cap="flat" cmpd="sng" algn="ctr">
                      <a:solidFill>
                        <a:srgbClr val="CE4C00"/>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60502149"/>
                  </a:ext>
                </a:extLst>
              </a:tr>
            </a:tbl>
          </a:graphicData>
        </a:graphic>
      </p:graphicFrame>
      <p:sp>
        <p:nvSpPr>
          <p:cNvPr id="4" name="TextBox 3">
            <a:extLst>
              <a:ext uri="{FF2B5EF4-FFF2-40B4-BE49-F238E27FC236}">
                <a16:creationId xmlns:a16="http://schemas.microsoft.com/office/drawing/2014/main" id="{36186CC9-42CE-3345-9ADE-6ED29C6318AC}"/>
              </a:ext>
            </a:extLst>
          </p:cNvPr>
          <p:cNvSpPr txBox="1"/>
          <p:nvPr/>
        </p:nvSpPr>
        <p:spPr>
          <a:xfrm>
            <a:off x="0" y="6440556"/>
            <a:ext cx="6858000" cy="417444"/>
          </a:xfrm>
          <a:prstGeom prst="rect">
            <a:avLst/>
          </a:prstGeom>
        </p:spPr>
        <p:txBody>
          <a:bodyPr vert="horz" wrap="square" lIns="91440" tIns="45720" rIns="91440" bIns="45720" rtlCol="0" anchor="b">
            <a:normAutofit/>
          </a:bodyPr>
          <a:lstStyle/>
          <a:p>
            <a:pPr>
              <a:spcBef>
                <a:spcPts val="800"/>
              </a:spcBef>
            </a:pPr>
            <a:r>
              <a:rPr lang="en-US" sz="1000" dirty="0"/>
              <a:t>Source: The Forrester </a:t>
            </a:r>
            <a:r>
              <a:rPr lang="en-US" sz="1000" dirty="0" err="1"/>
              <a:t>Wave</a:t>
            </a:r>
            <a:r>
              <a:rPr lang="en-US" sz="1000" baseline="30000" dirty="0" err="1"/>
              <a:t>TM</a:t>
            </a:r>
            <a:r>
              <a:rPr lang="en-US" sz="1000" dirty="0"/>
              <a:t> – Big Data Fabric Q2 2018</a:t>
            </a:r>
            <a:endParaRPr lang="en-US" sz="1000" kern="1200" dirty="0">
              <a:solidFill>
                <a:schemeClr val="tx1"/>
              </a:solidFill>
              <a:latin typeface="Verdana" pitchFamily="34" charset="0"/>
              <a:ea typeface="+mn-ea"/>
              <a:cs typeface="+mn-cs"/>
            </a:endParaRPr>
          </a:p>
        </p:txBody>
      </p:sp>
      <p:sp>
        <p:nvSpPr>
          <p:cNvPr id="3" name="Title 2">
            <a:extLst>
              <a:ext uri="{FF2B5EF4-FFF2-40B4-BE49-F238E27FC236}">
                <a16:creationId xmlns:a16="http://schemas.microsoft.com/office/drawing/2014/main" id="{D902014E-E727-4E4B-BE5B-55587D7DC772}"/>
              </a:ext>
            </a:extLst>
          </p:cNvPr>
          <p:cNvSpPr>
            <a:spLocks noGrp="1"/>
          </p:cNvSpPr>
          <p:nvPr>
            <p:ph type="title"/>
          </p:nvPr>
        </p:nvSpPr>
        <p:spPr/>
        <p:txBody>
          <a:bodyPr/>
          <a:lstStyle/>
          <a:p>
            <a:r>
              <a:rPr lang="en-US" dirty="0"/>
              <a:t>Big data vendor landscape</a:t>
            </a:r>
          </a:p>
        </p:txBody>
      </p:sp>
    </p:spTree>
    <p:extLst>
      <p:ext uri="{BB962C8B-B14F-4D97-AF65-F5344CB8AC3E}">
        <p14:creationId xmlns:p14="http://schemas.microsoft.com/office/powerpoint/2010/main" val="318838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7AB64852-3B99-154B-A8C7-D88EFD659409}"/>
              </a:ext>
            </a:extLst>
          </p:cNvPr>
          <p:cNvGraphicFramePr>
            <a:graphicFrameLocks noGrp="1"/>
          </p:cNvGraphicFramePr>
          <p:nvPr>
            <p:ph idx="1"/>
            <p:extLst>
              <p:ext uri="{D42A27DB-BD31-4B8C-83A1-F6EECF244321}">
                <p14:modId xmlns:p14="http://schemas.microsoft.com/office/powerpoint/2010/main" val="450626366"/>
              </p:ext>
            </p:extLst>
          </p:nvPr>
        </p:nvGraphicFramePr>
        <p:xfrm>
          <a:off x="2556609" y="1172819"/>
          <a:ext cx="7078782" cy="5229985"/>
        </p:xfrm>
        <a:graphic>
          <a:graphicData uri="http://schemas.openxmlformats.org/drawingml/2006/table">
            <a:tbl>
              <a:tblPr bandRow="1">
                <a:tableStyleId>{073A0DAA-6AF3-43AB-8588-CEC1D06C72B9}</a:tableStyleId>
              </a:tblPr>
              <a:tblGrid>
                <a:gridCol w="3234690">
                  <a:extLst>
                    <a:ext uri="{9D8B030D-6E8A-4147-A177-3AD203B41FA5}">
                      <a16:colId xmlns:a16="http://schemas.microsoft.com/office/drawing/2014/main" val="1350353906"/>
                    </a:ext>
                  </a:extLst>
                </a:gridCol>
                <a:gridCol w="3844092">
                  <a:extLst>
                    <a:ext uri="{9D8B030D-6E8A-4147-A177-3AD203B41FA5}">
                      <a16:colId xmlns:a16="http://schemas.microsoft.com/office/drawing/2014/main" val="3883115144"/>
                    </a:ext>
                  </a:extLst>
                </a:gridCol>
              </a:tblGrid>
              <a:tr h="1262917">
                <a:tc>
                  <a:txBody>
                    <a:bodyPr/>
                    <a:lstStyle/>
                    <a:p>
                      <a:r>
                        <a:rPr lang="en-US" sz="2000" b="1" dirty="0">
                          <a:solidFill>
                            <a:schemeClr val="bg1"/>
                          </a:solidFill>
                        </a:rPr>
                        <a:t>Leaders</a:t>
                      </a:r>
                    </a:p>
                  </a:txBody>
                  <a:tcPr marL="186166" marR="186166" anchor="ctr">
                    <a:lnB w="12700" cap="flat" cmpd="sng" algn="ctr">
                      <a:solidFill>
                        <a:schemeClr val="accent3"/>
                      </a:solidFill>
                      <a:prstDash val="solid"/>
                      <a:round/>
                      <a:headEnd type="none" w="med" len="med"/>
                      <a:tailEnd type="none" w="med" len="med"/>
                    </a:lnB>
                    <a:solidFill>
                      <a:schemeClr val="accent3"/>
                    </a:solidFill>
                  </a:tcPr>
                </a:tc>
                <a:tc>
                  <a:txBody>
                    <a:bodyPr/>
                    <a:lstStyle/>
                    <a:p>
                      <a:pPr marL="342900" indent="-342900">
                        <a:buFont typeface="Arial" panose="020B0604020202020204" pitchFamily="34" charset="0"/>
                        <a:buChar char="•"/>
                      </a:pPr>
                      <a:r>
                        <a:rPr lang="en-US" sz="2000" dirty="0">
                          <a:solidFill>
                            <a:schemeClr val="accent3"/>
                          </a:solidFill>
                        </a:rPr>
                        <a:t>KNIME</a:t>
                      </a:r>
                    </a:p>
                    <a:p>
                      <a:pPr marL="342900" indent="-342900">
                        <a:buFont typeface="Arial" panose="020B0604020202020204" pitchFamily="34" charset="0"/>
                        <a:buChar char="•"/>
                      </a:pPr>
                      <a:r>
                        <a:rPr lang="en-US" sz="2000" dirty="0" err="1">
                          <a:solidFill>
                            <a:schemeClr val="accent3"/>
                          </a:solidFill>
                        </a:rPr>
                        <a:t>RapidMiner</a:t>
                      </a:r>
                      <a:endParaRPr lang="en-US" sz="2000" dirty="0">
                        <a:solidFill>
                          <a:schemeClr val="accent3"/>
                        </a:solidFill>
                      </a:endParaRPr>
                    </a:p>
                    <a:p>
                      <a:pPr marL="342900" indent="-342900">
                        <a:buFont typeface="Arial" panose="020B0604020202020204" pitchFamily="34" charset="0"/>
                        <a:buChar char="•"/>
                      </a:pPr>
                      <a:r>
                        <a:rPr lang="en-US" sz="2000" dirty="0">
                          <a:solidFill>
                            <a:schemeClr val="accent3"/>
                          </a:solidFill>
                        </a:rPr>
                        <a:t>TIBCO</a:t>
                      </a:r>
                      <a:endParaRPr lang="en-US" sz="2000" baseline="0" dirty="0">
                        <a:solidFill>
                          <a:schemeClr val="accent3"/>
                        </a:solidFill>
                      </a:endParaRPr>
                    </a:p>
                    <a:p>
                      <a:pPr marL="342900" indent="-342900">
                        <a:buFont typeface="Arial" panose="020B0604020202020204" pitchFamily="34" charset="0"/>
                        <a:buChar char="•"/>
                      </a:pPr>
                      <a:r>
                        <a:rPr lang="en-US" sz="2000" baseline="0" dirty="0">
                          <a:solidFill>
                            <a:schemeClr val="accent3"/>
                          </a:solidFill>
                        </a:rPr>
                        <a:t>SAS</a:t>
                      </a:r>
                      <a:endParaRPr lang="en-US" sz="2000" dirty="0">
                        <a:solidFill>
                          <a:schemeClr val="accent3"/>
                        </a:solidFill>
                      </a:endParaRPr>
                    </a:p>
                  </a:txBody>
                  <a:tcPr marL="186166" marR="186166" anchor="ct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81424642"/>
                  </a:ext>
                </a:extLst>
              </a:tr>
              <a:tr h="2466485">
                <a:tc>
                  <a:txBody>
                    <a:bodyPr/>
                    <a:lstStyle/>
                    <a:p>
                      <a:r>
                        <a:rPr lang="en-US" sz="2000" b="1" dirty="0">
                          <a:solidFill>
                            <a:schemeClr val="bg1"/>
                          </a:solidFill>
                        </a:rPr>
                        <a:t>Visionaries</a:t>
                      </a:r>
                    </a:p>
                  </a:txBody>
                  <a:tcPr marL="186166" marR="186166" anchor="ctr">
                    <a:lnT w="12700" cap="flat" cmpd="sng" algn="ctr">
                      <a:solidFill>
                        <a:schemeClr val="accent3"/>
                      </a:solidFill>
                      <a:prstDash val="solid"/>
                      <a:round/>
                      <a:headEnd type="none" w="med" len="med"/>
                      <a:tailEnd type="none" w="med" len="med"/>
                    </a:lnT>
                    <a:lnB w="12700" cap="flat" cmpd="sng" algn="ctr">
                      <a:solidFill>
                        <a:srgbClr val="CE4C00"/>
                      </a:solidFill>
                      <a:prstDash val="solid"/>
                      <a:round/>
                      <a:headEnd type="none" w="med" len="med"/>
                      <a:tailEnd type="none" w="med" len="med"/>
                    </a:lnB>
                    <a:solidFill>
                      <a:srgbClr val="CE4C00"/>
                    </a:solidFill>
                  </a:tcPr>
                </a:tc>
                <a:tc>
                  <a:txBody>
                    <a:bodyPr/>
                    <a:lstStyle/>
                    <a:p>
                      <a:pPr marL="342900" indent="-342900">
                        <a:buFont typeface="Arial" panose="020B0604020202020204" pitchFamily="34" charset="0"/>
                        <a:buChar char="•"/>
                      </a:pPr>
                      <a:r>
                        <a:rPr lang="en-US" sz="2000" dirty="0" err="1">
                          <a:solidFill>
                            <a:srgbClr val="CE4C00"/>
                          </a:solidFill>
                        </a:rPr>
                        <a:t>Databricks</a:t>
                      </a:r>
                      <a:endParaRPr lang="en-US" sz="2000" dirty="0">
                        <a:solidFill>
                          <a:srgbClr val="CE4C00"/>
                        </a:solidFill>
                      </a:endParaRPr>
                    </a:p>
                    <a:p>
                      <a:pPr marL="342900" indent="-342900">
                        <a:buFont typeface="Arial" panose="020B0604020202020204" pitchFamily="34" charset="0"/>
                        <a:buChar char="•"/>
                      </a:pPr>
                      <a:r>
                        <a:rPr lang="en-US" sz="2000" dirty="0" err="1">
                          <a:solidFill>
                            <a:srgbClr val="CE4C00"/>
                          </a:solidFill>
                        </a:rPr>
                        <a:t>MathWorks</a:t>
                      </a:r>
                      <a:endParaRPr lang="en-US" sz="2000" dirty="0">
                        <a:solidFill>
                          <a:srgbClr val="CE4C00"/>
                        </a:solidFill>
                      </a:endParaRPr>
                    </a:p>
                    <a:p>
                      <a:pPr marL="342900" indent="-342900">
                        <a:buFont typeface="Arial" panose="020B0604020202020204" pitchFamily="34" charset="0"/>
                        <a:buChar char="•"/>
                      </a:pPr>
                      <a:r>
                        <a:rPr lang="en-US" sz="2000" dirty="0">
                          <a:solidFill>
                            <a:srgbClr val="CE4C00"/>
                          </a:solidFill>
                        </a:rPr>
                        <a:t>H20.ai</a:t>
                      </a:r>
                    </a:p>
                    <a:p>
                      <a:pPr marL="342900" indent="-342900">
                        <a:buFont typeface="Arial" panose="020B0604020202020204" pitchFamily="34" charset="0"/>
                        <a:buChar char="•"/>
                      </a:pPr>
                      <a:r>
                        <a:rPr lang="en-US" sz="2000" dirty="0" err="1">
                          <a:solidFill>
                            <a:srgbClr val="CE4C00"/>
                          </a:solidFill>
                        </a:rPr>
                        <a:t>DataRobot</a:t>
                      </a:r>
                      <a:endParaRPr lang="en-US" sz="2000" dirty="0">
                        <a:solidFill>
                          <a:srgbClr val="CE4C00"/>
                        </a:solidFill>
                      </a:endParaRPr>
                    </a:p>
                    <a:p>
                      <a:pPr marL="342900" indent="-342900">
                        <a:buFont typeface="Arial" panose="020B0604020202020204" pitchFamily="34" charset="0"/>
                        <a:buChar char="•"/>
                      </a:pPr>
                      <a:r>
                        <a:rPr lang="en-US" sz="2000" dirty="0">
                          <a:solidFill>
                            <a:srgbClr val="CE4C00"/>
                          </a:solidFill>
                        </a:rPr>
                        <a:t>Microsoft</a:t>
                      </a:r>
                    </a:p>
                    <a:p>
                      <a:pPr marL="342900" indent="-342900">
                        <a:buFont typeface="Arial" panose="020B0604020202020204" pitchFamily="34" charset="0"/>
                        <a:buChar char="•"/>
                      </a:pPr>
                      <a:r>
                        <a:rPr lang="en-US" sz="2000" dirty="0">
                          <a:solidFill>
                            <a:srgbClr val="CE4C00"/>
                          </a:solidFill>
                        </a:rPr>
                        <a:t>IBM</a:t>
                      </a:r>
                    </a:p>
                    <a:p>
                      <a:pPr marL="342900" indent="-342900">
                        <a:buFont typeface="Arial" panose="020B0604020202020204" pitchFamily="34" charset="0"/>
                        <a:buChar char="•"/>
                      </a:pPr>
                      <a:r>
                        <a:rPr lang="en-US" sz="2000" dirty="0">
                          <a:solidFill>
                            <a:srgbClr val="CE4C00"/>
                          </a:solidFill>
                        </a:rPr>
                        <a:t>Google</a:t>
                      </a:r>
                    </a:p>
                  </a:txBody>
                  <a:tcPr marL="186166" marR="186166" anchor="ctr">
                    <a:lnT w="12700" cap="flat" cmpd="sng" algn="ctr">
                      <a:solidFill>
                        <a:schemeClr val="accent3"/>
                      </a:solidFill>
                      <a:prstDash val="solid"/>
                      <a:round/>
                      <a:headEnd type="none" w="med" len="med"/>
                      <a:tailEnd type="none" w="med" len="med"/>
                    </a:lnT>
                    <a:lnB w="12700" cap="flat" cmpd="sng" algn="ctr">
                      <a:solidFill>
                        <a:srgbClr val="CE4C00"/>
                      </a:solidFill>
                      <a:prstDash val="solid"/>
                      <a:round/>
                      <a:headEnd type="none" w="med" len="med"/>
                      <a:tailEnd type="none" w="med" len="med"/>
                    </a:lnB>
                    <a:noFill/>
                  </a:tcPr>
                </a:tc>
                <a:extLst>
                  <a:ext uri="{0D108BD9-81ED-4DB2-BD59-A6C34878D82A}">
                    <a16:rowId xmlns:a16="http://schemas.microsoft.com/office/drawing/2014/main" val="1684629886"/>
                  </a:ext>
                </a:extLst>
              </a:tr>
              <a:tr h="1452860">
                <a:tc>
                  <a:txBody>
                    <a:bodyPr/>
                    <a:lstStyle/>
                    <a:p>
                      <a:r>
                        <a:rPr lang="en-US" sz="2000" b="1" dirty="0">
                          <a:solidFill>
                            <a:schemeClr val="bg1"/>
                          </a:solidFill>
                        </a:rPr>
                        <a:t>Challengers</a:t>
                      </a:r>
                    </a:p>
                  </a:txBody>
                  <a:tcPr marL="186166" marR="186166" anchor="ctr">
                    <a:lnT w="12700" cap="flat" cmpd="sng" algn="ctr">
                      <a:solidFill>
                        <a:srgbClr val="CE4C00"/>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342900" indent="-342900">
                        <a:buFont typeface="Arial" panose="020B0604020202020204" pitchFamily="34" charset="0"/>
                        <a:buChar char="•"/>
                      </a:pPr>
                      <a:r>
                        <a:rPr lang="en-US" sz="2000" dirty="0" err="1">
                          <a:solidFill>
                            <a:schemeClr val="accent4"/>
                          </a:solidFill>
                        </a:rPr>
                        <a:t>Alteryx</a:t>
                      </a:r>
                      <a:endParaRPr lang="en-US" sz="2000" dirty="0">
                        <a:solidFill>
                          <a:schemeClr val="accent4"/>
                        </a:solidFill>
                      </a:endParaRPr>
                    </a:p>
                    <a:p>
                      <a:pPr marL="342900" indent="-342900">
                        <a:buFont typeface="Arial" panose="020B0604020202020204" pitchFamily="34" charset="0"/>
                        <a:buChar char="•"/>
                      </a:pPr>
                      <a:r>
                        <a:rPr lang="en-US" sz="2000" dirty="0" err="1">
                          <a:solidFill>
                            <a:schemeClr val="accent4"/>
                          </a:solidFill>
                        </a:rPr>
                        <a:t>Dataiku</a:t>
                      </a:r>
                      <a:endParaRPr lang="en-US" sz="2000" dirty="0">
                        <a:solidFill>
                          <a:schemeClr val="accent4"/>
                        </a:solidFill>
                      </a:endParaRPr>
                    </a:p>
                  </a:txBody>
                  <a:tcPr marL="186166" marR="186166" anchor="ctr">
                    <a:lnT w="12700" cap="flat" cmpd="sng" algn="ctr">
                      <a:solidFill>
                        <a:srgbClr val="CE4C00"/>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60502149"/>
                  </a:ext>
                </a:extLst>
              </a:tr>
            </a:tbl>
          </a:graphicData>
        </a:graphic>
      </p:graphicFrame>
      <p:sp>
        <p:nvSpPr>
          <p:cNvPr id="6" name="TextBox 5">
            <a:extLst>
              <a:ext uri="{FF2B5EF4-FFF2-40B4-BE49-F238E27FC236}">
                <a16:creationId xmlns:a16="http://schemas.microsoft.com/office/drawing/2014/main" id="{11C52DA2-1975-B04C-B82E-835D2A0842B6}"/>
              </a:ext>
            </a:extLst>
          </p:cNvPr>
          <p:cNvSpPr txBox="1"/>
          <p:nvPr/>
        </p:nvSpPr>
        <p:spPr>
          <a:xfrm>
            <a:off x="0" y="6440556"/>
            <a:ext cx="6858000" cy="417444"/>
          </a:xfrm>
          <a:prstGeom prst="rect">
            <a:avLst/>
          </a:prstGeom>
        </p:spPr>
        <p:txBody>
          <a:bodyPr vert="horz" wrap="square" lIns="91440" tIns="45720" rIns="91440" bIns="45720" rtlCol="0" anchor="b">
            <a:normAutofit/>
          </a:bodyPr>
          <a:lstStyle/>
          <a:p>
            <a:pPr>
              <a:spcBef>
                <a:spcPts val="800"/>
              </a:spcBef>
            </a:pPr>
            <a:r>
              <a:rPr lang="en-US" sz="1000" dirty="0"/>
              <a:t>Source: Gartner Magic Quadrant for Data Science and Machine Learning Platforms – November 2018</a:t>
            </a:r>
            <a:endParaRPr lang="en-US" sz="1000" kern="1200" dirty="0">
              <a:solidFill>
                <a:schemeClr val="tx1"/>
              </a:solidFill>
              <a:latin typeface="Verdana" pitchFamily="34" charset="0"/>
              <a:ea typeface="+mn-ea"/>
              <a:cs typeface="+mn-cs"/>
            </a:endParaRPr>
          </a:p>
        </p:txBody>
      </p:sp>
      <p:sp>
        <p:nvSpPr>
          <p:cNvPr id="5" name="Title 4">
            <a:extLst>
              <a:ext uri="{FF2B5EF4-FFF2-40B4-BE49-F238E27FC236}">
                <a16:creationId xmlns:a16="http://schemas.microsoft.com/office/drawing/2014/main" id="{FDE5160F-B762-C548-81A9-A28A0EB1673C}"/>
              </a:ext>
            </a:extLst>
          </p:cNvPr>
          <p:cNvSpPr>
            <a:spLocks noGrp="1"/>
          </p:cNvSpPr>
          <p:nvPr>
            <p:ph type="title"/>
          </p:nvPr>
        </p:nvSpPr>
        <p:spPr/>
        <p:txBody>
          <a:bodyPr/>
          <a:lstStyle/>
          <a:p>
            <a:r>
              <a:rPr lang="en-US" dirty="0"/>
              <a:t>AI/ML vendor landscape</a:t>
            </a:r>
          </a:p>
        </p:txBody>
      </p:sp>
    </p:spTree>
    <p:extLst>
      <p:ext uri="{BB962C8B-B14F-4D97-AF65-F5344CB8AC3E}">
        <p14:creationId xmlns:p14="http://schemas.microsoft.com/office/powerpoint/2010/main" val="35302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8878CC-85D1-BF4D-B97D-917FE992118B}"/>
              </a:ext>
            </a:extLst>
          </p:cNvPr>
          <p:cNvGrpSpPr/>
          <p:nvPr/>
        </p:nvGrpSpPr>
        <p:grpSpPr>
          <a:xfrm>
            <a:off x="1031257" y="1201146"/>
            <a:ext cx="3200400" cy="5136639"/>
            <a:chOff x="1031257" y="1201146"/>
            <a:chExt cx="3200400" cy="5136639"/>
          </a:xfrm>
        </p:grpSpPr>
        <p:sp>
          <p:nvSpPr>
            <p:cNvPr id="2" name="Rectangle 1">
              <a:extLst>
                <a:ext uri="{FF2B5EF4-FFF2-40B4-BE49-F238E27FC236}">
                  <a16:creationId xmlns:a16="http://schemas.microsoft.com/office/drawing/2014/main" id="{C34A19E7-E436-8D4A-97D6-086EE0678D13}"/>
                </a:ext>
              </a:extLst>
            </p:cNvPr>
            <p:cNvSpPr/>
            <p:nvPr/>
          </p:nvSpPr>
          <p:spPr>
            <a:xfrm>
              <a:off x="1031257" y="2497305"/>
              <a:ext cx="320040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09DE9E-9AE8-DF40-ABC5-BF2AACAC6F51}"/>
                </a:ext>
              </a:extLst>
            </p:cNvPr>
            <p:cNvSpPr/>
            <p:nvPr/>
          </p:nvSpPr>
          <p:spPr>
            <a:xfrm>
              <a:off x="1031257" y="1201146"/>
              <a:ext cx="3200400" cy="11887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3"/>
                  </a:solidFill>
                </a:rPr>
                <a:t>Banks</a:t>
              </a:r>
            </a:p>
          </p:txBody>
        </p:sp>
        <p:pic>
          <p:nvPicPr>
            <p:cNvPr id="4" name="Picture 3">
              <a:extLst>
                <a:ext uri="{FF2B5EF4-FFF2-40B4-BE49-F238E27FC236}">
                  <a16:creationId xmlns:a16="http://schemas.microsoft.com/office/drawing/2014/main" id="{CDCC90F3-C8E4-4941-B4F4-E89352FAD1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7707" y="4450565"/>
              <a:ext cx="1587500" cy="1397000"/>
            </a:xfrm>
            <a:prstGeom prst="rect">
              <a:avLst/>
            </a:prstGeom>
          </p:spPr>
        </p:pic>
      </p:grpSp>
      <p:grpSp>
        <p:nvGrpSpPr>
          <p:cNvPr id="3" name="Group 2">
            <a:extLst>
              <a:ext uri="{FF2B5EF4-FFF2-40B4-BE49-F238E27FC236}">
                <a16:creationId xmlns:a16="http://schemas.microsoft.com/office/drawing/2014/main" id="{97FAA5FB-E9F1-9546-BBEA-C5B1B3932B5C}"/>
              </a:ext>
            </a:extLst>
          </p:cNvPr>
          <p:cNvGrpSpPr/>
          <p:nvPr/>
        </p:nvGrpSpPr>
        <p:grpSpPr>
          <a:xfrm>
            <a:off x="4469753" y="1201146"/>
            <a:ext cx="3200400" cy="5136639"/>
            <a:chOff x="4469753" y="1201146"/>
            <a:chExt cx="3200400" cy="5136639"/>
          </a:xfrm>
        </p:grpSpPr>
        <p:sp>
          <p:nvSpPr>
            <p:cNvPr id="29" name="Rectangle 28">
              <a:extLst>
                <a:ext uri="{FF2B5EF4-FFF2-40B4-BE49-F238E27FC236}">
                  <a16:creationId xmlns:a16="http://schemas.microsoft.com/office/drawing/2014/main" id="{33DCE892-81A4-C94A-9F55-BC23F4F71AAD}"/>
                </a:ext>
              </a:extLst>
            </p:cNvPr>
            <p:cNvSpPr/>
            <p:nvPr/>
          </p:nvSpPr>
          <p:spPr>
            <a:xfrm>
              <a:off x="4469753" y="1201146"/>
              <a:ext cx="3200400" cy="3840480"/>
            </a:xfrm>
            <a:prstGeom prst="rect">
              <a:avLst/>
            </a:prstGeom>
            <a:solidFill>
              <a:srgbClr val="CE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E80B3EB-2411-B24B-AA54-50E6BE94FA87}"/>
                </a:ext>
              </a:extLst>
            </p:cNvPr>
            <p:cNvSpPr/>
            <p:nvPr/>
          </p:nvSpPr>
          <p:spPr>
            <a:xfrm>
              <a:off x="4469753" y="5149065"/>
              <a:ext cx="3200400" cy="1188720"/>
            </a:xfrm>
            <a:prstGeom prst="rect">
              <a:avLst/>
            </a:prstGeom>
            <a:noFill/>
            <a:ln>
              <a:solidFill>
                <a:srgbClr val="CE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CE4C00"/>
                  </a:solidFill>
                </a:rPr>
                <a:t>Fintechs</a:t>
              </a:r>
              <a:endParaRPr lang="en-US" sz="3200" dirty="0">
                <a:solidFill>
                  <a:srgbClr val="CE4C00"/>
                </a:solidFill>
              </a:endParaRPr>
            </a:p>
          </p:txBody>
        </p:sp>
        <p:pic>
          <p:nvPicPr>
            <p:cNvPr id="6" name="Picture 5">
              <a:extLst>
                <a:ext uri="{FF2B5EF4-FFF2-40B4-BE49-F238E27FC236}">
                  <a16:creationId xmlns:a16="http://schemas.microsoft.com/office/drawing/2014/main" id="{199075D8-0384-E246-9382-89753D570351}"/>
                </a:ext>
              </a:extLst>
            </p:cNvPr>
            <p:cNvPicPr>
              <a:picLocks noChangeAspect="1"/>
            </p:cNvPicPr>
            <p:nvPr/>
          </p:nvPicPr>
          <p:blipFill>
            <a:blip r:embed="rId4">
              <a:lum bright="100000" contrast="100000"/>
              <a:extLst>
                <a:ext uri="{28A0092B-C50C-407E-A947-70E740481C1C}">
                  <a14:useLocalDpi xmlns:a14="http://schemas.microsoft.com/office/drawing/2010/main"/>
                </a:ext>
              </a:extLst>
            </a:blip>
            <a:stretch>
              <a:fillRect/>
            </a:stretch>
          </p:blipFill>
          <p:spPr>
            <a:xfrm>
              <a:off x="5371453" y="1741792"/>
              <a:ext cx="1397000" cy="1447800"/>
            </a:xfrm>
            <a:prstGeom prst="rect">
              <a:avLst/>
            </a:prstGeom>
          </p:spPr>
        </p:pic>
      </p:grpSp>
      <p:grpSp>
        <p:nvGrpSpPr>
          <p:cNvPr id="7" name="Group 6">
            <a:extLst>
              <a:ext uri="{FF2B5EF4-FFF2-40B4-BE49-F238E27FC236}">
                <a16:creationId xmlns:a16="http://schemas.microsoft.com/office/drawing/2014/main" id="{2BB72B77-7F2C-2242-B254-A0F8F37770DA}"/>
              </a:ext>
            </a:extLst>
          </p:cNvPr>
          <p:cNvGrpSpPr/>
          <p:nvPr/>
        </p:nvGrpSpPr>
        <p:grpSpPr>
          <a:xfrm>
            <a:off x="7908249" y="1186971"/>
            <a:ext cx="3200400" cy="5123760"/>
            <a:chOff x="7908249" y="1186971"/>
            <a:chExt cx="3200400" cy="5123760"/>
          </a:xfrm>
        </p:grpSpPr>
        <p:sp>
          <p:nvSpPr>
            <p:cNvPr id="31" name="Rectangle 30">
              <a:extLst>
                <a:ext uri="{FF2B5EF4-FFF2-40B4-BE49-F238E27FC236}">
                  <a16:creationId xmlns:a16="http://schemas.microsoft.com/office/drawing/2014/main" id="{C0E0C78A-469C-4C47-8432-45186259737E}"/>
                </a:ext>
              </a:extLst>
            </p:cNvPr>
            <p:cNvSpPr/>
            <p:nvPr/>
          </p:nvSpPr>
          <p:spPr>
            <a:xfrm>
              <a:off x="7908249" y="2470251"/>
              <a:ext cx="3200400" cy="3840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err="1">
                  <a:solidFill>
                    <a:schemeClr val="bg1"/>
                  </a:solidFill>
                </a:rPr>
                <a:t>Apigee</a:t>
              </a:r>
              <a:r>
                <a:rPr lang="en-US" dirty="0">
                  <a:solidFill>
                    <a:schemeClr val="bg1"/>
                  </a:solidFill>
                </a:rPr>
                <a:t> (Google)</a:t>
              </a:r>
            </a:p>
            <a:p>
              <a:pPr algn="ctr"/>
              <a:endParaRPr lang="en-US" dirty="0">
                <a:solidFill>
                  <a:schemeClr val="bg1"/>
                </a:solidFill>
              </a:endParaRPr>
            </a:p>
            <a:p>
              <a:pPr algn="ctr"/>
              <a:r>
                <a:rPr lang="en-US" dirty="0">
                  <a:solidFill>
                    <a:schemeClr val="bg1"/>
                  </a:solidFill>
                </a:rPr>
                <a:t>Dell </a:t>
              </a:r>
              <a:r>
                <a:rPr lang="en-US" dirty="0" err="1">
                  <a:solidFill>
                    <a:schemeClr val="bg1"/>
                  </a:solidFill>
                </a:rPr>
                <a:t>Boomi</a:t>
              </a:r>
              <a:r>
                <a:rPr lang="en-US" dirty="0">
                  <a:solidFill>
                    <a:schemeClr val="bg1"/>
                  </a:solidFill>
                </a:rPr>
                <a:t> (Dell)</a:t>
              </a:r>
            </a:p>
            <a:p>
              <a:pPr algn="ctr"/>
              <a:endParaRPr lang="en-US" dirty="0">
                <a:solidFill>
                  <a:schemeClr val="bg1"/>
                </a:solidFill>
              </a:endParaRPr>
            </a:p>
            <a:p>
              <a:pPr algn="ctr"/>
              <a:r>
                <a:rPr lang="en-US" dirty="0" err="1">
                  <a:solidFill>
                    <a:schemeClr val="bg1"/>
                  </a:solidFill>
                </a:rPr>
                <a:t>Mulesoft</a:t>
              </a:r>
              <a:r>
                <a:rPr lang="en-US" dirty="0">
                  <a:solidFill>
                    <a:schemeClr val="bg1"/>
                  </a:solidFill>
                </a:rPr>
                <a:t> (Salesforce)</a:t>
              </a:r>
            </a:p>
            <a:p>
              <a:pPr algn="ctr"/>
              <a:endParaRPr lang="en-US" dirty="0">
                <a:solidFill>
                  <a:schemeClr val="bg1"/>
                </a:solidFill>
              </a:endParaRPr>
            </a:p>
          </p:txBody>
        </p:sp>
        <p:sp>
          <p:nvSpPr>
            <p:cNvPr id="32" name="Rectangle 31">
              <a:extLst>
                <a:ext uri="{FF2B5EF4-FFF2-40B4-BE49-F238E27FC236}">
                  <a16:creationId xmlns:a16="http://schemas.microsoft.com/office/drawing/2014/main" id="{666F6C7A-4CB3-5947-9D2F-9AD9B6EC58C4}"/>
                </a:ext>
              </a:extLst>
            </p:cNvPr>
            <p:cNvSpPr/>
            <p:nvPr/>
          </p:nvSpPr>
          <p:spPr>
            <a:xfrm>
              <a:off x="7908249" y="1186971"/>
              <a:ext cx="3200400" cy="11887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4"/>
                  </a:solidFill>
                </a:rPr>
                <a:t>API vendors</a:t>
              </a:r>
            </a:p>
          </p:txBody>
        </p:sp>
        <p:pic>
          <p:nvPicPr>
            <p:cNvPr id="9" name="Picture 8">
              <a:extLst>
                <a:ext uri="{FF2B5EF4-FFF2-40B4-BE49-F238E27FC236}">
                  <a16:creationId xmlns:a16="http://schemas.microsoft.com/office/drawing/2014/main" id="{BD9C9440-0B31-AE47-AC40-16A9D5EE563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09949" y="2781569"/>
              <a:ext cx="1397000" cy="1397000"/>
            </a:xfrm>
            <a:prstGeom prst="rect">
              <a:avLst/>
            </a:prstGeom>
          </p:spPr>
        </p:pic>
      </p:grpSp>
      <p:sp>
        <p:nvSpPr>
          <p:cNvPr id="8" name="Title 7">
            <a:extLst>
              <a:ext uri="{FF2B5EF4-FFF2-40B4-BE49-F238E27FC236}">
                <a16:creationId xmlns:a16="http://schemas.microsoft.com/office/drawing/2014/main" id="{16F9FA02-1793-AC48-AB0B-7DA8003FE55B}"/>
              </a:ext>
            </a:extLst>
          </p:cNvPr>
          <p:cNvSpPr>
            <a:spLocks noGrp="1"/>
          </p:cNvSpPr>
          <p:nvPr>
            <p:ph type="title"/>
          </p:nvPr>
        </p:nvSpPr>
        <p:spPr>
          <a:xfrm>
            <a:off x="730307" y="319903"/>
            <a:ext cx="10972800" cy="1143000"/>
          </a:xfrm>
        </p:spPr>
        <p:txBody>
          <a:bodyPr/>
          <a:lstStyle/>
          <a:p>
            <a:r>
              <a:rPr lang="en-US" dirty="0"/>
              <a:t>API partners</a:t>
            </a:r>
          </a:p>
        </p:txBody>
      </p:sp>
    </p:spTree>
    <p:extLst>
      <p:ext uri="{BB962C8B-B14F-4D97-AF65-F5344CB8AC3E}">
        <p14:creationId xmlns:p14="http://schemas.microsoft.com/office/powerpoint/2010/main" val="29191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42F016EF-354A-904C-9338-D16CDA771BAE}"/>
              </a:ext>
            </a:extLst>
          </p:cNvPr>
          <p:cNvSpPr/>
          <p:nvPr/>
        </p:nvSpPr>
        <p:spPr>
          <a:xfrm>
            <a:off x="6635391" y="2037071"/>
            <a:ext cx="4512642" cy="1434999"/>
          </a:xfrm>
          <a:prstGeom prst="roundRect">
            <a:avLst/>
          </a:prstGeom>
          <a:solidFill>
            <a:schemeClr val="bg1">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6B346072-4D07-D941-8C90-289F5469EDBD}"/>
              </a:ext>
            </a:extLst>
          </p:cNvPr>
          <p:cNvSpPr/>
          <p:nvPr/>
        </p:nvSpPr>
        <p:spPr>
          <a:xfrm>
            <a:off x="730250" y="4215848"/>
            <a:ext cx="4512642" cy="1200150"/>
          </a:xfrm>
          <a:prstGeom prst="roundRect">
            <a:avLst/>
          </a:prstGeom>
          <a:solidFill>
            <a:schemeClr val="bg1">
              <a:lumMod val="9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Company priorities – where’s your focus</a:t>
            </a:r>
          </a:p>
        </p:txBody>
      </p:sp>
      <p:sp>
        <p:nvSpPr>
          <p:cNvPr id="6" name="Content Placeholder 5">
            <a:extLst>
              <a:ext uri="{FF2B5EF4-FFF2-40B4-BE49-F238E27FC236}">
                <a16:creationId xmlns:a16="http://schemas.microsoft.com/office/drawing/2014/main" id="{12674167-8FC6-3B40-9520-D7FE1F382102}"/>
              </a:ext>
            </a:extLst>
          </p:cNvPr>
          <p:cNvSpPr>
            <a:spLocks noGrp="1"/>
          </p:cNvSpPr>
          <p:nvPr>
            <p:ph sz="half" idx="1"/>
          </p:nvPr>
        </p:nvSpPr>
        <p:spPr>
          <a:xfrm>
            <a:off x="766162" y="2100649"/>
            <a:ext cx="5329838" cy="4073138"/>
          </a:xfrm>
        </p:spPr>
        <p:txBody>
          <a:bodyPr/>
          <a:lstStyle/>
          <a:p>
            <a:pPr marL="548629"/>
            <a:r>
              <a:rPr lang="en-US" sz="1800" dirty="0"/>
              <a:t>Financial planning and analytics</a:t>
            </a:r>
          </a:p>
          <a:p>
            <a:pPr marL="548629"/>
            <a:r>
              <a:rPr lang="en-US" sz="1800" dirty="0"/>
              <a:t>Strategic planning and </a:t>
            </a:r>
            <a:br>
              <a:rPr lang="en-US" sz="1800" dirty="0"/>
            </a:br>
            <a:r>
              <a:rPr lang="en-US" sz="1800" dirty="0"/>
              <a:t>profitability reporting</a:t>
            </a:r>
          </a:p>
          <a:p>
            <a:pPr marL="548629"/>
            <a:r>
              <a:rPr lang="en-US" sz="1800" dirty="0"/>
              <a:t>Internal controls</a:t>
            </a:r>
          </a:p>
          <a:p>
            <a:pPr marL="548629"/>
            <a:r>
              <a:rPr lang="en-US" sz="1800" dirty="0"/>
              <a:t>Period end close</a:t>
            </a:r>
          </a:p>
          <a:p>
            <a:pPr marL="548629"/>
            <a:r>
              <a:rPr lang="en-US" sz="1800" dirty="0"/>
              <a:t>Finance risk management</a:t>
            </a:r>
          </a:p>
          <a:p>
            <a:pPr marL="548629"/>
            <a:r>
              <a:rPr lang="en-US" sz="1800" dirty="0"/>
              <a:t>Order-to-cash  (O2C) / </a:t>
            </a:r>
            <a:br>
              <a:rPr lang="en-US" sz="1800" dirty="0"/>
            </a:br>
            <a:r>
              <a:rPr lang="en-US" sz="1800" dirty="0"/>
              <a:t>Procure-to-pay (P2P)</a:t>
            </a:r>
          </a:p>
        </p:txBody>
      </p:sp>
      <p:sp>
        <p:nvSpPr>
          <p:cNvPr id="4" name="Content Placeholder 3"/>
          <p:cNvSpPr>
            <a:spLocks noGrp="1"/>
          </p:cNvSpPr>
          <p:nvPr>
            <p:ph sz="half" idx="2"/>
          </p:nvPr>
        </p:nvSpPr>
        <p:spPr>
          <a:xfrm>
            <a:off x="6635391" y="2100649"/>
            <a:ext cx="5079785" cy="4073138"/>
          </a:xfrm>
        </p:spPr>
        <p:txBody>
          <a:bodyPr/>
          <a:lstStyle/>
          <a:p>
            <a:pPr marL="548629"/>
            <a:r>
              <a:rPr lang="en-US" sz="1800" dirty="0"/>
              <a:t>Working capital management</a:t>
            </a:r>
          </a:p>
          <a:p>
            <a:pPr marL="548629"/>
            <a:r>
              <a:rPr lang="en-US" sz="1800" dirty="0"/>
              <a:t>Cash forecasting</a:t>
            </a:r>
          </a:p>
          <a:p>
            <a:pPr marL="548629"/>
            <a:r>
              <a:rPr lang="en-US" sz="1800" dirty="0"/>
              <a:t>Finance risk management</a:t>
            </a:r>
          </a:p>
          <a:p>
            <a:pPr marL="548629"/>
            <a:r>
              <a:rPr lang="en-US" sz="1800" dirty="0"/>
              <a:t>Bank relationship management</a:t>
            </a:r>
          </a:p>
          <a:p>
            <a:pPr marL="548629"/>
            <a:r>
              <a:rPr lang="en-US" sz="1800" dirty="0"/>
              <a:t>Staffing levels and skill set</a:t>
            </a:r>
          </a:p>
        </p:txBody>
      </p:sp>
      <p:sp>
        <p:nvSpPr>
          <p:cNvPr id="5" name="Rectangle 4">
            <a:extLst>
              <a:ext uri="{FF2B5EF4-FFF2-40B4-BE49-F238E27FC236}">
                <a16:creationId xmlns:a16="http://schemas.microsoft.com/office/drawing/2014/main" id="{C21DECB6-0031-5D48-A43E-F0085C109890}"/>
              </a:ext>
            </a:extLst>
          </p:cNvPr>
          <p:cNvSpPr/>
          <p:nvPr/>
        </p:nvSpPr>
        <p:spPr>
          <a:xfrm>
            <a:off x="730250" y="1462617"/>
            <a:ext cx="4399612" cy="424732"/>
          </a:xfrm>
          <a:prstGeom prst="rect">
            <a:avLst/>
          </a:prstGeom>
        </p:spPr>
        <p:txBody>
          <a:bodyPr wrap="square">
            <a:spAutoFit/>
          </a:bodyPr>
          <a:lstStyle/>
          <a:p>
            <a:pPr lvl="0" defTabSz="1422400">
              <a:lnSpc>
                <a:spcPct val="90000"/>
              </a:lnSpc>
              <a:spcBef>
                <a:spcPct val="0"/>
              </a:spcBef>
              <a:spcAft>
                <a:spcPct val="35000"/>
              </a:spcAft>
            </a:pPr>
            <a:r>
              <a:rPr lang="en-US" sz="2400" dirty="0"/>
              <a:t>CFO 2019 priorities</a:t>
            </a:r>
          </a:p>
        </p:txBody>
      </p:sp>
      <p:cxnSp>
        <p:nvCxnSpPr>
          <p:cNvPr id="15" name="Straight Connector 14">
            <a:extLst>
              <a:ext uri="{FF2B5EF4-FFF2-40B4-BE49-F238E27FC236}">
                <a16:creationId xmlns:a16="http://schemas.microsoft.com/office/drawing/2014/main" id="{0E8C7A36-FA24-B643-B455-03298B20E360}"/>
              </a:ext>
            </a:extLst>
          </p:cNvPr>
          <p:cNvCxnSpPr>
            <a:cxnSpLocks/>
          </p:cNvCxnSpPr>
          <p:nvPr/>
        </p:nvCxnSpPr>
        <p:spPr>
          <a:xfrm flipV="1">
            <a:off x="766162" y="1924421"/>
            <a:ext cx="5053870"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500CBB-EF6C-CC46-8163-D4FB7EB9CC7D}"/>
              </a:ext>
            </a:extLst>
          </p:cNvPr>
          <p:cNvSpPr/>
          <p:nvPr/>
        </p:nvSpPr>
        <p:spPr>
          <a:xfrm>
            <a:off x="6599480" y="1462616"/>
            <a:ext cx="4399612" cy="424732"/>
          </a:xfrm>
          <a:prstGeom prst="rect">
            <a:avLst/>
          </a:prstGeom>
        </p:spPr>
        <p:txBody>
          <a:bodyPr wrap="square">
            <a:spAutoFit/>
          </a:bodyPr>
          <a:lstStyle/>
          <a:p>
            <a:pPr lvl="0" defTabSz="1422400">
              <a:lnSpc>
                <a:spcPct val="90000"/>
              </a:lnSpc>
              <a:spcBef>
                <a:spcPct val="0"/>
              </a:spcBef>
              <a:spcAft>
                <a:spcPct val="35000"/>
              </a:spcAft>
            </a:pPr>
            <a:r>
              <a:rPr lang="en-US" sz="2400" dirty="0"/>
              <a:t>Treasury 2019 priorities</a:t>
            </a:r>
          </a:p>
        </p:txBody>
      </p:sp>
      <p:cxnSp>
        <p:nvCxnSpPr>
          <p:cNvPr id="18" name="Straight Connector 17">
            <a:extLst>
              <a:ext uri="{FF2B5EF4-FFF2-40B4-BE49-F238E27FC236}">
                <a16:creationId xmlns:a16="http://schemas.microsoft.com/office/drawing/2014/main" id="{1E123F68-54E2-AD42-8441-B2883D7F1CD9}"/>
              </a:ext>
            </a:extLst>
          </p:cNvPr>
          <p:cNvCxnSpPr>
            <a:cxnSpLocks/>
          </p:cNvCxnSpPr>
          <p:nvPr/>
        </p:nvCxnSpPr>
        <p:spPr>
          <a:xfrm flipV="1">
            <a:off x="6635392" y="1924420"/>
            <a:ext cx="5053870"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a:stCxn id="3" idx="3"/>
          </p:cNvCxnSpPr>
          <p:nvPr/>
        </p:nvCxnSpPr>
        <p:spPr>
          <a:xfrm flipV="1">
            <a:off x="5242892" y="2743200"/>
            <a:ext cx="1392499" cy="2072723"/>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B3DD21-8F2C-1847-9C06-1E15641ED73D}"/>
              </a:ext>
            </a:extLst>
          </p:cNvPr>
          <p:cNvSpPr txBox="1"/>
          <p:nvPr/>
        </p:nvSpPr>
        <p:spPr>
          <a:xfrm>
            <a:off x="0" y="6457071"/>
            <a:ext cx="6599480" cy="400929"/>
          </a:xfrm>
          <a:prstGeom prst="rect">
            <a:avLst/>
          </a:prstGeom>
        </p:spPr>
        <p:txBody>
          <a:bodyPr vert="horz" wrap="square" lIns="91440" tIns="45720" rIns="91440" bIns="45720" rtlCol="0" anchor="b">
            <a:normAutofit/>
          </a:bodyPr>
          <a:lstStyle/>
          <a:p>
            <a:pPr>
              <a:spcBef>
                <a:spcPts val="800"/>
              </a:spcBef>
            </a:pPr>
            <a:r>
              <a:rPr lang="en-US" sz="1050" dirty="0"/>
              <a:t>Source: 2018 </a:t>
            </a:r>
            <a:r>
              <a:rPr lang="en-US" sz="1050" dirty="0" err="1"/>
              <a:t>CFO.com</a:t>
            </a:r>
            <a:r>
              <a:rPr lang="en-US" sz="1050" dirty="0"/>
              <a:t> – “Highest Priority for Finance Today: FP&amp;A”</a:t>
            </a:r>
            <a:endParaRPr lang="en-US" sz="800" dirty="0"/>
          </a:p>
        </p:txBody>
      </p:sp>
      <p:sp>
        <p:nvSpPr>
          <p:cNvPr id="13" name="TextBox 12">
            <a:extLst>
              <a:ext uri="{FF2B5EF4-FFF2-40B4-BE49-F238E27FC236}">
                <a16:creationId xmlns:a16="http://schemas.microsoft.com/office/drawing/2014/main" id="{97C4261E-B502-664E-A098-F7B2C46170CD}"/>
              </a:ext>
            </a:extLst>
          </p:cNvPr>
          <p:cNvSpPr txBox="1"/>
          <p:nvPr/>
        </p:nvSpPr>
        <p:spPr>
          <a:xfrm>
            <a:off x="6574482" y="6460617"/>
            <a:ext cx="6599480" cy="400929"/>
          </a:xfrm>
          <a:prstGeom prst="rect">
            <a:avLst/>
          </a:prstGeom>
        </p:spPr>
        <p:txBody>
          <a:bodyPr vert="horz" wrap="square" lIns="91440" tIns="45720" rIns="91440" bIns="45720" rtlCol="0" anchor="b">
            <a:normAutofit/>
          </a:bodyPr>
          <a:lstStyle/>
          <a:p>
            <a:pPr>
              <a:spcBef>
                <a:spcPts val="800"/>
              </a:spcBef>
            </a:pPr>
            <a:r>
              <a:rPr lang="en-US" sz="1050" dirty="0"/>
              <a:t>Source: 2019 Treasury Strategies “State of Treasury”</a:t>
            </a:r>
            <a:endParaRPr lang="en-US" sz="800" dirty="0"/>
          </a:p>
        </p:txBody>
      </p:sp>
    </p:spTree>
    <p:extLst>
      <p:ext uri="{BB962C8B-B14F-4D97-AF65-F5344CB8AC3E}">
        <p14:creationId xmlns:p14="http://schemas.microsoft.com/office/powerpoint/2010/main" val="340630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1" end="1"/>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6">
                                            <p:txEl>
                                              <p:pRg st="2" end="2"/>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4" end="4"/>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4">
                                            <p:txEl>
                                              <p:pRg st="0" end="0"/>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additive="base">
                                        <p:cTn id="5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52" dur="500"/>
                                        <p:tgtEl>
                                          <p:spTgt spid="4">
                                            <p:txEl>
                                              <p:pRg st="1" end="1"/>
                                            </p:tx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56" dur="500"/>
                                        <p:tgtEl>
                                          <p:spTgt spid="4">
                                            <p:txEl>
                                              <p:pRg st="2" end="2"/>
                                            </p:txEl>
                                          </p:spTgt>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60" dur="500"/>
                                        <p:tgtEl>
                                          <p:spTgt spid="4">
                                            <p:txEl>
                                              <p:pRg st="3" end="3"/>
                                            </p:txEl>
                                          </p:spTgt>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64" dur="500"/>
                                        <p:tgtEl>
                                          <p:spTgt spid="4">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p:tgtEl>
                                          <p:spTgt spid="3"/>
                                        </p:tgtEl>
                                        <p:attrNameLst>
                                          <p:attrName>ppt_x</p:attrName>
                                        </p:attrNameLst>
                                      </p:cBhvr>
                                      <p:tavLst>
                                        <p:tav tm="0">
                                          <p:val>
                                            <p:strVal val="#ppt_x-#ppt_w*1.125000"/>
                                          </p:val>
                                        </p:tav>
                                        <p:tav tm="100000">
                                          <p:val>
                                            <p:strVal val="#ppt_x"/>
                                          </p:val>
                                        </p:tav>
                                      </p:tavLst>
                                    </p:anim>
                                    <p:animEffect transition="in" filter="wipe(right)">
                                      <p:cBhvr>
                                        <p:cTn id="70" dur="500"/>
                                        <p:tgtEl>
                                          <p:spTgt spid="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p:tgtEl>
                                          <p:spTgt spid="10"/>
                                        </p:tgtEl>
                                        <p:attrNameLst>
                                          <p:attrName>ppt_x</p:attrName>
                                        </p:attrNameLst>
                                      </p:cBhvr>
                                      <p:tavLst>
                                        <p:tav tm="0">
                                          <p:val>
                                            <p:strVal val="#ppt_x+#ppt_w*1.125000"/>
                                          </p:val>
                                        </p:tav>
                                        <p:tav tm="100000">
                                          <p:val>
                                            <p:strVal val="#ppt_x"/>
                                          </p:val>
                                        </p:tav>
                                      </p:tavLst>
                                    </p:anim>
                                    <p:animEffect transition="in" filter="wipe(left)">
                                      <p:cBhvr>
                                        <p:cTn id="74" dur="500"/>
                                        <p:tgtEl>
                                          <p:spTgt spid="10"/>
                                        </p:tgtEl>
                                      </p:cBhvr>
                                    </p:animEffect>
                                  </p:childTnLst>
                                </p:cTn>
                              </p:par>
                            </p:childTnLst>
                          </p:cTn>
                        </p:par>
                        <p:par>
                          <p:cTn id="75" fill="hold">
                            <p:stCondLst>
                              <p:cond delay="500"/>
                            </p:stCondLst>
                            <p:childTnLst>
                              <p:par>
                                <p:cTn id="76" presetID="16" presetClass="entr" presetSubtype="37"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arn(outVertical)">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6" grpId="0" uiExpand="1" build="p"/>
      <p:bldP spid="4" grpId="0" uiExpand="1" build="p"/>
      <p:bldP spid="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29FC4E-0BB1-BA4A-B56F-5EF466594648}"/>
              </a:ext>
            </a:extLst>
          </p:cNvPr>
          <p:cNvSpPr txBox="1"/>
          <p:nvPr/>
        </p:nvSpPr>
        <p:spPr>
          <a:xfrm>
            <a:off x="14068" y="6555546"/>
            <a:ext cx="8454683" cy="281354"/>
          </a:xfrm>
          <a:prstGeom prst="rect">
            <a:avLst/>
          </a:prstGeom>
        </p:spPr>
        <p:txBody>
          <a:bodyPr vert="horz" wrap="square" lIns="91440" tIns="45720" rIns="91440" bIns="45720" rtlCol="0" anchor="b">
            <a:normAutofit/>
          </a:bodyPr>
          <a:lstStyle/>
          <a:p>
            <a:pPr>
              <a:spcBef>
                <a:spcPts val="800"/>
              </a:spcBef>
            </a:pPr>
            <a:r>
              <a:rPr lang="en-US" sz="1000" dirty="0"/>
              <a:t>Source: 2018 The Economist Intelligence Unit – </a:t>
            </a:r>
            <a:r>
              <a:rPr lang="en-US" sz="1000" i="1" dirty="0"/>
              <a:t>“The future is now: how ready is treasury?”</a:t>
            </a:r>
          </a:p>
        </p:txBody>
      </p:sp>
      <p:sp>
        <p:nvSpPr>
          <p:cNvPr id="5" name="Title 4">
            <a:extLst>
              <a:ext uri="{FF2B5EF4-FFF2-40B4-BE49-F238E27FC236}">
                <a16:creationId xmlns:a16="http://schemas.microsoft.com/office/drawing/2014/main" id="{5E07112F-9E17-A646-9F31-DDF29960512C}"/>
              </a:ext>
            </a:extLst>
          </p:cNvPr>
          <p:cNvSpPr>
            <a:spLocks noGrp="1"/>
          </p:cNvSpPr>
          <p:nvPr>
            <p:ph type="title"/>
          </p:nvPr>
        </p:nvSpPr>
        <p:spPr>
          <a:xfrm>
            <a:off x="730251" y="319617"/>
            <a:ext cx="11094956" cy="1143000"/>
          </a:xfrm>
        </p:spPr>
        <p:txBody>
          <a:bodyPr/>
          <a:lstStyle/>
          <a:p>
            <a:r>
              <a:rPr lang="en-US" dirty="0"/>
              <a:t>Is your organization or industry being disrupted?</a:t>
            </a:r>
          </a:p>
        </p:txBody>
      </p:sp>
      <p:graphicFrame>
        <p:nvGraphicFramePr>
          <p:cNvPr id="10" name="Content Placeholder 9">
            <a:extLst>
              <a:ext uri="{FF2B5EF4-FFF2-40B4-BE49-F238E27FC236}">
                <a16:creationId xmlns:a16="http://schemas.microsoft.com/office/drawing/2014/main" id="{C22BA4B4-1971-6A4A-B0CE-F7F5FFB54E24}"/>
              </a:ext>
            </a:extLst>
          </p:cNvPr>
          <p:cNvGraphicFramePr>
            <a:graphicFrameLocks noGrp="1"/>
          </p:cNvGraphicFramePr>
          <p:nvPr>
            <p:ph idx="1"/>
            <p:extLst>
              <p:ext uri="{D42A27DB-BD31-4B8C-83A1-F6EECF244321}">
                <p14:modId xmlns:p14="http://schemas.microsoft.com/office/powerpoint/2010/main" val="1971849818"/>
              </p:ext>
            </p:extLst>
          </p:nvPr>
        </p:nvGraphicFramePr>
        <p:xfrm>
          <a:off x="736600" y="2286000"/>
          <a:ext cx="10972800" cy="38401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4B2550A9-01C2-154C-B2A9-BB7CE84F10C6}"/>
              </a:ext>
            </a:extLst>
          </p:cNvPr>
          <p:cNvSpPr>
            <a:spLocks noGrp="1"/>
          </p:cNvSpPr>
          <p:nvPr>
            <p:ph type="body" idx="4294967295"/>
          </p:nvPr>
        </p:nvSpPr>
        <p:spPr>
          <a:xfrm>
            <a:off x="730250" y="1293541"/>
            <a:ext cx="10800111" cy="893341"/>
          </a:xfrm>
        </p:spPr>
        <p:txBody>
          <a:bodyPr/>
          <a:lstStyle/>
          <a:p>
            <a:pPr marL="0" indent="0">
              <a:buNone/>
            </a:pPr>
            <a:r>
              <a:rPr lang="en-US" sz="2400" b="1" dirty="0"/>
              <a:t>Do you believe that your sector is being disrupted and that this is affecting treasury operations?</a:t>
            </a:r>
          </a:p>
        </p:txBody>
      </p:sp>
    </p:spTree>
    <p:extLst>
      <p:ext uri="{BB962C8B-B14F-4D97-AF65-F5344CB8AC3E}">
        <p14:creationId xmlns:p14="http://schemas.microsoft.com/office/powerpoint/2010/main" val="31530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DBBCB3-3CFF-7941-BD5E-9E8A089C71C6}"/>
              </a:ext>
            </a:extLst>
          </p:cNvPr>
          <p:cNvSpPr/>
          <p:nvPr/>
        </p:nvSpPr>
        <p:spPr>
          <a:xfrm>
            <a:off x="5555167" y="1489222"/>
            <a:ext cx="630936" cy="53687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a:extLst>
              <a:ext uri="{FF2B5EF4-FFF2-40B4-BE49-F238E27FC236}">
                <a16:creationId xmlns:a16="http://schemas.microsoft.com/office/drawing/2014/main" id="{02A4F3CC-5802-424D-B394-B4ECA72C4C2A}"/>
              </a:ext>
            </a:extLst>
          </p:cNvPr>
          <p:cNvSpPr/>
          <p:nvPr/>
        </p:nvSpPr>
        <p:spPr>
          <a:xfrm>
            <a:off x="5931243" y="1087395"/>
            <a:ext cx="5212080" cy="1606378"/>
          </a:xfrm>
          <a:prstGeom prst="striped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Strategic</a:t>
            </a:r>
          </a:p>
        </p:txBody>
      </p:sp>
      <p:sp>
        <p:nvSpPr>
          <p:cNvPr id="2" name="Title 1"/>
          <p:cNvSpPr>
            <a:spLocks noGrp="1"/>
          </p:cNvSpPr>
          <p:nvPr>
            <p:ph type="title"/>
          </p:nvPr>
        </p:nvSpPr>
        <p:spPr/>
        <p:txBody>
          <a:bodyPr/>
          <a:lstStyle/>
          <a:p>
            <a:r>
              <a:rPr lang="en-US" dirty="0"/>
              <a:t>Are your resources in a tug of war?</a:t>
            </a:r>
          </a:p>
        </p:txBody>
      </p:sp>
      <p:sp>
        <p:nvSpPr>
          <p:cNvPr id="3" name="Content Placeholder 2"/>
          <p:cNvSpPr>
            <a:spLocks noGrp="1"/>
          </p:cNvSpPr>
          <p:nvPr>
            <p:ph sz="half" idx="1"/>
          </p:nvPr>
        </p:nvSpPr>
        <p:spPr>
          <a:xfrm>
            <a:off x="395417" y="2730846"/>
            <a:ext cx="5021358" cy="3566511"/>
          </a:xfrm>
        </p:spPr>
        <p:txBody>
          <a:bodyPr/>
          <a:lstStyle/>
          <a:p>
            <a:pPr marL="0" indent="0" algn="r">
              <a:buNone/>
            </a:pPr>
            <a:r>
              <a:rPr lang="en-US" sz="2400" dirty="0"/>
              <a:t>Reporting</a:t>
            </a:r>
          </a:p>
          <a:p>
            <a:pPr marL="0" indent="0" algn="r">
              <a:buNone/>
            </a:pPr>
            <a:r>
              <a:rPr lang="en-US" sz="2400" dirty="0"/>
              <a:t>Cash forecasting</a:t>
            </a:r>
          </a:p>
          <a:p>
            <a:pPr marL="0" indent="0" algn="r">
              <a:buNone/>
            </a:pPr>
            <a:r>
              <a:rPr lang="en-US" sz="2400" dirty="0"/>
              <a:t>Bank relationship management</a:t>
            </a:r>
          </a:p>
          <a:p>
            <a:pPr marL="0" indent="0" algn="r">
              <a:buNone/>
            </a:pPr>
            <a:r>
              <a:rPr lang="en-US" sz="2400" dirty="0"/>
              <a:t>Working capital management</a:t>
            </a:r>
          </a:p>
        </p:txBody>
      </p:sp>
      <p:sp>
        <p:nvSpPr>
          <p:cNvPr id="4" name="Content Placeholder 3"/>
          <p:cNvSpPr>
            <a:spLocks noGrp="1"/>
          </p:cNvSpPr>
          <p:nvPr>
            <p:ph sz="half" idx="2"/>
          </p:nvPr>
        </p:nvSpPr>
        <p:spPr>
          <a:xfrm>
            <a:off x="6330376" y="2730846"/>
            <a:ext cx="5593893" cy="3566511"/>
          </a:xfrm>
        </p:spPr>
        <p:txBody>
          <a:bodyPr/>
          <a:lstStyle/>
          <a:p>
            <a:pPr marL="0" indent="0">
              <a:buNone/>
            </a:pPr>
            <a:r>
              <a:rPr lang="en-US" sz="2400" dirty="0"/>
              <a:t>Financial planning and analytics</a:t>
            </a:r>
          </a:p>
          <a:p>
            <a:pPr marL="0" indent="0">
              <a:buNone/>
            </a:pPr>
            <a:r>
              <a:rPr lang="en-US" sz="2400" dirty="0"/>
              <a:t>Security and data planning</a:t>
            </a:r>
          </a:p>
          <a:p>
            <a:pPr marL="0" indent="0">
              <a:buNone/>
            </a:pPr>
            <a:r>
              <a:rPr lang="en-US" sz="2400" dirty="0"/>
              <a:t>Data analytics</a:t>
            </a:r>
          </a:p>
          <a:p>
            <a:pPr marL="0" indent="0">
              <a:buNone/>
            </a:pPr>
            <a:r>
              <a:rPr lang="en-US" sz="2400" dirty="0"/>
              <a:t>Process improvement</a:t>
            </a:r>
          </a:p>
          <a:p>
            <a:pPr marL="0" indent="0">
              <a:buNone/>
            </a:pPr>
            <a:endParaRPr lang="en-US" sz="2400" dirty="0"/>
          </a:p>
        </p:txBody>
      </p:sp>
      <p:sp>
        <p:nvSpPr>
          <p:cNvPr id="10" name="Striped Right Arrow 9">
            <a:extLst>
              <a:ext uri="{FF2B5EF4-FFF2-40B4-BE49-F238E27FC236}">
                <a16:creationId xmlns:a16="http://schemas.microsoft.com/office/drawing/2014/main" id="{2BE23E06-B0BF-C047-BBD9-E8F514A3FF4D}"/>
              </a:ext>
            </a:extLst>
          </p:cNvPr>
          <p:cNvSpPr/>
          <p:nvPr/>
        </p:nvSpPr>
        <p:spPr>
          <a:xfrm rot="10800000">
            <a:off x="601973" y="1087395"/>
            <a:ext cx="5212080" cy="1606378"/>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sz="3200" dirty="0"/>
          </a:p>
        </p:txBody>
      </p:sp>
      <p:sp>
        <p:nvSpPr>
          <p:cNvPr id="11" name="TextBox 10">
            <a:extLst>
              <a:ext uri="{FF2B5EF4-FFF2-40B4-BE49-F238E27FC236}">
                <a16:creationId xmlns:a16="http://schemas.microsoft.com/office/drawing/2014/main" id="{B68EC76E-FAA1-D14A-BD0D-6EC5B268399B}"/>
              </a:ext>
            </a:extLst>
          </p:cNvPr>
          <p:cNvSpPr txBox="1"/>
          <p:nvPr/>
        </p:nvSpPr>
        <p:spPr>
          <a:xfrm>
            <a:off x="3194421" y="1506694"/>
            <a:ext cx="2366120" cy="767777"/>
          </a:xfrm>
          <a:prstGeom prst="rect">
            <a:avLst/>
          </a:prstGeom>
        </p:spPr>
        <p:txBody>
          <a:bodyPr vert="horz" wrap="square" lIns="91440" tIns="45720" rIns="91440" bIns="45720" rtlCol="0" anchor="ctr">
            <a:normAutofit/>
          </a:bodyPr>
          <a:lstStyle/>
          <a:p>
            <a:pPr algn="r" defTabSz="914400" rtl="0" eaLnBrk="1" latinLnBrk="0" hangingPunct="1">
              <a:spcBef>
                <a:spcPts val="800"/>
              </a:spcBef>
            </a:pPr>
            <a:r>
              <a:rPr lang="en-US" sz="3200" b="1" kern="1200" dirty="0">
                <a:solidFill>
                  <a:schemeClr val="bg1"/>
                </a:solidFill>
                <a:latin typeface="Verdana" pitchFamily="34" charset="0"/>
                <a:ea typeface="+mn-ea"/>
                <a:cs typeface="+mn-cs"/>
              </a:rPr>
              <a:t>Tactical</a:t>
            </a:r>
          </a:p>
        </p:txBody>
      </p:sp>
    </p:spTree>
    <p:extLst>
      <p:ext uri="{BB962C8B-B14F-4D97-AF65-F5344CB8AC3E}">
        <p14:creationId xmlns:p14="http://schemas.microsoft.com/office/powerpoint/2010/main" val="55988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uiExpand="1"/>
      <p:bldP spid="4" grpId="0" uiExpand="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3961DE-DACC-DD46-8B00-6C949D7732A5}"/>
              </a:ext>
            </a:extLst>
          </p:cNvPr>
          <p:cNvSpPr/>
          <p:nvPr/>
        </p:nvSpPr>
        <p:spPr>
          <a:xfrm>
            <a:off x="0" y="119270"/>
            <a:ext cx="12192000" cy="644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0251" y="166435"/>
            <a:ext cx="10972800" cy="549919"/>
          </a:xfrm>
        </p:spPr>
        <p:txBody>
          <a:bodyPr anchor="ctr"/>
          <a:lstStyle/>
          <a:p>
            <a:r>
              <a:rPr lang="en-US" sz="3200" dirty="0">
                <a:solidFill>
                  <a:schemeClr val="bg1"/>
                </a:solidFill>
              </a:rPr>
              <a:t>Technology and automation are the path forward</a:t>
            </a:r>
          </a:p>
        </p:txBody>
      </p:sp>
      <p:sp>
        <p:nvSpPr>
          <p:cNvPr id="3" name="Rounded Rectangle 2">
            <a:extLst>
              <a:ext uri="{FF2B5EF4-FFF2-40B4-BE49-F238E27FC236}">
                <a16:creationId xmlns:a16="http://schemas.microsoft.com/office/drawing/2014/main" id="{1BBA27E2-6145-F948-AFEB-498FB01C987F}"/>
              </a:ext>
            </a:extLst>
          </p:cNvPr>
          <p:cNvSpPr/>
          <p:nvPr/>
        </p:nvSpPr>
        <p:spPr>
          <a:xfrm>
            <a:off x="509014" y="1255413"/>
            <a:ext cx="11173973" cy="5185143"/>
          </a:xfrm>
          <a:prstGeom prst="roundRect">
            <a:avLst>
              <a:gd name="adj" fmla="val 1004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B61954A-89D8-8C40-B0BD-26240F172A3E}"/>
              </a:ext>
            </a:extLst>
          </p:cNvPr>
          <p:cNvGrpSpPr/>
          <p:nvPr/>
        </p:nvGrpSpPr>
        <p:grpSpPr>
          <a:xfrm>
            <a:off x="6145389" y="3873248"/>
            <a:ext cx="5303520" cy="2286000"/>
            <a:chOff x="6145389" y="3873248"/>
            <a:chExt cx="5303520" cy="2286000"/>
          </a:xfrm>
        </p:grpSpPr>
        <p:sp>
          <p:nvSpPr>
            <p:cNvPr id="8" name="Freeform 7">
              <a:extLst>
                <a:ext uri="{FF2B5EF4-FFF2-40B4-BE49-F238E27FC236}">
                  <a16:creationId xmlns:a16="http://schemas.microsoft.com/office/drawing/2014/main" id="{4C234023-9050-884B-AE10-FDB78846C8CD}"/>
                </a:ext>
              </a:extLst>
            </p:cNvPr>
            <p:cNvSpPr/>
            <p:nvPr/>
          </p:nvSpPr>
          <p:spPr>
            <a:xfrm>
              <a:off x="6145389" y="3873248"/>
              <a:ext cx="5303520" cy="2286000"/>
            </a:xfrm>
            <a:custGeom>
              <a:avLst/>
              <a:gdLst>
                <a:gd name="connsiteX0" fmla="*/ 0 w 2793206"/>
                <a:gd name="connsiteY0" fmla="*/ 0 h 5328443"/>
                <a:gd name="connsiteX1" fmla="*/ 2327662 w 2793206"/>
                <a:gd name="connsiteY1" fmla="*/ 0 h 5328443"/>
                <a:gd name="connsiteX2" fmla="*/ 2793206 w 2793206"/>
                <a:gd name="connsiteY2" fmla="*/ 465544 h 5328443"/>
                <a:gd name="connsiteX3" fmla="*/ 2793206 w 2793206"/>
                <a:gd name="connsiteY3" fmla="*/ 5328443 h 5328443"/>
                <a:gd name="connsiteX4" fmla="*/ 0 w 2793206"/>
                <a:gd name="connsiteY4" fmla="*/ 5328443 h 5328443"/>
                <a:gd name="connsiteX5" fmla="*/ 0 w 2793206"/>
                <a:gd name="connsiteY5" fmla="*/ 0 h 53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206" h="5328443">
                  <a:moveTo>
                    <a:pt x="2793206" y="1"/>
                  </a:moveTo>
                  <a:lnTo>
                    <a:pt x="2793206" y="4440350"/>
                  </a:lnTo>
                  <a:cubicBezTo>
                    <a:pt x="2793206" y="4930830"/>
                    <a:pt x="2683945" y="5328442"/>
                    <a:pt x="2549164" y="5328442"/>
                  </a:cubicBezTo>
                  <a:lnTo>
                    <a:pt x="0" y="5328442"/>
                  </a:lnTo>
                  <a:lnTo>
                    <a:pt x="0" y="1"/>
                  </a:lnTo>
                  <a:lnTo>
                    <a:pt x="2793206" y="1"/>
                  </a:lnTo>
                  <a:close/>
                </a:path>
              </a:pathLst>
            </a:custGeom>
            <a:solidFill>
              <a:schemeClr val="accent5"/>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84048" tIns="457200" rIns="384049" bIns="274320" numCol="1" spcCol="1270" anchor="b" anchorCtr="0">
              <a:noAutofit/>
            </a:bodyPr>
            <a:lstStyle/>
            <a:p>
              <a:pPr marL="0" lvl="0" indent="0" algn="r" defTabSz="2400300">
                <a:spcBef>
                  <a:spcPct val="0"/>
                </a:spcBef>
                <a:spcAft>
                  <a:spcPts val="600"/>
                </a:spcAft>
                <a:buNone/>
              </a:pPr>
              <a:r>
                <a:rPr lang="en-US" sz="2000" kern="1200" dirty="0"/>
                <a:t>artificial </a:t>
              </a:r>
              <a:br>
                <a:rPr lang="en-US" sz="2000" kern="1200" dirty="0"/>
              </a:br>
              <a:r>
                <a:rPr lang="en-US" sz="2000" kern="1200" dirty="0"/>
                <a:t>intelligence</a:t>
              </a:r>
              <a:br>
                <a:rPr lang="en-US" sz="4000" kern="1200" dirty="0"/>
              </a:br>
              <a:r>
                <a:rPr lang="en-US" sz="4000" kern="1200" dirty="0"/>
                <a:t>AI</a:t>
              </a:r>
            </a:p>
          </p:txBody>
        </p:sp>
        <p:pic>
          <p:nvPicPr>
            <p:cNvPr id="11" name="Picture 10">
              <a:extLst>
                <a:ext uri="{FF2B5EF4-FFF2-40B4-BE49-F238E27FC236}">
                  <a16:creationId xmlns:a16="http://schemas.microsoft.com/office/drawing/2014/main" id="{17E757C3-F062-4E41-B748-8DA0E68D39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0204" y="4834310"/>
              <a:ext cx="847897" cy="914400"/>
            </a:xfrm>
            <a:prstGeom prst="rect">
              <a:avLst/>
            </a:prstGeom>
          </p:spPr>
        </p:pic>
      </p:grpSp>
      <p:grpSp>
        <p:nvGrpSpPr>
          <p:cNvPr id="21" name="Group 20">
            <a:extLst>
              <a:ext uri="{FF2B5EF4-FFF2-40B4-BE49-F238E27FC236}">
                <a16:creationId xmlns:a16="http://schemas.microsoft.com/office/drawing/2014/main" id="{311C0605-F949-244F-A084-5D62739773BC}"/>
              </a:ext>
            </a:extLst>
          </p:cNvPr>
          <p:cNvGrpSpPr/>
          <p:nvPr/>
        </p:nvGrpSpPr>
        <p:grpSpPr>
          <a:xfrm>
            <a:off x="6145389" y="1500903"/>
            <a:ext cx="5303520" cy="2286000"/>
            <a:chOff x="6145389" y="1500903"/>
            <a:chExt cx="5303520" cy="2286000"/>
          </a:xfrm>
        </p:grpSpPr>
        <p:sp>
          <p:nvSpPr>
            <p:cNvPr id="6" name="Freeform 5">
              <a:extLst>
                <a:ext uri="{FF2B5EF4-FFF2-40B4-BE49-F238E27FC236}">
                  <a16:creationId xmlns:a16="http://schemas.microsoft.com/office/drawing/2014/main" id="{D320C266-4B76-044A-A6BF-5F6F1164F62C}"/>
                </a:ext>
              </a:extLst>
            </p:cNvPr>
            <p:cNvSpPr/>
            <p:nvPr/>
          </p:nvSpPr>
          <p:spPr>
            <a:xfrm>
              <a:off x="6145389" y="1500903"/>
              <a:ext cx="5303520" cy="2286000"/>
            </a:xfrm>
            <a:custGeom>
              <a:avLst/>
              <a:gdLst>
                <a:gd name="connsiteX0" fmla="*/ 0 w 5328443"/>
                <a:gd name="connsiteY0" fmla="*/ 0 h 2793206"/>
                <a:gd name="connsiteX1" fmla="*/ 4862899 w 5328443"/>
                <a:gd name="connsiteY1" fmla="*/ 0 h 2793206"/>
                <a:gd name="connsiteX2" fmla="*/ 5328443 w 5328443"/>
                <a:gd name="connsiteY2" fmla="*/ 465544 h 2793206"/>
                <a:gd name="connsiteX3" fmla="*/ 5328443 w 5328443"/>
                <a:gd name="connsiteY3" fmla="*/ 2793206 h 2793206"/>
                <a:gd name="connsiteX4" fmla="*/ 0 w 5328443"/>
                <a:gd name="connsiteY4" fmla="*/ 2793206 h 2793206"/>
                <a:gd name="connsiteX5" fmla="*/ 0 w 5328443"/>
                <a:gd name="connsiteY5" fmla="*/ 0 h 27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443" h="2793206">
                  <a:moveTo>
                    <a:pt x="0" y="0"/>
                  </a:moveTo>
                  <a:lnTo>
                    <a:pt x="4862899" y="0"/>
                  </a:lnTo>
                  <a:cubicBezTo>
                    <a:pt x="5120012" y="0"/>
                    <a:pt x="5328443" y="208431"/>
                    <a:pt x="5328443" y="465544"/>
                  </a:cubicBezTo>
                  <a:lnTo>
                    <a:pt x="5328443" y="2793206"/>
                  </a:lnTo>
                  <a:lnTo>
                    <a:pt x="0" y="2793206"/>
                  </a:lnTo>
                  <a:lnTo>
                    <a:pt x="0"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384048" tIns="457200" rIns="384048" bIns="274320" numCol="1" spcCol="1270" anchor="b" anchorCtr="0">
              <a:noAutofit/>
            </a:bodyPr>
            <a:lstStyle/>
            <a:p>
              <a:pPr marL="0" lvl="0" indent="0" algn="r" defTabSz="2400300">
                <a:lnSpc>
                  <a:spcPct val="90000"/>
                </a:lnSpc>
                <a:spcBef>
                  <a:spcPct val="0"/>
                </a:spcBef>
                <a:spcAft>
                  <a:spcPct val="35000"/>
                </a:spcAft>
                <a:buNone/>
              </a:pPr>
              <a:r>
                <a:rPr lang="en-US" sz="4000" kern="1200" dirty="0"/>
                <a:t>Big</a:t>
              </a:r>
              <a:br>
                <a:rPr lang="en-US" sz="4000" kern="1200" dirty="0"/>
              </a:br>
              <a:r>
                <a:rPr lang="en-US" sz="4000" kern="1200" dirty="0"/>
                <a:t>data</a:t>
              </a:r>
            </a:p>
          </p:txBody>
        </p:sp>
        <p:pic>
          <p:nvPicPr>
            <p:cNvPr id="13" name="Picture 12">
              <a:extLst>
                <a:ext uri="{FF2B5EF4-FFF2-40B4-BE49-F238E27FC236}">
                  <a16:creationId xmlns:a16="http://schemas.microsoft.com/office/drawing/2014/main" id="{6D708805-E7D6-E74E-A71F-DB431B08E7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79032" y="2500870"/>
              <a:ext cx="902525" cy="914400"/>
            </a:xfrm>
            <a:prstGeom prst="rect">
              <a:avLst/>
            </a:prstGeom>
          </p:spPr>
        </p:pic>
      </p:grpSp>
      <p:grpSp>
        <p:nvGrpSpPr>
          <p:cNvPr id="16" name="Group 15">
            <a:extLst>
              <a:ext uri="{FF2B5EF4-FFF2-40B4-BE49-F238E27FC236}">
                <a16:creationId xmlns:a16="http://schemas.microsoft.com/office/drawing/2014/main" id="{B92EC89B-F8E5-694F-8C95-3EC22180F34B}"/>
              </a:ext>
            </a:extLst>
          </p:cNvPr>
          <p:cNvGrpSpPr/>
          <p:nvPr/>
        </p:nvGrpSpPr>
        <p:grpSpPr>
          <a:xfrm>
            <a:off x="743091" y="1500903"/>
            <a:ext cx="5303520" cy="2286000"/>
            <a:chOff x="743091" y="1500903"/>
            <a:chExt cx="5303520" cy="2286000"/>
          </a:xfrm>
        </p:grpSpPr>
        <p:sp>
          <p:nvSpPr>
            <p:cNvPr id="4" name="Freeform 3">
              <a:extLst>
                <a:ext uri="{FF2B5EF4-FFF2-40B4-BE49-F238E27FC236}">
                  <a16:creationId xmlns:a16="http://schemas.microsoft.com/office/drawing/2014/main" id="{C3EC1614-33B4-D548-88EE-3151CE7E1D04}"/>
                </a:ext>
              </a:extLst>
            </p:cNvPr>
            <p:cNvSpPr/>
            <p:nvPr/>
          </p:nvSpPr>
          <p:spPr>
            <a:xfrm>
              <a:off x="743091" y="1500903"/>
              <a:ext cx="5303520" cy="2286000"/>
            </a:xfrm>
            <a:custGeom>
              <a:avLst/>
              <a:gdLst>
                <a:gd name="connsiteX0" fmla="*/ 0 w 2793206"/>
                <a:gd name="connsiteY0" fmla="*/ 0 h 5328443"/>
                <a:gd name="connsiteX1" fmla="*/ 2327662 w 2793206"/>
                <a:gd name="connsiteY1" fmla="*/ 0 h 5328443"/>
                <a:gd name="connsiteX2" fmla="*/ 2793206 w 2793206"/>
                <a:gd name="connsiteY2" fmla="*/ 465544 h 5328443"/>
                <a:gd name="connsiteX3" fmla="*/ 2793206 w 2793206"/>
                <a:gd name="connsiteY3" fmla="*/ 5328443 h 5328443"/>
                <a:gd name="connsiteX4" fmla="*/ 0 w 2793206"/>
                <a:gd name="connsiteY4" fmla="*/ 5328443 h 5328443"/>
                <a:gd name="connsiteX5" fmla="*/ 0 w 2793206"/>
                <a:gd name="connsiteY5" fmla="*/ 0 h 53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206" h="5328443">
                  <a:moveTo>
                    <a:pt x="0" y="5328442"/>
                  </a:moveTo>
                  <a:lnTo>
                    <a:pt x="0" y="888093"/>
                  </a:lnTo>
                  <a:cubicBezTo>
                    <a:pt x="0" y="397613"/>
                    <a:pt x="109261" y="1"/>
                    <a:pt x="244042" y="1"/>
                  </a:cubicBezTo>
                  <a:lnTo>
                    <a:pt x="2793206" y="1"/>
                  </a:lnTo>
                  <a:lnTo>
                    <a:pt x="2793206" y="5328442"/>
                  </a:lnTo>
                  <a:lnTo>
                    <a:pt x="0" y="5328442"/>
                  </a:lnTo>
                  <a:close/>
                </a:path>
              </a:pathLst>
            </a:custGeom>
            <a:solidFill>
              <a:srgbClr val="CE4C00"/>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0" tIns="457200" rIns="91440" bIns="274320" numCol="1" spcCol="1270" anchor="b" anchorCtr="0">
              <a:noAutofit/>
            </a:bodyPr>
            <a:lstStyle/>
            <a:p>
              <a:pPr marL="0" lvl="0" indent="0" defTabSz="2400300">
                <a:spcBef>
                  <a:spcPct val="0"/>
                </a:spcBef>
                <a:spcAft>
                  <a:spcPts val="600"/>
                </a:spcAft>
                <a:buNone/>
              </a:pPr>
              <a:r>
                <a:rPr lang="en-US" sz="2000" kern="1200" dirty="0"/>
                <a:t>robotic </a:t>
              </a:r>
              <a:br>
                <a:rPr lang="en-US" sz="2000" kern="1200" dirty="0"/>
              </a:br>
              <a:r>
                <a:rPr lang="en-US" sz="2000" kern="1200" dirty="0"/>
                <a:t>process </a:t>
              </a:r>
              <a:br>
                <a:rPr lang="en-US" sz="2000" kern="1200" dirty="0"/>
              </a:br>
              <a:r>
                <a:rPr lang="en-US" sz="2000" kern="1200" dirty="0"/>
                <a:t>automation</a:t>
              </a:r>
              <a:endParaRPr lang="en-US" sz="4000" kern="1200" dirty="0"/>
            </a:p>
            <a:p>
              <a:pPr marL="0" lvl="0" indent="0" defTabSz="2400300">
                <a:spcBef>
                  <a:spcPct val="0"/>
                </a:spcBef>
                <a:spcAft>
                  <a:spcPts val="600"/>
                </a:spcAft>
                <a:buNone/>
              </a:pPr>
              <a:r>
                <a:rPr lang="en-US" sz="4000" kern="1200" dirty="0"/>
                <a:t>RPA</a:t>
              </a:r>
            </a:p>
          </p:txBody>
        </p:sp>
        <p:pic>
          <p:nvPicPr>
            <p:cNvPr id="15" name="Picture 14">
              <a:extLst>
                <a:ext uri="{FF2B5EF4-FFF2-40B4-BE49-F238E27FC236}">
                  <a16:creationId xmlns:a16="http://schemas.microsoft.com/office/drawing/2014/main" id="{36FA3C3A-0D17-D440-A876-D2BA1D767F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97146" y="2485061"/>
              <a:ext cx="1122217" cy="914400"/>
            </a:xfrm>
            <a:prstGeom prst="rect">
              <a:avLst/>
            </a:prstGeom>
          </p:spPr>
        </p:pic>
      </p:grpSp>
      <p:grpSp>
        <p:nvGrpSpPr>
          <p:cNvPr id="22" name="Group 21">
            <a:extLst>
              <a:ext uri="{FF2B5EF4-FFF2-40B4-BE49-F238E27FC236}">
                <a16:creationId xmlns:a16="http://schemas.microsoft.com/office/drawing/2014/main" id="{A85B99AF-A8F2-844C-B5CD-AEB4B8C3F942}"/>
              </a:ext>
            </a:extLst>
          </p:cNvPr>
          <p:cNvGrpSpPr/>
          <p:nvPr/>
        </p:nvGrpSpPr>
        <p:grpSpPr>
          <a:xfrm>
            <a:off x="743091" y="3873248"/>
            <a:ext cx="5303520" cy="2286000"/>
            <a:chOff x="743091" y="3873248"/>
            <a:chExt cx="5303520" cy="2286000"/>
          </a:xfrm>
        </p:grpSpPr>
        <p:sp>
          <p:nvSpPr>
            <p:cNvPr id="7" name="Freeform 6">
              <a:extLst>
                <a:ext uri="{FF2B5EF4-FFF2-40B4-BE49-F238E27FC236}">
                  <a16:creationId xmlns:a16="http://schemas.microsoft.com/office/drawing/2014/main" id="{A3332FCB-DF09-8A47-A483-AE6CE2B04404}"/>
                </a:ext>
              </a:extLst>
            </p:cNvPr>
            <p:cNvSpPr/>
            <p:nvPr/>
          </p:nvSpPr>
          <p:spPr>
            <a:xfrm>
              <a:off x="743091" y="3873248"/>
              <a:ext cx="5303520" cy="2286000"/>
            </a:xfrm>
            <a:custGeom>
              <a:avLst/>
              <a:gdLst>
                <a:gd name="connsiteX0" fmla="*/ 0 w 5328443"/>
                <a:gd name="connsiteY0" fmla="*/ 0 h 2793206"/>
                <a:gd name="connsiteX1" fmla="*/ 4862899 w 5328443"/>
                <a:gd name="connsiteY1" fmla="*/ 0 h 2793206"/>
                <a:gd name="connsiteX2" fmla="*/ 5328443 w 5328443"/>
                <a:gd name="connsiteY2" fmla="*/ 465544 h 2793206"/>
                <a:gd name="connsiteX3" fmla="*/ 5328443 w 5328443"/>
                <a:gd name="connsiteY3" fmla="*/ 2793206 h 2793206"/>
                <a:gd name="connsiteX4" fmla="*/ 0 w 5328443"/>
                <a:gd name="connsiteY4" fmla="*/ 2793206 h 2793206"/>
                <a:gd name="connsiteX5" fmla="*/ 0 w 5328443"/>
                <a:gd name="connsiteY5" fmla="*/ 0 h 27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443" h="2793206">
                  <a:moveTo>
                    <a:pt x="5328443" y="2793206"/>
                  </a:moveTo>
                  <a:lnTo>
                    <a:pt x="465544" y="2793206"/>
                  </a:lnTo>
                  <a:cubicBezTo>
                    <a:pt x="208431" y="2793206"/>
                    <a:pt x="0" y="2584775"/>
                    <a:pt x="0" y="2327662"/>
                  </a:cubicBezTo>
                  <a:lnTo>
                    <a:pt x="0" y="0"/>
                  </a:lnTo>
                  <a:lnTo>
                    <a:pt x="5328443" y="0"/>
                  </a:lnTo>
                  <a:lnTo>
                    <a:pt x="5328443" y="2793206"/>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384047" tIns="457200" rIns="384049" bIns="274320" numCol="1" spcCol="1270" anchor="b" anchorCtr="0">
              <a:noAutofit/>
            </a:bodyPr>
            <a:lstStyle/>
            <a:p>
              <a:pPr defTabSz="2400300">
                <a:spcBef>
                  <a:spcPct val="0"/>
                </a:spcBef>
                <a:spcAft>
                  <a:spcPts val="600"/>
                </a:spcAft>
              </a:pPr>
              <a:r>
                <a:rPr lang="en-US" sz="2000" dirty="0"/>
                <a:t>application</a:t>
              </a:r>
              <a:br>
                <a:rPr lang="en-US" sz="2000" dirty="0"/>
              </a:br>
              <a:r>
                <a:rPr lang="en-US" sz="2000" dirty="0"/>
                <a:t>programming </a:t>
              </a:r>
              <a:br>
                <a:rPr lang="en-US" sz="2000" dirty="0"/>
              </a:br>
              <a:r>
                <a:rPr lang="en-US" sz="2000" dirty="0"/>
                <a:t>interface</a:t>
              </a:r>
              <a:endParaRPr lang="en-US" sz="4000" dirty="0"/>
            </a:p>
            <a:p>
              <a:pPr marL="0" lvl="0" indent="0" defTabSz="2400300">
                <a:spcBef>
                  <a:spcPct val="0"/>
                </a:spcBef>
                <a:spcAft>
                  <a:spcPts val="600"/>
                </a:spcAft>
                <a:buNone/>
              </a:pPr>
              <a:r>
                <a:rPr lang="en-US" sz="4000" kern="1200" dirty="0"/>
                <a:t>API</a:t>
              </a:r>
            </a:p>
          </p:txBody>
        </p:sp>
        <p:pic>
          <p:nvPicPr>
            <p:cNvPr id="17" name="Picture 16">
              <a:extLst>
                <a:ext uri="{FF2B5EF4-FFF2-40B4-BE49-F238E27FC236}">
                  <a16:creationId xmlns:a16="http://schemas.microsoft.com/office/drawing/2014/main" id="{F7CDC731-3ADD-244B-9964-42AB6091E4E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28462" y="4834310"/>
              <a:ext cx="914400" cy="914400"/>
            </a:xfrm>
            <a:prstGeom prst="rect">
              <a:avLst/>
            </a:prstGeom>
          </p:spPr>
        </p:pic>
      </p:grpSp>
      <p:sp>
        <p:nvSpPr>
          <p:cNvPr id="26" name="TextBox 25">
            <a:extLst>
              <a:ext uri="{FF2B5EF4-FFF2-40B4-BE49-F238E27FC236}">
                <a16:creationId xmlns:a16="http://schemas.microsoft.com/office/drawing/2014/main" id="{CFE51D78-54A9-9E4D-8CD8-A42321552EFB}"/>
              </a:ext>
            </a:extLst>
          </p:cNvPr>
          <p:cNvSpPr txBox="1"/>
          <p:nvPr/>
        </p:nvSpPr>
        <p:spPr>
          <a:xfrm>
            <a:off x="2196854" y="1015308"/>
            <a:ext cx="7798293" cy="367835"/>
          </a:xfrm>
          <a:prstGeom prst="rect">
            <a:avLst/>
          </a:prstGeom>
          <a:solidFill>
            <a:srgbClr val="FFFFFF"/>
          </a:solidFill>
        </p:spPr>
        <p:txBody>
          <a:bodyPr vert="horz" wrap="square" lIns="91440" tIns="45720" rIns="91440" bIns="45720" rtlCol="0">
            <a:noAutofit/>
          </a:bodyPr>
          <a:lstStyle/>
          <a:p>
            <a:pPr algn="ctr" defTabSz="914400" rtl="0" eaLnBrk="1" latinLnBrk="0" hangingPunct="1">
              <a:spcBef>
                <a:spcPts val="800"/>
              </a:spcBef>
            </a:pPr>
            <a:r>
              <a:rPr lang="en-US" sz="2400" kern="1200" dirty="0">
                <a:solidFill>
                  <a:schemeClr val="tx1"/>
                </a:solidFill>
                <a:latin typeface="Verdana" pitchFamily="34" charset="0"/>
                <a:ea typeface="+mn-ea"/>
                <a:cs typeface="+mn-cs"/>
              </a:rPr>
              <a:t>“I don’t have time because I haven’t automated”</a:t>
            </a:r>
          </a:p>
        </p:txBody>
      </p:sp>
      <p:sp>
        <p:nvSpPr>
          <p:cNvPr id="27" name="TextBox 26">
            <a:extLst>
              <a:ext uri="{FF2B5EF4-FFF2-40B4-BE49-F238E27FC236}">
                <a16:creationId xmlns:a16="http://schemas.microsoft.com/office/drawing/2014/main" id="{BCF09982-8371-864A-BDE0-EFD6B0D5AE64}"/>
              </a:ext>
            </a:extLst>
          </p:cNvPr>
          <p:cNvSpPr txBox="1"/>
          <p:nvPr/>
        </p:nvSpPr>
        <p:spPr>
          <a:xfrm>
            <a:off x="2217420" y="6255459"/>
            <a:ext cx="7759695" cy="367835"/>
          </a:xfrm>
          <a:prstGeom prst="rect">
            <a:avLst/>
          </a:prstGeom>
          <a:solidFill>
            <a:srgbClr val="FFFFFF"/>
          </a:solidFill>
        </p:spPr>
        <p:txBody>
          <a:bodyPr vert="horz" wrap="square" lIns="91440" tIns="45720" rIns="91440" bIns="45720" rtlCol="0">
            <a:noAutofit/>
          </a:bodyPr>
          <a:lstStyle/>
          <a:p>
            <a:pPr algn="ctr">
              <a:spcBef>
                <a:spcPts val="800"/>
              </a:spcBef>
            </a:pPr>
            <a:r>
              <a:rPr lang="en-US" sz="2400" dirty="0">
                <a:latin typeface="Verdana" pitchFamily="34" charset="0"/>
              </a:rPr>
              <a:t>“I haven’t automated because I don’t have time”</a:t>
            </a:r>
          </a:p>
        </p:txBody>
      </p:sp>
      <p:grpSp>
        <p:nvGrpSpPr>
          <p:cNvPr id="19" name="Group 18">
            <a:extLst>
              <a:ext uri="{FF2B5EF4-FFF2-40B4-BE49-F238E27FC236}">
                <a16:creationId xmlns:a16="http://schemas.microsoft.com/office/drawing/2014/main" id="{F0940EC8-EA03-1747-9F9B-0F05E75DBE32}"/>
              </a:ext>
            </a:extLst>
          </p:cNvPr>
          <p:cNvGrpSpPr/>
          <p:nvPr/>
        </p:nvGrpSpPr>
        <p:grpSpPr>
          <a:xfrm>
            <a:off x="4522972" y="2253839"/>
            <a:ext cx="3138692" cy="3138692"/>
            <a:chOff x="3098530" y="2619620"/>
            <a:chExt cx="3138692" cy="3138692"/>
          </a:xfrm>
        </p:grpSpPr>
        <p:sp>
          <p:nvSpPr>
            <p:cNvPr id="18" name="Quad Arrow Callout 17">
              <a:extLst>
                <a:ext uri="{FF2B5EF4-FFF2-40B4-BE49-F238E27FC236}">
                  <a16:creationId xmlns:a16="http://schemas.microsoft.com/office/drawing/2014/main" id="{20C9C0F9-D8BB-A846-8E10-DF468AECABC7}"/>
                </a:ext>
              </a:extLst>
            </p:cNvPr>
            <p:cNvSpPr/>
            <p:nvPr/>
          </p:nvSpPr>
          <p:spPr>
            <a:xfrm rot="18900000">
              <a:off x="3098530" y="2619620"/>
              <a:ext cx="3138692" cy="3138692"/>
            </a:xfrm>
            <a:prstGeom prst="quadArrow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2DB711-0343-6841-AE5C-8C4901970439}"/>
                </a:ext>
              </a:extLst>
            </p:cNvPr>
            <p:cNvSpPr/>
            <p:nvPr/>
          </p:nvSpPr>
          <p:spPr>
            <a:xfrm>
              <a:off x="3544679" y="3734862"/>
              <a:ext cx="2202569" cy="905472"/>
            </a:xfrm>
            <a:prstGeom prst="rect">
              <a:avLst/>
            </a:prstGeom>
            <a:noFill/>
            <a:ln>
              <a:noFill/>
            </a:ln>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2000" b="1" kern="1200" dirty="0">
                  <a:solidFill>
                    <a:schemeClr val="tx1">
                      <a:lumMod val="65000"/>
                      <a:lumOff val="35000"/>
                    </a:schemeClr>
                  </a:solidFill>
                </a:rPr>
                <a:t>automation</a:t>
              </a:r>
            </a:p>
          </p:txBody>
        </p:sp>
      </p:grpSp>
    </p:spTree>
    <p:extLst>
      <p:ext uri="{BB962C8B-B14F-4D97-AF65-F5344CB8AC3E}">
        <p14:creationId xmlns:p14="http://schemas.microsoft.com/office/powerpoint/2010/main" val="130736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ppt_x</p:attrName>
                                        </p:attrNameLst>
                                      </p:cBhvr>
                                      <p:tavLst>
                                        <p:tav tm="0">
                                          <p:val>
                                            <p:strVal val="#ppt_x+#ppt_w*1.125000"/>
                                          </p:val>
                                        </p:tav>
                                        <p:tav tm="100000">
                                          <p:val>
                                            <p:strVal val="#ppt_x"/>
                                          </p:val>
                                        </p:tav>
                                      </p:tavLst>
                                    </p:anim>
                                    <p:animEffect transition="in" filter="wipe(left)">
                                      <p:cBhvr>
                                        <p:cTn id="13" dur="500"/>
                                        <p:tgtEl>
                                          <p:spTgt spid="2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ppt_x</p:attrName>
                                        </p:attrNameLst>
                                      </p:cBhvr>
                                      <p:tavLst>
                                        <p:tav tm="0">
                                          <p:val>
                                            <p:strVal val="#ppt_x-#ppt_w*1.125000"/>
                                          </p:val>
                                        </p:tav>
                                        <p:tav tm="100000">
                                          <p:val>
                                            <p:strVal val="#ppt_x"/>
                                          </p:val>
                                        </p:tav>
                                      </p:tavLst>
                                    </p:anim>
                                    <p:animEffect transition="in" filter="wipe(right)">
                                      <p:cBhvr>
                                        <p:cTn id="18" dur="500"/>
                                        <p:tgtEl>
                                          <p:spTgt spid="21"/>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ppt_x</p:attrName>
                                        </p:attrNameLst>
                                      </p:cBhvr>
                                      <p:tavLst>
                                        <p:tav tm="0">
                                          <p:val>
                                            <p:strVal val="#ppt_x-#ppt_w*1.125000"/>
                                          </p:val>
                                        </p:tav>
                                        <p:tav tm="100000">
                                          <p:val>
                                            <p:strVal val="#ppt_x"/>
                                          </p:val>
                                        </p:tav>
                                      </p:tavLst>
                                    </p:anim>
                                    <p:animEffect transition="in" filter="wipe(right)">
                                      <p:cBhvr>
                                        <p:cTn id="23" dur="500"/>
                                        <p:tgtEl>
                                          <p:spTgt spid="2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par>
                                <p:cTn id="38" presetID="22" presetClass="entr" presetSubtype="2" fill="hold" grpId="0" nodeType="withEffect">
                                  <p:stCondLst>
                                    <p:cond delay="50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Same Side Corner Rectangle 29">
            <a:extLst>
              <a:ext uri="{FF2B5EF4-FFF2-40B4-BE49-F238E27FC236}">
                <a16:creationId xmlns:a16="http://schemas.microsoft.com/office/drawing/2014/main" id="{1615F8B5-69CB-734B-ACC7-BC5A8C24E4CB}"/>
              </a:ext>
            </a:extLst>
          </p:cNvPr>
          <p:cNvSpPr/>
          <p:nvPr/>
        </p:nvSpPr>
        <p:spPr>
          <a:xfrm rot="5400000">
            <a:off x="6905128" y="2209587"/>
            <a:ext cx="4599789" cy="4297680"/>
          </a:xfrm>
          <a:prstGeom prst="round2SameRect">
            <a:avLst>
              <a:gd name="adj1" fmla="val 8449"/>
              <a:gd name="adj2" fmla="val 0"/>
            </a:avLst>
          </a:prstGeom>
          <a:noFill/>
          <a:ln>
            <a:solidFill>
              <a:schemeClr val="tx1">
                <a:lumMod val="50000"/>
                <a:lumOff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91440" tIns="91440" rIns="91440" bIns="182880" numCol="1" spcCol="1270" anchor="t" anchorCtr="0">
            <a:noAutofit/>
          </a:bodyPr>
          <a:lstStyle/>
          <a:p>
            <a:pPr marL="0" lvl="0" indent="0" algn="r" defTabSz="2400300">
              <a:spcBef>
                <a:spcPct val="0"/>
              </a:spcBef>
              <a:buNone/>
            </a:pPr>
            <a:endParaRPr lang="en-US" sz="4000" kern="1200" dirty="0"/>
          </a:p>
        </p:txBody>
      </p:sp>
      <p:sp>
        <p:nvSpPr>
          <p:cNvPr id="23" name="Rectangle 22">
            <a:extLst>
              <a:ext uri="{FF2B5EF4-FFF2-40B4-BE49-F238E27FC236}">
                <a16:creationId xmlns:a16="http://schemas.microsoft.com/office/drawing/2014/main" id="{BF3961DE-DACC-DD46-8B00-6C949D7732A5}"/>
              </a:ext>
            </a:extLst>
          </p:cNvPr>
          <p:cNvSpPr/>
          <p:nvPr/>
        </p:nvSpPr>
        <p:spPr>
          <a:xfrm>
            <a:off x="0" y="119270"/>
            <a:ext cx="12192000" cy="6442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0251" y="166435"/>
            <a:ext cx="10972800" cy="549919"/>
          </a:xfrm>
        </p:spPr>
        <p:txBody>
          <a:bodyPr anchor="ctr"/>
          <a:lstStyle/>
          <a:p>
            <a:r>
              <a:rPr lang="en-US" sz="3200" dirty="0">
                <a:solidFill>
                  <a:schemeClr val="bg1"/>
                </a:solidFill>
              </a:rPr>
              <a:t>How to deploy strategically </a:t>
            </a:r>
          </a:p>
        </p:txBody>
      </p:sp>
      <p:sp>
        <p:nvSpPr>
          <p:cNvPr id="27" name="Round Same Side Corner Rectangle 26">
            <a:extLst>
              <a:ext uri="{FF2B5EF4-FFF2-40B4-BE49-F238E27FC236}">
                <a16:creationId xmlns:a16="http://schemas.microsoft.com/office/drawing/2014/main" id="{303FE5C5-47B1-104F-B98B-C5C2D0F34D8C}"/>
              </a:ext>
            </a:extLst>
          </p:cNvPr>
          <p:cNvSpPr/>
          <p:nvPr/>
        </p:nvSpPr>
        <p:spPr>
          <a:xfrm rot="16200000">
            <a:off x="2505314" y="2209587"/>
            <a:ext cx="4599789" cy="4297680"/>
          </a:xfrm>
          <a:prstGeom prst="round2SameRect">
            <a:avLst>
              <a:gd name="adj1" fmla="val 8449"/>
              <a:gd name="adj2" fmla="val 0"/>
            </a:avLst>
          </a:prstGeom>
          <a:noFill/>
          <a:ln>
            <a:solidFill>
              <a:schemeClr val="tx1">
                <a:lumMod val="50000"/>
                <a:lumOff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vert" wrap="square" lIns="91440" tIns="91440" rIns="91440" bIns="182880" numCol="1" spcCol="1270" anchor="t" anchorCtr="0">
            <a:noAutofit/>
          </a:bodyPr>
          <a:lstStyle/>
          <a:p>
            <a:pPr marL="0" lvl="0" indent="0" algn="r" defTabSz="2400300">
              <a:spcBef>
                <a:spcPct val="0"/>
              </a:spcBef>
              <a:buNone/>
            </a:pPr>
            <a:endParaRPr lang="en-US" sz="4000" kern="1200" dirty="0"/>
          </a:p>
        </p:txBody>
      </p:sp>
      <p:sp>
        <p:nvSpPr>
          <p:cNvPr id="3" name="TextBox 2">
            <a:extLst>
              <a:ext uri="{FF2B5EF4-FFF2-40B4-BE49-F238E27FC236}">
                <a16:creationId xmlns:a16="http://schemas.microsoft.com/office/drawing/2014/main" id="{6A77184F-3FBF-714A-A03C-98C42C9D32A1}"/>
              </a:ext>
            </a:extLst>
          </p:cNvPr>
          <p:cNvSpPr txBox="1"/>
          <p:nvPr/>
        </p:nvSpPr>
        <p:spPr>
          <a:xfrm>
            <a:off x="2930689" y="2075384"/>
            <a:ext cx="3996730" cy="740779"/>
          </a:xfrm>
          <a:prstGeom prst="rect">
            <a:avLst/>
          </a:prstGeom>
        </p:spPr>
        <p:txBody>
          <a:bodyPr vert="horz" wrap="square" lIns="91440" tIns="45720" rIns="91440" bIns="45720" rtlCol="0">
            <a:normAutofit/>
          </a:bodyPr>
          <a:lstStyle/>
          <a:p>
            <a:pPr defTabSz="914400" rtl="0" eaLnBrk="1" latinLnBrk="0" hangingPunct="1">
              <a:spcBef>
                <a:spcPts val="800"/>
              </a:spcBef>
            </a:pPr>
            <a:r>
              <a:rPr lang="en-US" sz="4000" kern="1200" dirty="0">
                <a:solidFill>
                  <a:schemeClr val="tx1">
                    <a:lumMod val="65000"/>
                    <a:lumOff val="35000"/>
                  </a:schemeClr>
                </a:solidFill>
                <a:latin typeface="Verdana" pitchFamily="34" charset="0"/>
                <a:ea typeface="+mn-ea"/>
                <a:cs typeface="+mn-cs"/>
              </a:rPr>
              <a:t>Phase I</a:t>
            </a:r>
          </a:p>
        </p:txBody>
      </p:sp>
      <p:sp>
        <p:nvSpPr>
          <p:cNvPr id="31" name="Striped Right Arrow 30">
            <a:extLst>
              <a:ext uri="{FF2B5EF4-FFF2-40B4-BE49-F238E27FC236}">
                <a16:creationId xmlns:a16="http://schemas.microsoft.com/office/drawing/2014/main" id="{676C728C-157B-5A41-8FBD-66317AD5A984}"/>
              </a:ext>
            </a:extLst>
          </p:cNvPr>
          <p:cNvSpPr/>
          <p:nvPr/>
        </p:nvSpPr>
        <p:spPr>
          <a:xfrm>
            <a:off x="2611585" y="875285"/>
            <a:ext cx="9168826" cy="1203089"/>
          </a:xfrm>
          <a:prstGeom prst="striped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Strategic</a:t>
            </a:r>
          </a:p>
        </p:txBody>
      </p:sp>
      <p:grpSp>
        <p:nvGrpSpPr>
          <p:cNvPr id="10" name="Group 9">
            <a:extLst>
              <a:ext uri="{FF2B5EF4-FFF2-40B4-BE49-F238E27FC236}">
                <a16:creationId xmlns:a16="http://schemas.microsoft.com/office/drawing/2014/main" id="{8F8081C6-EA05-794B-B711-664B1CEC0A3C}"/>
              </a:ext>
            </a:extLst>
          </p:cNvPr>
          <p:cNvGrpSpPr/>
          <p:nvPr/>
        </p:nvGrpSpPr>
        <p:grpSpPr>
          <a:xfrm>
            <a:off x="139485" y="875283"/>
            <a:ext cx="2472100" cy="1203089"/>
            <a:chOff x="2561397" y="716351"/>
            <a:chExt cx="2577285" cy="1203089"/>
          </a:xfrm>
        </p:grpSpPr>
        <p:sp>
          <p:nvSpPr>
            <p:cNvPr id="32" name="Striped Right Arrow 31">
              <a:extLst>
                <a:ext uri="{FF2B5EF4-FFF2-40B4-BE49-F238E27FC236}">
                  <a16:creationId xmlns:a16="http://schemas.microsoft.com/office/drawing/2014/main" id="{8206EDE7-D9C3-A14A-971F-3B785F096C51}"/>
                </a:ext>
              </a:extLst>
            </p:cNvPr>
            <p:cNvSpPr/>
            <p:nvPr/>
          </p:nvSpPr>
          <p:spPr>
            <a:xfrm rot="10800000">
              <a:off x="2561397" y="716351"/>
              <a:ext cx="2577285" cy="1203089"/>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sz="2800" dirty="0"/>
            </a:p>
          </p:txBody>
        </p:sp>
        <p:sp>
          <p:nvSpPr>
            <p:cNvPr id="33" name="TextBox 32">
              <a:extLst>
                <a:ext uri="{FF2B5EF4-FFF2-40B4-BE49-F238E27FC236}">
                  <a16:creationId xmlns:a16="http://schemas.microsoft.com/office/drawing/2014/main" id="{14BCA307-DC1F-7341-9050-FBF02A90FFA6}"/>
                </a:ext>
              </a:extLst>
            </p:cNvPr>
            <p:cNvSpPr txBox="1"/>
            <p:nvPr/>
          </p:nvSpPr>
          <p:spPr>
            <a:xfrm>
              <a:off x="2561398" y="1053667"/>
              <a:ext cx="2366120" cy="548648"/>
            </a:xfrm>
            <a:prstGeom prst="rect">
              <a:avLst/>
            </a:prstGeom>
          </p:spPr>
          <p:txBody>
            <a:bodyPr vert="horz" wrap="square" lIns="91440" tIns="45720" rIns="91440" bIns="45720" rtlCol="0" anchor="ctr">
              <a:normAutofit/>
            </a:bodyPr>
            <a:lstStyle/>
            <a:p>
              <a:pPr algn="r" defTabSz="914400" rtl="0" eaLnBrk="1" latinLnBrk="0" hangingPunct="1">
                <a:spcBef>
                  <a:spcPts val="800"/>
                </a:spcBef>
              </a:pPr>
              <a:r>
                <a:rPr lang="en-US" sz="2800" b="1" kern="1200" dirty="0">
                  <a:solidFill>
                    <a:schemeClr val="bg1"/>
                  </a:solidFill>
                  <a:latin typeface="Verdana" pitchFamily="34" charset="0"/>
                  <a:ea typeface="+mn-ea"/>
                  <a:cs typeface="+mn-cs"/>
                </a:rPr>
                <a:t>Tactical</a:t>
              </a:r>
            </a:p>
          </p:txBody>
        </p:sp>
      </p:grpSp>
      <p:sp>
        <p:nvSpPr>
          <p:cNvPr id="34" name="TextBox 33">
            <a:extLst>
              <a:ext uri="{FF2B5EF4-FFF2-40B4-BE49-F238E27FC236}">
                <a16:creationId xmlns:a16="http://schemas.microsoft.com/office/drawing/2014/main" id="{5193820D-A52D-9647-9ED5-70005EADE3AD}"/>
              </a:ext>
            </a:extLst>
          </p:cNvPr>
          <p:cNvSpPr txBox="1"/>
          <p:nvPr/>
        </p:nvSpPr>
        <p:spPr>
          <a:xfrm>
            <a:off x="7056182" y="2075384"/>
            <a:ext cx="4023361" cy="740779"/>
          </a:xfrm>
          <a:prstGeom prst="rect">
            <a:avLst/>
          </a:prstGeom>
        </p:spPr>
        <p:txBody>
          <a:bodyPr vert="horz" wrap="square" lIns="91440" tIns="45720" rIns="91440" bIns="45720" rtlCol="0">
            <a:normAutofit/>
          </a:bodyPr>
          <a:lstStyle/>
          <a:p>
            <a:pPr algn="r" defTabSz="914400" rtl="0" eaLnBrk="1" latinLnBrk="0" hangingPunct="1">
              <a:spcBef>
                <a:spcPts val="800"/>
              </a:spcBef>
            </a:pPr>
            <a:r>
              <a:rPr lang="en-US" sz="4000" kern="1200" dirty="0">
                <a:solidFill>
                  <a:schemeClr val="bg1">
                    <a:lumMod val="75000"/>
                  </a:schemeClr>
                </a:solidFill>
                <a:latin typeface="Verdana" pitchFamily="34" charset="0"/>
                <a:ea typeface="+mn-ea"/>
                <a:cs typeface="+mn-cs"/>
              </a:rPr>
              <a:t>Phase II</a:t>
            </a:r>
          </a:p>
        </p:txBody>
      </p:sp>
      <p:sp>
        <p:nvSpPr>
          <p:cNvPr id="16" name="Rectangle 15">
            <a:extLst>
              <a:ext uri="{FF2B5EF4-FFF2-40B4-BE49-F238E27FC236}">
                <a16:creationId xmlns:a16="http://schemas.microsoft.com/office/drawing/2014/main" id="{CEBE2D54-9695-7746-950C-FDD43364E97A}"/>
              </a:ext>
            </a:extLst>
          </p:cNvPr>
          <p:cNvSpPr/>
          <p:nvPr/>
        </p:nvSpPr>
        <p:spPr>
          <a:xfrm flipH="1">
            <a:off x="6934473" y="2543522"/>
            <a:ext cx="13716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749E544-C00F-AE46-B42A-F77CEB3BC36F}"/>
              </a:ext>
            </a:extLst>
          </p:cNvPr>
          <p:cNvGrpSpPr/>
          <p:nvPr/>
        </p:nvGrpSpPr>
        <p:grpSpPr>
          <a:xfrm>
            <a:off x="2930689" y="2795520"/>
            <a:ext cx="4023360" cy="1828800"/>
            <a:chOff x="3368666" y="2855154"/>
            <a:chExt cx="4023360" cy="1828800"/>
          </a:xfrm>
        </p:grpSpPr>
        <p:sp>
          <p:nvSpPr>
            <p:cNvPr id="4" name="Freeform 3">
              <a:extLst>
                <a:ext uri="{FF2B5EF4-FFF2-40B4-BE49-F238E27FC236}">
                  <a16:creationId xmlns:a16="http://schemas.microsoft.com/office/drawing/2014/main" id="{C3EC1614-33B4-D548-88EE-3151CE7E1D04}"/>
                </a:ext>
              </a:extLst>
            </p:cNvPr>
            <p:cNvSpPr/>
            <p:nvPr/>
          </p:nvSpPr>
          <p:spPr>
            <a:xfrm>
              <a:off x="3368666" y="2855154"/>
              <a:ext cx="4023360" cy="1828800"/>
            </a:xfrm>
            <a:custGeom>
              <a:avLst/>
              <a:gdLst>
                <a:gd name="connsiteX0" fmla="*/ 0 w 2793206"/>
                <a:gd name="connsiteY0" fmla="*/ 0 h 5328443"/>
                <a:gd name="connsiteX1" fmla="*/ 2327662 w 2793206"/>
                <a:gd name="connsiteY1" fmla="*/ 0 h 5328443"/>
                <a:gd name="connsiteX2" fmla="*/ 2793206 w 2793206"/>
                <a:gd name="connsiteY2" fmla="*/ 465544 h 5328443"/>
                <a:gd name="connsiteX3" fmla="*/ 2793206 w 2793206"/>
                <a:gd name="connsiteY3" fmla="*/ 5328443 h 5328443"/>
                <a:gd name="connsiteX4" fmla="*/ 0 w 2793206"/>
                <a:gd name="connsiteY4" fmla="*/ 5328443 h 5328443"/>
                <a:gd name="connsiteX5" fmla="*/ 0 w 2793206"/>
                <a:gd name="connsiteY5" fmla="*/ 0 h 53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206" h="5328443">
                  <a:moveTo>
                    <a:pt x="0" y="5328442"/>
                  </a:moveTo>
                  <a:lnTo>
                    <a:pt x="0" y="888093"/>
                  </a:lnTo>
                  <a:cubicBezTo>
                    <a:pt x="0" y="397613"/>
                    <a:pt x="109261" y="1"/>
                    <a:pt x="244042" y="1"/>
                  </a:cubicBezTo>
                  <a:lnTo>
                    <a:pt x="2793206" y="1"/>
                  </a:lnTo>
                  <a:lnTo>
                    <a:pt x="2793206" y="5328442"/>
                  </a:lnTo>
                  <a:lnTo>
                    <a:pt x="0" y="5328442"/>
                  </a:lnTo>
                  <a:close/>
                </a:path>
              </a:pathLst>
            </a:custGeom>
            <a:solidFill>
              <a:srgbClr val="CE4C00"/>
            </a:solidFill>
            <a:ln w="25400">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0" tIns="457200" rIns="91440" bIns="91440" numCol="1" spcCol="1270" anchor="b" anchorCtr="0">
              <a:noAutofit/>
            </a:bodyPr>
            <a:lstStyle/>
            <a:p>
              <a:pPr marL="0" lvl="0" indent="0" defTabSz="2400300">
                <a:spcBef>
                  <a:spcPct val="0"/>
                </a:spcBef>
                <a:spcAft>
                  <a:spcPts val="600"/>
                </a:spcAft>
                <a:buNone/>
              </a:pPr>
              <a:r>
                <a:rPr lang="en-US" sz="2000" kern="1200" dirty="0"/>
                <a:t>robotic </a:t>
              </a:r>
              <a:br>
                <a:rPr lang="en-US" sz="2000" kern="1200" dirty="0"/>
              </a:br>
              <a:r>
                <a:rPr lang="en-US" sz="2000" kern="1200" dirty="0"/>
                <a:t>process </a:t>
              </a:r>
              <a:br>
                <a:rPr lang="en-US" sz="2000" kern="1200" dirty="0"/>
              </a:br>
              <a:r>
                <a:rPr lang="en-US" sz="2000" kern="1200" dirty="0"/>
                <a:t>automation</a:t>
              </a:r>
              <a:endParaRPr lang="en-US" sz="4000" kern="1200" dirty="0"/>
            </a:p>
            <a:p>
              <a:pPr marL="0" lvl="0" indent="0" defTabSz="2400300">
                <a:spcBef>
                  <a:spcPct val="0"/>
                </a:spcBef>
                <a:spcAft>
                  <a:spcPts val="600"/>
                </a:spcAft>
                <a:buNone/>
              </a:pPr>
              <a:r>
                <a:rPr lang="en-US" sz="4000" kern="1200" dirty="0"/>
                <a:t>RPA</a:t>
              </a:r>
            </a:p>
          </p:txBody>
        </p:sp>
        <p:pic>
          <p:nvPicPr>
            <p:cNvPr id="15" name="Picture 14">
              <a:extLst>
                <a:ext uri="{FF2B5EF4-FFF2-40B4-BE49-F238E27FC236}">
                  <a16:creationId xmlns:a16="http://schemas.microsoft.com/office/drawing/2014/main" id="{36FA3C3A-0D17-D440-A876-D2BA1D767F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9595" y="3595933"/>
              <a:ext cx="1122217" cy="914400"/>
            </a:xfrm>
            <a:prstGeom prst="rect">
              <a:avLst/>
            </a:prstGeom>
          </p:spPr>
        </p:pic>
      </p:grpSp>
      <p:grpSp>
        <p:nvGrpSpPr>
          <p:cNvPr id="9" name="Group 8">
            <a:extLst>
              <a:ext uri="{FF2B5EF4-FFF2-40B4-BE49-F238E27FC236}">
                <a16:creationId xmlns:a16="http://schemas.microsoft.com/office/drawing/2014/main" id="{8E5BB0B9-46EE-7D42-BF06-5011002B667E}"/>
              </a:ext>
            </a:extLst>
          </p:cNvPr>
          <p:cNvGrpSpPr/>
          <p:nvPr/>
        </p:nvGrpSpPr>
        <p:grpSpPr>
          <a:xfrm>
            <a:off x="2930689" y="4712975"/>
            <a:ext cx="4023360" cy="1828800"/>
            <a:chOff x="3368666" y="4772609"/>
            <a:chExt cx="4023360" cy="1828800"/>
          </a:xfrm>
        </p:grpSpPr>
        <p:sp>
          <p:nvSpPr>
            <p:cNvPr id="7" name="Freeform 6">
              <a:extLst>
                <a:ext uri="{FF2B5EF4-FFF2-40B4-BE49-F238E27FC236}">
                  <a16:creationId xmlns:a16="http://schemas.microsoft.com/office/drawing/2014/main" id="{A3332FCB-DF09-8A47-A483-AE6CE2B04404}"/>
                </a:ext>
              </a:extLst>
            </p:cNvPr>
            <p:cNvSpPr/>
            <p:nvPr/>
          </p:nvSpPr>
          <p:spPr>
            <a:xfrm>
              <a:off x="3368666" y="4772609"/>
              <a:ext cx="4023360" cy="1828800"/>
            </a:xfrm>
            <a:custGeom>
              <a:avLst/>
              <a:gdLst>
                <a:gd name="connsiteX0" fmla="*/ 0 w 5328443"/>
                <a:gd name="connsiteY0" fmla="*/ 0 h 2793206"/>
                <a:gd name="connsiteX1" fmla="*/ 4862899 w 5328443"/>
                <a:gd name="connsiteY1" fmla="*/ 0 h 2793206"/>
                <a:gd name="connsiteX2" fmla="*/ 5328443 w 5328443"/>
                <a:gd name="connsiteY2" fmla="*/ 465544 h 2793206"/>
                <a:gd name="connsiteX3" fmla="*/ 5328443 w 5328443"/>
                <a:gd name="connsiteY3" fmla="*/ 2793206 h 2793206"/>
                <a:gd name="connsiteX4" fmla="*/ 0 w 5328443"/>
                <a:gd name="connsiteY4" fmla="*/ 2793206 h 2793206"/>
                <a:gd name="connsiteX5" fmla="*/ 0 w 5328443"/>
                <a:gd name="connsiteY5" fmla="*/ 0 h 27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443" h="2793206">
                  <a:moveTo>
                    <a:pt x="5328443" y="2793206"/>
                  </a:moveTo>
                  <a:lnTo>
                    <a:pt x="465544" y="2793206"/>
                  </a:lnTo>
                  <a:cubicBezTo>
                    <a:pt x="208431" y="2793206"/>
                    <a:pt x="0" y="2584775"/>
                    <a:pt x="0" y="2327662"/>
                  </a:cubicBezTo>
                  <a:lnTo>
                    <a:pt x="0" y="0"/>
                  </a:lnTo>
                  <a:lnTo>
                    <a:pt x="5328443" y="0"/>
                  </a:lnTo>
                  <a:lnTo>
                    <a:pt x="5328443" y="2793206"/>
                  </a:lnTo>
                  <a:close/>
                </a:path>
              </a:pathLst>
            </a:custGeom>
            <a:solidFill>
              <a:schemeClr val="accent3"/>
            </a:solidFill>
            <a:ln w="254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384047" tIns="457200" rIns="384049" bIns="91440" numCol="1" spcCol="1270" anchor="b" anchorCtr="0">
              <a:noAutofit/>
            </a:bodyPr>
            <a:lstStyle/>
            <a:p>
              <a:pPr defTabSz="2400300">
                <a:spcBef>
                  <a:spcPct val="0"/>
                </a:spcBef>
                <a:spcAft>
                  <a:spcPts val="600"/>
                </a:spcAft>
              </a:pPr>
              <a:r>
                <a:rPr lang="en-US" sz="2000" dirty="0"/>
                <a:t>application</a:t>
              </a:r>
              <a:br>
                <a:rPr lang="en-US" sz="2000" dirty="0"/>
              </a:br>
              <a:r>
                <a:rPr lang="en-US" sz="2000" dirty="0"/>
                <a:t>programming </a:t>
              </a:r>
              <a:br>
                <a:rPr lang="en-US" sz="2000" dirty="0"/>
              </a:br>
              <a:r>
                <a:rPr lang="en-US" sz="2000" dirty="0"/>
                <a:t>interface</a:t>
              </a:r>
              <a:endParaRPr lang="en-US" sz="4000" dirty="0"/>
            </a:p>
            <a:p>
              <a:pPr marL="0" lvl="0" indent="0" defTabSz="2400300">
                <a:spcBef>
                  <a:spcPct val="0"/>
                </a:spcBef>
                <a:spcAft>
                  <a:spcPts val="600"/>
                </a:spcAft>
                <a:buNone/>
              </a:pPr>
              <a:r>
                <a:rPr lang="en-US" sz="4000" kern="1200" dirty="0"/>
                <a:t>API</a:t>
              </a:r>
            </a:p>
          </p:txBody>
        </p:sp>
        <p:pic>
          <p:nvPicPr>
            <p:cNvPr id="17" name="Picture 16">
              <a:extLst>
                <a:ext uri="{FF2B5EF4-FFF2-40B4-BE49-F238E27FC236}">
                  <a16:creationId xmlns:a16="http://schemas.microsoft.com/office/drawing/2014/main" id="{F7CDC731-3ADD-244B-9964-42AB6091E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3503" y="4927580"/>
              <a:ext cx="914400" cy="914400"/>
            </a:xfrm>
            <a:prstGeom prst="rect">
              <a:avLst/>
            </a:prstGeom>
          </p:spPr>
        </p:pic>
      </p:grpSp>
      <p:grpSp>
        <p:nvGrpSpPr>
          <p:cNvPr id="12" name="Group 11">
            <a:extLst>
              <a:ext uri="{FF2B5EF4-FFF2-40B4-BE49-F238E27FC236}">
                <a16:creationId xmlns:a16="http://schemas.microsoft.com/office/drawing/2014/main" id="{A39AB2A3-6BB3-DB4C-B52D-0C926E4703CB}"/>
              </a:ext>
            </a:extLst>
          </p:cNvPr>
          <p:cNvGrpSpPr/>
          <p:nvPr/>
        </p:nvGrpSpPr>
        <p:grpSpPr>
          <a:xfrm>
            <a:off x="7056183" y="2795520"/>
            <a:ext cx="4023360" cy="1828800"/>
            <a:chOff x="7482730" y="2855154"/>
            <a:chExt cx="4023360" cy="1828800"/>
          </a:xfrm>
        </p:grpSpPr>
        <p:sp>
          <p:nvSpPr>
            <p:cNvPr id="6" name="Freeform 5">
              <a:extLst>
                <a:ext uri="{FF2B5EF4-FFF2-40B4-BE49-F238E27FC236}">
                  <a16:creationId xmlns:a16="http://schemas.microsoft.com/office/drawing/2014/main" id="{D320C266-4B76-044A-A6BF-5F6F1164F62C}"/>
                </a:ext>
              </a:extLst>
            </p:cNvPr>
            <p:cNvSpPr/>
            <p:nvPr/>
          </p:nvSpPr>
          <p:spPr>
            <a:xfrm>
              <a:off x="7482730" y="2855154"/>
              <a:ext cx="4023360" cy="1828800"/>
            </a:xfrm>
            <a:custGeom>
              <a:avLst/>
              <a:gdLst>
                <a:gd name="connsiteX0" fmla="*/ 0 w 5328443"/>
                <a:gd name="connsiteY0" fmla="*/ 0 h 2793206"/>
                <a:gd name="connsiteX1" fmla="*/ 4862899 w 5328443"/>
                <a:gd name="connsiteY1" fmla="*/ 0 h 2793206"/>
                <a:gd name="connsiteX2" fmla="*/ 5328443 w 5328443"/>
                <a:gd name="connsiteY2" fmla="*/ 465544 h 2793206"/>
                <a:gd name="connsiteX3" fmla="*/ 5328443 w 5328443"/>
                <a:gd name="connsiteY3" fmla="*/ 2793206 h 2793206"/>
                <a:gd name="connsiteX4" fmla="*/ 0 w 5328443"/>
                <a:gd name="connsiteY4" fmla="*/ 2793206 h 2793206"/>
                <a:gd name="connsiteX5" fmla="*/ 0 w 5328443"/>
                <a:gd name="connsiteY5" fmla="*/ 0 h 279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443" h="2793206">
                  <a:moveTo>
                    <a:pt x="0" y="0"/>
                  </a:moveTo>
                  <a:lnTo>
                    <a:pt x="4862899" y="0"/>
                  </a:lnTo>
                  <a:cubicBezTo>
                    <a:pt x="5120012" y="0"/>
                    <a:pt x="5328443" y="208431"/>
                    <a:pt x="5328443" y="465544"/>
                  </a:cubicBezTo>
                  <a:lnTo>
                    <a:pt x="5328443" y="2793206"/>
                  </a:lnTo>
                  <a:lnTo>
                    <a:pt x="0" y="2793206"/>
                  </a:lnTo>
                  <a:lnTo>
                    <a:pt x="0" y="0"/>
                  </a:lnTo>
                  <a:close/>
                </a:path>
              </a:pathLst>
            </a:custGeom>
            <a:solidFill>
              <a:schemeClr val="bg1">
                <a:lumMod val="75000"/>
              </a:schemeClr>
            </a:solidFill>
            <a:ln w="254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384048" tIns="457200" rIns="384048" bIns="91440" numCol="1" spcCol="1270" anchor="b" anchorCtr="0">
              <a:noAutofit/>
            </a:bodyPr>
            <a:lstStyle/>
            <a:p>
              <a:pPr marL="0" lvl="0" indent="0" algn="r" defTabSz="2400300">
                <a:lnSpc>
                  <a:spcPct val="90000"/>
                </a:lnSpc>
                <a:spcBef>
                  <a:spcPct val="0"/>
                </a:spcBef>
                <a:spcAft>
                  <a:spcPct val="35000"/>
                </a:spcAft>
                <a:buNone/>
              </a:pPr>
              <a:r>
                <a:rPr lang="en-US" sz="4000" kern="1200" dirty="0"/>
                <a:t>Big</a:t>
              </a:r>
              <a:br>
                <a:rPr lang="en-US" sz="4000" kern="1200" dirty="0"/>
              </a:br>
              <a:r>
                <a:rPr lang="en-US" sz="4000" kern="1200" dirty="0"/>
                <a:t>data</a:t>
              </a:r>
            </a:p>
          </p:txBody>
        </p:sp>
        <p:pic>
          <p:nvPicPr>
            <p:cNvPr id="13" name="Picture 12">
              <a:extLst>
                <a:ext uri="{FF2B5EF4-FFF2-40B4-BE49-F238E27FC236}">
                  <a16:creationId xmlns:a16="http://schemas.microsoft.com/office/drawing/2014/main" id="{6D708805-E7D6-E74E-A71F-DB431B08E7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23338" y="3595933"/>
              <a:ext cx="902525" cy="914400"/>
            </a:xfrm>
            <a:prstGeom prst="rect">
              <a:avLst/>
            </a:prstGeom>
          </p:spPr>
        </p:pic>
      </p:grpSp>
      <p:grpSp>
        <p:nvGrpSpPr>
          <p:cNvPr id="14" name="Group 13">
            <a:extLst>
              <a:ext uri="{FF2B5EF4-FFF2-40B4-BE49-F238E27FC236}">
                <a16:creationId xmlns:a16="http://schemas.microsoft.com/office/drawing/2014/main" id="{E7398F4E-0F09-9E45-9B7C-90A7D2FF16E3}"/>
              </a:ext>
            </a:extLst>
          </p:cNvPr>
          <p:cNvGrpSpPr/>
          <p:nvPr/>
        </p:nvGrpSpPr>
        <p:grpSpPr>
          <a:xfrm>
            <a:off x="7056183" y="4712975"/>
            <a:ext cx="4023360" cy="1828800"/>
            <a:chOff x="7482730" y="4772609"/>
            <a:chExt cx="4023360" cy="1828800"/>
          </a:xfrm>
        </p:grpSpPr>
        <p:sp>
          <p:nvSpPr>
            <p:cNvPr id="8" name="Freeform 7">
              <a:extLst>
                <a:ext uri="{FF2B5EF4-FFF2-40B4-BE49-F238E27FC236}">
                  <a16:creationId xmlns:a16="http://schemas.microsoft.com/office/drawing/2014/main" id="{4C234023-9050-884B-AE10-FDB78846C8CD}"/>
                </a:ext>
              </a:extLst>
            </p:cNvPr>
            <p:cNvSpPr/>
            <p:nvPr/>
          </p:nvSpPr>
          <p:spPr>
            <a:xfrm>
              <a:off x="7482730" y="4772609"/>
              <a:ext cx="4023360" cy="1828800"/>
            </a:xfrm>
            <a:custGeom>
              <a:avLst/>
              <a:gdLst>
                <a:gd name="connsiteX0" fmla="*/ 0 w 2793206"/>
                <a:gd name="connsiteY0" fmla="*/ 0 h 5328443"/>
                <a:gd name="connsiteX1" fmla="*/ 2327662 w 2793206"/>
                <a:gd name="connsiteY1" fmla="*/ 0 h 5328443"/>
                <a:gd name="connsiteX2" fmla="*/ 2793206 w 2793206"/>
                <a:gd name="connsiteY2" fmla="*/ 465544 h 5328443"/>
                <a:gd name="connsiteX3" fmla="*/ 2793206 w 2793206"/>
                <a:gd name="connsiteY3" fmla="*/ 5328443 h 5328443"/>
                <a:gd name="connsiteX4" fmla="*/ 0 w 2793206"/>
                <a:gd name="connsiteY4" fmla="*/ 5328443 h 5328443"/>
                <a:gd name="connsiteX5" fmla="*/ 0 w 2793206"/>
                <a:gd name="connsiteY5" fmla="*/ 0 h 53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3206" h="5328443">
                  <a:moveTo>
                    <a:pt x="2793206" y="1"/>
                  </a:moveTo>
                  <a:lnTo>
                    <a:pt x="2793206" y="4440350"/>
                  </a:lnTo>
                  <a:cubicBezTo>
                    <a:pt x="2793206" y="4930830"/>
                    <a:pt x="2683945" y="5328442"/>
                    <a:pt x="2549164" y="5328442"/>
                  </a:cubicBezTo>
                  <a:lnTo>
                    <a:pt x="0" y="5328442"/>
                  </a:lnTo>
                  <a:lnTo>
                    <a:pt x="0" y="1"/>
                  </a:lnTo>
                  <a:lnTo>
                    <a:pt x="2793206" y="1"/>
                  </a:lnTo>
                  <a:close/>
                </a:path>
              </a:pathLst>
            </a:custGeom>
            <a:solidFill>
              <a:schemeClr val="bg1">
                <a:lumMod val="75000"/>
              </a:schemeClr>
            </a:solidFill>
            <a:ln w="25400">
              <a:solidFill>
                <a:schemeClr val="bg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84048" tIns="457200" rIns="384049" bIns="91440" numCol="1" spcCol="1270" anchor="b" anchorCtr="0">
              <a:noAutofit/>
            </a:bodyPr>
            <a:lstStyle/>
            <a:p>
              <a:pPr algn="r" defTabSz="2400300">
                <a:spcBef>
                  <a:spcPct val="0"/>
                </a:spcBef>
                <a:spcAft>
                  <a:spcPts val="600"/>
                </a:spcAft>
              </a:pPr>
              <a:r>
                <a:rPr lang="en-US" sz="2000" dirty="0"/>
                <a:t>artificial</a:t>
              </a:r>
              <a:br>
                <a:rPr lang="en-US" sz="2000" dirty="0"/>
              </a:br>
              <a:r>
                <a:rPr lang="en-US" sz="2000" dirty="0"/>
                <a:t>intelligence</a:t>
              </a:r>
              <a:endParaRPr lang="en-US" sz="4000" dirty="0"/>
            </a:p>
            <a:p>
              <a:pPr lvl="0" algn="r" defTabSz="2400300">
                <a:spcBef>
                  <a:spcPct val="0"/>
                </a:spcBef>
                <a:spcAft>
                  <a:spcPts val="600"/>
                </a:spcAft>
              </a:pPr>
              <a:r>
                <a:rPr lang="en-US" sz="4000" dirty="0"/>
                <a:t>AI</a:t>
              </a:r>
              <a:endParaRPr lang="en-US" sz="4000" kern="1200" dirty="0"/>
            </a:p>
          </p:txBody>
        </p:sp>
        <p:pic>
          <p:nvPicPr>
            <p:cNvPr id="11" name="Picture 10">
              <a:extLst>
                <a:ext uri="{FF2B5EF4-FFF2-40B4-BE49-F238E27FC236}">
                  <a16:creationId xmlns:a16="http://schemas.microsoft.com/office/drawing/2014/main" id="{17E757C3-F062-4E41-B748-8DA0E68D399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50652" y="4927580"/>
              <a:ext cx="847897" cy="914400"/>
            </a:xfrm>
            <a:prstGeom prst="rect">
              <a:avLst/>
            </a:prstGeom>
          </p:spPr>
        </p:pic>
      </p:grpSp>
    </p:spTree>
    <p:extLst>
      <p:ext uri="{BB962C8B-B14F-4D97-AF65-F5344CB8AC3E}">
        <p14:creationId xmlns:p14="http://schemas.microsoft.com/office/powerpoint/2010/main" val="336029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4C00"/>
        </a:solidFill>
        <a:effectLst/>
      </p:bgPr>
    </p:bg>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4B321046-5071-7343-B04E-DD0C7BD7E318}"/>
              </a:ext>
            </a:extLst>
          </p:cNvPr>
          <p:cNvSpPr/>
          <p:nvPr/>
        </p:nvSpPr>
        <p:spPr>
          <a:xfrm>
            <a:off x="0" y="-283383"/>
            <a:ext cx="6012043" cy="6012043"/>
          </a:xfrm>
          <a:prstGeom prst="ellipse">
            <a:avLst/>
          </a:prstGeom>
          <a:pattFill prst="plaid">
            <a:fgClr>
              <a:srgbClr val="CE4C00"/>
            </a:fgClr>
            <a:bgClr>
              <a:schemeClr val="bg1"/>
            </a:bgClr>
          </a:patt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318840" y="-228605"/>
            <a:ext cx="3830887" cy="3830887"/>
            <a:chOff x="1707246" y="318048"/>
            <a:chExt cx="3830887" cy="3830887"/>
          </a:xfrm>
        </p:grpSpPr>
        <p:sp>
          <p:nvSpPr>
            <p:cNvPr id="17" name="Oval 16">
              <a:extLst>
                <a:ext uri="{FF2B5EF4-FFF2-40B4-BE49-F238E27FC236}">
                  <a16:creationId xmlns:a16="http://schemas.microsoft.com/office/drawing/2014/main" id="{AA07C914-9148-0347-8DCA-B79534EA4A24}"/>
                </a:ext>
              </a:extLst>
            </p:cNvPr>
            <p:cNvSpPr/>
            <p:nvPr/>
          </p:nvSpPr>
          <p:spPr>
            <a:xfrm>
              <a:off x="1707246" y="318048"/>
              <a:ext cx="3830887" cy="3830887"/>
            </a:xfrm>
            <a:prstGeom prst="ellipse">
              <a:avLst/>
            </a:prstGeom>
            <a:solidFill>
              <a:srgbClr val="CE4C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204531A8-BDD7-E84C-B080-CDC05B7611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9419" y="1318234"/>
              <a:ext cx="2246541" cy="1830514"/>
            </a:xfrm>
            <a:prstGeom prst="rect">
              <a:avLst/>
            </a:prstGeom>
          </p:spPr>
        </p:pic>
      </p:grpSp>
      <p:sp>
        <p:nvSpPr>
          <p:cNvPr id="2" name="TextBox 1">
            <a:extLst>
              <a:ext uri="{FF2B5EF4-FFF2-40B4-BE49-F238E27FC236}">
                <a16:creationId xmlns:a16="http://schemas.microsoft.com/office/drawing/2014/main" id="{B4F572DF-819D-BC46-A21D-B694C1681E08}"/>
              </a:ext>
            </a:extLst>
          </p:cNvPr>
          <p:cNvSpPr txBox="1"/>
          <p:nvPr/>
        </p:nvSpPr>
        <p:spPr>
          <a:xfrm>
            <a:off x="6257927" y="1457325"/>
            <a:ext cx="5443538" cy="4872037"/>
          </a:xfrm>
          <a:prstGeom prst="rect">
            <a:avLst/>
          </a:prstGeom>
        </p:spPr>
        <p:txBody>
          <a:bodyPr vert="horz" wrap="square" lIns="91440" tIns="45720" rIns="91440" bIns="45720" rtlCol="0">
            <a:normAutofit/>
          </a:bodyPr>
          <a:lstStyle/>
          <a:p>
            <a:pPr marR="91440" lvl="0">
              <a:spcBef>
                <a:spcPts val="300"/>
              </a:spcBef>
              <a:defRPr/>
            </a:pPr>
            <a:r>
              <a:rPr lang="en-US" sz="2400" dirty="0">
                <a:solidFill>
                  <a:schemeClr val="bg1"/>
                </a:solidFill>
                <a:ea typeface=""/>
                <a:cs typeface=""/>
              </a:rPr>
              <a:t>Robotic process automation (RPA) refers to software that can be easily configured to do basic tasks across applications just as human workers do. </a:t>
            </a:r>
          </a:p>
          <a:p>
            <a:pPr marR="91440" lvl="0">
              <a:spcBef>
                <a:spcPts val="300"/>
              </a:spcBef>
              <a:defRPr/>
            </a:pPr>
            <a:endParaRPr lang="en-US" sz="2400" dirty="0">
              <a:solidFill>
                <a:schemeClr val="bg1"/>
              </a:solidFill>
              <a:ea typeface=""/>
              <a:cs typeface=""/>
            </a:endParaRPr>
          </a:p>
          <a:p>
            <a:pPr marR="91440" lvl="0">
              <a:spcBef>
                <a:spcPts val="300"/>
              </a:spcBef>
              <a:defRPr/>
            </a:pPr>
            <a:r>
              <a:rPr lang="en-US" sz="2400" dirty="0">
                <a:solidFill>
                  <a:schemeClr val="bg1"/>
                </a:solidFill>
                <a:ea typeface=""/>
                <a:cs typeface=""/>
              </a:rPr>
              <a:t>RPA software is designed to reduce the burden of repetitive, simple tasks on employees.</a:t>
            </a:r>
            <a:endParaRPr lang="en-US" sz="2400" dirty="0">
              <a:solidFill>
                <a:schemeClr val="bg1"/>
              </a:solidFill>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BA4EE8DE-892B-FE43-8B0D-71A215918A51}"/>
              </a:ext>
            </a:extLst>
          </p:cNvPr>
          <p:cNvSpPr txBox="1"/>
          <p:nvPr/>
        </p:nvSpPr>
        <p:spPr>
          <a:xfrm>
            <a:off x="6257927" y="547007"/>
            <a:ext cx="5443538" cy="1052361"/>
          </a:xfrm>
          <a:prstGeom prst="rect">
            <a:avLst/>
          </a:prstGeom>
        </p:spPr>
        <p:txBody>
          <a:bodyPr vert="horz" wrap="square" lIns="91440" tIns="45720" rIns="91440" bIns="45720" rtlCol="0">
            <a:normAutofit/>
          </a:bodyPr>
          <a:lstStyle/>
          <a:p>
            <a:pPr marR="91440" lvl="0">
              <a:spcBef>
                <a:spcPts val="300"/>
              </a:spcBef>
              <a:defRPr/>
            </a:pPr>
            <a:r>
              <a:rPr lang="en-US" sz="4000" dirty="0">
                <a:solidFill>
                  <a:schemeClr val="bg1"/>
                </a:solidFill>
                <a:latin typeface="+mj-lt"/>
                <a:ea typeface=""/>
                <a:cs typeface=""/>
              </a:rPr>
              <a:t>What is RPA?</a:t>
            </a:r>
            <a:endParaRPr lang="en-US" sz="4000" dirty="0">
              <a:solidFill>
                <a:schemeClr val="bg1"/>
              </a:solidFill>
              <a:latin typeface="+mj-lt"/>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F1ED88C4-F81C-5E4F-8C20-CA7364B5B633}"/>
              </a:ext>
            </a:extLst>
          </p:cNvPr>
          <p:cNvGrpSpPr/>
          <p:nvPr/>
        </p:nvGrpSpPr>
        <p:grpSpPr>
          <a:xfrm>
            <a:off x="207329" y="4712676"/>
            <a:ext cx="5559874" cy="1368243"/>
            <a:chOff x="6139435" y="3441592"/>
            <a:chExt cx="5559874" cy="1929384"/>
          </a:xfrm>
        </p:grpSpPr>
        <p:sp>
          <p:nvSpPr>
            <p:cNvPr id="9" name="TextBox 8">
              <a:extLst>
                <a:ext uri="{FF2B5EF4-FFF2-40B4-BE49-F238E27FC236}">
                  <a16:creationId xmlns:a16="http://schemas.microsoft.com/office/drawing/2014/main" id="{AC94DB57-4496-8845-991D-D257454E9B8A}"/>
                </a:ext>
              </a:extLst>
            </p:cNvPr>
            <p:cNvSpPr txBox="1"/>
            <p:nvPr/>
          </p:nvSpPr>
          <p:spPr>
            <a:xfrm>
              <a:off x="6139435" y="3441592"/>
              <a:ext cx="5468643" cy="1929384"/>
            </a:xfrm>
            <a:custGeom>
              <a:avLst/>
              <a:gdLst>
                <a:gd name="connsiteX0" fmla="*/ 330567 w 4212178"/>
                <a:gd name="connsiteY0" fmla="*/ 0 h 1983365"/>
                <a:gd name="connsiteX1" fmla="*/ 4194695 w 4212178"/>
                <a:gd name="connsiteY1" fmla="*/ 0 h 1983365"/>
                <a:gd name="connsiteX2" fmla="*/ 4207057 w 4212178"/>
                <a:gd name="connsiteY2" fmla="*/ 162575 h 1983365"/>
                <a:gd name="connsiteX3" fmla="*/ 4212178 w 4212178"/>
                <a:gd name="connsiteY3" fmla="*/ 365090 h 1983365"/>
                <a:gd name="connsiteX4" fmla="*/ 3902915 w 4212178"/>
                <a:gd name="connsiteY4" fmla="*/ 1896923 h 1983365"/>
                <a:gd name="connsiteX5" fmla="*/ 3863836 w 4212178"/>
                <a:gd name="connsiteY5" fmla="*/ 1983365 h 1983365"/>
                <a:gd name="connsiteX6" fmla="*/ 330567 w 4212178"/>
                <a:gd name="connsiteY6" fmla="*/ 1983365 h 1983365"/>
                <a:gd name="connsiteX7" fmla="*/ 0 w 4212178"/>
                <a:gd name="connsiteY7" fmla="*/ 1652798 h 1983365"/>
                <a:gd name="connsiteX8" fmla="*/ 0 w 4212178"/>
                <a:gd name="connsiteY8" fmla="*/ 330567 h 1983365"/>
                <a:gd name="connsiteX9" fmla="*/ 330567 w 4212178"/>
                <a:gd name="connsiteY9" fmla="*/ 0 h 198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2178" h="1983365">
                  <a:moveTo>
                    <a:pt x="330567" y="0"/>
                  </a:moveTo>
                  <a:lnTo>
                    <a:pt x="4194695" y="0"/>
                  </a:lnTo>
                  <a:lnTo>
                    <a:pt x="4207057" y="162575"/>
                  </a:lnTo>
                  <a:cubicBezTo>
                    <a:pt x="4210457" y="229651"/>
                    <a:pt x="4212178" y="297170"/>
                    <a:pt x="4212178" y="365090"/>
                  </a:cubicBezTo>
                  <a:cubicBezTo>
                    <a:pt x="4212178" y="908455"/>
                    <a:pt x="4102057" y="1426099"/>
                    <a:pt x="3902915" y="1896923"/>
                  </a:cubicBezTo>
                  <a:lnTo>
                    <a:pt x="3863836" y="1983365"/>
                  </a:lnTo>
                  <a:lnTo>
                    <a:pt x="330567" y="1983365"/>
                  </a:lnTo>
                  <a:cubicBezTo>
                    <a:pt x="148000" y="1983365"/>
                    <a:pt x="0" y="1835365"/>
                    <a:pt x="0" y="1652798"/>
                  </a:cubicBezTo>
                  <a:lnTo>
                    <a:pt x="0" y="330567"/>
                  </a:lnTo>
                  <a:cubicBezTo>
                    <a:pt x="0" y="148000"/>
                    <a:pt x="148000" y="0"/>
                    <a:pt x="330567" y="0"/>
                  </a:cubicBezTo>
                  <a:close/>
                </a:path>
              </a:pathLst>
            </a:custGeom>
            <a:solidFill>
              <a:srgbClr val="FFFFFF"/>
            </a:solidFill>
            <a:ln w="50800">
              <a:noFill/>
            </a:ln>
          </p:spPr>
          <p:txBody>
            <a:bodyPr vert="horz" wrap="square" lIns="91440" tIns="45720" rIns="91440" bIns="45720" rtlCol="0" anchor="ctr">
              <a:noAutofit/>
            </a:bodyPr>
            <a:lstStyle/>
            <a:p>
              <a:pPr algn="r" defTabSz="914377">
                <a:lnSpc>
                  <a:spcPct val="110000"/>
                </a:lnSpc>
                <a:spcBef>
                  <a:spcPts val="800"/>
                </a:spcBef>
              </a:pPr>
              <a:endParaRPr lang="en-US" sz="3200" dirty="0">
                <a:cs typeface="+mn-cs"/>
              </a:endParaRPr>
            </a:p>
          </p:txBody>
        </p:sp>
        <p:sp>
          <p:nvSpPr>
            <p:cNvPr id="10" name="TextBox 9">
              <a:extLst>
                <a:ext uri="{FF2B5EF4-FFF2-40B4-BE49-F238E27FC236}">
                  <a16:creationId xmlns:a16="http://schemas.microsoft.com/office/drawing/2014/main" id="{F89CC6CC-D26B-8541-AD78-617A1334C729}"/>
                </a:ext>
              </a:extLst>
            </p:cNvPr>
            <p:cNvSpPr txBox="1"/>
            <p:nvPr/>
          </p:nvSpPr>
          <p:spPr>
            <a:xfrm>
              <a:off x="6213984" y="3532340"/>
              <a:ext cx="5485325" cy="1735401"/>
            </a:xfrm>
            <a:prstGeom prst="rect">
              <a:avLst/>
            </a:prstGeom>
          </p:spPr>
          <p:txBody>
            <a:bodyPr vert="horz" wrap="square" lIns="91440" tIns="45720" rIns="91440" bIns="45720" rtlCol="0" anchor="ctr">
              <a:normAutofit fontScale="77500" lnSpcReduction="20000"/>
            </a:bodyPr>
            <a:lstStyle/>
            <a:p>
              <a:pPr>
                <a:lnSpc>
                  <a:spcPct val="130000"/>
                </a:lnSpc>
              </a:pPr>
              <a:r>
                <a:rPr lang="en-US" sz="4000" b="1" i="1" dirty="0"/>
                <a:t>RPA</a:t>
              </a:r>
              <a:r>
                <a:rPr lang="en-US" sz="4000" i="1" dirty="0"/>
                <a:t> scripts or bots are like “macros on steroids”</a:t>
              </a:r>
            </a:p>
          </p:txBody>
        </p:sp>
      </p:grpSp>
      <p:grpSp>
        <p:nvGrpSpPr>
          <p:cNvPr id="11" name="Group 10">
            <a:extLst>
              <a:ext uri="{FF2B5EF4-FFF2-40B4-BE49-F238E27FC236}">
                <a16:creationId xmlns:a16="http://schemas.microsoft.com/office/drawing/2014/main" id="{E4828FC7-7940-A141-9D69-1CC2FAF15F09}"/>
              </a:ext>
            </a:extLst>
          </p:cNvPr>
          <p:cNvGrpSpPr/>
          <p:nvPr/>
        </p:nvGrpSpPr>
        <p:grpSpPr>
          <a:xfrm>
            <a:off x="642833" y="6171292"/>
            <a:ext cx="5615093" cy="450937"/>
            <a:chOff x="6613742" y="5511452"/>
            <a:chExt cx="5235879" cy="450937"/>
          </a:xfrm>
        </p:grpSpPr>
        <p:sp>
          <p:nvSpPr>
            <p:cNvPr id="12" name="Rounded Rectangle 11">
              <a:extLst>
                <a:ext uri="{FF2B5EF4-FFF2-40B4-BE49-F238E27FC236}">
                  <a16:creationId xmlns:a16="http://schemas.microsoft.com/office/drawing/2014/main" id="{12794450-5B9F-E946-BE05-4B31ABEDAA5D}"/>
                </a:ext>
              </a:extLst>
            </p:cNvPr>
            <p:cNvSpPr/>
            <p:nvPr/>
          </p:nvSpPr>
          <p:spPr>
            <a:xfrm>
              <a:off x="6613742" y="5511452"/>
              <a:ext cx="4659683" cy="450937"/>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6DDBA2-D4E3-344E-B32D-5F339E3A5FD1}"/>
                </a:ext>
              </a:extLst>
            </p:cNvPr>
            <p:cNvSpPr/>
            <p:nvPr/>
          </p:nvSpPr>
          <p:spPr>
            <a:xfrm>
              <a:off x="6869951" y="5561934"/>
              <a:ext cx="4979670" cy="369332"/>
            </a:xfrm>
            <a:prstGeom prst="rect">
              <a:avLst/>
            </a:prstGeom>
          </p:spPr>
          <p:txBody>
            <a:bodyPr wrap="square">
              <a:spAutoFit/>
            </a:bodyPr>
            <a:lstStyle/>
            <a:p>
              <a:r>
                <a:rPr lang="en-US" dirty="0"/>
                <a:t>- Frequently heard but origin unknown</a:t>
              </a:r>
            </a:p>
          </p:txBody>
        </p:sp>
      </p:grpSp>
    </p:spTree>
    <p:extLst>
      <p:ext uri="{BB962C8B-B14F-4D97-AF65-F5344CB8AC3E}">
        <p14:creationId xmlns:p14="http://schemas.microsoft.com/office/powerpoint/2010/main" val="422663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12" presetClass="entr" presetSubtype="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left)">
                                      <p:cBhvr>
                                        <p:cTn id="14" dur="500"/>
                                        <p:tgtEl>
                                          <p:spTgt spid="8"/>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cjHvjohT7WKAxy.jOHNiQ"/>
</p:tagLst>
</file>

<file path=ppt/theme/theme1.xml><?xml version="1.0" encoding="utf-8"?>
<a:theme xmlns:a="http://schemas.openxmlformats.org/drawingml/2006/main" name="Brand 2.0 template widescreen 3_26_15">
  <a:themeElements>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ppt/theme/themeOverride2.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ppt/theme/themeOverride3.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ppt/theme/themeOverride4.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ppt/theme/themeOverride5.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ppt/theme/themeOverride6.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ppt/theme/themeOverride7.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ppt/theme/themeOverride8.xml><?xml version="1.0" encoding="utf-8"?>
<a:themeOverride xmlns:a="http://schemas.openxmlformats.org/drawingml/2006/main">
  <a:clrScheme name="Brand 2.0 colors">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themeOverride>
</file>

<file path=docProps/app.xml><?xml version="1.0" encoding="utf-8"?>
<Properties xmlns="http://schemas.openxmlformats.org/officeDocument/2006/extended-properties" xmlns:vt="http://schemas.openxmlformats.org/officeDocument/2006/docPropsVTypes">
  <Template>brand-2-0-template-widescreen</Template>
  <TotalTime>1</TotalTime>
  <Words>7223</Words>
  <Application>Microsoft Office PowerPoint</Application>
  <PresentationFormat>Widescreen</PresentationFormat>
  <Paragraphs>655</Paragraphs>
  <Slides>32</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Cambria Math</vt:lpstr>
      <vt:lpstr>Georgia</vt:lpstr>
      <vt:lpstr>Verdana</vt:lpstr>
      <vt:lpstr>Wells Fargo Sans</vt:lpstr>
      <vt:lpstr>Wells Fargo Sans SemiBold</vt:lpstr>
      <vt:lpstr>Wingdings</vt:lpstr>
      <vt:lpstr>Brand 2.0 template widescreen 3_26_15</vt:lpstr>
      <vt:lpstr>think-cell Slide</vt:lpstr>
      <vt:lpstr>Disrupt and transform</vt:lpstr>
      <vt:lpstr>Automation and time… Time and automation</vt:lpstr>
      <vt:lpstr>Running the business</vt:lpstr>
      <vt:lpstr>Company priorities – where’s your focus</vt:lpstr>
      <vt:lpstr>Is your organization or industry being disrupted?</vt:lpstr>
      <vt:lpstr>Are your resources in a tug of war?</vt:lpstr>
      <vt:lpstr>Technology and automation are the path forward</vt:lpstr>
      <vt:lpstr>How to deploy strategically </vt:lpstr>
      <vt:lpstr>PowerPoint Presentation</vt:lpstr>
      <vt:lpstr>RDA vs. RPA</vt:lpstr>
      <vt:lpstr>RDA/RPA opportunities</vt:lpstr>
      <vt:lpstr>RDA/RPA use-cases</vt:lpstr>
      <vt:lpstr>Your RPA journey</vt:lpstr>
      <vt:lpstr>RPA vendor and ecosystem</vt:lpstr>
      <vt:lpstr>PowerPoint Presentation</vt:lpstr>
      <vt:lpstr>APIs and microservices</vt:lpstr>
      <vt:lpstr>API opportunities</vt:lpstr>
      <vt:lpstr>API use cases</vt:lpstr>
      <vt:lpstr>Your API journey</vt:lpstr>
      <vt:lpstr>How to deploy strategically </vt:lpstr>
      <vt:lpstr> Big data</vt:lpstr>
      <vt:lpstr>The 5 V’s of big data</vt:lpstr>
      <vt:lpstr>Big data action</vt:lpstr>
      <vt:lpstr>Are AI and ML coming to your treasury?</vt:lpstr>
      <vt:lpstr>AI  |  Artificial intelligence Simulation of human intelligence by machines</vt:lpstr>
      <vt:lpstr>AI use cases</vt:lpstr>
      <vt:lpstr>Disrupt and transform by…</vt:lpstr>
      <vt:lpstr>PowerPoint Presentation</vt:lpstr>
      <vt:lpstr>Appendix</vt:lpstr>
      <vt:lpstr>Big data vendor landscape</vt:lpstr>
      <vt:lpstr>AI/ML vendor landscape</vt:lpstr>
      <vt:lpstr>API partners</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Marlowe</dc:creator>
  <cp:lastModifiedBy>Charles</cp:lastModifiedBy>
  <cp:revision>250</cp:revision>
  <dcterms:created xsi:type="dcterms:W3CDTF">2019-03-31T20:59:11Z</dcterms:created>
  <dcterms:modified xsi:type="dcterms:W3CDTF">2019-11-12T18:26:27Z</dcterms:modified>
</cp:coreProperties>
</file>