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6"/>
  </p:notesMasterIdLst>
  <p:sldIdLst>
    <p:sldId id="256" r:id="rId5"/>
    <p:sldId id="304"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5" r:id="rId54"/>
    <p:sldId id="30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itlin Baird" initials="KB" lastIdx="7" clrIdx="0">
    <p:extLst>
      <p:ext uri="{19B8F6BF-5375-455C-9EA6-DF929625EA0E}">
        <p15:presenceInfo xmlns:p15="http://schemas.microsoft.com/office/powerpoint/2012/main" userId="S-1-5-21-4083790691-3944967354-608316658-1825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331"/>
    <a:srgbClr val="4B4746"/>
    <a:srgbClr val="CCCC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638D2-3AB8-4751-85AA-FCA6D0B0C719}" v="10" dt="2019-11-20T14:38:15.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17" autoAdjust="0"/>
    <p:restoredTop sz="94660"/>
  </p:normalViewPr>
  <p:slideViewPr>
    <p:cSldViewPr snapToGrid="0" showGuides="1">
      <p:cViewPr varScale="1">
        <p:scale>
          <a:sx n="69" d="100"/>
          <a:sy n="69" d="100"/>
        </p:scale>
        <p:origin x="1428" y="60"/>
      </p:cViewPr>
      <p:guideLst>
        <p:guide orient="horz" pos="2160"/>
        <p:guide pos="2880"/>
      </p:guideLst>
    </p:cSldViewPr>
  </p:slideViewPr>
  <p:notesTextViewPr>
    <p:cViewPr>
      <p:scale>
        <a:sx n="1" d="1"/>
        <a:sy n="1" d="1"/>
      </p:scale>
      <p:origin x="0" y="0"/>
    </p:cViewPr>
  </p:notesTextViewPr>
  <p:notesViewPr>
    <p:cSldViewPr snapToGrid="0">
      <p:cViewPr varScale="1">
        <p:scale>
          <a:sx n="96" d="100"/>
          <a:sy n="96" d="100"/>
        </p:scale>
        <p:origin x="364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2CCAC-62AC-417F-ABD9-FC8608EE2E2A}" type="datetimeFigureOut">
              <a:rPr lang="en-US" smtClean="0"/>
              <a:t>11/20/2019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5708C-9EE1-457B-A81F-E43D30E423E5}" type="slidenum">
              <a:rPr lang="en-US" smtClean="0"/>
              <a:t>‹#›</a:t>
            </a:fld>
            <a:endParaRPr lang="en-US"/>
          </a:p>
        </p:txBody>
      </p:sp>
    </p:spTree>
    <p:extLst>
      <p:ext uri="{BB962C8B-B14F-4D97-AF65-F5344CB8AC3E}">
        <p14:creationId xmlns:p14="http://schemas.microsoft.com/office/powerpoint/2010/main" val="1713657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file://localhost/Volumes/Lacie/BDO/*CVI%202009/BDO%20logos/BDO(R)_logo_300dpi_RGB-01.jp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localhost/Volumes/Lacie/BDO/*CVI%202009/BDO%20logos/BDO(R)_logo_300dpi_RGB-01.jpg"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Lacie/BDO/*CVI%202009/BDO%20logos/BDO(R)_logo_300dpi_RGB-01.jpg"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file://localhost/Volumes/Lacie/BDO/*CVI%202009/BDO%20logos/BDO(R)_logo_300dpi_RGB-01.jpg"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Volumes/Lacie/BDO/*CVI%202009/BDO%20logos/BDO(R)_logo_300dpi_RGB-01.jpg"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localhost/Volumes/Lacie/BDO/*CVI%202009/BDO%20logos/BDO(R)_logo_300dpi_RGB-01.jpg"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file://localhost/Volumes/Lacie/BDO/*CVI%202009/BDO%20logos/BDO(R)_logo_300dpi_RGB-01.jpg"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494" t="7092" r="90" b="12162"/>
          <a:stretch/>
        </p:blipFill>
        <p:spPr>
          <a:xfrm flipH="1">
            <a:off x="0" y="0"/>
            <a:ext cx="9144000" cy="5600700"/>
          </a:xfrm>
          <a:prstGeom prst="rect">
            <a:avLst/>
          </a:prstGeom>
        </p:spPr>
      </p:pic>
      <p:sp>
        <p:nvSpPr>
          <p:cNvPr id="3" name="Rectangle 2"/>
          <p:cNvSpPr/>
          <p:nvPr/>
        </p:nvSpPr>
        <p:spPr>
          <a:xfrm>
            <a:off x="-1" y="0"/>
            <a:ext cx="5695407" cy="5765074"/>
          </a:xfrm>
          <a:prstGeom prst="rect">
            <a:avLst/>
          </a:prstGeom>
          <a:gradFill flip="none" rotWithShape="1">
            <a:gsLst>
              <a:gs pos="0">
                <a:schemeClr val="bg1">
                  <a:alpha val="0"/>
                </a:schemeClr>
              </a:gs>
              <a:gs pos="64000">
                <a:schemeClr val="bg1">
                  <a:alpha val="80000"/>
                </a:schemeClr>
              </a:gs>
            </a:gsLst>
            <a:lin ang="10800000" scaled="1"/>
            <a:tileRect/>
          </a:gra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
        <p:nvSpPr>
          <p:cNvPr id="7170" name="Rectangle 2"/>
          <p:cNvSpPr>
            <a:spLocks noGrp="1" noChangeArrowheads="1"/>
          </p:cNvSpPr>
          <p:nvPr>
            <p:ph type="ctrTitle"/>
          </p:nvPr>
        </p:nvSpPr>
        <p:spPr bwMode="gray">
          <a:xfrm>
            <a:off x="287338" y="1379537"/>
            <a:ext cx="4319496" cy="2498195"/>
          </a:xfrm>
        </p:spPr>
        <p:txBody>
          <a:bodyPr/>
          <a:lstStyle>
            <a:lvl1pPr>
              <a:defRPr sz="3600" b="1" cap="all" baseline="0">
                <a:solidFill>
                  <a:schemeClr val="bg2"/>
                </a:solidFill>
              </a:defRPr>
            </a:lvl1pPr>
          </a:lstStyle>
          <a:p>
            <a:r>
              <a:rPr lang="en-US"/>
              <a:t>Click to edit Master title style</a:t>
            </a:r>
            <a:endParaRPr lang="en-GB" dirty="0"/>
          </a:p>
        </p:txBody>
      </p:sp>
      <p:sp>
        <p:nvSpPr>
          <p:cNvPr id="7171" name="Rectangle 3"/>
          <p:cNvSpPr>
            <a:spLocks noGrp="1" noChangeArrowheads="1"/>
          </p:cNvSpPr>
          <p:nvPr>
            <p:ph type="subTitle" idx="1"/>
          </p:nvPr>
        </p:nvSpPr>
        <p:spPr bwMode="gray">
          <a:xfrm>
            <a:off x="0" y="4319398"/>
            <a:ext cx="3840480" cy="461665"/>
          </a:xfrm>
          <a:solidFill>
            <a:schemeClr val="tx2"/>
          </a:solidFill>
        </p:spPr>
        <p:txBody>
          <a:bodyPr wrap="square" lIns="274320" tIns="91440" rIns="91440" bIns="91440">
            <a:spAutoFit/>
          </a:bodyPr>
          <a:lstStyle>
            <a:lvl1pPr>
              <a:defRPr>
                <a:solidFill>
                  <a:schemeClr val="bg1"/>
                </a:solidFill>
              </a:defRPr>
            </a:lvl1pPr>
          </a:lstStyle>
          <a:p>
            <a:r>
              <a:rPr lang="en-US"/>
              <a:t>Click to edit Master subtitle style</a:t>
            </a:r>
            <a:endParaRPr lang="en-GB" dirty="0"/>
          </a:p>
        </p:txBody>
      </p:sp>
      <p:sp>
        <p:nvSpPr>
          <p:cNvPr id="7193" name="Freeform 25"/>
          <p:cNvSpPr>
            <a:spLocks noChangeAspect="1"/>
          </p:cNvSpPr>
          <p:nvPr/>
        </p:nvSpPr>
        <p:spPr bwMode="gray">
          <a:xfrm>
            <a:off x="503931"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p>
        </p:txBody>
      </p:sp>
      <p:sp>
        <p:nvSpPr>
          <p:cNvPr id="7198" name="Freeform 30"/>
          <p:cNvSpPr>
            <a:spLocks noChangeAspect="1"/>
          </p:cNvSpPr>
          <p:nvPr/>
        </p:nvSpPr>
        <p:spPr bwMode="gray">
          <a:xfrm>
            <a:off x="503931"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p>
        </p:txBody>
      </p:sp>
      <p:sp>
        <p:nvSpPr>
          <p:cNvPr id="9" name="TextBox 8"/>
          <p:cNvSpPr txBox="1"/>
          <p:nvPr/>
        </p:nvSpPr>
        <p:spPr>
          <a:xfrm>
            <a:off x="792480" y="6412412"/>
            <a:ext cx="4789714" cy="215444"/>
          </a:xfrm>
          <a:prstGeom prst="rect">
            <a:avLst/>
          </a:prstGeom>
          <a:noFill/>
        </p:spPr>
        <p:txBody>
          <a:bodyPr wrap="square" lIns="0" tIns="0" rIns="0" bIns="0" rtlCol="0">
            <a:spAutoFit/>
          </a:bodyPr>
          <a:lstStyle/>
          <a:p>
            <a:pPr algn="l"/>
            <a:r>
              <a:rPr lang="en-US" sz="700" b="0" kern="1200" dirty="0">
                <a:solidFill>
                  <a:schemeClr val="tx2"/>
                </a:solidFill>
                <a:latin typeface="Trebuchet MS" pitchFamily="34" charset="0"/>
                <a:ea typeface="+mn-ea"/>
                <a:cs typeface="+mn-cs"/>
              </a:rPr>
              <a:t>BDO USA, LLP, a Delaware limited liability partnership, is the U.S. member of BDO International Limited, a UK company limited by guarantee, and forms part of the international BDO network of independent member firms</a:t>
            </a:r>
            <a:r>
              <a:rPr lang="en-US" sz="700" b="0" dirty="0">
                <a:solidFill>
                  <a:schemeClr val="tx2"/>
                </a:solidFill>
              </a:rPr>
              <a:t>.</a:t>
            </a:r>
          </a:p>
        </p:txBody>
      </p:sp>
      <p:pic>
        <p:nvPicPr>
          <p:cNvPr id="12" name="Picture 9" descr="BDO_Logo_RGB 100%"/>
          <p:cNvPicPr>
            <a:picLocks noChangeAspect="1" noChangeArrowheads="1"/>
          </p:cNvPicPr>
          <p:nvPr/>
        </p:nvPicPr>
        <p:blipFill>
          <a:blip r:embed="rId3" r:link="rId4" cstate="print"/>
          <a:stretch>
            <a:fillRect/>
          </a:stretch>
        </p:blipFill>
        <p:spPr bwMode="auto">
          <a:xfrm>
            <a:off x="7899426" y="6256293"/>
            <a:ext cx="974585" cy="374650"/>
          </a:xfrm>
          <a:prstGeom prst="rect">
            <a:avLst/>
          </a:prstGeom>
          <a:noFill/>
        </p:spPr>
      </p:pic>
    </p:spTree>
    <p:extLst>
      <p:ext uri="{BB962C8B-B14F-4D97-AF65-F5344CB8AC3E}">
        <p14:creationId xmlns:p14="http://schemas.microsoft.com/office/powerpoint/2010/main" val="2426686160"/>
      </p:ext>
    </p:extLst>
  </p:cSld>
  <p:clrMapOvr>
    <a:masterClrMapping/>
  </p:clrMapOvr>
  <p:extLst>
    <p:ext uri="{DCECCB84-F9BA-43D5-87BE-67443E8EF086}">
      <p15:sldGuideLst xmlns:p15="http://schemas.microsoft.com/office/powerpoint/2012/main">
        <p15:guide id="1" orient="horz" pos="3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Text Placeholder 8"/>
          <p:cNvSpPr>
            <a:spLocks noGrp="1"/>
          </p:cNvSpPr>
          <p:nvPr>
            <p:ph type="body" sz="quarter" idx="13"/>
          </p:nvPr>
        </p:nvSpPr>
        <p:spPr>
          <a:xfrm>
            <a:off x="287337" y="1828799"/>
            <a:ext cx="8569325" cy="4114801"/>
          </a:xfrm>
        </p:spPr>
        <p:txBody>
          <a:bodyPr/>
          <a:lstStyle>
            <a:lvl1pPr>
              <a:defRPr sz="1800"/>
            </a:lvl1pPr>
            <a:lvl2pPr>
              <a:defRPr sz="1800"/>
            </a:lvl2pPr>
            <a:lvl3pPr>
              <a:defRPr sz="12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05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0"/>
          </p:nvPr>
        </p:nvSpPr>
        <p:spPr>
          <a:xfrm>
            <a:off x="266700" y="1828800"/>
            <a:ext cx="4191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quarter" idx="11"/>
          </p:nvPr>
        </p:nvSpPr>
        <p:spPr>
          <a:xfrm>
            <a:off x="4694238" y="1828800"/>
            <a:ext cx="4191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6809923"/>
      </p:ext>
    </p:extLst>
  </p:cSld>
  <p:clrMapOvr>
    <a:masterClrMapping/>
  </p:clrMapOvr>
  <p:extLst>
    <p:ext uri="{DCECCB84-F9BA-43D5-87BE-67443E8EF086}">
      <p15:sldGuideLst xmlns:p15="http://schemas.microsoft.com/office/powerpoint/2012/main">
        <p15:guide id="1" pos="2808">
          <p15:clr>
            <a:srgbClr val="FBAE40"/>
          </p15:clr>
        </p15:guide>
        <p15:guide id="2" pos="295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71499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9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vider-teal">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p:nvSpPr>
        <p:spPr bwMode="gray">
          <a:xfrm>
            <a:off x="0" y="0"/>
            <a:ext cx="9144000" cy="5613400"/>
          </a:xfrm>
          <a:prstGeom prst="rect">
            <a:avLst/>
          </a:prstGeom>
          <a:solidFill>
            <a:schemeClr val="tx2"/>
          </a:solidFill>
          <a:ln w="9525">
            <a:noFill/>
            <a:miter lim="800000"/>
            <a:headEnd/>
            <a:tailEnd/>
          </a:ln>
          <a:effectLst/>
        </p:spPr>
        <p:txBody>
          <a:bodyPr wrap="none" anchor="ctr"/>
          <a:lstStyle/>
          <a:p>
            <a:endParaRPr lang="en-GB" dirty="0"/>
          </a:p>
        </p:txBody>
      </p:sp>
      <p:sp>
        <p:nvSpPr>
          <p:cNvPr id="7170"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en-US"/>
              <a:t>Click to edit Master title style</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en-US"/>
              <a:t>Click to edit Master subtitle style</a:t>
            </a:r>
            <a:endParaRPr lang="en-GB" dirty="0"/>
          </a:p>
        </p:txBody>
      </p:sp>
      <p:pic>
        <p:nvPicPr>
          <p:cNvPr id="20" name="Picture 9" descr="BDO_Logo_RGB 100%"/>
          <p:cNvPicPr>
            <a:picLocks noChangeAspect="1" noChangeArrowheads="1"/>
          </p:cNvPicPr>
          <p:nvPr/>
        </p:nvPicPr>
        <p:blipFill>
          <a:blip r:embed="rId2" r:link="rId3" cstate="print"/>
          <a:stretch>
            <a:fillRect/>
          </a:stretch>
        </p:blipFill>
        <p:spPr bwMode="auto">
          <a:xfrm>
            <a:off x="7899426" y="6256293"/>
            <a:ext cx="974585" cy="374650"/>
          </a:xfrm>
          <a:prstGeom prst="rect">
            <a:avLst/>
          </a:prstGeom>
          <a:noFill/>
        </p:spPr>
      </p:pic>
      <p:sp>
        <p:nvSpPr>
          <p:cNvPr id="21" name="Footer Placeholder 4"/>
          <p:cNvSpPr txBox="1">
            <a:spLocks/>
          </p:cNvSpPr>
          <p:nvPr/>
        </p:nvSpPr>
        <p:spPr bwMode="auto">
          <a:xfrm>
            <a:off x="745183" y="6421902"/>
            <a:ext cx="4035823" cy="205954"/>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chemeClr val="tx2"/>
                </a:solidFill>
                <a:effectLst/>
                <a:uLnTx/>
                <a:uFillTx/>
                <a:latin typeface="Trebuchet MS" pitchFamily="34" charset="0"/>
                <a:ea typeface="+mn-ea"/>
                <a:cs typeface="+mn-cs"/>
              </a:rPr>
              <a:t>ONE YEAR INTO TAX REFORM</a:t>
            </a:r>
            <a:endParaRPr kumimoji="0" lang="en-GB" sz="900" b="0" i="0" u="none" strike="noStrike" kern="1200" cap="none" spc="0" normalizeH="0" baseline="0" noProof="0" dirty="0">
              <a:ln>
                <a:noFill/>
              </a:ln>
              <a:solidFill>
                <a:schemeClr val="tx2"/>
              </a:solidFill>
              <a:effectLst/>
              <a:uLnTx/>
              <a:uFillTx/>
              <a:latin typeface="Trebuchet MS" pitchFamily="34" charset="0"/>
              <a:ea typeface="+mn-ea"/>
              <a:cs typeface="+mn-cs"/>
            </a:endParaRPr>
          </a:p>
        </p:txBody>
      </p:sp>
      <p:sp>
        <p:nvSpPr>
          <p:cNvPr id="22" name="Slide Number Placeholder 5"/>
          <p:cNvSpPr txBox="1">
            <a:spLocks/>
          </p:cNvSpPr>
          <p:nvPr/>
        </p:nvSpPr>
        <p:spPr bwMode="auto">
          <a:xfrm>
            <a:off x="0" y="6491328"/>
            <a:ext cx="378734" cy="13652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tx2"/>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tx2"/>
              </a:solidFill>
              <a:effectLst/>
              <a:uLnTx/>
              <a:uFillTx/>
              <a:latin typeface="Trebuchet MS" pitchFamily="34" charset="0"/>
              <a:ea typeface="+mn-ea"/>
              <a:cs typeface="+mn-cs"/>
            </a:endParaRPr>
          </a:p>
        </p:txBody>
      </p:sp>
      <p:sp>
        <p:nvSpPr>
          <p:cNvPr id="10" name="Freeform 25"/>
          <p:cNvSpPr>
            <a:spLocks noChangeAspect="1"/>
          </p:cNvSpPr>
          <p:nvPr/>
        </p:nvSpPr>
        <p:spPr bwMode="gray">
          <a:xfrm>
            <a:off x="503931"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p>
        </p:txBody>
      </p:sp>
      <p:sp>
        <p:nvSpPr>
          <p:cNvPr id="11" name="Freeform 30"/>
          <p:cNvSpPr>
            <a:spLocks noChangeAspect="1"/>
          </p:cNvSpPr>
          <p:nvPr/>
        </p:nvSpPr>
        <p:spPr bwMode="gray">
          <a:xfrm>
            <a:off x="503931"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p>
        </p:txBody>
      </p:sp>
    </p:spTree>
    <p:extLst>
      <p:ext uri="{BB962C8B-B14F-4D97-AF65-F5344CB8AC3E}">
        <p14:creationId xmlns:p14="http://schemas.microsoft.com/office/powerpoint/2010/main" val="412012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teal">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D7ED4B3-984A-4B21-89B2-28D958A849D3}"/>
              </a:ext>
            </a:extLst>
          </p:cNvPr>
          <p:cNvGrpSpPr/>
          <p:nvPr userDrawn="1"/>
        </p:nvGrpSpPr>
        <p:grpSpPr>
          <a:xfrm>
            <a:off x="0" y="0"/>
            <a:ext cx="9144000" cy="6858000"/>
            <a:chOff x="4572000" y="784952"/>
            <a:chExt cx="9144000" cy="6858000"/>
          </a:xfrm>
        </p:grpSpPr>
        <p:pic>
          <p:nvPicPr>
            <p:cNvPr id="20" name="Picture 9" descr="BDO_Logo_RGB 100%"/>
            <p:cNvPicPr>
              <a:picLocks noChangeAspect="1" noChangeArrowheads="1"/>
            </p:cNvPicPr>
            <p:nvPr/>
          </p:nvPicPr>
          <p:blipFill>
            <a:blip r:embed="rId2" r:link="rId3" cstate="print"/>
            <a:stretch>
              <a:fillRect/>
            </a:stretch>
          </p:blipFill>
          <p:spPr bwMode="auto">
            <a:xfrm>
              <a:off x="7899426" y="6256293"/>
              <a:ext cx="974585" cy="374650"/>
            </a:xfrm>
            <a:prstGeom prst="rect">
              <a:avLst/>
            </a:prstGeom>
            <a:noFill/>
          </p:spPr>
        </p:pic>
        <p:pic>
          <p:nvPicPr>
            <p:cNvPr id="13" name="Picture 12">
              <a:extLst>
                <a:ext uri="{FF2B5EF4-FFF2-40B4-BE49-F238E27FC236}">
                  <a16:creationId xmlns:a16="http://schemas.microsoft.com/office/drawing/2014/main" id="{CE8D0DFA-678F-4B39-89D6-E71D1F12D45C}"/>
                </a:ext>
              </a:extLst>
            </p:cNvPr>
            <p:cNvPicPr preferRelativeResize="0">
              <a:picLocks/>
            </p:cNvPicPr>
            <p:nvPr userDrawn="1"/>
          </p:nvPicPr>
          <p:blipFill>
            <a:blip r:embed="rId4">
              <a:extLst>
                <a:ext uri="{28A0092B-C50C-407E-A947-70E740481C1C}">
                  <a14:useLocalDpi xmlns:a14="http://schemas.microsoft.com/office/drawing/2010/main" val="0"/>
                </a:ext>
              </a:extLst>
            </a:blip>
            <a:stretch>
              <a:fillRect/>
            </a:stretch>
          </p:blipFill>
          <p:spPr>
            <a:xfrm>
              <a:off x="4572000" y="784952"/>
              <a:ext cx="9144000" cy="6858000"/>
            </a:xfrm>
            <a:prstGeom prst="rect">
              <a:avLst/>
            </a:prstGeom>
          </p:spPr>
        </p:pic>
        <p:sp>
          <p:nvSpPr>
            <p:cNvPr id="2" name="Rectangle 1">
              <a:extLst>
                <a:ext uri="{FF2B5EF4-FFF2-40B4-BE49-F238E27FC236}">
                  <a16:creationId xmlns:a16="http://schemas.microsoft.com/office/drawing/2014/main" id="{6D058611-D311-4930-871A-F2B3EFFDF4B1}"/>
                </a:ext>
              </a:extLst>
            </p:cNvPr>
            <p:cNvSpPr/>
            <p:nvPr userDrawn="1"/>
          </p:nvSpPr>
          <p:spPr>
            <a:xfrm>
              <a:off x="5677027" y="6627856"/>
              <a:ext cx="2222399" cy="914400"/>
            </a:xfrm>
            <a:prstGeom prst="rect">
              <a:avLst/>
            </a:prstGeom>
            <a:solidFill>
              <a:srgbClr val="343331"/>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
          <p:nvSpPr>
            <p:cNvPr id="23" name="Rectangle 22">
              <a:extLst>
                <a:ext uri="{FF2B5EF4-FFF2-40B4-BE49-F238E27FC236}">
                  <a16:creationId xmlns:a16="http://schemas.microsoft.com/office/drawing/2014/main" id="{8708F493-6F9C-4A3D-B33F-D0F511A82F7C}"/>
                </a:ext>
              </a:extLst>
            </p:cNvPr>
            <p:cNvSpPr/>
            <p:nvPr userDrawn="1"/>
          </p:nvSpPr>
          <p:spPr>
            <a:xfrm>
              <a:off x="4781006" y="784952"/>
              <a:ext cx="2222399" cy="1463040"/>
            </a:xfrm>
            <a:prstGeom prst="rect">
              <a:avLst/>
            </a:prstGeom>
            <a:solidFill>
              <a:srgbClr val="4B4746"/>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
          <p:nvSpPr>
            <p:cNvPr id="24" name="Rectangle 23">
              <a:extLst>
                <a:ext uri="{FF2B5EF4-FFF2-40B4-BE49-F238E27FC236}">
                  <a16:creationId xmlns:a16="http://schemas.microsoft.com/office/drawing/2014/main" id="{19FD61DD-F416-406E-A292-23B15CA0CAEE}"/>
                </a:ext>
              </a:extLst>
            </p:cNvPr>
            <p:cNvSpPr/>
            <p:nvPr userDrawn="1"/>
          </p:nvSpPr>
          <p:spPr>
            <a:xfrm>
              <a:off x="4971633" y="5212080"/>
              <a:ext cx="543343" cy="1463040"/>
            </a:xfrm>
            <a:prstGeom prst="rect">
              <a:avLst/>
            </a:prstGeom>
            <a:solidFill>
              <a:srgbClr val="4B4746"/>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
          <p:nvSpPr>
            <p:cNvPr id="3" name="Right Triangle 2">
              <a:extLst>
                <a:ext uri="{FF2B5EF4-FFF2-40B4-BE49-F238E27FC236}">
                  <a16:creationId xmlns:a16="http://schemas.microsoft.com/office/drawing/2014/main" id="{9F7AB696-1EB5-4195-A4DA-22D2220BB79B}"/>
                </a:ext>
              </a:extLst>
            </p:cNvPr>
            <p:cNvSpPr/>
            <p:nvPr userDrawn="1"/>
          </p:nvSpPr>
          <p:spPr>
            <a:xfrm rot="16963587">
              <a:off x="5111575" y="6686976"/>
              <a:ext cx="359125" cy="319254"/>
            </a:xfrm>
            <a:prstGeom prst="rtTriangle">
              <a:avLst/>
            </a:prstGeom>
            <a:solidFill>
              <a:srgbClr val="343331"/>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
          <p:nvSpPr>
            <p:cNvPr id="25" name="Right Triangle 24">
              <a:extLst>
                <a:ext uri="{FF2B5EF4-FFF2-40B4-BE49-F238E27FC236}">
                  <a16:creationId xmlns:a16="http://schemas.microsoft.com/office/drawing/2014/main" id="{53406E83-1250-422C-B552-2BD155031D6E}"/>
                </a:ext>
              </a:extLst>
            </p:cNvPr>
            <p:cNvSpPr/>
            <p:nvPr userDrawn="1"/>
          </p:nvSpPr>
          <p:spPr>
            <a:xfrm rot="6266548">
              <a:off x="5141877" y="6678354"/>
              <a:ext cx="355672" cy="311667"/>
            </a:xfrm>
            <a:prstGeom prst="rtTriangle">
              <a:avLst/>
            </a:prstGeom>
            <a:solidFill>
              <a:srgbClr val="4B4746"/>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
          <p:nvSpPr>
            <p:cNvPr id="26" name="Rectangle 25">
              <a:extLst>
                <a:ext uri="{FF2B5EF4-FFF2-40B4-BE49-F238E27FC236}">
                  <a16:creationId xmlns:a16="http://schemas.microsoft.com/office/drawing/2014/main" id="{A1A456AC-9AF8-4368-A0BD-AD2105B3236C}"/>
                </a:ext>
              </a:extLst>
            </p:cNvPr>
            <p:cNvSpPr/>
            <p:nvPr userDrawn="1"/>
          </p:nvSpPr>
          <p:spPr>
            <a:xfrm>
              <a:off x="5133684" y="7002872"/>
              <a:ext cx="543343" cy="640080"/>
            </a:xfrm>
            <a:prstGeom prst="rect">
              <a:avLst/>
            </a:prstGeom>
            <a:solidFill>
              <a:srgbClr val="343331"/>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grpSp>
      <p:sp>
        <p:nvSpPr>
          <p:cNvPr id="21" name="Footer Placeholder 4"/>
          <p:cNvSpPr txBox="1">
            <a:spLocks/>
          </p:cNvSpPr>
          <p:nvPr/>
        </p:nvSpPr>
        <p:spPr bwMode="auto">
          <a:xfrm>
            <a:off x="745183" y="6421902"/>
            <a:ext cx="4035823" cy="205954"/>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Trebuchet MS" pitchFamily="34" charset="0"/>
                <a:ea typeface="+mn-ea"/>
                <a:cs typeface="+mn-cs"/>
              </a:rPr>
              <a:t>ONE YEAR INTO TAX REFORM</a:t>
            </a:r>
            <a:endParaRPr kumimoji="0" lang="en-GB" sz="900" b="0"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22" name="Slide Number Placeholder 5"/>
          <p:cNvSpPr txBox="1">
            <a:spLocks/>
          </p:cNvSpPr>
          <p:nvPr/>
        </p:nvSpPr>
        <p:spPr bwMode="auto">
          <a:xfrm>
            <a:off x="0" y="6491328"/>
            <a:ext cx="378734" cy="13652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0" name="Freeform 25"/>
          <p:cNvSpPr>
            <a:spLocks noChangeAspect="1"/>
          </p:cNvSpPr>
          <p:nvPr/>
        </p:nvSpPr>
        <p:spPr bwMode="gray">
          <a:xfrm>
            <a:off x="503931"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p>
        </p:txBody>
      </p:sp>
      <p:sp>
        <p:nvSpPr>
          <p:cNvPr id="11" name="Freeform 30"/>
          <p:cNvSpPr>
            <a:spLocks noChangeAspect="1"/>
          </p:cNvSpPr>
          <p:nvPr/>
        </p:nvSpPr>
        <p:spPr bwMode="gray">
          <a:xfrm>
            <a:off x="503931"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p>
        </p:txBody>
      </p:sp>
    </p:spTree>
    <p:extLst>
      <p:ext uri="{BB962C8B-B14F-4D97-AF65-F5344CB8AC3E}">
        <p14:creationId xmlns:p14="http://schemas.microsoft.com/office/powerpoint/2010/main" val="428674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light blue">
    <p:bg>
      <p:bgPr>
        <a:solidFill>
          <a:schemeClr val="bg1"/>
        </a:solidFill>
        <a:effectLst/>
      </p:bgPr>
    </p:bg>
    <p:spTree>
      <p:nvGrpSpPr>
        <p:cNvPr id="1" name=""/>
        <p:cNvGrpSpPr/>
        <p:nvPr/>
      </p:nvGrpSpPr>
      <p:grpSpPr>
        <a:xfrm>
          <a:off x="0" y="0"/>
          <a:ext cx="0" cy="0"/>
          <a:chOff x="0" y="0"/>
          <a:chExt cx="0" cy="0"/>
        </a:xfrm>
      </p:grpSpPr>
      <p:sp>
        <p:nvSpPr>
          <p:cNvPr id="14" name="Rectangle 15"/>
          <p:cNvSpPr>
            <a:spLocks noChangeArrowheads="1"/>
          </p:cNvSpPr>
          <p:nvPr/>
        </p:nvSpPr>
        <p:spPr bwMode="gray">
          <a:xfrm>
            <a:off x="0" y="0"/>
            <a:ext cx="9144000" cy="5613400"/>
          </a:xfrm>
          <a:prstGeom prst="rect">
            <a:avLst/>
          </a:prstGeom>
          <a:solidFill>
            <a:schemeClr val="accent2"/>
          </a:solidFill>
          <a:ln w="9525">
            <a:noFill/>
            <a:miter lim="800000"/>
            <a:headEnd/>
            <a:tailEnd/>
          </a:ln>
          <a:effectLst/>
        </p:spPr>
        <p:txBody>
          <a:bodyPr wrap="none" anchor="ctr"/>
          <a:lstStyle/>
          <a:p>
            <a:endParaRPr lang="en-GB" dirty="0"/>
          </a:p>
        </p:txBody>
      </p:sp>
      <p:sp>
        <p:nvSpPr>
          <p:cNvPr id="17"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en-US"/>
              <a:t>Click to edit Master title style</a:t>
            </a:r>
            <a:endParaRPr lang="en-GB" dirty="0"/>
          </a:p>
        </p:txBody>
      </p:sp>
      <p:sp>
        <p:nvSpPr>
          <p:cNvPr id="18"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en-US"/>
              <a:t>Click to edit Master subtitle style</a:t>
            </a:r>
            <a:endParaRPr lang="en-GB" dirty="0"/>
          </a:p>
        </p:txBody>
      </p:sp>
      <p:pic>
        <p:nvPicPr>
          <p:cNvPr id="21" name="Picture 9" descr="BDO_Logo_RGB 100%"/>
          <p:cNvPicPr>
            <a:picLocks noChangeAspect="1" noChangeArrowheads="1"/>
          </p:cNvPicPr>
          <p:nvPr/>
        </p:nvPicPr>
        <p:blipFill>
          <a:blip r:embed="rId2" r:link="rId3" cstate="print"/>
          <a:stretch>
            <a:fillRect/>
          </a:stretch>
        </p:blipFill>
        <p:spPr bwMode="auto">
          <a:xfrm>
            <a:off x="7899426" y="6256293"/>
            <a:ext cx="974585" cy="374650"/>
          </a:xfrm>
          <a:prstGeom prst="rect">
            <a:avLst/>
          </a:prstGeom>
          <a:noFill/>
        </p:spPr>
      </p:pic>
      <p:sp>
        <p:nvSpPr>
          <p:cNvPr id="22" name="Footer Placeholder 4"/>
          <p:cNvSpPr txBox="1">
            <a:spLocks/>
          </p:cNvSpPr>
          <p:nvPr/>
        </p:nvSpPr>
        <p:spPr bwMode="auto">
          <a:xfrm>
            <a:off x="745183" y="6421902"/>
            <a:ext cx="4035823" cy="205954"/>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chemeClr val="tx2"/>
                </a:solidFill>
                <a:effectLst/>
                <a:uLnTx/>
                <a:uFillTx/>
                <a:latin typeface="Trebuchet MS" pitchFamily="34" charset="0"/>
                <a:ea typeface="+mn-ea"/>
                <a:cs typeface="+mn-cs"/>
              </a:rPr>
              <a:t>ONE YEAR INTO TAX REFORM</a:t>
            </a:r>
            <a:endParaRPr kumimoji="0" lang="en-GB" sz="900" b="0" i="0" u="none" strike="noStrike" kern="1200" cap="none" spc="0" normalizeH="0" baseline="0" noProof="0" dirty="0">
              <a:ln>
                <a:noFill/>
              </a:ln>
              <a:solidFill>
                <a:schemeClr val="tx2"/>
              </a:solidFill>
              <a:effectLst/>
              <a:uLnTx/>
              <a:uFillTx/>
              <a:latin typeface="Trebuchet MS" pitchFamily="34" charset="0"/>
              <a:ea typeface="+mn-ea"/>
              <a:cs typeface="+mn-cs"/>
            </a:endParaRPr>
          </a:p>
        </p:txBody>
      </p:sp>
      <p:sp>
        <p:nvSpPr>
          <p:cNvPr id="23" name="Slide Number Placeholder 5"/>
          <p:cNvSpPr txBox="1">
            <a:spLocks/>
          </p:cNvSpPr>
          <p:nvPr/>
        </p:nvSpPr>
        <p:spPr bwMode="auto">
          <a:xfrm>
            <a:off x="0" y="6491328"/>
            <a:ext cx="378734" cy="13652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tx2"/>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tx2"/>
              </a:solidFill>
              <a:effectLst/>
              <a:uLnTx/>
              <a:uFillTx/>
              <a:latin typeface="Trebuchet MS" pitchFamily="34" charset="0"/>
              <a:ea typeface="+mn-ea"/>
              <a:cs typeface="+mn-cs"/>
            </a:endParaRPr>
          </a:p>
        </p:txBody>
      </p:sp>
      <p:sp>
        <p:nvSpPr>
          <p:cNvPr id="10" name="Freeform 25"/>
          <p:cNvSpPr>
            <a:spLocks noChangeAspect="1"/>
          </p:cNvSpPr>
          <p:nvPr/>
        </p:nvSpPr>
        <p:spPr bwMode="gray">
          <a:xfrm>
            <a:off x="503931"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p>
        </p:txBody>
      </p:sp>
      <p:sp>
        <p:nvSpPr>
          <p:cNvPr id="11" name="Freeform 30"/>
          <p:cNvSpPr>
            <a:spLocks noChangeAspect="1"/>
          </p:cNvSpPr>
          <p:nvPr/>
        </p:nvSpPr>
        <p:spPr bwMode="gray">
          <a:xfrm>
            <a:off x="503931"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p>
        </p:txBody>
      </p:sp>
    </p:spTree>
    <p:extLst>
      <p:ext uri="{BB962C8B-B14F-4D97-AF65-F5344CB8AC3E}">
        <p14:creationId xmlns:p14="http://schemas.microsoft.com/office/powerpoint/2010/main" val="314942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burgundy">
    <p:bg>
      <p:bgPr>
        <a:solidFill>
          <a:schemeClr val="bg1"/>
        </a:solidFill>
        <a:effectLst/>
      </p:bgPr>
    </p:bg>
    <p:spTree>
      <p:nvGrpSpPr>
        <p:cNvPr id="1" name=""/>
        <p:cNvGrpSpPr/>
        <p:nvPr/>
      </p:nvGrpSpPr>
      <p:grpSpPr>
        <a:xfrm>
          <a:off x="0" y="0"/>
          <a:ext cx="0" cy="0"/>
          <a:chOff x="0" y="0"/>
          <a:chExt cx="0" cy="0"/>
        </a:xfrm>
      </p:grpSpPr>
      <p:sp>
        <p:nvSpPr>
          <p:cNvPr id="25" name="Rectangle 15"/>
          <p:cNvSpPr>
            <a:spLocks noChangeArrowheads="1"/>
          </p:cNvSpPr>
          <p:nvPr/>
        </p:nvSpPr>
        <p:spPr bwMode="gray">
          <a:xfrm>
            <a:off x="0" y="0"/>
            <a:ext cx="9144000" cy="5613400"/>
          </a:xfrm>
          <a:prstGeom prst="rect">
            <a:avLst/>
          </a:prstGeom>
          <a:solidFill>
            <a:schemeClr val="accent5"/>
          </a:solidFill>
          <a:ln w="9525">
            <a:noFill/>
            <a:miter lim="800000"/>
            <a:headEnd/>
            <a:tailEnd/>
          </a:ln>
          <a:effectLst/>
        </p:spPr>
        <p:txBody>
          <a:bodyPr wrap="none" anchor="ctr"/>
          <a:lstStyle/>
          <a:p>
            <a:endParaRPr lang="en-GB" dirty="0"/>
          </a:p>
        </p:txBody>
      </p:sp>
      <p:sp>
        <p:nvSpPr>
          <p:cNvPr id="26"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en-US"/>
              <a:t>Click to edit Master title style</a:t>
            </a:r>
            <a:endParaRPr lang="en-GB" dirty="0"/>
          </a:p>
        </p:txBody>
      </p:sp>
      <p:sp>
        <p:nvSpPr>
          <p:cNvPr id="27"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en-US"/>
              <a:t>Click to edit Master subtitle style</a:t>
            </a:r>
            <a:endParaRPr lang="en-GB" dirty="0"/>
          </a:p>
        </p:txBody>
      </p:sp>
      <p:pic>
        <p:nvPicPr>
          <p:cNvPr id="30" name="Picture 9" descr="BDO_Logo_RGB 100%"/>
          <p:cNvPicPr>
            <a:picLocks noChangeAspect="1" noChangeArrowheads="1"/>
          </p:cNvPicPr>
          <p:nvPr/>
        </p:nvPicPr>
        <p:blipFill>
          <a:blip r:embed="rId2" r:link="rId3" cstate="print"/>
          <a:stretch>
            <a:fillRect/>
          </a:stretch>
        </p:blipFill>
        <p:spPr bwMode="auto">
          <a:xfrm>
            <a:off x="7899426" y="6256293"/>
            <a:ext cx="974585" cy="374650"/>
          </a:xfrm>
          <a:prstGeom prst="rect">
            <a:avLst/>
          </a:prstGeom>
          <a:noFill/>
        </p:spPr>
      </p:pic>
      <p:sp>
        <p:nvSpPr>
          <p:cNvPr id="31" name="Footer Placeholder 4"/>
          <p:cNvSpPr txBox="1">
            <a:spLocks/>
          </p:cNvSpPr>
          <p:nvPr/>
        </p:nvSpPr>
        <p:spPr bwMode="auto">
          <a:xfrm>
            <a:off x="745183" y="6421902"/>
            <a:ext cx="4035823" cy="205954"/>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chemeClr val="tx2"/>
                </a:solidFill>
                <a:effectLst/>
                <a:uLnTx/>
                <a:uFillTx/>
                <a:latin typeface="Trebuchet MS" pitchFamily="34" charset="0"/>
                <a:ea typeface="+mn-ea"/>
                <a:cs typeface="+mn-cs"/>
              </a:rPr>
              <a:t>ONE YEAR INTO THE TAX CUTS AND JOBS ACT</a:t>
            </a:r>
            <a:endParaRPr kumimoji="0" lang="en-GB" sz="900" b="0" i="0" u="none" strike="noStrike" kern="1200" cap="none" spc="0" normalizeH="0" baseline="0" noProof="0" dirty="0">
              <a:ln>
                <a:noFill/>
              </a:ln>
              <a:solidFill>
                <a:schemeClr val="tx2"/>
              </a:solidFill>
              <a:effectLst/>
              <a:uLnTx/>
              <a:uFillTx/>
              <a:latin typeface="Trebuchet MS" pitchFamily="34" charset="0"/>
              <a:ea typeface="+mn-ea"/>
              <a:cs typeface="+mn-cs"/>
            </a:endParaRPr>
          </a:p>
        </p:txBody>
      </p:sp>
      <p:sp>
        <p:nvSpPr>
          <p:cNvPr id="32" name="Slide Number Placeholder 5"/>
          <p:cNvSpPr txBox="1">
            <a:spLocks/>
          </p:cNvSpPr>
          <p:nvPr/>
        </p:nvSpPr>
        <p:spPr bwMode="auto">
          <a:xfrm>
            <a:off x="0" y="6491328"/>
            <a:ext cx="378734" cy="13652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tx2"/>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tx2"/>
              </a:solidFill>
              <a:effectLst/>
              <a:uLnTx/>
              <a:uFillTx/>
              <a:latin typeface="Trebuchet MS" pitchFamily="34" charset="0"/>
              <a:ea typeface="+mn-ea"/>
              <a:cs typeface="+mn-cs"/>
            </a:endParaRPr>
          </a:p>
        </p:txBody>
      </p:sp>
      <p:sp>
        <p:nvSpPr>
          <p:cNvPr id="10" name="Freeform 25"/>
          <p:cNvSpPr>
            <a:spLocks noChangeAspect="1"/>
          </p:cNvSpPr>
          <p:nvPr/>
        </p:nvSpPr>
        <p:spPr bwMode="gray">
          <a:xfrm>
            <a:off x="503931"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p>
        </p:txBody>
      </p:sp>
      <p:sp>
        <p:nvSpPr>
          <p:cNvPr id="11" name="Freeform 30"/>
          <p:cNvSpPr>
            <a:spLocks noChangeAspect="1"/>
          </p:cNvSpPr>
          <p:nvPr/>
        </p:nvSpPr>
        <p:spPr bwMode="gray">
          <a:xfrm>
            <a:off x="503931"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p>
        </p:txBody>
      </p:sp>
    </p:spTree>
    <p:extLst>
      <p:ext uri="{BB962C8B-B14F-4D97-AF65-F5344CB8AC3E}">
        <p14:creationId xmlns:p14="http://schemas.microsoft.com/office/powerpoint/2010/main" val="2331612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copper">
    <p:bg>
      <p:bgPr>
        <a:solidFill>
          <a:schemeClr val="bg1"/>
        </a:solidFill>
        <a:effectLst/>
      </p:bgPr>
    </p:bg>
    <p:spTree>
      <p:nvGrpSpPr>
        <p:cNvPr id="1" name=""/>
        <p:cNvGrpSpPr/>
        <p:nvPr/>
      </p:nvGrpSpPr>
      <p:grpSpPr>
        <a:xfrm>
          <a:off x="0" y="0"/>
          <a:ext cx="0" cy="0"/>
          <a:chOff x="0" y="0"/>
          <a:chExt cx="0" cy="0"/>
        </a:xfrm>
      </p:grpSpPr>
      <p:sp>
        <p:nvSpPr>
          <p:cNvPr id="14" name="Rectangle 15"/>
          <p:cNvSpPr>
            <a:spLocks noChangeArrowheads="1"/>
          </p:cNvSpPr>
          <p:nvPr/>
        </p:nvSpPr>
        <p:spPr bwMode="gray">
          <a:xfrm>
            <a:off x="0" y="0"/>
            <a:ext cx="9144000" cy="5613400"/>
          </a:xfrm>
          <a:prstGeom prst="rect">
            <a:avLst/>
          </a:prstGeom>
          <a:solidFill>
            <a:schemeClr val="accent3"/>
          </a:solidFill>
          <a:ln w="9525">
            <a:noFill/>
            <a:miter lim="800000"/>
            <a:headEnd/>
            <a:tailEnd/>
          </a:ln>
          <a:effectLst/>
        </p:spPr>
        <p:txBody>
          <a:bodyPr wrap="none" anchor="ctr"/>
          <a:lstStyle/>
          <a:p>
            <a:endParaRPr lang="en-GB" dirty="0"/>
          </a:p>
        </p:txBody>
      </p:sp>
      <p:sp>
        <p:nvSpPr>
          <p:cNvPr id="17"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en-US"/>
              <a:t>Click to edit Master title style</a:t>
            </a:r>
            <a:endParaRPr lang="en-GB" dirty="0"/>
          </a:p>
        </p:txBody>
      </p:sp>
      <p:sp>
        <p:nvSpPr>
          <p:cNvPr id="18"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en-US"/>
              <a:t>Click to edit Master subtitle style</a:t>
            </a:r>
            <a:endParaRPr lang="en-GB" dirty="0"/>
          </a:p>
        </p:txBody>
      </p:sp>
      <p:pic>
        <p:nvPicPr>
          <p:cNvPr id="21" name="Picture 9" descr="BDO_Logo_RGB 100%"/>
          <p:cNvPicPr>
            <a:picLocks noChangeAspect="1" noChangeArrowheads="1"/>
          </p:cNvPicPr>
          <p:nvPr/>
        </p:nvPicPr>
        <p:blipFill>
          <a:blip r:embed="rId2" r:link="rId3" cstate="print"/>
          <a:stretch>
            <a:fillRect/>
          </a:stretch>
        </p:blipFill>
        <p:spPr bwMode="auto">
          <a:xfrm>
            <a:off x="7899426" y="6256293"/>
            <a:ext cx="974585" cy="374650"/>
          </a:xfrm>
          <a:prstGeom prst="rect">
            <a:avLst/>
          </a:prstGeom>
          <a:noFill/>
        </p:spPr>
      </p:pic>
      <p:sp>
        <p:nvSpPr>
          <p:cNvPr id="22" name="Footer Placeholder 4"/>
          <p:cNvSpPr txBox="1">
            <a:spLocks/>
          </p:cNvSpPr>
          <p:nvPr/>
        </p:nvSpPr>
        <p:spPr bwMode="auto">
          <a:xfrm>
            <a:off x="745183" y="6421902"/>
            <a:ext cx="4035823" cy="205954"/>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chemeClr val="tx2"/>
                </a:solidFill>
                <a:effectLst/>
                <a:uLnTx/>
                <a:uFillTx/>
                <a:latin typeface="Trebuchet MS" pitchFamily="34" charset="0"/>
                <a:ea typeface="+mn-ea"/>
                <a:cs typeface="+mn-cs"/>
              </a:rPr>
              <a:t>ONE YEAR INTO THE TAX CUTS AND JOBS ACT</a:t>
            </a:r>
            <a:endParaRPr kumimoji="0" lang="en-GB" sz="900" b="0" i="0" u="none" strike="noStrike" kern="1200" cap="none" spc="0" normalizeH="0" baseline="0" noProof="0" dirty="0">
              <a:ln>
                <a:noFill/>
              </a:ln>
              <a:solidFill>
                <a:schemeClr val="tx2"/>
              </a:solidFill>
              <a:effectLst/>
              <a:uLnTx/>
              <a:uFillTx/>
              <a:latin typeface="Trebuchet MS" pitchFamily="34" charset="0"/>
              <a:ea typeface="+mn-ea"/>
              <a:cs typeface="+mn-cs"/>
            </a:endParaRPr>
          </a:p>
        </p:txBody>
      </p:sp>
      <p:sp>
        <p:nvSpPr>
          <p:cNvPr id="23" name="Slide Number Placeholder 5"/>
          <p:cNvSpPr txBox="1">
            <a:spLocks/>
          </p:cNvSpPr>
          <p:nvPr/>
        </p:nvSpPr>
        <p:spPr bwMode="auto">
          <a:xfrm>
            <a:off x="0" y="6491328"/>
            <a:ext cx="378734" cy="13652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tx2"/>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tx2"/>
              </a:solidFill>
              <a:effectLst/>
              <a:uLnTx/>
              <a:uFillTx/>
              <a:latin typeface="Trebuchet MS" pitchFamily="34" charset="0"/>
              <a:ea typeface="+mn-ea"/>
              <a:cs typeface="+mn-cs"/>
            </a:endParaRPr>
          </a:p>
        </p:txBody>
      </p:sp>
      <p:sp>
        <p:nvSpPr>
          <p:cNvPr id="10" name="Freeform 25"/>
          <p:cNvSpPr>
            <a:spLocks noChangeAspect="1"/>
          </p:cNvSpPr>
          <p:nvPr/>
        </p:nvSpPr>
        <p:spPr bwMode="gray">
          <a:xfrm>
            <a:off x="503931"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p>
        </p:txBody>
      </p:sp>
      <p:sp>
        <p:nvSpPr>
          <p:cNvPr id="11" name="Freeform 30"/>
          <p:cNvSpPr>
            <a:spLocks noChangeAspect="1"/>
          </p:cNvSpPr>
          <p:nvPr/>
        </p:nvSpPr>
        <p:spPr bwMode="gray">
          <a:xfrm>
            <a:off x="503931"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p>
        </p:txBody>
      </p:sp>
    </p:spTree>
    <p:extLst>
      <p:ext uri="{BB962C8B-B14F-4D97-AF65-F5344CB8AC3E}">
        <p14:creationId xmlns:p14="http://schemas.microsoft.com/office/powerpoint/2010/main" val="1947869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fuschia">
    <p:bg>
      <p:bgPr>
        <a:solidFill>
          <a:schemeClr val="bg1"/>
        </a:solidFill>
        <a:effectLst/>
      </p:bgPr>
    </p:bg>
    <p:spTree>
      <p:nvGrpSpPr>
        <p:cNvPr id="1" name=""/>
        <p:cNvGrpSpPr/>
        <p:nvPr/>
      </p:nvGrpSpPr>
      <p:grpSpPr>
        <a:xfrm>
          <a:off x="0" y="0"/>
          <a:ext cx="0" cy="0"/>
          <a:chOff x="0" y="0"/>
          <a:chExt cx="0" cy="0"/>
        </a:xfrm>
      </p:grpSpPr>
      <p:sp>
        <p:nvSpPr>
          <p:cNvPr id="14" name="Rectangle 15"/>
          <p:cNvSpPr>
            <a:spLocks noChangeArrowheads="1"/>
          </p:cNvSpPr>
          <p:nvPr/>
        </p:nvSpPr>
        <p:spPr bwMode="gray">
          <a:xfrm>
            <a:off x="0" y="0"/>
            <a:ext cx="9144000" cy="5613400"/>
          </a:xfrm>
          <a:prstGeom prst="rect">
            <a:avLst/>
          </a:prstGeom>
          <a:solidFill>
            <a:schemeClr val="accent6"/>
          </a:solidFill>
          <a:ln w="9525">
            <a:noFill/>
            <a:miter lim="800000"/>
            <a:headEnd/>
            <a:tailEnd/>
          </a:ln>
          <a:effectLst/>
        </p:spPr>
        <p:txBody>
          <a:bodyPr wrap="none" anchor="ctr"/>
          <a:lstStyle/>
          <a:p>
            <a:endParaRPr lang="en-GB" dirty="0"/>
          </a:p>
        </p:txBody>
      </p:sp>
      <p:sp>
        <p:nvSpPr>
          <p:cNvPr id="17"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en-US"/>
              <a:t>Click to edit Master title style</a:t>
            </a:r>
            <a:endParaRPr lang="en-GB" dirty="0"/>
          </a:p>
        </p:txBody>
      </p:sp>
      <p:sp>
        <p:nvSpPr>
          <p:cNvPr id="18"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en-US"/>
              <a:t>Click to edit Master subtitle style</a:t>
            </a:r>
            <a:endParaRPr lang="en-GB" dirty="0"/>
          </a:p>
        </p:txBody>
      </p:sp>
      <p:pic>
        <p:nvPicPr>
          <p:cNvPr id="21" name="Picture 9" descr="BDO_Logo_RGB 100%"/>
          <p:cNvPicPr>
            <a:picLocks noChangeAspect="1" noChangeArrowheads="1"/>
          </p:cNvPicPr>
          <p:nvPr/>
        </p:nvPicPr>
        <p:blipFill>
          <a:blip r:embed="rId2" r:link="rId3" cstate="print"/>
          <a:stretch>
            <a:fillRect/>
          </a:stretch>
        </p:blipFill>
        <p:spPr bwMode="auto">
          <a:xfrm>
            <a:off x="7899426" y="6256293"/>
            <a:ext cx="974585" cy="374650"/>
          </a:xfrm>
          <a:prstGeom prst="rect">
            <a:avLst/>
          </a:prstGeom>
          <a:noFill/>
        </p:spPr>
      </p:pic>
      <p:sp>
        <p:nvSpPr>
          <p:cNvPr id="22" name="Footer Placeholder 4"/>
          <p:cNvSpPr txBox="1">
            <a:spLocks/>
          </p:cNvSpPr>
          <p:nvPr/>
        </p:nvSpPr>
        <p:spPr bwMode="auto">
          <a:xfrm>
            <a:off x="745183" y="6421902"/>
            <a:ext cx="4035823" cy="205954"/>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chemeClr val="tx2"/>
                </a:solidFill>
                <a:effectLst/>
                <a:uLnTx/>
                <a:uFillTx/>
                <a:latin typeface="Trebuchet MS" pitchFamily="34" charset="0"/>
                <a:ea typeface="+mn-ea"/>
                <a:cs typeface="+mn-cs"/>
              </a:rPr>
              <a:t>ONE YEAR INTO THE TAX CUTS AND JOBS ACT</a:t>
            </a:r>
            <a:endParaRPr kumimoji="0" lang="en-GB" sz="900" b="0" i="0" u="none" strike="noStrike" kern="1200" cap="none" spc="0" normalizeH="0" baseline="0" noProof="0" dirty="0">
              <a:ln>
                <a:noFill/>
              </a:ln>
              <a:solidFill>
                <a:schemeClr val="tx2"/>
              </a:solidFill>
              <a:effectLst/>
              <a:uLnTx/>
              <a:uFillTx/>
              <a:latin typeface="Trebuchet MS" pitchFamily="34" charset="0"/>
              <a:ea typeface="+mn-ea"/>
              <a:cs typeface="+mn-cs"/>
            </a:endParaRPr>
          </a:p>
        </p:txBody>
      </p:sp>
      <p:sp>
        <p:nvSpPr>
          <p:cNvPr id="23" name="Slide Number Placeholder 5"/>
          <p:cNvSpPr txBox="1">
            <a:spLocks/>
          </p:cNvSpPr>
          <p:nvPr/>
        </p:nvSpPr>
        <p:spPr bwMode="auto">
          <a:xfrm>
            <a:off x="0" y="6491328"/>
            <a:ext cx="378734" cy="13652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tx2"/>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tx2"/>
              </a:solidFill>
              <a:effectLst/>
              <a:uLnTx/>
              <a:uFillTx/>
              <a:latin typeface="Trebuchet MS" pitchFamily="34" charset="0"/>
              <a:ea typeface="+mn-ea"/>
              <a:cs typeface="+mn-cs"/>
            </a:endParaRPr>
          </a:p>
        </p:txBody>
      </p:sp>
      <p:sp>
        <p:nvSpPr>
          <p:cNvPr id="10" name="Freeform 25"/>
          <p:cNvSpPr>
            <a:spLocks noChangeAspect="1"/>
          </p:cNvSpPr>
          <p:nvPr/>
        </p:nvSpPr>
        <p:spPr bwMode="gray">
          <a:xfrm>
            <a:off x="503931"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p>
        </p:txBody>
      </p:sp>
      <p:sp>
        <p:nvSpPr>
          <p:cNvPr id="11" name="Freeform 30"/>
          <p:cNvSpPr>
            <a:spLocks noChangeAspect="1"/>
          </p:cNvSpPr>
          <p:nvPr/>
        </p:nvSpPr>
        <p:spPr bwMode="gray">
          <a:xfrm>
            <a:off x="503931"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p>
        </p:txBody>
      </p:sp>
    </p:spTree>
    <p:extLst>
      <p:ext uri="{BB962C8B-B14F-4D97-AF65-F5344CB8AC3E}">
        <p14:creationId xmlns:p14="http://schemas.microsoft.com/office/powerpoint/2010/main" val="2219461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39604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9" name="Picture Placeholder 8"/>
          <p:cNvSpPr>
            <a:spLocks noGrp="1"/>
          </p:cNvSpPr>
          <p:nvPr>
            <p:ph type="pic" sz="quarter" idx="10"/>
          </p:nvPr>
        </p:nvSpPr>
        <p:spPr>
          <a:xfrm>
            <a:off x="888995" y="2138363"/>
            <a:ext cx="1669135" cy="1659536"/>
          </a:xfrm>
          <a:prstGeom prst="ellipse">
            <a:avLst/>
          </a:prstGeom>
        </p:spPr>
        <p:txBody>
          <a:bodyPr/>
          <a:lstStyle/>
          <a:p>
            <a:r>
              <a:rPr lang="en-US"/>
              <a:t>Click icon to add picture</a:t>
            </a:r>
          </a:p>
        </p:txBody>
      </p:sp>
      <p:sp>
        <p:nvSpPr>
          <p:cNvPr id="10" name="Picture Placeholder 8"/>
          <p:cNvSpPr>
            <a:spLocks noGrp="1"/>
          </p:cNvSpPr>
          <p:nvPr>
            <p:ph type="pic" sz="quarter" idx="11"/>
          </p:nvPr>
        </p:nvSpPr>
        <p:spPr>
          <a:xfrm>
            <a:off x="3742263" y="2138363"/>
            <a:ext cx="1669135" cy="1659536"/>
          </a:xfrm>
          <a:prstGeom prst="ellipse">
            <a:avLst/>
          </a:prstGeom>
        </p:spPr>
        <p:txBody>
          <a:bodyPr/>
          <a:lstStyle/>
          <a:p>
            <a:r>
              <a:rPr lang="en-US"/>
              <a:t>Click icon to add picture</a:t>
            </a:r>
          </a:p>
        </p:txBody>
      </p:sp>
      <p:sp>
        <p:nvSpPr>
          <p:cNvPr id="11" name="Picture Placeholder 8"/>
          <p:cNvSpPr>
            <a:spLocks noGrp="1"/>
          </p:cNvSpPr>
          <p:nvPr>
            <p:ph type="pic" sz="quarter" idx="12"/>
          </p:nvPr>
        </p:nvSpPr>
        <p:spPr>
          <a:xfrm>
            <a:off x="6585865" y="2138363"/>
            <a:ext cx="1669135" cy="1659536"/>
          </a:xfrm>
          <a:prstGeom prst="ellipse">
            <a:avLst/>
          </a:prstGeom>
        </p:spPr>
        <p:txBody>
          <a:bodyPr/>
          <a:lstStyle/>
          <a:p>
            <a:r>
              <a:rPr lang="en-US"/>
              <a:t>Click icon to add picture</a:t>
            </a:r>
          </a:p>
        </p:txBody>
      </p:sp>
    </p:spTree>
    <p:extLst>
      <p:ext uri="{BB962C8B-B14F-4D97-AF65-F5344CB8AC3E}">
        <p14:creationId xmlns:p14="http://schemas.microsoft.com/office/powerpoint/2010/main" val="312836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file://localhost/Volumes/Lacie/BDO/*CVI%202009/BDO%20logos/BDO(R)_logo_300dpi_RGB-01.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338" y="685800"/>
            <a:ext cx="8569325" cy="958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287338" y="1828800"/>
            <a:ext cx="8569325" cy="411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33" name="Picture 9" descr="BDO_Logo_RGB 100%"/>
          <p:cNvPicPr>
            <a:picLocks noChangeAspect="1" noChangeArrowheads="1"/>
          </p:cNvPicPr>
          <p:nvPr/>
        </p:nvPicPr>
        <p:blipFill>
          <a:blip r:embed="rId15" r:link="rId16" cstate="print"/>
          <a:stretch>
            <a:fillRect/>
          </a:stretch>
        </p:blipFill>
        <p:spPr bwMode="auto">
          <a:xfrm>
            <a:off x="7899426" y="6256293"/>
            <a:ext cx="974585" cy="374650"/>
          </a:xfrm>
          <a:prstGeom prst="rect">
            <a:avLst/>
          </a:prstGeom>
          <a:noFill/>
        </p:spPr>
      </p:pic>
      <p:sp>
        <p:nvSpPr>
          <p:cNvPr id="10" name="Freeform 11"/>
          <p:cNvSpPr>
            <a:spLocks noChangeAspect="1"/>
          </p:cNvSpPr>
          <p:nvPr/>
        </p:nvSpPr>
        <p:spPr bwMode="gray">
          <a:xfrm>
            <a:off x="506640"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a:lstStyle/>
          <a:p>
            <a:endParaRPr lang="en-GB" dirty="0"/>
          </a:p>
        </p:txBody>
      </p:sp>
      <p:sp>
        <p:nvSpPr>
          <p:cNvPr id="11" name="Freeform 12"/>
          <p:cNvSpPr>
            <a:spLocks noChangeAspect="1"/>
          </p:cNvSpPr>
          <p:nvPr/>
        </p:nvSpPr>
        <p:spPr bwMode="gray">
          <a:xfrm>
            <a:off x="506640" y="6238875"/>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a:lstStyle/>
          <a:p>
            <a:endParaRPr lang="en-GB" dirty="0"/>
          </a:p>
        </p:txBody>
      </p:sp>
      <p:sp>
        <p:nvSpPr>
          <p:cNvPr id="13" name="Footer Placeholder 4"/>
          <p:cNvSpPr txBox="1">
            <a:spLocks/>
          </p:cNvSpPr>
          <p:nvPr/>
        </p:nvSpPr>
        <p:spPr bwMode="auto">
          <a:xfrm>
            <a:off x="745183" y="6421902"/>
            <a:ext cx="4035823" cy="205954"/>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chemeClr val="tx2"/>
                </a:solidFill>
                <a:effectLst/>
                <a:uLnTx/>
                <a:uFillTx/>
                <a:latin typeface="Trebuchet MS" pitchFamily="34" charset="0"/>
                <a:ea typeface="+mn-ea"/>
                <a:cs typeface="+mn-cs"/>
              </a:rPr>
              <a:t>ONE YEAR INTO TAX REFORM</a:t>
            </a:r>
            <a:endParaRPr kumimoji="0" lang="en-GB" sz="900" b="0" i="0" u="none" strike="noStrike" kern="1200" cap="none" spc="0" normalizeH="0" baseline="0" noProof="0" dirty="0">
              <a:ln>
                <a:noFill/>
              </a:ln>
              <a:solidFill>
                <a:schemeClr val="tx2"/>
              </a:solidFill>
              <a:effectLst/>
              <a:uLnTx/>
              <a:uFillTx/>
              <a:latin typeface="Trebuchet MS" pitchFamily="34" charset="0"/>
              <a:ea typeface="+mn-ea"/>
              <a:cs typeface="+mn-cs"/>
            </a:endParaRPr>
          </a:p>
        </p:txBody>
      </p:sp>
      <p:sp>
        <p:nvSpPr>
          <p:cNvPr id="14" name="Slide Number Placeholder 5"/>
          <p:cNvSpPr txBox="1">
            <a:spLocks/>
          </p:cNvSpPr>
          <p:nvPr/>
        </p:nvSpPr>
        <p:spPr bwMode="auto">
          <a:xfrm>
            <a:off x="0" y="6491328"/>
            <a:ext cx="378734" cy="13652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tx2"/>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tx2"/>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928918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xStyles>
    <p:titleStyle>
      <a:lvl1pPr algn="l" rtl="0" eaLnBrk="1" fontAlgn="base" hangingPunct="1">
        <a:lnSpc>
          <a:spcPct val="105000"/>
        </a:lnSpc>
        <a:spcBef>
          <a:spcPct val="0"/>
        </a:spcBef>
        <a:spcAft>
          <a:spcPct val="0"/>
        </a:spcAft>
        <a:defRPr sz="2800" b="0">
          <a:solidFill>
            <a:srgbClr val="ED1A3B"/>
          </a:solidFill>
          <a:latin typeface="+mj-lt"/>
          <a:ea typeface="+mj-ea"/>
          <a:cs typeface="+mj-cs"/>
        </a:defRPr>
      </a:lvl1pPr>
      <a:lvl2pPr algn="l" rtl="0" eaLnBrk="1" fontAlgn="base" hangingPunct="1">
        <a:lnSpc>
          <a:spcPct val="105000"/>
        </a:lnSpc>
        <a:spcBef>
          <a:spcPct val="0"/>
        </a:spcBef>
        <a:spcAft>
          <a:spcPct val="0"/>
        </a:spcAft>
        <a:defRPr sz="2800" b="1">
          <a:solidFill>
            <a:srgbClr val="ED1A3B"/>
          </a:solidFill>
          <a:latin typeface="Trebuchet MS" pitchFamily="34" charset="0"/>
        </a:defRPr>
      </a:lvl2pPr>
      <a:lvl3pPr algn="l" rtl="0" eaLnBrk="1" fontAlgn="base" hangingPunct="1">
        <a:lnSpc>
          <a:spcPct val="105000"/>
        </a:lnSpc>
        <a:spcBef>
          <a:spcPct val="0"/>
        </a:spcBef>
        <a:spcAft>
          <a:spcPct val="0"/>
        </a:spcAft>
        <a:defRPr sz="2800" b="1">
          <a:solidFill>
            <a:srgbClr val="ED1A3B"/>
          </a:solidFill>
          <a:latin typeface="Trebuchet MS" pitchFamily="34" charset="0"/>
        </a:defRPr>
      </a:lvl3pPr>
      <a:lvl4pPr algn="l" rtl="0" eaLnBrk="1" fontAlgn="base" hangingPunct="1">
        <a:lnSpc>
          <a:spcPct val="105000"/>
        </a:lnSpc>
        <a:spcBef>
          <a:spcPct val="0"/>
        </a:spcBef>
        <a:spcAft>
          <a:spcPct val="0"/>
        </a:spcAft>
        <a:defRPr sz="2800" b="1">
          <a:solidFill>
            <a:srgbClr val="ED1A3B"/>
          </a:solidFill>
          <a:latin typeface="Trebuchet MS" pitchFamily="34" charset="0"/>
        </a:defRPr>
      </a:lvl4pPr>
      <a:lvl5pPr algn="l" rtl="0" eaLnBrk="1" fontAlgn="base" hangingPunct="1">
        <a:lnSpc>
          <a:spcPct val="105000"/>
        </a:lnSpc>
        <a:spcBef>
          <a:spcPct val="0"/>
        </a:spcBef>
        <a:spcAft>
          <a:spcPct val="0"/>
        </a:spcAft>
        <a:defRPr sz="28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p:titleStyle>
    <p:bodyStyle>
      <a:lvl1pPr algn="l" rtl="0" eaLnBrk="1" fontAlgn="base" hangingPunct="1">
        <a:spcBef>
          <a:spcPct val="20000"/>
        </a:spcBef>
        <a:spcAft>
          <a:spcPct val="0"/>
        </a:spcAft>
        <a:defRPr>
          <a:solidFill>
            <a:schemeClr val="tx2"/>
          </a:solidFill>
          <a:latin typeface="+mn-lt"/>
          <a:ea typeface="+mn-ea"/>
          <a:cs typeface="+mn-cs"/>
        </a:defRPr>
      </a:lvl1pPr>
      <a:lvl2pPr marL="336550" indent="-334963" algn="l" rtl="0" eaLnBrk="1" fontAlgn="base" hangingPunct="1">
        <a:spcBef>
          <a:spcPct val="20000"/>
        </a:spcBef>
        <a:spcAft>
          <a:spcPct val="0"/>
        </a:spcAft>
        <a:buChar char="•"/>
        <a:defRPr>
          <a:solidFill>
            <a:schemeClr val="tx2"/>
          </a:solidFill>
          <a:latin typeface="+mn-lt"/>
        </a:defRPr>
      </a:lvl2pPr>
      <a:lvl3pPr marL="641350" indent="-303213" algn="l" rtl="0" eaLnBrk="1" fontAlgn="base" hangingPunct="1">
        <a:spcBef>
          <a:spcPct val="20000"/>
        </a:spcBef>
        <a:spcAft>
          <a:spcPct val="0"/>
        </a:spcAft>
        <a:buFont typeface="Univers HSBCPB Con 520" pitchFamily="34" charset="0"/>
        <a:buChar char="-"/>
        <a:defRPr sz="1400">
          <a:solidFill>
            <a:schemeClr val="tx2"/>
          </a:solidFill>
          <a:latin typeface="+mn-lt"/>
        </a:defRPr>
      </a:lvl3pPr>
      <a:lvl4pPr marL="971550" indent="-328613" algn="l" rtl="0" eaLnBrk="1" fontAlgn="base" hangingPunct="1">
        <a:spcBef>
          <a:spcPct val="20000"/>
        </a:spcBef>
        <a:spcAft>
          <a:spcPct val="0"/>
        </a:spcAft>
        <a:buFont typeface="Univers HSBCPB Con 520" pitchFamily="34" charset="0"/>
        <a:buChar char="-"/>
        <a:defRPr sz="1400">
          <a:solidFill>
            <a:schemeClr val="tx2"/>
          </a:solidFill>
          <a:latin typeface="+mn-lt"/>
        </a:defRPr>
      </a:lvl4pPr>
      <a:lvl5pPr marL="1301750" indent="-328613" algn="l" rtl="0" eaLnBrk="1" fontAlgn="base" hangingPunct="1">
        <a:spcBef>
          <a:spcPct val="20000"/>
        </a:spcBef>
        <a:spcAft>
          <a:spcPct val="0"/>
        </a:spcAft>
        <a:buFont typeface="Univers HSBCPB Con 520" pitchFamily="34" charset="0"/>
        <a:buChar char="-"/>
        <a:defRPr sz="1400">
          <a:solidFill>
            <a:schemeClr val="tx2"/>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p15:clr>
            <a:srgbClr val="F26B43"/>
          </p15:clr>
        </p15:guide>
        <p15:guide id="2" pos="168">
          <p15:clr>
            <a:srgbClr val="F26B43"/>
          </p15:clr>
        </p15:guide>
        <p15:guide id="3" pos="5592">
          <p15:clr>
            <a:srgbClr val="F26B43"/>
          </p15:clr>
        </p15:guide>
        <p15:guide id="4" orient="horz" pos="1152">
          <p15:clr>
            <a:srgbClr val="F26B43"/>
          </p15:clr>
        </p15:guide>
        <p15:guide id="5" orient="horz" pos="3744">
          <p15:clr>
            <a:srgbClr val="F26B43"/>
          </p15:clr>
        </p15:guide>
        <p15:guide id="6" orient="horz" pos="4176">
          <p15:clr>
            <a:srgbClr val="F26B43"/>
          </p15:clr>
        </p15:guide>
        <p15:guide id="7" pos="3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16.emf"/><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hyperlink" Target="https://www.taxpolicycenter.org/model-estimates/tax-units-zero-or-negative-income-tax-liability-september-2018/t18-0128-tax-units" TargetMode="External"/><Relationship Id="rId2" Type="http://schemas.openxmlformats.org/officeDocument/2006/relationships/hyperlink" Target="https://www.irs.gov/statistics/filing-season-statistics?mod=article_inline"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18.emf"/><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2" Type="http://schemas.openxmlformats.org/officeDocument/2006/relationships/hyperlink" Target="https://www.taxpolicycenter.org/sites/default/files/publication/150816/2001641_distributional_analysis_of_the_conference_agreement_for_the_tax_cuts_and_jobs_act_0.pdf"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www.irs.gov/statistics/filing-season-statistics?mod=article_inline"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9.xml"/><Relationship Id="rId5" Type="http://schemas.openxmlformats.org/officeDocument/2006/relationships/hyperlink" Target="mailto:mmiller@bdo.com" TargetMode="External"/><Relationship Id="rId4" Type="http://schemas.openxmlformats.org/officeDocument/2006/relationships/hyperlink" Target="mailto:sbalestrier@bdo.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fas.org/sgp/crs/misc/R45736.pdf" TargetMode="External"/><Relationship Id="rId2" Type="http://schemas.openxmlformats.org/officeDocument/2006/relationships/hyperlink" Target="https://www.cbo.gov/sites/default/files/115th-congress-2017-2018/reports/52419-internationaltaxratecomp.pdf"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8.emf"/><Relationship Id="rId1" Type="http://schemas.openxmlformats.org/officeDocument/2006/relationships/slideLayout" Target="../slideLayouts/slideLayout8.xml"/><Relationship Id="rId5" Type="http://schemas.openxmlformats.org/officeDocument/2006/relationships/image" Target="../media/image24.emf"/><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3" Type="http://schemas.openxmlformats.org/officeDocument/2006/relationships/hyperlink" Target="https://www.nber.org/papers/w25283" TargetMode="External"/><Relationship Id="rId2" Type="http://schemas.openxmlformats.org/officeDocument/2006/relationships/hyperlink" Target="https://fas.org/sgp/crs/misc/R45736.pdf" TargetMode="External"/><Relationship Id="rId1" Type="http://schemas.openxmlformats.org/officeDocument/2006/relationships/slideLayout" Target="../slideLayouts/slideLayout8.xml"/><Relationship Id="rId4" Type="http://schemas.openxmlformats.org/officeDocument/2006/relationships/hyperlink" Target="https://americansfortaxfairness.org/employee-bonuse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8.xml"/><Relationship Id="rId5" Type="http://schemas.openxmlformats.org/officeDocument/2006/relationships/image" Target="../media/image9.emf"/><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25.emf"/><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3" Type="http://schemas.openxmlformats.org/officeDocument/2006/relationships/hyperlink" Target="https://fas.org/sgp/crs/misc/R45736.pdf" TargetMode="External"/><Relationship Id="rId2" Type="http://schemas.openxmlformats.org/officeDocument/2006/relationships/hyperlink" Target="https://seekingalpha.com/article/4236423-trump-tax-cut-impact-capital-investment-says-nabe-surprised"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27.emf"/><Relationship Id="rId4" Type="http://schemas.openxmlformats.org/officeDocument/2006/relationships/image" Target="../media/image26.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8.xml"/><Relationship Id="rId5" Type="http://schemas.openxmlformats.org/officeDocument/2006/relationships/image" Target="../media/image14.sv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data.bls.gov/timeseries/LNS11300000" TargetMode="External"/><Relationship Id="rId2" Type="http://schemas.openxmlformats.org/officeDocument/2006/relationships/hyperlink" Target="https://data.bls.gov/timeseries/LNS14000000" TargetMode="External"/><Relationship Id="rId1" Type="http://schemas.openxmlformats.org/officeDocument/2006/relationships/slideLayout" Target="../slideLayouts/slideLayout8.xml"/><Relationship Id="rId5" Type="http://schemas.openxmlformats.org/officeDocument/2006/relationships/hyperlink" Target="https://data.bls.gov/timeseries/CES0000000001?output_view=net_1mth" TargetMode="External"/><Relationship Id="rId4" Type="http://schemas.openxmlformats.org/officeDocument/2006/relationships/hyperlink" Target="https://www.cbo.gov/system/files/115th-congress-2017-2018/workingpaper/53616-wp-laborforceparticipation.pdf"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s://www.federalreserve.gov/econres/notes/feds-notes/us-corporations-repatriation-of-offshore-profits-20190806.htm" TargetMode="Externa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emf"/></Relationships>
</file>

<file path=ppt/slides/_rels/slide43.xml.rels><?xml version="1.0" encoding="UTF-8" standalone="yes"?>
<Relationships xmlns="http://schemas.openxmlformats.org/package/2006/relationships"><Relationship Id="rId2" Type="http://schemas.openxmlformats.org/officeDocument/2006/relationships/hyperlink" Target="https://fas.org/sgp/crs/misc/R43568.pdf" TargetMode="Externa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image" Target="../media/image30.emf"/></Relationships>
</file>

<file path=ppt/slides/_rels/slide46.xml.rels><?xml version="1.0" encoding="UTF-8" standalone="yes"?>
<Relationships xmlns="http://schemas.openxmlformats.org/package/2006/relationships"><Relationship Id="rId3" Type="http://schemas.openxmlformats.org/officeDocument/2006/relationships/hyperlink" Target="https://fas.org/sgp/crs/misc/R45736.pdf" TargetMode="External"/><Relationship Id="rId2" Type="http://schemas.openxmlformats.org/officeDocument/2006/relationships/hyperlink" Target="https://www.bea.gov/news/2019/gross-domestic-product-2nd-quarter-2019-advance-estimate-and-annual-update" TargetMode="Externa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s://www.bea.gov/system/files/gdp3q19_adv_1.png" TargetMode="External"/><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hyperlink" Target="https://budget.house.gov/publications/report/cbo-confirms-gop-tax-law-contributes-darkening-fiscal-future" TargetMode="External"/><Relationship Id="rId2" Type="http://schemas.openxmlformats.org/officeDocument/2006/relationships/hyperlink" Target="https://www.cbo.gov/system/files/2019-06/55331-LTBO-2.pdf" TargetMode="External"/><Relationship Id="rId1" Type="http://schemas.openxmlformats.org/officeDocument/2006/relationships/slideLayout" Target="../slideLayouts/slideLayout8.xml"/><Relationship Id="rId4" Type="http://schemas.openxmlformats.org/officeDocument/2006/relationships/hyperlink" Target="https://www.crfb.org/blogs/treasury-2018-deficit-was-779-billion"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data.bls.gov/pdq/SurveyOutputServlet" TargetMode="External"/><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ata.bls.gov/timeseries/LNS11300000"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16.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A31E-E5AE-40A0-BE8D-6D000CA4BB7C}"/>
              </a:ext>
            </a:extLst>
          </p:cNvPr>
          <p:cNvSpPr>
            <a:spLocks noGrp="1"/>
          </p:cNvSpPr>
          <p:nvPr>
            <p:ph type="ctrTitle"/>
          </p:nvPr>
        </p:nvSpPr>
        <p:spPr/>
        <p:txBody>
          <a:bodyPr/>
          <a:lstStyle/>
          <a:p>
            <a:r>
              <a:rPr lang="en-US" dirty="0"/>
              <a:t>One Year Into Tax Reform</a:t>
            </a:r>
            <a:endParaRPr lang="en-US" sz="2800" b="0" dirty="0">
              <a:solidFill>
                <a:schemeClr val="tx2"/>
              </a:solidFill>
            </a:endParaRPr>
          </a:p>
        </p:txBody>
      </p:sp>
      <p:sp>
        <p:nvSpPr>
          <p:cNvPr id="3" name="Subtitle 2">
            <a:extLst>
              <a:ext uri="{FF2B5EF4-FFF2-40B4-BE49-F238E27FC236}">
                <a16:creationId xmlns:a16="http://schemas.microsoft.com/office/drawing/2014/main" id="{5B38873B-5C39-492A-BB29-8A8499DC4520}"/>
              </a:ext>
            </a:extLst>
          </p:cNvPr>
          <p:cNvSpPr>
            <a:spLocks noGrp="1"/>
          </p:cNvSpPr>
          <p:nvPr>
            <p:ph type="subTitle" idx="1"/>
          </p:nvPr>
        </p:nvSpPr>
        <p:spPr>
          <a:xfrm>
            <a:off x="0" y="4319398"/>
            <a:ext cx="2392326" cy="461665"/>
          </a:xfrm>
        </p:spPr>
        <p:txBody>
          <a:bodyPr/>
          <a:lstStyle/>
          <a:p>
            <a:r>
              <a:rPr lang="en-US" dirty="0"/>
              <a:t>November 21, 2019</a:t>
            </a:r>
          </a:p>
        </p:txBody>
      </p:sp>
    </p:spTree>
    <p:extLst>
      <p:ext uri="{BB962C8B-B14F-4D97-AF65-F5344CB8AC3E}">
        <p14:creationId xmlns:p14="http://schemas.microsoft.com/office/powerpoint/2010/main" val="2440796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p:txBody>
          <a:bodyPr/>
          <a:lstStyle/>
          <a:p>
            <a:r>
              <a:rPr lang="en-US" dirty="0"/>
              <a:t>Make taxes fairer</a:t>
            </a:r>
            <a:br>
              <a:rPr lang="en-US" dirty="0"/>
            </a:br>
            <a:r>
              <a:rPr lang="en-US" sz="1800" dirty="0">
                <a:solidFill>
                  <a:schemeClr val="tx2"/>
                </a:solidFill>
              </a:rPr>
              <a:t>WHAT HAPPENED</a:t>
            </a: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p:txBody>
          <a:bodyPr/>
          <a:lstStyle/>
          <a:p>
            <a:pPr marL="228600" indent="-228600">
              <a:spcBef>
                <a:spcPts val="0"/>
              </a:spcBef>
              <a:spcAft>
                <a:spcPts val="600"/>
              </a:spcAft>
              <a:buClr>
                <a:schemeClr val="accent1"/>
              </a:buClr>
              <a:buSzPct val="80000"/>
              <a:buFont typeface="Wingdings 3" panose="05040102010807070707" pitchFamily="18" charset="2"/>
              <a:buChar char="u"/>
            </a:pPr>
            <a:r>
              <a:rPr lang="en-US" sz="1600" dirty="0"/>
              <a:t>Business taxes</a:t>
            </a:r>
          </a:p>
          <a:p>
            <a:pPr marL="457200" indent="-228600">
              <a:spcBef>
                <a:spcPts val="0"/>
              </a:spcBef>
              <a:spcAft>
                <a:spcPts val="600"/>
              </a:spcAft>
              <a:buClr>
                <a:schemeClr val="tx2"/>
              </a:buClr>
              <a:buSzPct val="100000"/>
              <a:buFont typeface="Arial" panose="020B0604020202020204" pitchFamily="34" charset="0"/>
              <a:buChar char="•"/>
            </a:pPr>
            <a:r>
              <a:rPr lang="en-US" sz="1600" dirty="0"/>
              <a:t>TCJA provided C corporations with 40% cut in their rate (35% → 21%)</a:t>
            </a:r>
          </a:p>
          <a:p>
            <a:pPr marL="457200" indent="-228600">
              <a:spcBef>
                <a:spcPts val="0"/>
              </a:spcBef>
              <a:spcAft>
                <a:spcPts val="600"/>
              </a:spcAft>
              <a:buClr>
                <a:schemeClr val="tx2"/>
              </a:buClr>
              <a:buSzPct val="100000"/>
              <a:buFont typeface="Arial" panose="020B0604020202020204" pitchFamily="34" charset="0"/>
              <a:buChar char="•"/>
            </a:pPr>
            <a:r>
              <a:rPr lang="en-US" sz="1600" dirty="0"/>
              <a:t>Eliminated most U.S. taxation of normal manufacturing or service profits earned overseas </a:t>
            </a:r>
          </a:p>
          <a:p>
            <a:pPr marL="457200" indent="-228600">
              <a:spcBef>
                <a:spcPts val="0"/>
              </a:spcBef>
              <a:spcAft>
                <a:spcPts val="600"/>
              </a:spcAft>
              <a:buClr>
                <a:schemeClr val="tx2"/>
              </a:buClr>
              <a:buSzPct val="100000"/>
              <a:buFont typeface="Arial" panose="020B0604020202020204" pitchFamily="34" charset="0"/>
              <a:buChar char="•"/>
            </a:pPr>
            <a:r>
              <a:rPr lang="en-US" sz="1600" dirty="0"/>
              <a:t>20% exemption for most small-business ordinary income earned as a pass-through entity</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t>Individual taxes</a:t>
            </a:r>
          </a:p>
          <a:p>
            <a:pPr marL="457200" indent="-228600">
              <a:spcBef>
                <a:spcPts val="0"/>
              </a:spcBef>
              <a:spcAft>
                <a:spcPts val="600"/>
              </a:spcAft>
              <a:buClr>
                <a:schemeClr val="tx2"/>
              </a:buClr>
              <a:buSzPct val="100000"/>
              <a:buFont typeface="Arial" panose="020B0604020202020204" pitchFamily="34" charset="0"/>
              <a:buChar char="•"/>
            </a:pPr>
            <a:r>
              <a:rPr lang="en-US" sz="1600" dirty="0"/>
              <a:t>Eliminated personal exemptions, several deductions for AGI, many itemized deductions, double estate tax exemption</a:t>
            </a:r>
          </a:p>
          <a:p>
            <a:pPr marL="457200" indent="-228600">
              <a:spcBef>
                <a:spcPts val="0"/>
              </a:spcBef>
              <a:spcAft>
                <a:spcPts val="600"/>
              </a:spcAft>
              <a:buClr>
                <a:schemeClr val="tx2"/>
              </a:buClr>
              <a:buSzPct val="100000"/>
              <a:buFont typeface="Arial" panose="020B0604020202020204" pitchFamily="34" charset="0"/>
              <a:buChar char="•"/>
            </a:pPr>
            <a:r>
              <a:rPr lang="en-US" sz="1600" dirty="0"/>
              <a:t>Doubled standard deduction and child tax credit </a:t>
            </a:r>
          </a:p>
          <a:p>
            <a:pPr marL="457200" indent="-228600">
              <a:spcBef>
                <a:spcPts val="0"/>
              </a:spcBef>
              <a:spcAft>
                <a:spcPts val="600"/>
              </a:spcAft>
              <a:buClr>
                <a:schemeClr val="tx2"/>
              </a:buClr>
              <a:buSzPct val="100000"/>
              <a:buFont typeface="Arial" panose="020B0604020202020204" pitchFamily="34" charset="0"/>
              <a:buChar char="•"/>
            </a:pPr>
            <a:r>
              <a:rPr lang="en-US" sz="1600" dirty="0"/>
              <a:t>Average tax rate cut of 2 - 3 points for most brackets (greater reduction in low brackets)</a:t>
            </a:r>
          </a:p>
          <a:p>
            <a:pPr marL="457200" indent="-228600">
              <a:spcBef>
                <a:spcPts val="0"/>
              </a:spcBef>
              <a:spcAft>
                <a:spcPts val="600"/>
              </a:spcAft>
              <a:buClr>
                <a:schemeClr val="tx2"/>
              </a:buClr>
              <a:buSzPct val="100000"/>
              <a:buFont typeface="Arial" panose="020B0604020202020204" pitchFamily="34" charset="0"/>
              <a:buChar char="•"/>
            </a:pPr>
            <a:r>
              <a:rPr lang="en-US" sz="1600" dirty="0"/>
              <a:t>Higher income groups will benefit the most from cut in estate tax, 20% QBI deduction, and greater wealth from corporate tax reform </a:t>
            </a:r>
          </a:p>
          <a:p>
            <a:pPr marL="457200" indent="-228600">
              <a:spcBef>
                <a:spcPts val="0"/>
              </a:spcBef>
              <a:spcAft>
                <a:spcPts val="600"/>
              </a:spcAft>
              <a:buClr>
                <a:schemeClr val="tx2"/>
              </a:buClr>
              <a:buSzPct val="100000"/>
              <a:buFont typeface="Arial" panose="020B0604020202020204" pitchFamily="34" charset="0"/>
              <a:buChar char="•"/>
            </a:pPr>
            <a:endParaRPr lang="en-US" sz="1600" dirty="0"/>
          </a:p>
        </p:txBody>
      </p:sp>
    </p:spTree>
    <p:extLst>
      <p:ext uri="{BB962C8B-B14F-4D97-AF65-F5344CB8AC3E}">
        <p14:creationId xmlns:p14="http://schemas.microsoft.com/office/powerpoint/2010/main" val="394074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70C4-6300-423B-92F1-A26ED57A7410}"/>
              </a:ext>
            </a:extLst>
          </p:cNvPr>
          <p:cNvSpPr>
            <a:spLocks noGrp="1"/>
          </p:cNvSpPr>
          <p:nvPr>
            <p:ph type="title"/>
          </p:nvPr>
        </p:nvSpPr>
        <p:spPr/>
        <p:txBody>
          <a:bodyPr/>
          <a:lstStyle/>
          <a:p>
            <a:r>
              <a:rPr lang="en-US" sz="1800" dirty="0">
                <a:solidFill>
                  <a:schemeClr val="tx2"/>
                </a:solidFill>
              </a:rPr>
              <a:t>RESULTS</a:t>
            </a:r>
            <a:br>
              <a:rPr lang="en-US" dirty="0"/>
            </a:br>
            <a:r>
              <a:rPr lang="en-US" dirty="0"/>
              <a:t>Make taxes fairer</a:t>
            </a:r>
          </a:p>
        </p:txBody>
      </p:sp>
      <p:sp>
        <p:nvSpPr>
          <p:cNvPr id="3" name="Content Placeholder 2">
            <a:extLst>
              <a:ext uri="{FF2B5EF4-FFF2-40B4-BE49-F238E27FC236}">
                <a16:creationId xmlns:a16="http://schemas.microsoft.com/office/drawing/2014/main" id="{295635DF-D1B6-4CB7-88AA-D261AAEE1D10}"/>
              </a:ext>
            </a:extLst>
          </p:cNvPr>
          <p:cNvSpPr>
            <a:spLocks noGrp="1"/>
          </p:cNvSpPr>
          <p:nvPr>
            <p:ph idx="1"/>
          </p:nvPr>
        </p:nvSpPr>
        <p:spPr>
          <a:xfrm>
            <a:off x="287338" y="1828800"/>
            <a:ext cx="8675909" cy="4114800"/>
          </a:xfrm>
        </p:spPr>
        <p:txBody>
          <a:bodyPr/>
          <a:lstStyle/>
          <a:p>
            <a:pPr>
              <a:spcBef>
                <a:spcPts val="0"/>
              </a:spcBef>
              <a:spcAft>
                <a:spcPts val="600"/>
              </a:spcAft>
              <a:buClr>
                <a:schemeClr val="accent1"/>
              </a:buClr>
              <a:buSzPct val="80000"/>
            </a:pPr>
            <a:r>
              <a:rPr lang="en-US" b="1" dirty="0"/>
              <a:t>GOAL ACHIEVED FOR SMALL BUSINESSES / MULTINATIONAL CORPORATIONS? </a:t>
            </a:r>
            <a:r>
              <a:rPr lang="en-US" b="1" dirty="0">
                <a:solidFill>
                  <a:schemeClr val="accent1"/>
                </a:solidFill>
              </a:rPr>
              <a:t>YES. </a:t>
            </a:r>
          </a:p>
          <a:p>
            <a:pPr>
              <a:spcBef>
                <a:spcPts val="0"/>
              </a:spcBef>
              <a:spcAft>
                <a:spcPts val="600"/>
              </a:spcAft>
              <a:buClr>
                <a:schemeClr val="accent1"/>
              </a:buClr>
              <a:buSzPct val="80000"/>
            </a:pPr>
            <a:r>
              <a:rPr lang="en-US" sz="1600" dirty="0"/>
              <a:t>Small businesses and multinational corporations experienced an effective rate cut and more competitiveness with foreign countries: Effective rate of 29.6% for pass-throughs and 21% for C- Corps.</a:t>
            </a:r>
          </a:p>
          <a:p>
            <a:r>
              <a:rPr lang="en-US" b="1" dirty="0"/>
              <a:t>GOAL ACHIEVED FOR EVERYONE ELSE? </a:t>
            </a:r>
            <a:r>
              <a:rPr lang="en-US" b="1" dirty="0">
                <a:solidFill>
                  <a:schemeClr val="accent1"/>
                </a:solidFill>
              </a:rPr>
              <a:t>NO. </a:t>
            </a:r>
          </a:p>
          <a:p>
            <a:r>
              <a:rPr lang="en-US" dirty="0"/>
              <a:t>When considering that 99% of the benefit goes to the top 5%, this is perhaps</a:t>
            </a:r>
            <a:r>
              <a:rPr lang="en" dirty="0"/>
              <a:t> not the “fairest” policy for the country over the longer term. </a:t>
            </a:r>
            <a:r>
              <a:rPr lang="en-US" dirty="0"/>
              <a:t>This is compounded by the </a:t>
            </a:r>
            <a:r>
              <a:rPr lang="en" dirty="0"/>
              <a:t>$2 trillion increase in national debt over the next 10 years </a:t>
            </a:r>
            <a:r>
              <a:rPr lang="en-US" dirty="0"/>
              <a:t>combined with the</a:t>
            </a:r>
            <a:r>
              <a:rPr lang="en" dirty="0"/>
              <a:t> impact on interest rates and reductions to come in government spending – </a:t>
            </a:r>
            <a:r>
              <a:rPr lang="en" b="1" dirty="0"/>
              <a:t>unless economic growth takes off.</a:t>
            </a:r>
            <a:endParaRPr lang="en-US" dirty="0"/>
          </a:p>
        </p:txBody>
      </p:sp>
    </p:spTree>
    <p:extLst>
      <p:ext uri="{BB962C8B-B14F-4D97-AF65-F5344CB8AC3E}">
        <p14:creationId xmlns:p14="http://schemas.microsoft.com/office/powerpoint/2010/main" val="3527642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p:txBody>
          <a:bodyPr/>
          <a:lstStyle/>
          <a:p>
            <a:r>
              <a:rPr lang="en-US" sz="1800" dirty="0">
                <a:solidFill>
                  <a:schemeClr val="tx2"/>
                </a:solidFill>
              </a:rPr>
              <a:t>THE TAX REFORM PROMISE</a:t>
            </a:r>
            <a:br>
              <a:rPr lang="en-US" dirty="0"/>
            </a:br>
            <a:r>
              <a:rPr lang="en-US" dirty="0"/>
              <a:t>Simplify taxes</a:t>
            </a:r>
            <a:br>
              <a:rPr lang="en-US" dirty="0"/>
            </a:br>
            <a:endParaRPr lang="en-US" sz="1800" dirty="0">
              <a:solidFill>
                <a:schemeClr val="tx2"/>
              </a:solidFill>
            </a:endParaRP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a:xfrm>
            <a:off x="287338" y="1828800"/>
            <a:ext cx="8569325" cy="4114800"/>
          </a:xfrm>
        </p:spPr>
        <p:txBody>
          <a:bodyPr/>
          <a:lstStyle/>
          <a:p>
            <a:r>
              <a:rPr lang="en-US" dirty="0"/>
              <a:t>Tax reform promised to make filing taxes much easier, like filling out a postcard. How can we measure this? </a:t>
            </a:r>
          </a:p>
        </p:txBody>
      </p:sp>
      <p:pic>
        <p:nvPicPr>
          <p:cNvPr id="13" name="Graphic 12">
            <a:extLst>
              <a:ext uri="{FF2B5EF4-FFF2-40B4-BE49-F238E27FC236}">
                <a16:creationId xmlns:a16="http://schemas.microsoft.com/office/drawing/2014/main" id="{FA85D8E9-1412-4F4A-BEDA-520BD6648E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46812" y="2636371"/>
            <a:ext cx="4650375" cy="2451100"/>
          </a:xfrm>
          <a:prstGeom prst="rect">
            <a:avLst/>
          </a:prstGeom>
        </p:spPr>
      </p:pic>
      <p:graphicFrame>
        <p:nvGraphicFramePr>
          <p:cNvPr id="14" name="Table 13">
            <a:extLst>
              <a:ext uri="{FF2B5EF4-FFF2-40B4-BE49-F238E27FC236}">
                <a16:creationId xmlns:a16="http://schemas.microsoft.com/office/drawing/2014/main" id="{6AEF6009-C1E7-4E34-826C-487F5D28FED5}"/>
              </a:ext>
            </a:extLst>
          </p:cNvPr>
          <p:cNvGraphicFramePr>
            <a:graphicFrameLocks noGrp="1"/>
          </p:cNvGraphicFramePr>
          <p:nvPr>
            <p:extLst>
              <p:ext uri="{D42A27DB-BD31-4B8C-83A1-F6EECF244321}">
                <p14:modId xmlns:p14="http://schemas.microsoft.com/office/powerpoint/2010/main" val="1544560439"/>
              </p:ext>
            </p:extLst>
          </p:nvPr>
        </p:nvGraphicFramePr>
        <p:xfrm>
          <a:off x="2367837" y="5267581"/>
          <a:ext cx="4410636" cy="676019"/>
        </p:xfrm>
        <a:graphic>
          <a:graphicData uri="http://schemas.openxmlformats.org/drawingml/2006/table">
            <a:tbl>
              <a:tblPr firstRow="1" bandRow="1">
                <a:tableStyleId>{5C22544A-7EE6-4342-B048-85BDC9FD1C3A}</a:tableStyleId>
              </a:tblPr>
              <a:tblGrid>
                <a:gridCol w="2205318">
                  <a:extLst>
                    <a:ext uri="{9D8B030D-6E8A-4147-A177-3AD203B41FA5}">
                      <a16:colId xmlns:a16="http://schemas.microsoft.com/office/drawing/2014/main" val="20000"/>
                    </a:ext>
                  </a:extLst>
                </a:gridCol>
                <a:gridCol w="2205318">
                  <a:extLst>
                    <a:ext uri="{9D8B030D-6E8A-4147-A177-3AD203B41FA5}">
                      <a16:colId xmlns:a16="http://schemas.microsoft.com/office/drawing/2014/main" val="20001"/>
                    </a:ext>
                  </a:extLst>
                </a:gridCol>
              </a:tblGrid>
              <a:tr h="676019">
                <a:tc>
                  <a:txBody>
                    <a:bodyPr/>
                    <a:lstStyle/>
                    <a:p>
                      <a:pPr algn="ctr"/>
                      <a:r>
                        <a:rPr lang="en-US" sz="1800" b="1" cap="all" baseline="0" dirty="0">
                          <a:solidFill>
                            <a:schemeClr val="tx2"/>
                          </a:solidFill>
                        </a:rPr>
                        <a:t>INDIVIDUAL </a:t>
                      </a:r>
                    </a:p>
                    <a:p>
                      <a:pPr algn="ctr"/>
                      <a:r>
                        <a:rPr lang="en-US" sz="1800" b="1" cap="all" baseline="0" dirty="0">
                          <a:solidFill>
                            <a:schemeClr val="tx2"/>
                          </a:solidFill>
                        </a:rPr>
                        <a:t>taxes</a:t>
                      </a:r>
                    </a:p>
                  </a:txBody>
                  <a:tcPr marL="77992" marR="77992" marT="38996" marB="38996">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1" cap="all" baseline="0" dirty="0">
                          <a:solidFill>
                            <a:schemeClr val="tx2"/>
                          </a:solidFill>
                        </a:rPr>
                        <a:t>BUSINESS</a:t>
                      </a:r>
                    </a:p>
                    <a:p>
                      <a:pPr algn="ctr"/>
                      <a:r>
                        <a:rPr lang="en-US" sz="1800" b="1" cap="all" baseline="0" dirty="0">
                          <a:solidFill>
                            <a:schemeClr val="tx2"/>
                          </a:solidFill>
                        </a:rPr>
                        <a:t> taxes</a:t>
                      </a:r>
                    </a:p>
                  </a:txBody>
                  <a:tcPr marL="77992" marR="77992" marT="38996" marB="38996">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Oval 14">
            <a:extLst>
              <a:ext uri="{FF2B5EF4-FFF2-40B4-BE49-F238E27FC236}">
                <a16:creationId xmlns:a16="http://schemas.microsoft.com/office/drawing/2014/main" id="{7CBB4FE3-7858-4028-A9EA-18297CFB6F03}"/>
              </a:ext>
            </a:extLst>
          </p:cNvPr>
          <p:cNvSpPr/>
          <p:nvPr/>
        </p:nvSpPr>
        <p:spPr>
          <a:xfrm>
            <a:off x="2623597" y="3005220"/>
            <a:ext cx="1739788" cy="1739788"/>
          </a:xfrm>
          <a:prstGeom prst="ellipse">
            <a:avLst/>
          </a:prstGeom>
          <a:solidFill>
            <a:schemeClr val="accent6"/>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
        <p:nvSpPr>
          <p:cNvPr id="16" name="Oval 15">
            <a:extLst>
              <a:ext uri="{FF2B5EF4-FFF2-40B4-BE49-F238E27FC236}">
                <a16:creationId xmlns:a16="http://schemas.microsoft.com/office/drawing/2014/main" id="{53C99397-F562-472A-A9E3-26A6FA213A61}"/>
              </a:ext>
            </a:extLst>
          </p:cNvPr>
          <p:cNvSpPr/>
          <p:nvPr/>
        </p:nvSpPr>
        <p:spPr>
          <a:xfrm>
            <a:off x="4814346" y="3005220"/>
            <a:ext cx="1739788" cy="1739788"/>
          </a:xfrm>
          <a:prstGeom prst="ellipse">
            <a:avLst/>
          </a:prstGeom>
          <a:solidFill>
            <a:schemeClr val="bg2"/>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pic>
        <p:nvPicPr>
          <p:cNvPr id="17" name="Picture 16">
            <a:extLst>
              <a:ext uri="{FF2B5EF4-FFF2-40B4-BE49-F238E27FC236}">
                <a16:creationId xmlns:a16="http://schemas.microsoft.com/office/drawing/2014/main" id="{66AEA3EE-FC1E-4A45-B777-B2BD86BF5952}"/>
              </a:ext>
            </a:extLst>
          </p:cNvPr>
          <p:cNvPicPr>
            <a:picLocks noChangeAspect="1"/>
          </p:cNvPicPr>
          <p:nvPr/>
        </p:nvPicPr>
        <p:blipFill rotWithShape="1">
          <a:blip r:embed="rId4"/>
          <a:srcRect l="-12901" t="-35675" r="-12088" b="-32203"/>
          <a:stretch/>
        </p:blipFill>
        <p:spPr>
          <a:xfrm>
            <a:off x="2811240" y="3223971"/>
            <a:ext cx="1364502" cy="1364502"/>
          </a:xfrm>
          <a:prstGeom prst="ellipse">
            <a:avLst/>
          </a:prstGeom>
          <a:noFill/>
        </p:spPr>
      </p:pic>
      <p:pic>
        <p:nvPicPr>
          <p:cNvPr id="18" name="Picture 17">
            <a:extLst>
              <a:ext uri="{FF2B5EF4-FFF2-40B4-BE49-F238E27FC236}">
                <a16:creationId xmlns:a16="http://schemas.microsoft.com/office/drawing/2014/main" id="{1F96E60A-374C-47CE-AAB0-408FF883BBDE}"/>
              </a:ext>
            </a:extLst>
          </p:cNvPr>
          <p:cNvPicPr>
            <a:picLocks noChangeAspect="1"/>
          </p:cNvPicPr>
          <p:nvPr/>
        </p:nvPicPr>
        <p:blipFill rotWithShape="1">
          <a:blip r:embed="rId5"/>
          <a:srcRect l="-25682" t="-44792" r="-25362" b="-49160"/>
          <a:stretch/>
        </p:blipFill>
        <p:spPr>
          <a:xfrm>
            <a:off x="5005996" y="3223971"/>
            <a:ext cx="1356488" cy="1356488"/>
          </a:xfrm>
          <a:prstGeom prst="ellipse">
            <a:avLst/>
          </a:prstGeom>
          <a:noFill/>
        </p:spPr>
      </p:pic>
    </p:spTree>
    <p:extLst>
      <p:ext uri="{BB962C8B-B14F-4D97-AF65-F5344CB8AC3E}">
        <p14:creationId xmlns:p14="http://schemas.microsoft.com/office/powerpoint/2010/main" val="1868803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p:txBody>
          <a:bodyPr/>
          <a:lstStyle/>
          <a:p>
            <a:r>
              <a:rPr lang="en-US" dirty="0"/>
              <a:t>Simplify taxes</a:t>
            </a:r>
            <a:br>
              <a:rPr lang="en-US" dirty="0"/>
            </a:br>
            <a:r>
              <a:rPr lang="en-US" sz="1800" dirty="0">
                <a:solidFill>
                  <a:schemeClr val="tx2"/>
                </a:solidFill>
              </a:rPr>
              <a:t>WHAT HAPPENED</a:t>
            </a: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p:txBody>
          <a:bodyPr/>
          <a:lstStyle/>
          <a:p>
            <a:pPr marL="228600" indent="-228600">
              <a:spcBef>
                <a:spcPts val="0"/>
              </a:spcBef>
              <a:spcAft>
                <a:spcPts val="600"/>
              </a:spcAft>
              <a:buClr>
                <a:schemeClr val="accent1"/>
              </a:buClr>
              <a:buSzPct val="80000"/>
              <a:buFont typeface="Wingdings 3" panose="05040102010807070707" pitchFamily="18" charset="2"/>
              <a:buChar char="u"/>
            </a:pPr>
            <a:r>
              <a:rPr lang="en-US" sz="1600" dirty="0"/>
              <a:t>Individual taxes</a:t>
            </a:r>
          </a:p>
          <a:p>
            <a:pPr marL="457200" indent="-228600">
              <a:spcBef>
                <a:spcPts val="0"/>
              </a:spcBef>
              <a:spcAft>
                <a:spcPts val="600"/>
              </a:spcAft>
              <a:buClr>
                <a:schemeClr val="tx2"/>
              </a:buClr>
              <a:buSzPct val="100000"/>
              <a:buFont typeface="Arial" panose="020B0604020202020204" pitchFamily="34" charset="0"/>
              <a:buChar char="•"/>
            </a:pPr>
            <a:r>
              <a:rPr lang="en-US" sz="1600" dirty="0"/>
              <a:t>Simpler (if no business)</a:t>
            </a:r>
          </a:p>
          <a:p>
            <a:pPr marL="793750" lvl="1" indent="-228600">
              <a:spcBef>
                <a:spcPts val="0"/>
              </a:spcBef>
              <a:spcAft>
                <a:spcPts val="600"/>
              </a:spcAft>
              <a:buClr>
                <a:schemeClr val="tx2"/>
              </a:buClr>
              <a:buSzPct val="100000"/>
              <a:buFont typeface="Arial" panose="020B0604020202020204" pitchFamily="34" charset="0"/>
              <a:buChar char="•"/>
            </a:pPr>
            <a:r>
              <a:rPr lang="en-US" sz="1600" dirty="0"/>
              <a:t>Doubling standard deduction</a:t>
            </a:r>
          </a:p>
          <a:p>
            <a:pPr marL="793750" lvl="1" indent="-228600">
              <a:spcBef>
                <a:spcPts val="0"/>
              </a:spcBef>
              <a:spcAft>
                <a:spcPts val="600"/>
              </a:spcAft>
              <a:buClr>
                <a:schemeClr val="tx2"/>
              </a:buClr>
              <a:buSzPct val="100000"/>
              <a:buFont typeface="Arial" panose="020B0604020202020204" pitchFamily="34" charset="0"/>
              <a:buChar char="•"/>
            </a:pPr>
            <a:r>
              <a:rPr lang="en-US" sz="1600" dirty="0"/>
              <a:t>Elimination/capping of numerous deductions</a:t>
            </a:r>
          </a:p>
          <a:p>
            <a:pPr marL="793750" lvl="1" indent="-228600">
              <a:spcBef>
                <a:spcPts val="0"/>
              </a:spcBef>
              <a:spcAft>
                <a:spcPts val="600"/>
              </a:spcAft>
              <a:buClr>
                <a:schemeClr val="tx2"/>
              </a:buClr>
              <a:buSzPct val="100000"/>
              <a:buFont typeface="Arial" panose="020B0604020202020204" pitchFamily="34" charset="0"/>
              <a:buChar char="•"/>
            </a:pPr>
            <a:r>
              <a:rPr lang="en-US" sz="1600" dirty="0"/>
              <a:t>Higher AMT thresholds</a:t>
            </a:r>
          </a:p>
          <a:p>
            <a:pPr marL="457200" indent="-228600">
              <a:spcBef>
                <a:spcPts val="0"/>
              </a:spcBef>
              <a:spcAft>
                <a:spcPts val="600"/>
              </a:spcAft>
              <a:buClr>
                <a:schemeClr val="tx2"/>
              </a:buClr>
              <a:buSzPct val="100000"/>
              <a:buFont typeface="Arial" panose="020B0604020202020204" pitchFamily="34" charset="0"/>
              <a:buChar char="•"/>
            </a:pPr>
            <a:r>
              <a:rPr lang="en-US" sz="1600" dirty="0">
                <a:hlinkClick r:id="rId2"/>
              </a:rPr>
              <a:t>90%</a:t>
            </a:r>
            <a:r>
              <a:rPr lang="en-US" sz="1600" dirty="0"/>
              <a:t> used standard deduction for 2018 compared to 70% for 2017</a:t>
            </a:r>
          </a:p>
          <a:p>
            <a:pPr marL="457200" indent="-228600">
              <a:spcBef>
                <a:spcPts val="0"/>
              </a:spcBef>
              <a:spcAft>
                <a:spcPts val="600"/>
              </a:spcAft>
              <a:buClr>
                <a:schemeClr val="tx2"/>
              </a:buClr>
              <a:buSzPct val="100000"/>
              <a:buFont typeface="Arial" panose="020B0604020202020204" pitchFamily="34" charset="0"/>
              <a:buChar char="•"/>
            </a:pPr>
            <a:r>
              <a:rPr lang="en-US" sz="1600" dirty="0"/>
              <a:t>Taxpayers who have zero tax or a negative tax liability increased from </a:t>
            </a:r>
            <a:r>
              <a:rPr lang="en-US" sz="1600" dirty="0">
                <a:hlinkClick r:id="rId3"/>
              </a:rPr>
              <a:t>42.7% to 44.4%</a:t>
            </a:r>
            <a:endParaRPr lang="en-US" sz="1600" dirty="0"/>
          </a:p>
          <a:p>
            <a:pPr marL="457200" indent="-228600">
              <a:spcBef>
                <a:spcPts val="0"/>
              </a:spcBef>
              <a:spcAft>
                <a:spcPts val="600"/>
              </a:spcAft>
              <a:buClr>
                <a:schemeClr val="tx2"/>
              </a:buClr>
              <a:buSzPct val="100000"/>
              <a:buFont typeface="Arial" panose="020B0604020202020204" pitchFamily="34" charset="0"/>
              <a:buChar char="•"/>
            </a:pPr>
            <a:r>
              <a:rPr lang="en-US" sz="1600" dirty="0"/>
              <a:t>Arguably achieved postcard promise, but many requirements including up to six new schedules of details</a:t>
            </a:r>
          </a:p>
          <a:p>
            <a:pPr marL="457200" indent="-228600">
              <a:spcBef>
                <a:spcPts val="0"/>
              </a:spcBef>
              <a:spcAft>
                <a:spcPts val="600"/>
              </a:spcAft>
              <a:buClr>
                <a:schemeClr val="tx2"/>
              </a:buClr>
              <a:buSzPct val="100000"/>
              <a:buFont typeface="Arial" panose="020B0604020202020204" pitchFamily="34" charset="0"/>
              <a:buChar char="•"/>
            </a:pPr>
            <a:endParaRPr lang="en-US" sz="1600" dirty="0"/>
          </a:p>
        </p:txBody>
      </p:sp>
    </p:spTree>
    <p:extLst>
      <p:ext uri="{BB962C8B-B14F-4D97-AF65-F5344CB8AC3E}">
        <p14:creationId xmlns:p14="http://schemas.microsoft.com/office/powerpoint/2010/main" val="770904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p:txBody>
          <a:bodyPr/>
          <a:lstStyle/>
          <a:p>
            <a:r>
              <a:rPr lang="en-US" dirty="0"/>
              <a:t>Simplify taxes</a:t>
            </a:r>
            <a:br>
              <a:rPr lang="en-US" dirty="0"/>
            </a:br>
            <a:r>
              <a:rPr lang="en-US" sz="1800" dirty="0">
                <a:solidFill>
                  <a:schemeClr val="tx2"/>
                </a:solidFill>
              </a:rPr>
              <a:t>WHAT HAPPENED</a:t>
            </a: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p:txBody>
          <a:bodyPr/>
          <a:lstStyle/>
          <a:p>
            <a:pPr marL="228600" indent="-228600">
              <a:spcBef>
                <a:spcPts val="0"/>
              </a:spcBef>
              <a:spcAft>
                <a:spcPts val="600"/>
              </a:spcAft>
              <a:buClr>
                <a:schemeClr val="accent1"/>
              </a:buClr>
              <a:buSzPct val="80000"/>
              <a:buFont typeface="Wingdings 3" panose="05040102010807070707" pitchFamily="18" charset="2"/>
              <a:buChar char="u"/>
            </a:pPr>
            <a:r>
              <a:rPr lang="en-US" sz="1600" dirty="0"/>
              <a:t>Business taxes</a:t>
            </a:r>
          </a:p>
          <a:p>
            <a:pPr marL="457200" indent="-228600">
              <a:spcBef>
                <a:spcPts val="0"/>
              </a:spcBef>
              <a:spcAft>
                <a:spcPts val="600"/>
              </a:spcAft>
              <a:buClr>
                <a:schemeClr val="tx2"/>
              </a:buClr>
              <a:buSzPct val="100000"/>
              <a:buFont typeface="Arial" panose="020B0604020202020204" pitchFamily="34" charset="0"/>
              <a:buChar char="•"/>
            </a:pPr>
            <a:r>
              <a:rPr lang="en-US" sz="1600" dirty="0"/>
              <a:t>Substantially more complex </a:t>
            </a:r>
          </a:p>
          <a:p>
            <a:pPr marL="793750" lvl="1" indent="-228600">
              <a:spcBef>
                <a:spcPts val="0"/>
              </a:spcBef>
              <a:spcAft>
                <a:spcPts val="600"/>
              </a:spcAft>
              <a:buClr>
                <a:schemeClr val="tx2"/>
              </a:buClr>
              <a:buSzPct val="100000"/>
              <a:buFont typeface="Arial" panose="020B0604020202020204" pitchFamily="34" charset="0"/>
              <a:buChar char="•"/>
            </a:pPr>
            <a:r>
              <a:rPr lang="en-US" sz="1600" dirty="0"/>
              <a:t>20% possible exemption on QBI (highly complex)</a:t>
            </a:r>
          </a:p>
          <a:p>
            <a:pPr marL="793750" lvl="1" indent="-228600">
              <a:spcBef>
                <a:spcPts val="0"/>
              </a:spcBef>
              <a:spcAft>
                <a:spcPts val="600"/>
              </a:spcAft>
              <a:buClr>
                <a:schemeClr val="tx2"/>
              </a:buClr>
              <a:buSzPct val="100000"/>
              <a:buFont typeface="Arial" panose="020B0604020202020204" pitchFamily="34" charset="0"/>
              <a:buChar char="•"/>
            </a:pPr>
            <a:r>
              <a:rPr lang="en-US" sz="1600" dirty="0"/>
              <a:t>Substantial complexity on multinational businesses: GILTI, FDII, BEAT, what is subject to repatriation tax, etc.</a:t>
            </a:r>
          </a:p>
          <a:p>
            <a:pPr marL="793750" lvl="1" indent="-228600">
              <a:spcBef>
                <a:spcPts val="0"/>
              </a:spcBef>
              <a:spcAft>
                <a:spcPts val="600"/>
              </a:spcAft>
              <a:buClr>
                <a:schemeClr val="tx2"/>
              </a:buClr>
              <a:buSzPct val="100000"/>
              <a:buFont typeface="Arial" panose="020B0604020202020204" pitchFamily="34" charset="0"/>
              <a:buChar char="•"/>
            </a:pPr>
            <a:r>
              <a:rPr lang="en-US" sz="1600" dirty="0"/>
              <a:t>Restrictions on interest expense deductions</a:t>
            </a:r>
          </a:p>
          <a:p>
            <a:pPr marL="457200" indent="-228600">
              <a:spcBef>
                <a:spcPts val="0"/>
              </a:spcBef>
              <a:spcAft>
                <a:spcPts val="600"/>
              </a:spcAft>
              <a:buClr>
                <a:schemeClr val="tx2"/>
              </a:buClr>
              <a:buSzPct val="100000"/>
              <a:buFont typeface="Arial" panose="020B0604020202020204" pitchFamily="34" charset="0"/>
              <a:buChar char="•"/>
            </a:pPr>
            <a:r>
              <a:rPr lang="en-US" sz="1600" dirty="0"/>
              <a:t>Simpler accounting methods for small businesses </a:t>
            </a:r>
          </a:p>
          <a:p>
            <a:pPr marL="457200" indent="-228600">
              <a:spcBef>
                <a:spcPts val="0"/>
              </a:spcBef>
              <a:spcAft>
                <a:spcPts val="600"/>
              </a:spcAft>
              <a:buClr>
                <a:schemeClr val="tx2"/>
              </a:buClr>
              <a:buSzPct val="100000"/>
              <a:buFont typeface="Arial" panose="020B0604020202020204" pitchFamily="34" charset="0"/>
              <a:buChar char="•"/>
            </a:pPr>
            <a:r>
              <a:rPr lang="en-US" sz="1600" dirty="0"/>
              <a:t>Higher income groups will benefit the most from cut in estate tax, 20% QBI deduction, and greater wealth from corporate tax reform </a:t>
            </a:r>
          </a:p>
          <a:p>
            <a:pPr marL="457200" indent="-228600">
              <a:spcBef>
                <a:spcPts val="0"/>
              </a:spcBef>
              <a:spcAft>
                <a:spcPts val="600"/>
              </a:spcAft>
              <a:buClr>
                <a:schemeClr val="tx2"/>
              </a:buClr>
              <a:buSzPct val="100000"/>
              <a:buFont typeface="Arial" panose="020B0604020202020204" pitchFamily="34" charset="0"/>
              <a:buChar char="•"/>
            </a:pPr>
            <a:endParaRPr lang="en-US" sz="1600" dirty="0"/>
          </a:p>
        </p:txBody>
      </p:sp>
    </p:spTree>
    <p:extLst>
      <p:ext uri="{BB962C8B-B14F-4D97-AF65-F5344CB8AC3E}">
        <p14:creationId xmlns:p14="http://schemas.microsoft.com/office/powerpoint/2010/main" val="724654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70C4-6300-423B-92F1-A26ED57A7410}"/>
              </a:ext>
            </a:extLst>
          </p:cNvPr>
          <p:cNvSpPr>
            <a:spLocks noGrp="1"/>
          </p:cNvSpPr>
          <p:nvPr>
            <p:ph type="title"/>
          </p:nvPr>
        </p:nvSpPr>
        <p:spPr/>
        <p:txBody>
          <a:bodyPr/>
          <a:lstStyle/>
          <a:p>
            <a:r>
              <a:rPr lang="en-US" sz="1800" dirty="0">
                <a:solidFill>
                  <a:schemeClr val="tx2"/>
                </a:solidFill>
              </a:rPr>
              <a:t>RESULTS</a:t>
            </a:r>
            <a:br>
              <a:rPr lang="en-US" dirty="0"/>
            </a:br>
            <a:r>
              <a:rPr lang="en-US" dirty="0"/>
              <a:t>Simplify taxes</a:t>
            </a:r>
          </a:p>
        </p:txBody>
      </p:sp>
      <p:sp>
        <p:nvSpPr>
          <p:cNvPr id="3" name="Content Placeholder 2">
            <a:extLst>
              <a:ext uri="{FF2B5EF4-FFF2-40B4-BE49-F238E27FC236}">
                <a16:creationId xmlns:a16="http://schemas.microsoft.com/office/drawing/2014/main" id="{295635DF-D1B6-4CB7-88AA-D261AAEE1D10}"/>
              </a:ext>
            </a:extLst>
          </p:cNvPr>
          <p:cNvSpPr>
            <a:spLocks noGrp="1"/>
          </p:cNvSpPr>
          <p:nvPr>
            <p:ph idx="1"/>
          </p:nvPr>
        </p:nvSpPr>
        <p:spPr/>
        <p:txBody>
          <a:bodyPr/>
          <a:lstStyle/>
          <a:p>
            <a:pPr>
              <a:spcBef>
                <a:spcPts val="0"/>
              </a:spcBef>
              <a:spcAft>
                <a:spcPts val="600"/>
              </a:spcAft>
              <a:buClr>
                <a:schemeClr val="accent1"/>
              </a:buClr>
              <a:buSzPct val="80000"/>
            </a:pPr>
            <a:r>
              <a:rPr lang="en-US" b="1" dirty="0"/>
              <a:t>GOAL ACHIEVED FOR INDIVIDUALS WITHOUT A BUSINESS?</a:t>
            </a:r>
            <a:r>
              <a:rPr lang="en-US" b="1" dirty="0">
                <a:solidFill>
                  <a:schemeClr val="accent1"/>
                </a:solidFill>
              </a:rPr>
              <a:t> YES (for some).</a:t>
            </a:r>
          </a:p>
          <a:p>
            <a:pPr>
              <a:spcBef>
                <a:spcPts val="0"/>
              </a:spcBef>
              <a:spcAft>
                <a:spcPts val="1200"/>
              </a:spcAft>
              <a:buClr>
                <a:schemeClr val="accent1"/>
              </a:buClr>
              <a:buSzPct val="80000"/>
            </a:pPr>
            <a:r>
              <a:rPr lang="en-US" sz="1600" dirty="0"/>
              <a:t>Individuals without a small business did not have to itemize (higher standard deductions) and more taxpayers had no tax liability due under the new TCJA provisions. However, taxpayers with more complex returns are required to now complete six new schedules of details that were part of the long form version in 2017. </a:t>
            </a:r>
            <a:endParaRPr lang="en-US" b="1" dirty="0">
              <a:solidFill>
                <a:schemeClr val="accent1"/>
              </a:solidFill>
            </a:endParaRPr>
          </a:p>
          <a:p>
            <a:pPr>
              <a:spcBef>
                <a:spcPts val="0"/>
              </a:spcBef>
              <a:spcAft>
                <a:spcPts val="600"/>
              </a:spcAft>
              <a:buClr>
                <a:schemeClr val="accent1"/>
              </a:buClr>
              <a:buSzPct val="80000"/>
            </a:pPr>
            <a:r>
              <a:rPr lang="en-US" b="1" dirty="0"/>
              <a:t>GOAL ACHIEVED FOR BUSINESSES? </a:t>
            </a:r>
            <a:r>
              <a:rPr lang="en-US" b="1" dirty="0">
                <a:solidFill>
                  <a:schemeClr val="accent1"/>
                </a:solidFill>
              </a:rPr>
              <a:t>NO.</a:t>
            </a:r>
          </a:p>
          <a:p>
            <a:pPr>
              <a:spcBef>
                <a:spcPts val="0"/>
              </a:spcBef>
              <a:spcAft>
                <a:spcPts val="600"/>
              </a:spcAft>
              <a:buClr>
                <a:schemeClr val="accent1"/>
              </a:buClr>
              <a:buSzPct val="80000"/>
            </a:pPr>
            <a:r>
              <a:rPr lang="en-US" sz="1600" dirty="0"/>
              <a:t>The filing of the business tax returns became substantially more complex, especially for small businesses because of the 20% qualifying business income and for multinational businesses due to the new provisions under TCJA. There were some provisions, however, that did simplify businesses: small business accounting method changes, 100% expensing, repeal of alternative minimum tax for C corporations, repealing the like-kind exchange treatment for non-real estate items, and repealing the Section 199 domestic production activities deduction (DPAD). </a:t>
            </a:r>
          </a:p>
          <a:p>
            <a:pPr>
              <a:spcBef>
                <a:spcPts val="0"/>
              </a:spcBef>
              <a:spcAft>
                <a:spcPts val="600"/>
              </a:spcAft>
              <a:buClr>
                <a:schemeClr val="accent1"/>
              </a:buClr>
              <a:buSzPct val="80000"/>
            </a:pPr>
            <a:endParaRPr lang="en-US" b="1" dirty="0">
              <a:solidFill>
                <a:schemeClr val="accent1"/>
              </a:solidFill>
            </a:endParaRPr>
          </a:p>
        </p:txBody>
      </p:sp>
    </p:spTree>
    <p:extLst>
      <p:ext uri="{BB962C8B-B14F-4D97-AF65-F5344CB8AC3E}">
        <p14:creationId xmlns:p14="http://schemas.microsoft.com/office/powerpoint/2010/main" val="3776324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p:txBody>
          <a:bodyPr/>
          <a:lstStyle/>
          <a:p>
            <a:r>
              <a:rPr lang="en-US" sz="1800" dirty="0">
                <a:solidFill>
                  <a:schemeClr val="tx2"/>
                </a:solidFill>
              </a:rPr>
              <a:t>THE TAX REFORM PROMISE</a:t>
            </a:r>
            <a:br>
              <a:rPr lang="en-US" dirty="0"/>
            </a:br>
            <a:r>
              <a:rPr lang="en-US" dirty="0"/>
              <a:t>Lower individual tax rates</a:t>
            </a:r>
            <a:endParaRPr lang="en-US" sz="1800" dirty="0">
              <a:solidFill>
                <a:schemeClr val="tx2"/>
              </a:solidFill>
            </a:endParaRP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a:xfrm>
            <a:off x="287338" y="1828800"/>
            <a:ext cx="8569325" cy="4114800"/>
          </a:xfrm>
        </p:spPr>
        <p:txBody>
          <a:bodyPr/>
          <a:lstStyle/>
          <a:p>
            <a:r>
              <a:rPr lang="en-US" dirty="0"/>
              <a:t>Tax reform promised to lower individual tax rates, especially for the middle class. How can we measure this? </a:t>
            </a:r>
          </a:p>
        </p:txBody>
      </p:sp>
      <p:pic>
        <p:nvPicPr>
          <p:cNvPr id="24" name="Graphic 23">
            <a:extLst>
              <a:ext uri="{FF2B5EF4-FFF2-40B4-BE49-F238E27FC236}">
                <a16:creationId xmlns:a16="http://schemas.microsoft.com/office/drawing/2014/main" id="{662C2CA2-5973-4993-AA88-38359D44CB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46812" y="2636371"/>
            <a:ext cx="4650375" cy="2451100"/>
          </a:xfrm>
          <a:prstGeom prst="rect">
            <a:avLst/>
          </a:prstGeom>
        </p:spPr>
      </p:pic>
      <p:graphicFrame>
        <p:nvGraphicFramePr>
          <p:cNvPr id="25" name="Table 24">
            <a:extLst>
              <a:ext uri="{FF2B5EF4-FFF2-40B4-BE49-F238E27FC236}">
                <a16:creationId xmlns:a16="http://schemas.microsoft.com/office/drawing/2014/main" id="{79AAB4DD-9C1F-42CD-AF70-8EDB3F2C6654}"/>
              </a:ext>
            </a:extLst>
          </p:cNvPr>
          <p:cNvGraphicFramePr>
            <a:graphicFrameLocks noGrp="1"/>
          </p:cNvGraphicFramePr>
          <p:nvPr>
            <p:extLst>
              <p:ext uri="{D42A27DB-BD31-4B8C-83A1-F6EECF244321}">
                <p14:modId xmlns:p14="http://schemas.microsoft.com/office/powerpoint/2010/main" val="3481562441"/>
              </p:ext>
            </p:extLst>
          </p:nvPr>
        </p:nvGraphicFramePr>
        <p:xfrm>
          <a:off x="2367837" y="5267581"/>
          <a:ext cx="4410636" cy="676019"/>
        </p:xfrm>
        <a:graphic>
          <a:graphicData uri="http://schemas.openxmlformats.org/drawingml/2006/table">
            <a:tbl>
              <a:tblPr firstRow="1" bandRow="1">
                <a:tableStyleId>{5C22544A-7EE6-4342-B048-85BDC9FD1C3A}</a:tableStyleId>
              </a:tblPr>
              <a:tblGrid>
                <a:gridCol w="2205318">
                  <a:extLst>
                    <a:ext uri="{9D8B030D-6E8A-4147-A177-3AD203B41FA5}">
                      <a16:colId xmlns:a16="http://schemas.microsoft.com/office/drawing/2014/main" val="20000"/>
                    </a:ext>
                  </a:extLst>
                </a:gridCol>
                <a:gridCol w="2205318">
                  <a:extLst>
                    <a:ext uri="{9D8B030D-6E8A-4147-A177-3AD203B41FA5}">
                      <a16:colId xmlns:a16="http://schemas.microsoft.com/office/drawing/2014/main" val="20001"/>
                    </a:ext>
                  </a:extLst>
                </a:gridCol>
              </a:tblGrid>
              <a:tr h="676019">
                <a:tc>
                  <a:txBody>
                    <a:bodyPr/>
                    <a:lstStyle/>
                    <a:p>
                      <a:pPr algn="ctr"/>
                      <a:r>
                        <a:rPr lang="en-US" sz="1800" b="1" cap="all" baseline="0" dirty="0">
                          <a:solidFill>
                            <a:schemeClr val="tx2"/>
                          </a:solidFill>
                        </a:rPr>
                        <a:t>Tax Policy Center</a:t>
                      </a:r>
                    </a:p>
                  </a:txBody>
                  <a:tcPr marL="77992" marR="77992" marT="38996" marB="38996">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1" cap="all" baseline="0" dirty="0">
                          <a:solidFill>
                            <a:schemeClr val="tx2"/>
                          </a:solidFill>
                        </a:rPr>
                        <a:t>IRS Preliminary Data</a:t>
                      </a:r>
                    </a:p>
                  </a:txBody>
                  <a:tcPr marL="77992" marR="77992" marT="38996" marB="38996">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6" name="Oval 25">
            <a:extLst>
              <a:ext uri="{FF2B5EF4-FFF2-40B4-BE49-F238E27FC236}">
                <a16:creationId xmlns:a16="http://schemas.microsoft.com/office/drawing/2014/main" id="{C8ED77EB-44FB-48B5-A71B-8A3CAA6A171B}"/>
              </a:ext>
            </a:extLst>
          </p:cNvPr>
          <p:cNvSpPr/>
          <p:nvPr/>
        </p:nvSpPr>
        <p:spPr>
          <a:xfrm>
            <a:off x="2623597" y="3005220"/>
            <a:ext cx="1739788" cy="1739788"/>
          </a:xfrm>
          <a:prstGeom prst="ellipse">
            <a:avLst/>
          </a:prstGeom>
          <a:solidFill>
            <a:schemeClr val="accent4"/>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
        <p:nvSpPr>
          <p:cNvPr id="27" name="Oval 26">
            <a:extLst>
              <a:ext uri="{FF2B5EF4-FFF2-40B4-BE49-F238E27FC236}">
                <a16:creationId xmlns:a16="http://schemas.microsoft.com/office/drawing/2014/main" id="{4659093B-D90D-4C36-8187-D5F223E303CA}"/>
              </a:ext>
            </a:extLst>
          </p:cNvPr>
          <p:cNvSpPr/>
          <p:nvPr/>
        </p:nvSpPr>
        <p:spPr>
          <a:xfrm>
            <a:off x="4814346" y="3005220"/>
            <a:ext cx="1739788" cy="1739788"/>
          </a:xfrm>
          <a:prstGeom prst="ellipse">
            <a:avLst/>
          </a:prstGeom>
          <a:solidFill>
            <a:schemeClr val="accent1"/>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pic>
        <p:nvPicPr>
          <p:cNvPr id="28" name="Picture 27">
            <a:extLst>
              <a:ext uri="{FF2B5EF4-FFF2-40B4-BE49-F238E27FC236}">
                <a16:creationId xmlns:a16="http://schemas.microsoft.com/office/drawing/2014/main" id="{83317BD6-4264-451B-80BC-9EE90356A229}"/>
              </a:ext>
            </a:extLst>
          </p:cNvPr>
          <p:cNvPicPr>
            <a:picLocks noChangeAspect="1"/>
          </p:cNvPicPr>
          <p:nvPr/>
        </p:nvPicPr>
        <p:blipFill rotWithShape="1">
          <a:blip r:embed="rId4"/>
          <a:srcRect l="-50679" t="-41559" r="-58246" b="-28246"/>
          <a:stretch/>
        </p:blipFill>
        <p:spPr>
          <a:xfrm>
            <a:off x="4998440" y="3176121"/>
            <a:ext cx="1371600" cy="1371600"/>
          </a:xfrm>
          <a:prstGeom prst="ellipse">
            <a:avLst/>
          </a:prstGeom>
          <a:solidFill>
            <a:schemeClr val="accent1"/>
          </a:solidFill>
        </p:spPr>
      </p:pic>
      <p:pic>
        <p:nvPicPr>
          <p:cNvPr id="29" name="Picture 28">
            <a:extLst>
              <a:ext uri="{FF2B5EF4-FFF2-40B4-BE49-F238E27FC236}">
                <a16:creationId xmlns:a16="http://schemas.microsoft.com/office/drawing/2014/main" id="{C45A6934-9795-453F-81CC-80AE099EACD4}"/>
              </a:ext>
            </a:extLst>
          </p:cNvPr>
          <p:cNvPicPr>
            <a:picLocks noChangeAspect="1"/>
          </p:cNvPicPr>
          <p:nvPr/>
        </p:nvPicPr>
        <p:blipFill rotWithShape="1">
          <a:blip r:embed="rId5"/>
          <a:srcRect l="-26661" t="-39809" r="-31923" b="-32655"/>
          <a:stretch/>
        </p:blipFill>
        <p:spPr>
          <a:xfrm>
            <a:off x="2803956" y="3189314"/>
            <a:ext cx="1371600" cy="1371600"/>
          </a:xfrm>
          <a:prstGeom prst="ellipse">
            <a:avLst/>
          </a:prstGeom>
          <a:solidFill>
            <a:schemeClr val="accent4"/>
          </a:solidFill>
        </p:spPr>
      </p:pic>
    </p:spTree>
    <p:extLst>
      <p:ext uri="{BB962C8B-B14F-4D97-AF65-F5344CB8AC3E}">
        <p14:creationId xmlns:p14="http://schemas.microsoft.com/office/powerpoint/2010/main" val="923854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p:txBody>
          <a:bodyPr/>
          <a:lstStyle/>
          <a:p>
            <a:r>
              <a:rPr lang="en-US" dirty="0"/>
              <a:t>Lower individual tax rates</a:t>
            </a:r>
            <a:br>
              <a:rPr lang="en-US" dirty="0"/>
            </a:br>
            <a:r>
              <a:rPr lang="en-US" sz="1800" dirty="0">
                <a:solidFill>
                  <a:schemeClr val="tx2"/>
                </a:solidFill>
              </a:rPr>
              <a:t>WHAT HAPPENED</a:t>
            </a: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p:txBody>
          <a:bodyPr/>
          <a:lstStyle/>
          <a:p>
            <a:pPr marL="228600" indent="-228600">
              <a:spcBef>
                <a:spcPts val="0"/>
              </a:spcBef>
              <a:spcAft>
                <a:spcPts val="600"/>
              </a:spcAft>
              <a:buClr>
                <a:schemeClr val="accent1"/>
              </a:buClr>
              <a:buSzPct val="80000"/>
              <a:buFont typeface="Wingdings 3" panose="05040102010807070707" pitchFamily="18" charset="2"/>
              <a:buChar char="u"/>
            </a:pPr>
            <a:r>
              <a:rPr lang="en-US" sz="1600" dirty="0"/>
              <a:t>Tax Policy Center (TPC) </a:t>
            </a:r>
            <a:r>
              <a:rPr lang="en-US" sz="1600" dirty="0">
                <a:hlinkClick r:id="rId2"/>
              </a:rPr>
              <a:t>predicted</a:t>
            </a:r>
            <a:r>
              <a:rPr lang="en-US" sz="1600" dirty="0"/>
              <a:t> higher income households would receive larger average tax cuts as percentage of after-tax income</a:t>
            </a:r>
          </a:p>
          <a:p>
            <a:pPr marL="457200" indent="-228600">
              <a:spcBef>
                <a:spcPts val="0"/>
              </a:spcBef>
              <a:spcAft>
                <a:spcPts val="600"/>
              </a:spcAft>
              <a:buClr>
                <a:schemeClr val="tx2"/>
              </a:buClr>
              <a:buSzPct val="100000"/>
              <a:buFont typeface="Arial" panose="020B0604020202020204" pitchFamily="34" charset="0"/>
              <a:buChar char="•"/>
            </a:pPr>
            <a:r>
              <a:rPr lang="en-US" sz="1600" dirty="0"/>
              <a:t>TPC predicted an average tax cut for: </a:t>
            </a:r>
          </a:p>
          <a:p>
            <a:pPr marL="793750" lvl="1" indent="-228600">
              <a:spcBef>
                <a:spcPts val="0"/>
              </a:spcBef>
              <a:spcAft>
                <a:spcPts val="600"/>
              </a:spcAft>
              <a:buClr>
                <a:schemeClr val="tx2"/>
              </a:buClr>
              <a:buSzPct val="100000"/>
              <a:buFont typeface="Arial" panose="020B0604020202020204" pitchFamily="34" charset="0"/>
              <a:buChar char="•"/>
            </a:pPr>
            <a:r>
              <a:rPr lang="en-US" sz="1600" dirty="0"/>
              <a:t>Bottom income quintile (income less than $25,000) = $60</a:t>
            </a:r>
          </a:p>
          <a:p>
            <a:pPr marL="793750" lvl="1" indent="-228600">
              <a:spcBef>
                <a:spcPts val="0"/>
              </a:spcBef>
              <a:spcAft>
                <a:spcPts val="600"/>
              </a:spcAft>
              <a:buClr>
                <a:schemeClr val="tx2"/>
              </a:buClr>
              <a:buSzPct val="100000"/>
              <a:buFont typeface="Arial" panose="020B0604020202020204" pitchFamily="34" charset="0"/>
              <a:buChar char="•"/>
            </a:pPr>
            <a:r>
              <a:rPr lang="en-US" sz="1600" dirty="0"/>
              <a:t>Middle income quintile (income between about $49,000 and $86,000) = $900</a:t>
            </a:r>
          </a:p>
          <a:p>
            <a:pPr marL="793750" lvl="1" indent="-228600">
              <a:spcBef>
                <a:spcPts val="0"/>
              </a:spcBef>
              <a:spcAft>
                <a:spcPts val="600"/>
              </a:spcAft>
              <a:buClr>
                <a:schemeClr val="tx2"/>
              </a:buClr>
              <a:buSzPct val="100000"/>
              <a:buFont typeface="Arial" panose="020B0604020202020204" pitchFamily="34" charset="0"/>
              <a:buChar char="•"/>
            </a:pPr>
            <a:r>
              <a:rPr lang="en-US" sz="1600" dirty="0"/>
              <a:t>95</a:t>
            </a:r>
            <a:r>
              <a:rPr lang="en-US" sz="1600" baseline="30000" dirty="0"/>
              <a:t>th</a:t>
            </a:r>
            <a:r>
              <a:rPr lang="en-US" sz="1600" dirty="0"/>
              <a:t> – 99</a:t>
            </a:r>
            <a:r>
              <a:rPr lang="en-US" sz="1600" baseline="30000" dirty="0"/>
              <a:t>th</a:t>
            </a:r>
            <a:r>
              <a:rPr lang="en-US" sz="1600" dirty="0"/>
              <a:t> income percentiles (income from about $308,000 and $733,000) = $13,500</a:t>
            </a:r>
          </a:p>
          <a:p>
            <a:pPr marL="793750" lvl="1" indent="-228600">
              <a:spcBef>
                <a:spcPts val="0"/>
              </a:spcBef>
              <a:spcAft>
                <a:spcPts val="600"/>
              </a:spcAft>
              <a:buClr>
                <a:schemeClr val="tx2"/>
              </a:buClr>
              <a:buSzPct val="100000"/>
              <a:buFont typeface="Arial" panose="020B0604020202020204" pitchFamily="34" charset="0"/>
              <a:buChar char="•"/>
            </a:pPr>
            <a:r>
              <a:rPr lang="en-US" sz="1600" dirty="0"/>
              <a:t>Top 1% income distribution (income of more than $733,00) = $51,000</a:t>
            </a:r>
          </a:p>
          <a:p>
            <a:pPr marL="457200" indent="-228600">
              <a:spcBef>
                <a:spcPts val="0"/>
              </a:spcBef>
              <a:spcAft>
                <a:spcPts val="600"/>
              </a:spcAft>
              <a:buClr>
                <a:schemeClr val="tx2"/>
              </a:buClr>
              <a:buSzPct val="100000"/>
              <a:buFont typeface="Arial" panose="020B0604020202020204" pitchFamily="34" charset="0"/>
              <a:buChar char="•"/>
            </a:pPr>
            <a:endParaRPr lang="en-US" sz="1600" dirty="0"/>
          </a:p>
        </p:txBody>
      </p:sp>
    </p:spTree>
    <p:extLst>
      <p:ext uri="{BB962C8B-B14F-4D97-AF65-F5344CB8AC3E}">
        <p14:creationId xmlns:p14="http://schemas.microsoft.com/office/powerpoint/2010/main" val="4191801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p:txBody>
          <a:bodyPr/>
          <a:lstStyle/>
          <a:p>
            <a:r>
              <a:rPr lang="en-US" dirty="0"/>
              <a:t>Lower individual tax rates</a:t>
            </a:r>
            <a:br>
              <a:rPr lang="en-US" dirty="0"/>
            </a:br>
            <a:r>
              <a:rPr lang="en-US" sz="1800" dirty="0">
                <a:solidFill>
                  <a:schemeClr val="tx2"/>
                </a:solidFill>
              </a:rPr>
              <a:t>WHAT HAPPENED</a:t>
            </a: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p:txBody>
          <a:bodyPr/>
          <a:lstStyle/>
          <a:p>
            <a:pPr marL="228600" indent="-228600">
              <a:spcBef>
                <a:spcPts val="0"/>
              </a:spcBef>
              <a:spcAft>
                <a:spcPts val="600"/>
              </a:spcAft>
              <a:buClr>
                <a:schemeClr val="accent1"/>
              </a:buClr>
              <a:buSzPct val="80000"/>
              <a:buFont typeface="Wingdings 3" panose="05040102010807070707" pitchFamily="18" charset="2"/>
              <a:buChar char="u"/>
            </a:pPr>
            <a:r>
              <a:rPr lang="en-US" sz="1600" dirty="0"/>
              <a:t>IRS </a:t>
            </a:r>
            <a:r>
              <a:rPr lang="en-US" sz="1600" dirty="0">
                <a:hlinkClick r:id="rId2"/>
              </a:rPr>
              <a:t>preliminary data</a:t>
            </a:r>
            <a:r>
              <a:rPr lang="en-US" sz="1600" dirty="0"/>
              <a:t> through April 15</a:t>
            </a:r>
            <a:r>
              <a:rPr lang="en-US" sz="1600" baseline="30000" dirty="0"/>
              <a:t>th</a:t>
            </a:r>
            <a:r>
              <a:rPr lang="en-US" sz="1600" dirty="0"/>
              <a:t> filings for 2018 tax return filing season:</a:t>
            </a:r>
          </a:p>
          <a:p>
            <a:pPr marL="457200" indent="-228600">
              <a:spcBef>
                <a:spcPts val="0"/>
              </a:spcBef>
              <a:spcAft>
                <a:spcPts val="600"/>
              </a:spcAft>
              <a:buClr>
                <a:schemeClr val="tx2"/>
              </a:buClr>
              <a:buSzPct val="100000"/>
              <a:buFont typeface="Arial" panose="020B0604020202020204" pitchFamily="34" charset="0"/>
              <a:buChar char="•"/>
            </a:pPr>
            <a:r>
              <a:rPr lang="en-US" sz="1600" dirty="0"/>
              <a:t>Total individual receipts down 6%</a:t>
            </a:r>
          </a:p>
          <a:p>
            <a:pPr marL="457200" indent="-228600">
              <a:spcBef>
                <a:spcPts val="0"/>
              </a:spcBef>
              <a:spcAft>
                <a:spcPts val="600"/>
              </a:spcAft>
              <a:buClr>
                <a:schemeClr val="tx2"/>
              </a:buClr>
              <a:buSzPct val="100000"/>
              <a:buFont typeface="Arial" panose="020B0604020202020204" pitchFamily="34" charset="0"/>
              <a:buChar char="•"/>
            </a:pPr>
            <a:r>
              <a:rPr lang="en-US" sz="1600" dirty="0"/>
              <a:t>Average tax per return dropped 6%</a:t>
            </a:r>
          </a:p>
          <a:p>
            <a:pPr marL="457200" indent="-228600">
              <a:spcBef>
                <a:spcPts val="0"/>
              </a:spcBef>
              <a:spcAft>
                <a:spcPts val="600"/>
              </a:spcAft>
              <a:buClr>
                <a:schemeClr val="tx2"/>
              </a:buClr>
              <a:buSzPct val="100000"/>
              <a:buFont typeface="Arial" panose="020B0604020202020204" pitchFamily="34" charset="0"/>
              <a:buChar char="•"/>
            </a:pPr>
            <a:r>
              <a:rPr lang="en-US" sz="1600" dirty="0"/>
              <a:t>Aggregate tax receipts as percentage of aggregate AGI down 1.4%</a:t>
            </a:r>
          </a:p>
          <a:p>
            <a:pPr marL="457200" indent="-228600">
              <a:spcBef>
                <a:spcPts val="0"/>
              </a:spcBef>
              <a:spcAft>
                <a:spcPts val="600"/>
              </a:spcAft>
              <a:buClr>
                <a:schemeClr val="tx2"/>
              </a:buClr>
              <a:buSzPct val="100000"/>
              <a:buFont typeface="Arial" panose="020B0604020202020204" pitchFamily="34" charset="0"/>
              <a:buChar char="•"/>
            </a:pPr>
            <a:r>
              <a:rPr lang="en-US" sz="1600" dirty="0"/>
              <a:t>Average tax per return down $250 or 2.3%</a:t>
            </a:r>
          </a:p>
          <a:p>
            <a:pPr marL="457200" indent="-228600">
              <a:spcBef>
                <a:spcPts val="0"/>
              </a:spcBef>
              <a:spcAft>
                <a:spcPts val="600"/>
              </a:spcAft>
              <a:buClr>
                <a:schemeClr val="tx2"/>
              </a:buClr>
              <a:buSzPct val="100000"/>
              <a:buFont typeface="Arial" panose="020B0604020202020204" pitchFamily="34" charset="0"/>
              <a:buChar char="•"/>
            </a:pPr>
            <a:r>
              <a:rPr lang="en-US" sz="1600" dirty="0"/>
              <a:t>Average tax for middle income quintile dropped $963</a:t>
            </a:r>
          </a:p>
          <a:p>
            <a:pPr marL="457200" indent="-228600">
              <a:spcBef>
                <a:spcPts val="0"/>
              </a:spcBef>
              <a:spcAft>
                <a:spcPts val="600"/>
              </a:spcAft>
              <a:buClr>
                <a:schemeClr val="tx2"/>
              </a:buClr>
              <a:buSzPct val="100000"/>
              <a:buFont typeface="Arial" panose="020B0604020202020204" pitchFamily="34" charset="0"/>
              <a:buChar char="•"/>
            </a:pPr>
            <a:r>
              <a:rPr lang="en-US" sz="1600" dirty="0"/>
              <a:t>Average tax for lowest income quintile dropped only $6</a:t>
            </a:r>
          </a:p>
          <a:p>
            <a:pPr marL="457200" indent="-228600">
              <a:spcBef>
                <a:spcPts val="0"/>
              </a:spcBef>
              <a:spcAft>
                <a:spcPts val="600"/>
              </a:spcAft>
              <a:buClr>
                <a:schemeClr val="tx2"/>
              </a:buClr>
              <a:buSzPct val="100000"/>
              <a:buFont typeface="Arial" panose="020B0604020202020204" pitchFamily="34" charset="0"/>
              <a:buChar char="•"/>
            </a:pPr>
            <a:r>
              <a:rPr lang="en-US" sz="1600" dirty="0"/>
              <a:t>Data for upper income taxpayers not yet reliable until after October 15</a:t>
            </a:r>
            <a:r>
              <a:rPr lang="en-US" sz="1600" baseline="30000" dirty="0"/>
              <a:t>th</a:t>
            </a:r>
            <a:r>
              <a:rPr lang="en-US" sz="1600" dirty="0"/>
              <a:t> </a:t>
            </a:r>
          </a:p>
          <a:p>
            <a:pPr marL="457200" indent="-228600">
              <a:spcBef>
                <a:spcPts val="0"/>
              </a:spcBef>
              <a:spcAft>
                <a:spcPts val="600"/>
              </a:spcAft>
              <a:buClr>
                <a:schemeClr val="tx2"/>
              </a:buClr>
              <a:buSzPct val="100000"/>
              <a:buFont typeface="Arial" panose="020B0604020202020204" pitchFamily="34" charset="0"/>
              <a:buChar char="•"/>
            </a:pPr>
            <a:endParaRPr lang="en-US" sz="1600" dirty="0"/>
          </a:p>
        </p:txBody>
      </p:sp>
    </p:spTree>
    <p:extLst>
      <p:ext uri="{BB962C8B-B14F-4D97-AF65-F5344CB8AC3E}">
        <p14:creationId xmlns:p14="http://schemas.microsoft.com/office/powerpoint/2010/main" val="2331913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70C4-6300-423B-92F1-A26ED57A7410}"/>
              </a:ext>
            </a:extLst>
          </p:cNvPr>
          <p:cNvSpPr>
            <a:spLocks noGrp="1"/>
          </p:cNvSpPr>
          <p:nvPr>
            <p:ph type="title"/>
          </p:nvPr>
        </p:nvSpPr>
        <p:spPr/>
        <p:txBody>
          <a:bodyPr/>
          <a:lstStyle/>
          <a:p>
            <a:r>
              <a:rPr lang="en-US" sz="1800" dirty="0">
                <a:solidFill>
                  <a:schemeClr val="tx2"/>
                </a:solidFill>
              </a:rPr>
              <a:t>RESULTS</a:t>
            </a:r>
            <a:br>
              <a:rPr lang="en-US" dirty="0"/>
            </a:br>
            <a:r>
              <a:rPr lang="en-US" dirty="0"/>
              <a:t>Lower individual tax rates</a:t>
            </a:r>
          </a:p>
        </p:txBody>
      </p:sp>
      <p:sp>
        <p:nvSpPr>
          <p:cNvPr id="3" name="Content Placeholder 2">
            <a:extLst>
              <a:ext uri="{FF2B5EF4-FFF2-40B4-BE49-F238E27FC236}">
                <a16:creationId xmlns:a16="http://schemas.microsoft.com/office/drawing/2014/main" id="{295635DF-D1B6-4CB7-88AA-D261AAEE1D10}"/>
              </a:ext>
            </a:extLst>
          </p:cNvPr>
          <p:cNvSpPr>
            <a:spLocks noGrp="1"/>
          </p:cNvSpPr>
          <p:nvPr>
            <p:ph idx="1"/>
          </p:nvPr>
        </p:nvSpPr>
        <p:spPr/>
        <p:txBody>
          <a:bodyPr/>
          <a:lstStyle/>
          <a:p>
            <a:pPr>
              <a:spcBef>
                <a:spcPts val="0"/>
              </a:spcBef>
              <a:spcAft>
                <a:spcPts val="600"/>
              </a:spcAft>
              <a:buClr>
                <a:schemeClr val="accent1"/>
              </a:buClr>
              <a:buSzPct val="80000"/>
            </a:pPr>
            <a:r>
              <a:rPr lang="en-US" b="1" dirty="0"/>
              <a:t>GOAL ACHIEVED?</a:t>
            </a:r>
            <a:r>
              <a:rPr lang="en-US" b="1" dirty="0">
                <a:solidFill>
                  <a:schemeClr val="accent1"/>
                </a:solidFill>
              </a:rPr>
              <a:t> YES.</a:t>
            </a:r>
          </a:p>
          <a:p>
            <a:pPr>
              <a:spcBef>
                <a:spcPts val="0"/>
              </a:spcBef>
              <a:spcAft>
                <a:spcPts val="600"/>
              </a:spcAft>
              <a:buClr>
                <a:schemeClr val="accent1"/>
              </a:buClr>
              <a:buSzPct val="80000"/>
            </a:pPr>
            <a:r>
              <a:rPr lang="en-US" sz="1600" dirty="0"/>
              <a:t>Tax reform cut rates about 2 to 3 points for most taxpayers, and even more for taxpayers with a pass-through business (effectively down to 29.6%). However, expected average household savings is not coming in as high as originally predicted at the lower ends, and will be offset by impact of enacted and additional pending tariffs. </a:t>
            </a:r>
          </a:p>
        </p:txBody>
      </p:sp>
    </p:spTree>
    <p:extLst>
      <p:ext uri="{BB962C8B-B14F-4D97-AF65-F5344CB8AC3E}">
        <p14:creationId xmlns:p14="http://schemas.microsoft.com/office/powerpoint/2010/main" val="3793120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85ECC0-6523-4FD3-A159-8D70716DC382}"/>
              </a:ext>
            </a:extLst>
          </p:cNvPr>
          <p:cNvSpPr>
            <a:spLocks noGrp="1"/>
          </p:cNvSpPr>
          <p:nvPr>
            <p:ph type="title"/>
          </p:nvPr>
        </p:nvSpPr>
        <p:spPr/>
        <p:txBody>
          <a:bodyPr/>
          <a:lstStyle/>
          <a:p>
            <a:r>
              <a:rPr lang="en-US" dirty="0"/>
              <a:t>With you today</a:t>
            </a:r>
          </a:p>
        </p:txBody>
      </p:sp>
      <p:pic>
        <p:nvPicPr>
          <p:cNvPr id="12" name="Picture Placeholder 11">
            <a:extLst>
              <a:ext uri="{FF2B5EF4-FFF2-40B4-BE49-F238E27FC236}">
                <a16:creationId xmlns:a16="http://schemas.microsoft.com/office/drawing/2014/main" id="{3CEADF75-CA86-4FB6-AF95-BF5914FD2AE3}"/>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1" t="6609" r="41" b="27105"/>
          <a:stretch/>
        </p:blipFill>
        <p:spPr>
          <a:xfrm>
            <a:off x="503238" y="2138363"/>
            <a:ext cx="1668462" cy="1658937"/>
          </a:xfrm>
        </p:spPr>
      </p:pic>
      <p:pic>
        <p:nvPicPr>
          <p:cNvPr id="14" name="Picture Placeholder 13">
            <a:extLst>
              <a:ext uri="{FF2B5EF4-FFF2-40B4-BE49-F238E27FC236}">
                <a16:creationId xmlns:a16="http://schemas.microsoft.com/office/drawing/2014/main" id="{AF086708-FEA2-434E-89F3-B938D1EAF2A6}"/>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7217" r="17241" b="8866"/>
          <a:stretch/>
        </p:blipFill>
        <p:spPr>
          <a:xfrm>
            <a:off x="4781550" y="2138363"/>
            <a:ext cx="1670050" cy="1658937"/>
          </a:xfrm>
        </p:spPr>
      </p:pic>
      <p:sp>
        <p:nvSpPr>
          <p:cNvPr id="9" name="TextBox 8">
            <a:extLst>
              <a:ext uri="{FF2B5EF4-FFF2-40B4-BE49-F238E27FC236}">
                <a16:creationId xmlns:a16="http://schemas.microsoft.com/office/drawing/2014/main" id="{503FE2E0-36A4-4D5C-873F-42A17DBA24D5}"/>
              </a:ext>
            </a:extLst>
          </p:cNvPr>
          <p:cNvSpPr txBox="1"/>
          <p:nvPr/>
        </p:nvSpPr>
        <p:spPr>
          <a:xfrm>
            <a:off x="2356658" y="2138363"/>
            <a:ext cx="2241395" cy="1659536"/>
          </a:xfrm>
          <a:prstGeom prst="rect">
            <a:avLst/>
          </a:prstGeom>
          <a:noFill/>
        </p:spPr>
        <p:txBody>
          <a:bodyPr wrap="none" lIns="0" tIns="0" rIns="0" bIns="0" rtlCol="0" anchor="ctr">
            <a:noAutofit/>
          </a:bodyPr>
          <a:lstStyle/>
          <a:p>
            <a:pPr algn="l">
              <a:spcAft>
                <a:spcPts val="600"/>
              </a:spcAft>
            </a:pPr>
            <a:r>
              <a:rPr lang="en-US" b="1" dirty="0">
                <a:solidFill>
                  <a:schemeClr val="accent2"/>
                </a:solidFill>
              </a:rPr>
              <a:t>SCOTT BALESTRIER</a:t>
            </a:r>
          </a:p>
          <a:p>
            <a:pPr algn="l"/>
            <a:r>
              <a:rPr lang="en-US" sz="1600" dirty="0">
                <a:solidFill>
                  <a:schemeClr val="tx2"/>
                </a:solidFill>
              </a:rPr>
              <a:t>Managing Partner</a:t>
            </a:r>
          </a:p>
          <a:p>
            <a:pPr algn="l"/>
            <a:r>
              <a:rPr lang="en-US" sz="1600" dirty="0">
                <a:solidFill>
                  <a:schemeClr val="tx2"/>
                </a:solidFill>
              </a:rPr>
              <a:t>BDO USA, LLP</a:t>
            </a:r>
          </a:p>
          <a:p>
            <a:pPr algn="l"/>
            <a:r>
              <a:rPr lang="en-US" sz="1600" dirty="0">
                <a:solidFill>
                  <a:schemeClr val="tx2"/>
                </a:solidFill>
                <a:hlinkClick r:id="rId4">
                  <a:extLst>
                    <a:ext uri="{A12FA001-AC4F-418D-AE19-62706E023703}">
                      <ahyp:hlinkClr xmlns:ahyp="http://schemas.microsoft.com/office/drawing/2018/hyperlinkcolor" val="tx"/>
                    </a:ext>
                  </a:extLst>
                </a:hlinkClick>
              </a:rPr>
              <a:t>sbalestrier@bdo.com</a:t>
            </a:r>
            <a:endParaRPr lang="en-US" sz="1600" dirty="0">
              <a:solidFill>
                <a:schemeClr val="tx2"/>
              </a:solidFill>
            </a:endParaRPr>
          </a:p>
          <a:p>
            <a:pPr algn="l"/>
            <a:endParaRPr lang="en-US" dirty="0">
              <a:solidFill>
                <a:schemeClr val="tx2"/>
              </a:solidFill>
            </a:endParaRPr>
          </a:p>
        </p:txBody>
      </p:sp>
      <p:sp>
        <p:nvSpPr>
          <p:cNvPr id="10" name="TextBox 9">
            <a:extLst>
              <a:ext uri="{FF2B5EF4-FFF2-40B4-BE49-F238E27FC236}">
                <a16:creationId xmlns:a16="http://schemas.microsoft.com/office/drawing/2014/main" id="{B761BDEB-9C1E-432A-A1E8-EF97B2FDA96C}"/>
              </a:ext>
            </a:extLst>
          </p:cNvPr>
          <p:cNvSpPr txBox="1"/>
          <p:nvPr/>
        </p:nvSpPr>
        <p:spPr>
          <a:xfrm>
            <a:off x="6635736" y="2138363"/>
            <a:ext cx="2241395" cy="1659536"/>
          </a:xfrm>
          <a:prstGeom prst="rect">
            <a:avLst/>
          </a:prstGeom>
          <a:noFill/>
        </p:spPr>
        <p:txBody>
          <a:bodyPr wrap="none" lIns="0" tIns="0" rIns="0" bIns="0" rtlCol="0" anchor="ctr">
            <a:noAutofit/>
          </a:bodyPr>
          <a:lstStyle/>
          <a:p>
            <a:pPr algn="l">
              <a:spcAft>
                <a:spcPts val="600"/>
              </a:spcAft>
            </a:pPr>
            <a:r>
              <a:rPr lang="en-US" b="1" dirty="0">
                <a:solidFill>
                  <a:schemeClr val="accent2"/>
                </a:solidFill>
              </a:rPr>
              <a:t>MARLA MILLER</a:t>
            </a:r>
          </a:p>
          <a:p>
            <a:pPr algn="l"/>
            <a:r>
              <a:rPr lang="en-US" sz="1600" dirty="0">
                <a:solidFill>
                  <a:schemeClr val="tx2"/>
                </a:solidFill>
              </a:rPr>
              <a:t>Managing Director</a:t>
            </a:r>
          </a:p>
          <a:p>
            <a:pPr algn="l"/>
            <a:r>
              <a:rPr lang="en-US" sz="1600" dirty="0">
                <a:solidFill>
                  <a:schemeClr val="tx2"/>
                </a:solidFill>
              </a:rPr>
              <a:t>BDO USA, LLP</a:t>
            </a:r>
          </a:p>
          <a:p>
            <a:pPr algn="l"/>
            <a:r>
              <a:rPr lang="en-US" sz="1600" dirty="0">
                <a:solidFill>
                  <a:schemeClr val="tx2"/>
                </a:solidFill>
                <a:hlinkClick r:id="rId5">
                  <a:extLst>
                    <a:ext uri="{A12FA001-AC4F-418D-AE19-62706E023703}">
                      <ahyp:hlinkClr xmlns:ahyp="http://schemas.microsoft.com/office/drawing/2018/hyperlinkcolor" val="tx"/>
                    </a:ext>
                  </a:extLst>
                </a:hlinkClick>
              </a:rPr>
              <a:t>mmiller@bdo.com</a:t>
            </a:r>
            <a:r>
              <a:rPr lang="en-US" sz="1600" dirty="0">
                <a:solidFill>
                  <a:schemeClr val="tx2"/>
                </a:solidFill>
              </a:rPr>
              <a:t> </a:t>
            </a:r>
            <a:endParaRPr lang="en-US" dirty="0">
              <a:solidFill>
                <a:schemeClr val="tx2"/>
              </a:solidFill>
            </a:endParaRPr>
          </a:p>
        </p:txBody>
      </p:sp>
    </p:spTree>
    <p:extLst>
      <p:ext uri="{BB962C8B-B14F-4D97-AF65-F5344CB8AC3E}">
        <p14:creationId xmlns:p14="http://schemas.microsoft.com/office/powerpoint/2010/main" val="609296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p:txBody>
          <a:bodyPr/>
          <a:lstStyle/>
          <a:p>
            <a:r>
              <a:rPr lang="en-US" sz="1800" dirty="0">
                <a:solidFill>
                  <a:schemeClr val="tx2"/>
                </a:solidFill>
              </a:rPr>
              <a:t>THE TAX REFORM PROMISE</a:t>
            </a:r>
            <a:br>
              <a:rPr lang="en-US" dirty="0"/>
            </a:br>
            <a:r>
              <a:rPr lang="en-US" dirty="0"/>
              <a:t>Tax relief for small businesses</a:t>
            </a:r>
            <a:endParaRPr lang="en-US" sz="1800" dirty="0">
              <a:solidFill>
                <a:schemeClr val="tx2"/>
              </a:solidFill>
            </a:endParaRP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a:xfrm>
            <a:off x="287338" y="1828800"/>
            <a:ext cx="8569325" cy="4114800"/>
          </a:xfrm>
        </p:spPr>
        <p:txBody>
          <a:bodyPr/>
          <a:lstStyle/>
          <a:p>
            <a:r>
              <a:rPr lang="en-US" dirty="0"/>
              <a:t>Tax reform promised tax relief for small businesses so they could compete with larger ones. How can we measure this? </a:t>
            </a:r>
          </a:p>
        </p:txBody>
      </p:sp>
      <p:graphicFrame>
        <p:nvGraphicFramePr>
          <p:cNvPr id="14" name="Table 13">
            <a:extLst>
              <a:ext uri="{FF2B5EF4-FFF2-40B4-BE49-F238E27FC236}">
                <a16:creationId xmlns:a16="http://schemas.microsoft.com/office/drawing/2014/main" id="{6AEF6009-C1E7-4E34-826C-487F5D28FED5}"/>
              </a:ext>
            </a:extLst>
          </p:cNvPr>
          <p:cNvGraphicFramePr>
            <a:graphicFrameLocks noGrp="1"/>
          </p:cNvGraphicFramePr>
          <p:nvPr>
            <p:extLst>
              <p:ext uri="{D42A27DB-BD31-4B8C-83A1-F6EECF244321}">
                <p14:modId xmlns:p14="http://schemas.microsoft.com/office/powerpoint/2010/main" val="2677219732"/>
              </p:ext>
            </p:extLst>
          </p:nvPr>
        </p:nvGraphicFramePr>
        <p:xfrm>
          <a:off x="3272724" y="5256008"/>
          <a:ext cx="2603776" cy="676019"/>
        </p:xfrm>
        <a:graphic>
          <a:graphicData uri="http://schemas.openxmlformats.org/drawingml/2006/table">
            <a:tbl>
              <a:tblPr firstRow="1" bandRow="1">
                <a:tableStyleId>{5C22544A-7EE6-4342-B048-85BDC9FD1C3A}</a:tableStyleId>
              </a:tblPr>
              <a:tblGrid>
                <a:gridCol w="2603776">
                  <a:extLst>
                    <a:ext uri="{9D8B030D-6E8A-4147-A177-3AD203B41FA5}">
                      <a16:colId xmlns:a16="http://schemas.microsoft.com/office/drawing/2014/main" val="20001"/>
                    </a:ext>
                  </a:extLst>
                </a:gridCol>
              </a:tblGrid>
              <a:tr h="676019">
                <a:tc>
                  <a:txBody>
                    <a:bodyPr/>
                    <a:lstStyle/>
                    <a:p>
                      <a:pPr algn="ctr"/>
                      <a:r>
                        <a:rPr lang="en-US" sz="1800" b="1" cap="all" baseline="0" dirty="0">
                          <a:solidFill>
                            <a:schemeClr val="tx2"/>
                          </a:solidFill>
                        </a:rPr>
                        <a:t>SMALL BUSINESS TAXATION ANALYSIS</a:t>
                      </a:r>
                    </a:p>
                  </a:txBody>
                  <a:tcPr marL="77992" marR="77992" marT="38996" marB="38996">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5" name="Group 4">
            <a:extLst>
              <a:ext uri="{FF2B5EF4-FFF2-40B4-BE49-F238E27FC236}">
                <a16:creationId xmlns:a16="http://schemas.microsoft.com/office/drawing/2014/main" id="{444A1102-1EE2-4E06-8669-6FC8ACF43EA5}"/>
              </a:ext>
            </a:extLst>
          </p:cNvPr>
          <p:cNvGrpSpPr/>
          <p:nvPr/>
        </p:nvGrpSpPr>
        <p:grpSpPr>
          <a:xfrm>
            <a:off x="3336521" y="2639384"/>
            <a:ext cx="2470957" cy="2451100"/>
            <a:chOff x="5333571" y="2649593"/>
            <a:chExt cx="2470957" cy="2451100"/>
          </a:xfrm>
        </p:grpSpPr>
        <p:sp>
          <p:nvSpPr>
            <p:cNvPr id="3" name="Oval 2">
              <a:extLst>
                <a:ext uri="{FF2B5EF4-FFF2-40B4-BE49-F238E27FC236}">
                  <a16:creationId xmlns:a16="http://schemas.microsoft.com/office/drawing/2014/main" id="{85AD8B4C-D0D6-4E31-B732-E53C686AC917}"/>
                </a:ext>
              </a:extLst>
            </p:cNvPr>
            <p:cNvSpPr/>
            <p:nvPr/>
          </p:nvSpPr>
          <p:spPr>
            <a:xfrm>
              <a:off x="5333571" y="2649593"/>
              <a:ext cx="2470957" cy="2451100"/>
            </a:xfrm>
            <a:prstGeom prst="ellipse">
              <a:avLst/>
            </a:prstGeom>
            <a:solidFill>
              <a:srgbClr val="CCCCCB"/>
            </a:solidFill>
          </p:spPr>
          <p:txBody>
            <a:bodyPr lIns="0" tIns="0" rIns="0" bIns="0" rtlCol="0" anchor="ctr">
              <a:noAutofit/>
            </a:bodyPr>
            <a:lstStyle/>
            <a:p>
              <a:pPr algn="l">
                <a:spcBef>
                  <a:spcPct val="20000"/>
                </a:spcBef>
              </a:pPr>
              <a:endParaRPr lang="en-US" sz="2000" b="0" kern="0" dirty="0">
                <a:solidFill>
                  <a:srgbClr val="404040"/>
                </a:solidFill>
                <a:latin typeface="Trebuchet MS"/>
              </a:endParaRPr>
            </a:p>
          </p:txBody>
        </p:sp>
        <p:sp>
          <p:nvSpPr>
            <p:cNvPr id="12" name="Oval 11">
              <a:extLst>
                <a:ext uri="{FF2B5EF4-FFF2-40B4-BE49-F238E27FC236}">
                  <a16:creationId xmlns:a16="http://schemas.microsoft.com/office/drawing/2014/main" id="{CC39618B-0B79-4DB5-8605-D5157B0F8148}"/>
                </a:ext>
              </a:extLst>
            </p:cNvPr>
            <p:cNvSpPr/>
            <p:nvPr/>
          </p:nvSpPr>
          <p:spPr>
            <a:xfrm>
              <a:off x="5708893" y="3005249"/>
              <a:ext cx="1739788" cy="1739788"/>
            </a:xfrm>
            <a:prstGeom prst="ellipse">
              <a:avLst/>
            </a:prstGeom>
            <a:solidFill>
              <a:schemeClr val="accent2"/>
            </a:solidFill>
            <a:ln w="209550">
              <a:solidFill>
                <a:schemeClr val="bg1"/>
              </a:solidFill>
            </a:ln>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
          <p:nvSpPr>
            <p:cNvPr id="19" name="Oval 18">
              <a:extLst>
                <a:ext uri="{FF2B5EF4-FFF2-40B4-BE49-F238E27FC236}">
                  <a16:creationId xmlns:a16="http://schemas.microsoft.com/office/drawing/2014/main" id="{A0C1D619-8122-445D-BCA6-D666EF82F1D8}"/>
                </a:ext>
              </a:extLst>
            </p:cNvPr>
            <p:cNvSpPr/>
            <p:nvPr/>
          </p:nvSpPr>
          <p:spPr>
            <a:xfrm>
              <a:off x="5720914" y="2998115"/>
              <a:ext cx="1739788" cy="1739788"/>
            </a:xfrm>
            <a:prstGeom prst="ellipse">
              <a:avLst/>
            </a:prstGeom>
            <a:solidFill>
              <a:schemeClr val="accent2"/>
            </a:solidFill>
            <a:ln w="209550">
              <a:noFill/>
            </a:ln>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grpSp>
      <p:pic>
        <p:nvPicPr>
          <p:cNvPr id="10" name="Picture 9">
            <a:extLst>
              <a:ext uri="{FF2B5EF4-FFF2-40B4-BE49-F238E27FC236}">
                <a16:creationId xmlns:a16="http://schemas.microsoft.com/office/drawing/2014/main" id="{E1A2CC1E-5A47-4910-AC7B-3CDAAE439EDB}"/>
              </a:ext>
            </a:extLst>
          </p:cNvPr>
          <p:cNvPicPr>
            <a:picLocks noChangeAspect="1"/>
          </p:cNvPicPr>
          <p:nvPr/>
        </p:nvPicPr>
        <p:blipFill rotWithShape="1">
          <a:blip r:embed="rId2"/>
          <a:srcRect l="-51707" t="-22768" r="-51707" b="-17421"/>
          <a:stretch/>
        </p:blipFill>
        <p:spPr>
          <a:xfrm>
            <a:off x="3895937" y="3179013"/>
            <a:ext cx="1371600" cy="1371600"/>
          </a:xfrm>
          <a:prstGeom prst="ellipse">
            <a:avLst/>
          </a:prstGeom>
          <a:solidFill>
            <a:schemeClr val="accent2"/>
          </a:solidFill>
        </p:spPr>
      </p:pic>
    </p:spTree>
    <p:extLst>
      <p:ext uri="{BB962C8B-B14F-4D97-AF65-F5344CB8AC3E}">
        <p14:creationId xmlns:p14="http://schemas.microsoft.com/office/powerpoint/2010/main" val="3553742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p:txBody>
          <a:bodyPr/>
          <a:lstStyle/>
          <a:p>
            <a:r>
              <a:rPr lang="en-US" dirty="0"/>
              <a:t>Tax relief for small businesses</a:t>
            </a:r>
            <a:br>
              <a:rPr lang="en-US" dirty="0"/>
            </a:br>
            <a:r>
              <a:rPr lang="en-US" sz="1800" dirty="0">
                <a:solidFill>
                  <a:schemeClr val="tx2"/>
                </a:solidFill>
              </a:rPr>
              <a:t>WHAT HAPPENED</a:t>
            </a: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p:txBody>
          <a:bodyPr/>
          <a:lstStyle/>
          <a:p>
            <a:pPr marL="228600" indent="-228600">
              <a:spcBef>
                <a:spcPts val="0"/>
              </a:spcBef>
              <a:spcAft>
                <a:spcPts val="600"/>
              </a:spcAft>
              <a:buClr>
                <a:schemeClr val="accent1"/>
              </a:buClr>
              <a:buSzPct val="80000"/>
              <a:buFont typeface="Wingdings 3" panose="05040102010807070707" pitchFamily="18" charset="2"/>
              <a:buChar char="u"/>
            </a:pPr>
            <a:r>
              <a:rPr lang="en-US" sz="1600" dirty="0"/>
              <a:t>Simplified small-business taxation</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t>Expands “qualifying small business’’ ability to use simpler accounting methods</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t>Allows 100% immediate expensing on all machinery and equipment</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t>Reduces C corporation rate from 35% to 21%</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t>New deduction of up to 20% of qualifying pass-through business income (Lowers effective rate on that income to 29.6%)</a:t>
            </a:r>
          </a:p>
          <a:p>
            <a:pPr marL="457200" indent="-228600">
              <a:spcBef>
                <a:spcPts val="0"/>
              </a:spcBef>
              <a:spcAft>
                <a:spcPts val="600"/>
              </a:spcAft>
              <a:buClr>
                <a:schemeClr val="tx2"/>
              </a:buClr>
              <a:buSzPct val="100000"/>
              <a:buFont typeface="Arial" panose="020B0604020202020204" pitchFamily="34" charset="0"/>
              <a:buChar char="•"/>
            </a:pPr>
            <a:endParaRPr lang="en-US" sz="1600" dirty="0"/>
          </a:p>
        </p:txBody>
      </p:sp>
    </p:spTree>
    <p:extLst>
      <p:ext uri="{BB962C8B-B14F-4D97-AF65-F5344CB8AC3E}">
        <p14:creationId xmlns:p14="http://schemas.microsoft.com/office/powerpoint/2010/main" val="2038643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70C4-6300-423B-92F1-A26ED57A7410}"/>
              </a:ext>
            </a:extLst>
          </p:cNvPr>
          <p:cNvSpPr>
            <a:spLocks noGrp="1"/>
          </p:cNvSpPr>
          <p:nvPr>
            <p:ph type="title"/>
          </p:nvPr>
        </p:nvSpPr>
        <p:spPr/>
        <p:txBody>
          <a:bodyPr/>
          <a:lstStyle/>
          <a:p>
            <a:r>
              <a:rPr lang="en-US" sz="1800" dirty="0">
                <a:solidFill>
                  <a:schemeClr val="tx2"/>
                </a:solidFill>
              </a:rPr>
              <a:t>RESULTS</a:t>
            </a:r>
            <a:br>
              <a:rPr lang="en-US" dirty="0"/>
            </a:br>
            <a:r>
              <a:rPr lang="en-US" dirty="0"/>
              <a:t>Tax relief for small businesses</a:t>
            </a:r>
          </a:p>
        </p:txBody>
      </p:sp>
      <p:sp>
        <p:nvSpPr>
          <p:cNvPr id="3" name="Content Placeholder 2">
            <a:extLst>
              <a:ext uri="{FF2B5EF4-FFF2-40B4-BE49-F238E27FC236}">
                <a16:creationId xmlns:a16="http://schemas.microsoft.com/office/drawing/2014/main" id="{295635DF-D1B6-4CB7-88AA-D261AAEE1D10}"/>
              </a:ext>
            </a:extLst>
          </p:cNvPr>
          <p:cNvSpPr>
            <a:spLocks noGrp="1"/>
          </p:cNvSpPr>
          <p:nvPr>
            <p:ph idx="1"/>
          </p:nvPr>
        </p:nvSpPr>
        <p:spPr/>
        <p:txBody>
          <a:bodyPr/>
          <a:lstStyle/>
          <a:p>
            <a:pPr>
              <a:spcBef>
                <a:spcPts val="0"/>
              </a:spcBef>
              <a:spcAft>
                <a:spcPts val="600"/>
              </a:spcAft>
              <a:buClr>
                <a:schemeClr val="accent1"/>
              </a:buClr>
              <a:buSzPct val="80000"/>
            </a:pPr>
            <a:r>
              <a:rPr lang="en-US" b="1" dirty="0"/>
              <a:t>GOAL ACHIEVED?</a:t>
            </a:r>
            <a:r>
              <a:rPr lang="en-US" b="1" dirty="0">
                <a:solidFill>
                  <a:schemeClr val="accent1"/>
                </a:solidFill>
              </a:rPr>
              <a:t> YES.</a:t>
            </a:r>
          </a:p>
          <a:p>
            <a:pPr>
              <a:spcBef>
                <a:spcPts val="0"/>
              </a:spcBef>
              <a:spcAft>
                <a:spcPts val="600"/>
              </a:spcAft>
              <a:buClr>
                <a:schemeClr val="accent1"/>
              </a:buClr>
              <a:buSzPct val="80000"/>
            </a:pPr>
            <a:r>
              <a:rPr lang="en-US" sz="1600" dirty="0"/>
              <a:t>Small business owners enjoy the effective rate cut on their pass through earnings from 39% before tax reform to 29.6%, and small C-Corps enjoy a 40% cut in their rate from 35% to 21%. Also, enjoy simpler accounting methods and immediate expensing, without having to comply with complex rules related to interest expense limitations, repatriation taxes, GILTI, BEAT or FDII. </a:t>
            </a:r>
          </a:p>
        </p:txBody>
      </p:sp>
    </p:spTree>
    <p:extLst>
      <p:ext uri="{BB962C8B-B14F-4D97-AF65-F5344CB8AC3E}">
        <p14:creationId xmlns:p14="http://schemas.microsoft.com/office/powerpoint/2010/main" val="3117803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p:txBody>
          <a:bodyPr/>
          <a:lstStyle/>
          <a:p>
            <a:r>
              <a:rPr lang="en-US" sz="1800" dirty="0">
                <a:solidFill>
                  <a:schemeClr val="tx2"/>
                </a:solidFill>
              </a:rPr>
              <a:t>THE TAX REFORM PROMISE</a:t>
            </a:r>
            <a:br>
              <a:rPr lang="en-US" dirty="0"/>
            </a:br>
            <a:r>
              <a:rPr lang="en-US" dirty="0"/>
              <a:t>Tax relief for multinational businesses</a:t>
            </a:r>
            <a:endParaRPr lang="en-US" sz="1800" dirty="0">
              <a:solidFill>
                <a:schemeClr val="tx2"/>
              </a:solidFill>
            </a:endParaRP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a:xfrm>
            <a:off x="287338" y="1828800"/>
            <a:ext cx="8569325" cy="4114800"/>
          </a:xfrm>
        </p:spPr>
        <p:txBody>
          <a:bodyPr/>
          <a:lstStyle/>
          <a:p>
            <a:r>
              <a:rPr lang="en-US" dirty="0"/>
              <a:t>Tax reform promised tax relief for multinational businesses so they could better compete. How can we measure this? </a:t>
            </a:r>
          </a:p>
        </p:txBody>
      </p:sp>
      <p:pic>
        <p:nvPicPr>
          <p:cNvPr id="11" name="Graphic 10">
            <a:extLst>
              <a:ext uri="{FF2B5EF4-FFF2-40B4-BE49-F238E27FC236}">
                <a16:creationId xmlns:a16="http://schemas.microsoft.com/office/drawing/2014/main" id="{4E6EAAD8-CAE8-45A7-A9FA-25DAE9CF47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46812" y="2636371"/>
            <a:ext cx="4650375" cy="2451100"/>
          </a:xfrm>
          <a:prstGeom prst="rect">
            <a:avLst/>
          </a:prstGeom>
        </p:spPr>
      </p:pic>
      <p:graphicFrame>
        <p:nvGraphicFramePr>
          <p:cNvPr id="13" name="Table 12">
            <a:extLst>
              <a:ext uri="{FF2B5EF4-FFF2-40B4-BE49-F238E27FC236}">
                <a16:creationId xmlns:a16="http://schemas.microsoft.com/office/drawing/2014/main" id="{559B7614-1E49-43A8-8992-7D046B9CE05C}"/>
              </a:ext>
            </a:extLst>
          </p:cNvPr>
          <p:cNvGraphicFramePr>
            <a:graphicFrameLocks noGrp="1"/>
          </p:cNvGraphicFramePr>
          <p:nvPr>
            <p:extLst>
              <p:ext uri="{D42A27DB-BD31-4B8C-83A1-F6EECF244321}">
                <p14:modId xmlns:p14="http://schemas.microsoft.com/office/powerpoint/2010/main" val="1006912224"/>
              </p:ext>
            </p:extLst>
          </p:nvPr>
        </p:nvGraphicFramePr>
        <p:xfrm>
          <a:off x="2367837" y="5267581"/>
          <a:ext cx="4410636" cy="687592"/>
        </p:xfrm>
        <a:graphic>
          <a:graphicData uri="http://schemas.openxmlformats.org/drawingml/2006/table">
            <a:tbl>
              <a:tblPr firstRow="1" bandRow="1">
                <a:tableStyleId>{5C22544A-7EE6-4342-B048-85BDC9FD1C3A}</a:tableStyleId>
              </a:tblPr>
              <a:tblGrid>
                <a:gridCol w="2205318">
                  <a:extLst>
                    <a:ext uri="{9D8B030D-6E8A-4147-A177-3AD203B41FA5}">
                      <a16:colId xmlns:a16="http://schemas.microsoft.com/office/drawing/2014/main" val="20000"/>
                    </a:ext>
                  </a:extLst>
                </a:gridCol>
                <a:gridCol w="2205318">
                  <a:extLst>
                    <a:ext uri="{9D8B030D-6E8A-4147-A177-3AD203B41FA5}">
                      <a16:colId xmlns:a16="http://schemas.microsoft.com/office/drawing/2014/main" val="20001"/>
                    </a:ext>
                  </a:extLst>
                </a:gridCol>
              </a:tblGrid>
              <a:tr h="676019">
                <a:tc>
                  <a:txBody>
                    <a:bodyPr/>
                    <a:lstStyle/>
                    <a:p>
                      <a:pPr algn="ctr"/>
                      <a:r>
                        <a:rPr lang="en-US" sz="2000" b="1" cap="all" baseline="0" dirty="0">
                          <a:solidFill>
                            <a:schemeClr val="tx2"/>
                          </a:solidFill>
                        </a:rPr>
                        <a:t>Tax Burden after TCJA</a:t>
                      </a:r>
                    </a:p>
                  </a:txBody>
                  <a:tcPr marL="77992" marR="77992" marT="38996" marB="38996">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b="1" cap="all" baseline="0" dirty="0">
                          <a:solidFill>
                            <a:schemeClr val="tx2"/>
                          </a:solidFill>
                        </a:rPr>
                        <a:t>Effective </a:t>
                      </a:r>
                    </a:p>
                    <a:p>
                      <a:pPr algn="ctr"/>
                      <a:r>
                        <a:rPr lang="en-US" sz="2000" b="1" cap="all" baseline="0" dirty="0">
                          <a:solidFill>
                            <a:schemeClr val="tx2"/>
                          </a:solidFill>
                        </a:rPr>
                        <a:t>rates</a:t>
                      </a:r>
                    </a:p>
                  </a:txBody>
                  <a:tcPr marL="77992" marR="77992" marT="38996" marB="38996">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Oval 14">
            <a:extLst>
              <a:ext uri="{FF2B5EF4-FFF2-40B4-BE49-F238E27FC236}">
                <a16:creationId xmlns:a16="http://schemas.microsoft.com/office/drawing/2014/main" id="{F53AC063-2AE5-4F02-8CB2-56CFFC440253}"/>
              </a:ext>
            </a:extLst>
          </p:cNvPr>
          <p:cNvSpPr/>
          <p:nvPr/>
        </p:nvSpPr>
        <p:spPr>
          <a:xfrm>
            <a:off x="2623597" y="3005220"/>
            <a:ext cx="1739788" cy="1739788"/>
          </a:xfrm>
          <a:prstGeom prst="ellipse">
            <a:avLst/>
          </a:prstGeom>
          <a:solidFill>
            <a:schemeClr val="tx2"/>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
        <p:nvSpPr>
          <p:cNvPr id="16" name="Oval 15">
            <a:extLst>
              <a:ext uri="{FF2B5EF4-FFF2-40B4-BE49-F238E27FC236}">
                <a16:creationId xmlns:a16="http://schemas.microsoft.com/office/drawing/2014/main" id="{CD0B33E9-0D16-47E6-BB96-E981142F3AE3}"/>
              </a:ext>
            </a:extLst>
          </p:cNvPr>
          <p:cNvSpPr/>
          <p:nvPr/>
        </p:nvSpPr>
        <p:spPr>
          <a:xfrm>
            <a:off x="4814346" y="3005220"/>
            <a:ext cx="1739788" cy="1739788"/>
          </a:xfrm>
          <a:prstGeom prst="ellipse">
            <a:avLst/>
          </a:prstGeom>
          <a:solidFill>
            <a:schemeClr val="accent3"/>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pic>
        <p:nvPicPr>
          <p:cNvPr id="21" name="Picture 20">
            <a:extLst>
              <a:ext uri="{FF2B5EF4-FFF2-40B4-BE49-F238E27FC236}">
                <a16:creationId xmlns:a16="http://schemas.microsoft.com/office/drawing/2014/main" id="{D9FD4C26-F860-4E6A-9E68-BC489BD4E436}"/>
              </a:ext>
            </a:extLst>
          </p:cNvPr>
          <p:cNvPicPr>
            <a:picLocks noChangeAspect="1"/>
          </p:cNvPicPr>
          <p:nvPr/>
        </p:nvPicPr>
        <p:blipFill rotWithShape="1">
          <a:blip r:embed="rId4"/>
          <a:srcRect l="-32507" t="-35457" r="-32507" b="-29556"/>
          <a:stretch/>
        </p:blipFill>
        <p:spPr>
          <a:xfrm>
            <a:off x="2807691" y="3178409"/>
            <a:ext cx="1371600" cy="1367600"/>
          </a:xfrm>
          <a:prstGeom prst="ellipse">
            <a:avLst/>
          </a:prstGeom>
          <a:solidFill>
            <a:schemeClr val="tx2"/>
          </a:solidFill>
        </p:spPr>
      </p:pic>
      <p:pic>
        <p:nvPicPr>
          <p:cNvPr id="22" name="Picture 21">
            <a:extLst>
              <a:ext uri="{FF2B5EF4-FFF2-40B4-BE49-F238E27FC236}">
                <a16:creationId xmlns:a16="http://schemas.microsoft.com/office/drawing/2014/main" id="{326AD913-9C93-40D9-AA37-A6DED29D5B63}"/>
              </a:ext>
            </a:extLst>
          </p:cNvPr>
          <p:cNvPicPr>
            <a:picLocks noChangeAspect="1"/>
          </p:cNvPicPr>
          <p:nvPr/>
        </p:nvPicPr>
        <p:blipFill rotWithShape="1">
          <a:blip r:embed="rId5">
            <a:extLst>
              <a:ext uri="{28A0092B-C50C-407E-A947-70E740481C1C}">
                <a14:useLocalDpi xmlns:a14="http://schemas.microsoft.com/office/drawing/2010/main" val="0"/>
              </a:ext>
            </a:extLst>
          </a:blip>
          <a:srcRect l="-12448" t="-7191" r="-12448" b="-16838"/>
          <a:stretch/>
        </p:blipFill>
        <p:spPr>
          <a:xfrm>
            <a:off x="5005047" y="3187856"/>
            <a:ext cx="1371600" cy="1371600"/>
          </a:xfrm>
          <a:prstGeom prst="ellipse">
            <a:avLst/>
          </a:prstGeom>
          <a:solidFill>
            <a:schemeClr val="accent3"/>
          </a:solidFill>
        </p:spPr>
      </p:pic>
    </p:spTree>
    <p:extLst>
      <p:ext uri="{BB962C8B-B14F-4D97-AF65-F5344CB8AC3E}">
        <p14:creationId xmlns:p14="http://schemas.microsoft.com/office/powerpoint/2010/main" val="2680277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p:txBody>
          <a:bodyPr/>
          <a:lstStyle/>
          <a:p>
            <a:r>
              <a:rPr lang="en-US" dirty="0"/>
              <a:t>Tax relief for multinational businesses</a:t>
            </a:r>
            <a:br>
              <a:rPr lang="en-US" dirty="0"/>
            </a:br>
            <a:r>
              <a:rPr lang="en-US" sz="1800" dirty="0">
                <a:solidFill>
                  <a:schemeClr val="tx2"/>
                </a:solidFill>
              </a:rPr>
              <a:t>WHAT HAPPENED</a:t>
            </a: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p:txBody>
          <a:bodyPr/>
          <a:lstStyle/>
          <a:p>
            <a:pPr marL="228600" indent="-228600">
              <a:spcBef>
                <a:spcPts val="0"/>
              </a:spcBef>
              <a:spcAft>
                <a:spcPts val="600"/>
              </a:spcAft>
              <a:buClr>
                <a:schemeClr val="accent1"/>
              </a:buClr>
              <a:buSzPct val="80000"/>
              <a:buFont typeface="Wingdings 3" panose="05040102010807070707" pitchFamily="18" charset="2"/>
              <a:buChar char="u"/>
            </a:pPr>
            <a:r>
              <a:rPr lang="en-US" sz="1600" dirty="0"/>
              <a:t>U.S. combined federal and state income tax burden after TCJA has fallen from about 40% in total to about 25% in total</a:t>
            </a:r>
          </a:p>
          <a:p>
            <a:pPr marL="457200" indent="-228600">
              <a:spcBef>
                <a:spcPts val="0"/>
              </a:spcBef>
              <a:spcAft>
                <a:spcPts val="600"/>
              </a:spcAft>
              <a:buClr>
                <a:schemeClr val="tx2"/>
              </a:buClr>
              <a:buSzPct val="100000"/>
              <a:buFont typeface="Arial" panose="020B0604020202020204" pitchFamily="34" charset="0"/>
              <a:buChar char="•"/>
            </a:pPr>
            <a:r>
              <a:rPr lang="en-US" sz="1600" dirty="0"/>
              <a:t>Cut in the C corporation rate from 35% to 21% on domestic income </a:t>
            </a:r>
          </a:p>
          <a:p>
            <a:pPr marL="457200" indent="-228600">
              <a:spcBef>
                <a:spcPts val="0"/>
              </a:spcBef>
              <a:spcAft>
                <a:spcPts val="600"/>
              </a:spcAft>
              <a:buClr>
                <a:schemeClr val="tx2"/>
              </a:buClr>
              <a:buSzPct val="100000"/>
              <a:buFont typeface="Arial" panose="020B0604020202020204" pitchFamily="34" charset="0"/>
              <a:buChar char="•"/>
            </a:pPr>
            <a:r>
              <a:rPr lang="en-US" sz="1600" dirty="0"/>
              <a:t>Congressional Research Service and Peter G. Peterson Foundation report: Corporate income tax receipts down by a third from $300 billion in 2017 to $200 billion in 2018</a:t>
            </a:r>
          </a:p>
          <a:p>
            <a:pPr marL="457200" indent="-228600">
              <a:spcBef>
                <a:spcPts val="0"/>
              </a:spcBef>
              <a:spcAft>
                <a:spcPts val="600"/>
              </a:spcAft>
              <a:buClr>
                <a:schemeClr val="tx2"/>
              </a:buClr>
              <a:buSzPct val="100000"/>
              <a:buFont typeface="Arial" panose="020B0604020202020204" pitchFamily="34" charset="0"/>
              <a:buChar char="•"/>
            </a:pPr>
            <a:r>
              <a:rPr lang="en-US" sz="1600" dirty="0"/>
              <a:t>Low-to-zero U.S. rate on most offshore “active” income earned, even when repatriated back to the U.S. </a:t>
            </a:r>
          </a:p>
          <a:p>
            <a:pPr marL="457200" indent="-228600">
              <a:spcBef>
                <a:spcPts val="0"/>
              </a:spcBef>
              <a:spcAft>
                <a:spcPts val="600"/>
              </a:spcAft>
              <a:buClr>
                <a:schemeClr val="tx2"/>
              </a:buClr>
              <a:buSzPct val="100000"/>
              <a:buFont typeface="Arial" panose="020B0604020202020204" pitchFamily="34" charset="0"/>
              <a:buChar char="•"/>
            </a:pPr>
            <a:r>
              <a:rPr lang="en-US" sz="1600" dirty="0"/>
              <a:t>No longer the highest in the Organization for Economic Co-operation and Development (OECD) – about 40%. Closer to average (25%), so much more attractive for new foreign capital and more incentive to stay in the U.S. </a:t>
            </a:r>
          </a:p>
        </p:txBody>
      </p:sp>
    </p:spTree>
    <p:extLst>
      <p:ext uri="{BB962C8B-B14F-4D97-AF65-F5344CB8AC3E}">
        <p14:creationId xmlns:p14="http://schemas.microsoft.com/office/powerpoint/2010/main" val="343067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p:txBody>
          <a:bodyPr/>
          <a:lstStyle/>
          <a:p>
            <a:r>
              <a:rPr lang="en-US" dirty="0"/>
              <a:t>Tax relief for multinational businesses</a:t>
            </a:r>
            <a:br>
              <a:rPr lang="en-US" dirty="0"/>
            </a:br>
            <a:r>
              <a:rPr lang="en-US" sz="1800" dirty="0">
                <a:solidFill>
                  <a:schemeClr val="tx2"/>
                </a:solidFill>
              </a:rPr>
              <a:t>WHAT HAPPENED</a:t>
            </a: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p:txBody>
          <a:bodyPr/>
          <a:lstStyle/>
          <a:p>
            <a:pPr marL="228600" indent="-228600">
              <a:spcBef>
                <a:spcPts val="0"/>
              </a:spcBef>
              <a:spcAft>
                <a:spcPts val="600"/>
              </a:spcAft>
              <a:buClr>
                <a:schemeClr val="accent1"/>
              </a:buClr>
              <a:buSzPct val="80000"/>
              <a:buFont typeface="Wingdings 3" panose="05040102010807070707" pitchFamily="18" charset="2"/>
              <a:buChar char="u"/>
            </a:pPr>
            <a:r>
              <a:rPr lang="en-US" sz="1600" dirty="0"/>
              <a:t>Effective rates even lower than before </a:t>
            </a:r>
          </a:p>
          <a:p>
            <a:pPr marL="457200" indent="-228600">
              <a:spcBef>
                <a:spcPts val="0"/>
              </a:spcBef>
              <a:spcAft>
                <a:spcPts val="600"/>
              </a:spcAft>
              <a:buClr>
                <a:schemeClr val="tx2"/>
              </a:buClr>
              <a:buSzPct val="100000"/>
              <a:buFont typeface="Arial" panose="020B0604020202020204" pitchFamily="34" charset="0"/>
              <a:buChar char="•"/>
            </a:pPr>
            <a:r>
              <a:rPr lang="en-US" sz="1600" dirty="0"/>
              <a:t>2017 </a:t>
            </a:r>
            <a:r>
              <a:rPr lang="en-US" sz="1600" dirty="0">
                <a:hlinkClick r:id="rId2"/>
              </a:rPr>
              <a:t>Congressional Budget Office</a:t>
            </a:r>
            <a:r>
              <a:rPr lang="en-US" sz="1600" dirty="0"/>
              <a:t>: estimated 19%</a:t>
            </a:r>
          </a:p>
          <a:p>
            <a:pPr marL="457200" indent="-228600">
              <a:spcBef>
                <a:spcPts val="0"/>
              </a:spcBef>
              <a:spcAft>
                <a:spcPts val="600"/>
              </a:spcAft>
              <a:buClr>
                <a:schemeClr val="tx2"/>
              </a:buClr>
              <a:buSzPct val="100000"/>
              <a:buFont typeface="Arial" panose="020B0604020202020204" pitchFamily="34" charset="0"/>
              <a:buChar char="•"/>
            </a:pPr>
            <a:r>
              <a:rPr lang="en-US" sz="1600" dirty="0"/>
              <a:t>2017 </a:t>
            </a:r>
            <a:r>
              <a:rPr lang="en-US" sz="1600" dirty="0">
                <a:hlinkClick r:id="rId3"/>
              </a:rPr>
              <a:t>Congressional Research Service</a:t>
            </a:r>
            <a:r>
              <a:rPr lang="en-US" sz="1600" dirty="0"/>
              <a:t>: estimated 17.2%</a:t>
            </a:r>
          </a:p>
          <a:p>
            <a:pPr marL="457200" indent="-228600">
              <a:spcBef>
                <a:spcPts val="0"/>
              </a:spcBef>
              <a:spcAft>
                <a:spcPts val="600"/>
              </a:spcAft>
              <a:buClr>
                <a:schemeClr val="tx2"/>
              </a:buClr>
              <a:buSzPct val="100000"/>
              <a:buFont typeface="Arial" panose="020B0604020202020204" pitchFamily="34" charset="0"/>
              <a:buChar char="•"/>
            </a:pPr>
            <a:r>
              <a:rPr lang="en-US" sz="1600" dirty="0"/>
              <a:t>2018 per SEC filings: (preliminary) 8.8%</a:t>
            </a:r>
          </a:p>
          <a:p>
            <a:pPr marL="457200" indent="-228600">
              <a:spcBef>
                <a:spcPts val="0"/>
              </a:spcBef>
              <a:spcAft>
                <a:spcPts val="600"/>
              </a:spcAft>
              <a:buClr>
                <a:schemeClr val="tx2"/>
              </a:buClr>
              <a:buSzPct val="100000"/>
              <a:buFont typeface="Arial" panose="020B0604020202020204" pitchFamily="34" charset="0"/>
              <a:buChar char="•"/>
            </a:pPr>
            <a:r>
              <a:rPr lang="en-US" sz="1600" dirty="0"/>
              <a:t>Other sources: Yahoo Finance (7% for Fortune 500 compared to previous 13.6%), Wall Street Journal (19.8% compared to previous 25.5%)</a:t>
            </a:r>
          </a:p>
          <a:p>
            <a:pPr marL="228600">
              <a:spcBef>
                <a:spcPts val="0"/>
              </a:spcBef>
              <a:spcAft>
                <a:spcPts val="600"/>
              </a:spcAft>
              <a:buClr>
                <a:schemeClr val="tx2"/>
              </a:buClr>
              <a:buSzPct val="100000"/>
            </a:pPr>
            <a:r>
              <a:rPr lang="en-US" sz="1600" dirty="0"/>
              <a:t>Reasons: prior TCJA subsidies and loopholes still in law (i.e. check the box and CFC look through); 100% bonus expensing; low-to-no U.S. tax on most active foreign profits</a:t>
            </a:r>
          </a:p>
        </p:txBody>
      </p:sp>
    </p:spTree>
    <p:extLst>
      <p:ext uri="{BB962C8B-B14F-4D97-AF65-F5344CB8AC3E}">
        <p14:creationId xmlns:p14="http://schemas.microsoft.com/office/powerpoint/2010/main" val="2771526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70C4-6300-423B-92F1-A26ED57A7410}"/>
              </a:ext>
            </a:extLst>
          </p:cNvPr>
          <p:cNvSpPr>
            <a:spLocks noGrp="1"/>
          </p:cNvSpPr>
          <p:nvPr>
            <p:ph type="title"/>
          </p:nvPr>
        </p:nvSpPr>
        <p:spPr/>
        <p:txBody>
          <a:bodyPr/>
          <a:lstStyle/>
          <a:p>
            <a:r>
              <a:rPr lang="en-US" sz="1800" dirty="0">
                <a:solidFill>
                  <a:schemeClr val="tx2"/>
                </a:solidFill>
              </a:rPr>
              <a:t>RESULTS</a:t>
            </a:r>
            <a:br>
              <a:rPr lang="en-US" dirty="0"/>
            </a:br>
            <a:r>
              <a:rPr lang="en-US" dirty="0"/>
              <a:t>Tax relief for multinational businesses</a:t>
            </a:r>
          </a:p>
        </p:txBody>
      </p:sp>
      <p:sp>
        <p:nvSpPr>
          <p:cNvPr id="3" name="Content Placeholder 2">
            <a:extLst>
              <a:ext uri="{FF2B5EF4-FFF2-40B4-BE49-F238E27FC236}">
                <a16:creationId xmlns:a16="http://schemas.microsoft.com/office/drawing/2014/main" id="{295635DF-D1B6-4CB7-88AA-D261AAEE1D10}"/>
              </a:ext>
            </a:extLst>
          </p:cNvPr>
          <p:cNvSpPr>
            <a:spLocks noGrp="1"/>
          </p:cNvSpPr>
          <p:nvPr>
            <p:ph idx="1"/>
          </p:nvPr>
        </p:nvSpPr>
        <p:spPr/>
        <p:txBody>
          <a:bodyPr/>
          <a:lstStyle/>
          <a:p>
            <a:pPr>
              <a:spcBef>
                <a:spcPts val="0"/>
              </a:spcBef>
              <a:spcAft>
                <a:spcPts val="600"/>
              </a:spcAft>
              <a:buClr>
                <a:schemeClr val="accent1"/>
              </a:buClr>
              <a:buSzPct val="80000"/>
            </a:pPr>
            <a:r>
              <a:rPr lang="en-US" b="1" dirty="0"/>
              <a:t>GOAL ACHIEVED?</a:t>
            </a:r>
            <a:r>
              <a:rPr lang="en-US" b="1" dirty="0">
                <a:solidFill>
                  <a:schemeClr val="accent1"/>
                </a:solidFill>
              </a:rPr>
              <a:t> YES.</a:t>
            </a:r>
          </a:p>
          <a:p>
            <a:pPr>
              <a:spcBef>
                <a:spcPts val="0"/>
              </a:spcBef>
              <a:spcAft>
                <a:spcPts val="600"/>
              </a:spcAft>
              <a:buClr>
                <a:schemeClr val="accent1"/>
              </a:buClr>
              <a:buSzPct val="80000"/>
            </a:pPr>
            <a:r>
              <a:rPr lang="en-US" sz="1600" dirty="0"/>
              <a:t>Multinational businesses experience relief both from a statutory (stated) rate perspective and an effective rate perspective.</a:t>
            </a:r>
          </a:p>
        </p:txBody>
      </p:sp>
    </p:spTree>
    <p:extLst>
      <p:ext uri="{BB962C8B-B14F-4D97-AF65-F5344CB8AC3E}">
        <p14:creationId xmlns:p14="http://schemas.microsoft.com/office/powerpoint/2010/main" val="4276912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AD152E25-5E9A-49EF-9FC5-76F547E53F35}"/>
              </a:ext>
            </a:extLst>
          </p:cNvPr>
          <p:cNvGrpSpPr/>
          <p:nvPr/>
        </p:nvGrpSpPr>
        <p:grpSpPr>
          <a:xfrm>
            <a:off x="1519785" y="3008611"/>
            <a:ext cx="6121286" cy="1739788"/>
            <a:chOff x="833985" y="3556549"/>
            <a:chExt cx="6121286" cy="1739788"/>
          </a:xfrm>
        </p:grpSpPr>
        <p:sp>
          <p:nvSpPr>
            <p:cNvPr id="29" name="Oval 28">
              <a:extLst>
                <a:ext uri="{FF2B5EF4-FFF2-40B4-BE49-F238E27FC236}">
                  <a16:creationId xmlns:a16="http://schemas.microsoft.com/office/drawing/2014/main" id="{3CB57F02-C1FA-4003-85B6-8F243131FEB9}"/>
                </a:ext>
              </a:extLst>
            </p:cNvPr>
            <p:cNvSpPr/>
            <p:nvPr/>
          </p:nvSpPr>
          <p:spPr>
            <a:xfrm>
              <a:off x="833985" y="3556549"/>
              <a:ext cx="1739788" cy="1739788"/>
            </a:xfrm>
            <a:prstGeom prst="ellipse">
              <a:avLst/>
            </a:prstGeom>
            <a:solidFill>
              <a:schemeClr val="accent1"/>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
          <p:nvSpPr>
            <p:cNvPr id="30" name="Oval 29">
              <a:extLst>
                <a:ext uri="{FF2B5EF4-FFF2-40B4-BE49-F238E27FC236}">
                  <a16:creationId xmlns:a16="http://schemas.microsoft.com/office/drawing/2014/main" id="{ECDE826D-286B-4FF9-AE25-70A18DDAB460}"/>
                </a:ext>
              </a:extLst>
            </p:cNvPr>
            <p:cNvSpPr/>
            <p:nvPr/>
          </p:nvSpPr>
          <p:spPr>
            <a:xfrm>
              <a:off x="3024734" y="3556549"/>
              <a:ext cx="1739788" cy="1739788"/>
            </a:xfrm>
            <a:prstGeom prst="ellipse">
              <a:avLst/>
            </a:prstGeom>
            <a:solidFill>
              <a:schemeClr val="accent6"/>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
          <p:nvSpPr>
            <p:cNvPr id="31" name="Oval 30">
              <a:extLst>
                <a:ext uri="{FF2B5EF4-FFF2-40B4-BE49-F238E27FC236}">
                  <a16:creationId xmlns:a16="http://schemas.microsoft.com/office/drawing/2014/main" id="{5E086E8B-8FC6-4D16-89E4-ACA7710227DD}"/>
                </a:ext>
              </a:extLst>
            </p:cNvPr>
            <p:cNvSpPr/>
            <p:nvPr/>
          </p:nvSpPr>
          <p:spPr>
            <a:xfrm>
              <a:off x="5215483" y="3556549"/>
              <a:ext cx="1739788" cy="1739788"/>
            </a:xfrm>
            <a:prstGeom prst="ellipse">
              <a:avLst/>
            </a:prstGeom>
            <a:solidFill>
              <a:schemeClr val="accent4"/>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grpSp>
      <p:pic>
        <p:nvPicPr>
          <p:cNvPr id="34" name="Picture 33">
            <a:extLst>
              <a:ext uri="{FF2B5EF4-FFF2-40B4-BE49-F238E27FC236}">
                <a16:creationId xmlns:a16="http://schemas.microsoft.com/office/drawing/2014/main" id="{52BFFBB6-C696-4F3F-99BE-30CB8CBFCE73}"/>
              </a:ext>
            </a:extLst>
          </p:cNvPr>
          <p:cNvPicPr>
            <a:picLocks noChangeAspect="1"/>
          </p:cNvPicPr>
          <p:nvPr/>
        </p:nvPicPr>
        <p:blipFill>
          <a:blip r:embed="rId2"/>
          <a:stretch>
            <a:fillRect/>
          </a:stretch>
        </p:blipFill>
        <p:spPr>
          <a:xfrm>
            <a:off x="1143000" y="2652463"/>
            <a:ext cx="6858000" cy="2457144"/>
          </a:xfrm>
          <a:prstGeom prst="rect">
            <a:avLst/>
          </a:prstGeom>
        </p:spPr>
      </p:pic>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a:xfrm>
            <a:off x="287338" y="1828800"/>
            <a:ext cx="8569325" cy="4114800"/>
          </a:xfrm>
        </p:spPr>
        <p:txBody>
          <a:bodyPr/>
          <a:lstStyle/>
          <a:p>
            <a:r>
              <a:rPr lang="en-US" dirty="0"/>
              <a:t>Tax reform promised that businesses would predominantly share their tax savings with workers. How can we measure this? </a:t>
            </a:r>
          </a:p>
        </p:txBody>
      </p:sp>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p:txBody>
          <a:bodyPr/>
          <a:lstStyle/>
          <a:p>
            <a:r>
              <a:rPr lang="en-US" sz="1800" dirty="0">
                <a:solidFill>
                  <a:schemeClr val="tx2"/>
                </a:solidFill>
              </a:rPr>
              <a:t>THE TAX REFORM PROMISE</a:t>
            </a:r>
            <a:br>
              <a:rPr lang="en-US" dirty="0"/>
            </a:br>
            <a:r>
              <a:rPr lang="en-US" dirty="0"/>
              <a:t>Businesses predominantly share savings with workers</a:t>
            </a:r>
            <a:endParaRPr lang="en-US" sz="1800" dirty="0">
              <a:solidFill>
                <a:schemeClr val="tx2"/>
              </a:solidFill>
            </a:endParaRPr>
          </a:p>
        </p:txBody>
      </p:sp>
      <p:graphicFrame>
        <p:nvGraphicFramePr>
          <p:cNvPr id="23" name="Table 22">
            <a:extLst>
              <a:ext uri="{FF2B5EF4-FFF2-40B4-BE49-F238E27FC236}">
                <a16:creationId xmlns:a16="http://schemas.microsoft.com/office/drawing/2014/main" id="{A6025E82-83A6-43A4-ACB6-373C55E44448}"/>
              </a:ext>
            </a:extLst>
          </p:cNvPr>
          <p:cNvGraphicFramePr>
            <a:graphicFrameLocks noGrp="1"/>
          </p:cNvGraphicFramePr>
          <p:nvPr>
            <p:extLst>
              <p:ext uri="{D42A27DB-BD31-4B8C-83A1-F6EECF244321}">
                <p14:modId xmlns:p14="http://schemas.microsoft.com/office/powerpoint/2010/main" val="3129113662"/>
              </p:ext>
            </p:extLst>
          </p:nvPr>
        </p:nvGraphicFramePr>
        <p:xfrm>
          <a:off x="1143000" y="5267581"/>
          <a:ext cx="6858000" cy="900952"/>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676019">
                <a:tc>
                  <a:txBody>
                    <a:bodyPr/>
                    <a:lstStyle/>
                    <a:p>
                      <a:pPr algn="ctr"/>
                      <a:r>
                        <a:rPr lang="en-US" sz="1800" b="1" cap="all" baseline="0" dirty="0">
                          <a:solidFill>
                            <a:schemeClr val="tx2"/>
                          </a:solidFill>
                        </a:rPr>
                        <a:t>Congressional research service</a:t>
                      </a:r>
                    </a:p>
                  </a:txBody>
                  <a:tcPr marL="77992" marR="77992" marT="38996" marB="3899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1" cap="all" baseline="0" dirty="0">
                          <a:solidFill>
                            <a:schemeClr val="tx2"/>
                          </a:solidFill>
                        </a:rPr>
                        <a:t>National bureau of economic research</a:t>
                      </a:r>
                    </a:p>
                  </a:txBody>
                  <a:tcPr marL="77992" marR="77992" marT="38996" marB="3899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1" cap="all" baseline="0" dirty="0">
                          <a:solidFill>
                            <a:schemeClr val="tx2"/>
                          </a:solidFill>
                        </a:rPr>
                        <a:t>Americans for tax fairness</a:t>
                      </a:r>
                    </a:p>
                  </a:txBody>
                  <a:tcPr marL="77992" marR="77992" marT="38996" marB="3899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5" name="Picture 24">
            <a:extLst>
              <a:ext uri="{FF2B5EF4-FFF2-40B4-BE49-F238E27FC236}">
                <a16:creationId xmlns:a16="http://schemas.microsoft.com/office/drawing/2014/main" id="{0B2BDD30-2C20-42B9-B140-9ADFB3008720}"/>
              </a:ext>
            </a:extLst>
          </p:cNvPr>
          <p:cNvPicPr>
            <a:picLocks noChangeAspect="1"/>
          </p:cNvPicPr>
          <p:nvPr/>
        </p:nvPicPr>
        <p:blipFill rotWithShape="1">
          <a:blip r:embed="rId3"/>
          <a:srcRect l="-40311" t="-40311" r="-40311" b="-40311"/>
          <a:stretch/>
        </p:blipFill>
        <p:spPr>
          <a:xfrm>
            <a:off x="3888488" y="3191568"/>
            <a:ext cx="1371600" cy="1371600"/>
          </a:xfrm>
          <a:prstGeom prst="ellipse">
            <a:avLst/>
          </a:prstGeom>
          <a:solidFill>
            <a:schemeClr val="accent6"/>
          </a:solidFill>
        </p:spPr>
      </p:pic>
      <p:pic>
        <p:nvPicPr>
          <p:cNvPr id="26" name="Picture 25">
            <a:extLst>
              <a:ext uri="{FF2B5EF4-FFF2-40B4-BE49-F238E27FC236}">
                <a16:creationId xmlns:a16="http://schemas.microsoft.com/office/drawing/2014/main" id="{91D3E0C9-0964-4408-AE10-8509B8C30D2D}"/>
              </a:ext>
            </a:extLst>
          </p:cNvPr>
          <p:cNvPicPr>
            <a:picLocks noChangeAspect="1"/>
          </p:cNvPicPr>
          <p:nvPr/>
        </p:nvPicPr>
        <p:blipFill rotWithShape="1">
          <a:blip r:embed="rId4"/>
          <a:srcRect l="-53129" t="-19942" r="-53129" b="-26240"/>
          <a:stretch/>
        </p:blipFill>
        <p:spPr>
          <a:xfrm>
            <a:off x="1703879" y="3191568"/>
            <a:ext cx="1371600" cy="1371600"/>
          </a:xfrm>
          <a:prstGeom prst="ellipse">
            <a:avLst/>
          </a:prstGeom>
          <a:solidFill>
            <a:schemeClr val="accent1"/>
          </a:solidFill>
          <a:ln>
            <a:noFill/>
          </a:ln>
        </p:spPr>
      </p:pic>
      <p:pic>
        <p:nvPicPr>
          <p:cNvPr id="36" name="Picture 35">
            <a:extLst>
              <a:ext uri="{FF2B5EF4-FFF2-40B4-BE49-F238E27FC236}">
                <a16:creationId xmlns:a16="http://schemas.microsoft.com/office/drawing/2014/main" id="{2A253179-F277-4CF5-B6EC-68882C598918}"/>
              </a:ext>
            </a:extLst>
          </p:cNvPr>
          <p:cNvPicPr>
            <a:picLocks noChangeAspect="1"/>
          </p:cNvPicPr>
          <p:nvPr/>
        </p:nvPicPr>
        <p:blipFill rotWithShape="1">
          <a:blip r:embed="rId5"/>
          <a:srcRect l="-25782" t="-80831" r="-24582" b="-63512"/>
          <a:stretch/>
        </p:blipFill>
        <p:spPr>
          <a:xfrm>
            <a:off x="6096671" y="3186953"/>
            <a:ext cx="1371600" cy="1371600"/>
          </a:xfrm>
          <a:prstGeom prst="ellipse">
            <a:avLst/>
          </a:prstGeom>
          <a:solidFill>
            <a:schemeClr val="accent4"/>
          </a:solidFill>
        </p:spPr>
      </p:pic>
    </p:spTree>
    <p:extLst>
      <p:ext uri="{BB962C8B-B14F-4D97-AF65-F5344CB8AC3E}">
        <p14:creationId xmlns:p14="http://schemas.microsoft.com/office/powerpoint/2010/main" val="2568499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p:txBody>
          <a:bodyPr/>
          <a:lstStyle/>
          <a:p>
            <a:r>
              <a:rPr lang="en-US" dirty="0"/>
              <a:t>Businesses predominantly share savings with workers</a:t>
            </a:r>
            <a:br>
              <a:rPr lang="en-US" dirty="0"/>
            </a:br>
            <a:r>
              <a:rPr lang="en-US" sz="1800" dirty="0">
                <a:solidFill>
                  <a:schemeClr val="tx2"/>
                </a:solidFill>
              </a:rPr>
              <a:t>WHAT HAPPENED</a:t>
            </a: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p:txBody>
          <a:bodyPr/>
          <a:lstStyle/>
          <a:p>
            <a:pPr marL="228600" indent="-228600">
              <a:spcBef>
                <a:spcPts val="0"/>
              </a:spcBef>
              <a:spcAft>
                <a:spcPts val="600"/>
              </a:spcAft>
              <a:buClr>
                <a:schemeClr val="accent1"/>
              </a:buClr>
              <a:buSzPct val="80000"/>
              <a:buFont typeface="Wingdings 3" panose="05040102010807070707" pitchFamily="18" charset="2"/>
              <a:buChar char="u"/>
            </a:pPr>
            <a:r>
              <a:rPr lang="en-US" sz="1600" dirty="0">
                <a:hlinkClick r:id="rId2"/>
              </a:rPr>
              <a:t>Congressional Research Service</a:t>
            </a:r>
            <a:r>
              <a:rPr lang="en-US" sz="1600" dirty="0"/>
              <a:t> - Average weekly wages of production and nonsupervisory workers had increased by about $22 (or 3%, to $1,248 annually)</a:t>
            </a:r>
          </a:p>
          <a:p>
            <a:pPr marL="457200" indent="-228600">
              <a:spcBef>
                <a:spcPts val="0"/>
              </a:spcBef>
              <a:spcAft>
                <a:spcPts val="600"/>
              </a:spcAft>
              <a:buClr>
                <a:schemeClr val="tx2"/>
              </a:buClr>
              <a:buSzPct val="100000"/>
              <a:buFont typeface="Arial" panose="020B0604020202020204" pitchFamily="34" charset="0"/>
              <a:buChar char="•"/>
            </a:pPr>
            <a:r>
              <a:rPr lang="en-US" sz="1600" dirty="0"/>
              <a:t>Only shared in 2-3% of corporate tax cut </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hlinkClick r:id="rId3"/>
              </a:rPr>
              <a:t>National Bureau of Economic Research</a:t>
            </a:r>
            <a:r>
              <a:rPr lang="en-US" sz="1600" dirty="0"/>
              <a:t> - Only 4% of public companies announced additional wages/bonuses due to tax reform</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hlinkClick r:id="rId4"/>
              </a:rPr>
              <a:t>Americans for Tax Fairness</a:t>
            </a:r>
            <a:r>
              <a:rPr lang="en-US" sz="1600" dirty="0"/>
              <a:t> - Most of tax savings went to $1 trillion in stock buybacks</a:t>
            </a:r>
          </a:p>
          <a:p>
            <a:pPr marL="457200" indent="-228600">
              <a:spcBef>
                <a:spcPts val="0"/>
              </a:spcBef>
              <a:spcAft>
                <a:spcPts val="600"/>
              </a:spcAft>
              <a:buClr>
                <a:schemeClr val="tx2"/>
              </a:buClr>
              <a:buSzPct val="100000"/>
              <a:buFont typeface="Arial" panose="020B0604020202020204" pitchFamily="34" charset="0"/>
              <a:buChar char="•"/>
            </a:pPr>
            <a:endParaRPr lang="en-US" sz="1600" dirty="0"/>
          </a:p>
        </p:txBody>
      </p:sp>
    </p:spTree>
    <p:extLst>
      <p:ext uri="{BB962C8B-B14F-4D97-AF65-F5344CB8AC3E}">
        <p14:creationId xmlns:p14="http://schemas.microsoft.com/office/powerpoint/2010/main" val="3066010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70C4-6300-423B-92F1-A26ED57A7410}"/>
              </a:ext>
            </a:extLst>
          </p:cNvPr>
          <p:cNvSpPr>
            <a:spLocks noGrp="1"/>
          </p:cNvSpPr>
          <p:nvPr>
            <p:ph type="title"/>
          </p:nvPr>
        </p:nvSpPr>
        <p:spPr/>
        <p:txBody>
          <a:bodyPr/>
          <a:lstStyle/>
          <a:p>
            <a:r>
              <a:rPr lang="en-US" sz="1800" dirty="0">
                <a:solidFill>
                  <a:schemeClr val="tx2"/>
                </a:solidFill>
              </a:rPr>
              <a:t>RESULTS</a:t>
            </a:r>
            <a:br>
              <a:rPr lang="en-US" dirty="0"/>
            </a:br>
            <a:r>
              <a:rPr lang="en-US" dirty="0"/>
              <a:t>Businesses predominantly share savings with workers</a:t>
            </a:r>
          </a:p>
        </p:txBody>
      </p:sp>
      <p:sp>
        <p:nvSpPr>
          <p:cNvPr id="3" name="Content Placeholder 2">
            <a:extLst>
              <a:ext uri="{FF2B5EF4-FFF2-40B4-BE49-F238E27FC236}">
                <a16:creationId xmlns:a16="http://schemas.microsoft.com/office/drawing/2014/main" id="{295635DF-D1B6-4CB7-88AA-D261AAEE1D10}"/>
              </a:ext>
            </a:extLst>
          </p:cNvPr>
          <p:cNvSpPr>
            <a:spLocks noGrp="1"/>
          </p:cNvSpPr>
          <p:nvPr>
            <p:ph idx="1"/>
          </p:nvPr>
        </p:nvSpPr>
        <p:spPr/>
        <p:txBody>
          <a:bodyPr/>
          <a:lstStyle/>
          <a:p>
            <a:pPr>
              <a:spcBef>
                <a:spcPts val="0"/>
              </a:spcBef>
              <a:spcAft>
                <a:spcPts val="600"/>
              </a:spcAft>
              <a:buClr>
                <a:schemeClr val="accent1"/>
              </a:buClr>
              <a:buSzPct val="80000"/>
            </a:pPr>
            <a:r>
              <a:rPr lang="en-US" b="1" dirty="0"/>
              <a:t>GOAL ACHIEVED?</a:t>
            </a:r>
            <a:r>
              <a:rPr lang="en-US" b="1" dirty="0">
                <a:solidFill>
                  <a:schemeClr val="accent1"/>
                </a:solidFill>
              </a:rPr>
              <a:t> NO.</a:t>
            </a:r>
          </a:p>
          <a:p>
            <a:pPr>
              <a:spcBef>
                <a:spcPts val="0"/>
              </a:spcBef>
              <a:spcAft>
                <a:spcPts val="600"/>
              </a:spcAft>
              <a:buClr>
                <a:schemeClr val="accent1"/>
              </a:buClr>
              <a:buSzPct val="80000"/>
            </a:pPr>
            <a:r>
              <a:rPr lang="en-US" sz="1600" dirty="0"/>
              <a:t>Estimate of only 4% of public companies announced that they would pay additional wages or bonuses due to tax reform. And, bonuses amounted to only 2% to 3% of the tax cut. Instead, most of the tax savings went to fund stock buybacks (over $1 trillion by the end of 2018). </a:t>
            </a:r>
          </a:p>
          <a:p>
            <a:pPr>
              <a:spcBef>
                <a:spcPts val="0"/>
              </a:spcBef>
              <a:spcAft>
                <a:spcPts val="600"/>
              </a:spcAft>
              <a:buClr>
                <a:schemeClr val="accent1"/>
              </a:buClr>
              <a:buSzPct val="80000"/>
            </a:pPr>
            <a:endParaRPr lang="en-US" b="1" dirty="0"/>
          </a:p>
        </p:txBody>
      </p:sp>
    </p:spTree>
    <p:extLst>
      <p:ext uri="{BB962C8B-B14F-4D97-AF65-F5344CB8AC3E}">
        <p14:creationId xmlns:p14="http://schemas.microsoft.com/office/powerpoint/2010/main" val="1461829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D7B46809-9504-40DE-88C2-87CF9E7143DE}"/>
              </a:ext>
            </a:extLst>
          </p:cNvPr>
          <p:cNvGrpSpPr/>
          <p:nvPr/>
        </p:nvGrpSpPr>
        <p:grpSpPr>
          <a:xfrm>
            <a:off x="1519785" y="3008611"/>
            <a:ext cx="6121286" cy="1739788"/>
            <a:chOff x="833985" y="3556549"/>
            <a:chExt cx="6121286" cy="1739788"/>
          </a:xfrm>
        </p:grpSpPr>
        <p:sp>
          <p:nvSpPr>
            <p:cNvPr id="65" name="Oval 64">
              <a:extLst>
                <a:ext uri="{FF2B5EF4-FFF2-40B4-BE49-F238E27FC236}">
                  <a16:creationId xmlns:a16="http://schemas.microsoft.com/office/drawing/2014/main" id="{76A85EE4-8188-4708-AE31-363C1CF9EA17}"/>
                </a:ext>
              </a:extLst>
            </p:cNvPr>
            <p:cNvSpPr/>
            <p:nvPr/>
          </p:nvSpPr>
          <p:spPr>
            <a:xfrm>
              <a:off x="833985" y="3556549"/>
              <a:ext cx="1739788" cy="1739788"/>
            </a:xfrm>
            <a:prstGeom prst="ellipse">
              <a:avLst/>
            </a:prstGeom>
            <a:solidFill>
              <a:schemeClr val="accent1"/>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
          <p:nvSpPr>
            <p:cNvPr id="66" name="Oval 65">
              <a:extLst>
                <a:ext uri="{FF2B5EF4-FFF2-40B4-BE49-F238E27FC236}">
                  <a16:creationId xmlns:a16="http://schemas.microsoft.com/office/drawing/2014/main" id="{9F04135C-C77A-4766-B094-6DE6C88411A4}"/>
                </a:ext>
              </a:extLst>
            </p:cNvPr>
            <p:cNvSpPr/>
            <p:nvPr/>
          </p:nvSpPr>
          <p:spPr>
            <a:xfrm>
              <a:off x="3024734" y="3556549"/>
              <a:ext cx="1739788" cy="1739788"/>
            </a:xfrm>
            <a:prstGeom prst="ellipse">
              <a:avLst/>
            </a:prstGeom>
            <a:solidFill>
              <a:schemeClr val="accent3"/>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
          <p:nvSpPr>
            <p:cNvPr id="67" name="Oval 66">
              <a:extLst>
                <a:ext uri="{FF2B5EF4-FFF2-40B4-BE49-F238E27FC236}">
                  <a16:creationId xmlns:a16="http://schemas.microsoft.com/office/drawing/2014/main" id="{43DFBD87-7BAE-4252-9EF9-1E9D7AEE6A55}"/>
                </a:ext>
              </a:extLst>
            </p:cNvPr>
            <p:cNvSpPr/>
            <p:nvPr/>
          </p:nvSpPr>
          <p:spPr>
            <a:xfrm>
              <a:off x="5215483" y="3556549"/>
              <a:ext cx="1739788" cy="1739788"/>
            </a:xfrm>
            <a:prstGeom prst="ellipse">
              <a:avLst/>
            </a:prstGeom>
            <a:solidFill>
              <a:schemeClr val="accent2"/>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grpSp>
      <p:pic>
        <p:nvPicPr>
          <p:cNvPr id="72" name="Picture 71">
            <a:extLst>
              <a:ext uri="{FF2B5EF4-FFF2-40B4-BE49-F238E27FC236}">
                <a16:creationId xmlns:a16="http://schemas.microsoft.com/office/drawing/2014/main" id="{AE0F273D-6E8D-43E1-BA76-554FEE172224}"/>
              </a:ext>
            </a:extLst>
          </p:cNvPr>
          <p:cNvPicPr>
            <a:picLocks noChangeAspect="1"/>
          </p:cNvPicPr>
          <p:nvPr/>
        </p:nvPicPr>
        <p:blipFill rotWithShape="1">
          <a:blip r:embed="rId2"/>
          <a:srcRect l="-25945" t="-82726" r="-24435" b="-73605"/>
          <a:stretch/>
        </p:blipFill>
        <p:spPr>
          <a:xfrm>
            <a:off x="3889975" y="3189425"/>
            <a:ext cx="1371600" cy="1371600"/>
          </a:xfrm>
          <a:prstGeom prst="ellipse">
            <a:avLst/>
          </a:prstGeom>
          <a:solidFill>
            <a:schemeClr val="accent3"/>
          </a:solidFill>
        </p:spPr>
      </p:pic>
      <p:pic>
        <p:nvPicPr>
          <p:cNvPr id="73" name="Picture 72">
            <a:extLst>
              <a:ext uri="{FF2B5EF4-FFF2-40B4-BE49-F238E27FC236}">
                <a16:creationId xmlns:a16="http://schemas.microsoft.com/office/drawing/2014/main" id="{39606E67-E265-4DC3-8800-B24B36CB094B}"/>
              </a:ext>
            </a:extLst>
          </p:cNvPr>
          <p:cNvPicPr>
            <a:picLocks noChangeAspect="1"/>
          </p:cNvPicPr>
          <p:nvPr/>
        </p:nvPicPr>
        <p:blipFill rotWithShape="1">
          <a:blip r:embed="rId3"/>
          <a:srcRect l="-39404" t="-58208" r="-39404" b="-51352"/>
          <a:stretch/>
        </p:blipFill>
        <p:spPr>
          <a:xfrm>
            <a:off x="1694354" y="3189425"/>
            <a:ext cx="1371600" cy="1371600"/>
          </a:xfrm>
          <a:prstGeom prst="ellipse">
            <a:avLst/>
          </a:prstGeom>
          <a:solidFill>
            <a:schemeClr val="accent1"/>
          </a:solidFill>
        </p:spPr>
      </p:pic>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p:txBody>
          <a:bodyPr/>
          <a:lstStyle/>
          <a:p>
            <a:r>
              <a:rPr lang="en-US" sz="1800" dirty="0">
                <a:solidFill>
                  <a:schemeClr val="tx2"/>
                </a:solidFill>
              </a:rPr>
              <a:t>THE TAX REFORM PROMISE</a:t>
            </a:r>
            <a:br>
              <a:rPr lang="en-US" dirty="0"/>
            </a:br>
            <a:r>
              <a:rPr lang="en-US" dirty="0"/>
              <a:t>Protect American jobs</a:t>
            </a:r>
            <a:br>
              <a:rPr lang="en-US" dirty="0"/>
            </a:br>
            <a:endParaRPr lang="en-US" sz="1800" dirty="0">
              <a:solidFill>
                <a:schemeClr val="tx2"/>
              </a:solidFill>
            </a:endParaRP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a:xfrm>
            <a:off x="287338" y="1828800"/>
            <a:ext cx="8569325" cy="4343400"/>
          </a:xfrm>
        </p:spPr>
        <p:txBody>
          <a:bodyPr/>
          <a:lstStyle/>
          <a:p>
            <a:r>
              <a:rPr lang="en-US" dirty="0"/>
              <a:t>Tax reform (commonly known as Tax Cuts and Jobs Act – TCJA) promised to help protect American jobs. How can we measure this? </a:t>
            </a:r>
          </a:p>
        </p:txBody>
      </p:sp>
      <p:pic>
        <p:nvPicPr>
          <p:cNvPr id="62" name="Picture 61">
            <a:extLst>
              <a:ext uri="{FF2B5EF4-FFF2-40B4-BE49-F238E27FC236}">
                <a16:creationId xmlns:a16="http://schemas.microsoft.com/office/drawing/2014/main" id="{41D35230-E2BA-4699-B672-0C4FD8AA52BB}"/>
              </a:ext>
            </a:extLst>
          </p:cNvPr>
          <p:cNvPicPr>
            <a:picLocks noChangeAspect="1"/>
          </p:cNvPicPr>
          <p:nvPr/>
        </p:nvPicPr>
        <p:blipFill>
          <a:blip r:embed="rId4"/>
          <a:stretch>
            <a:fillRect/>
          </a:stretch>
        </p:blipFill>
        <p:spPr>
          <a:xfrm>
            <a:off x="1143000" y="2652463"/>
            <a:ext cx="6858000" cy="2457144"/>
          </a:xfrm>
          <a:prstGeom prst="rect">
            <a:avLst/>
          </a:prstGeom>
        </p:spPr>
      </p:pic>
      <p:graphicFrame>
        <p:nvGraphicFramePr>
          <p:cNvPr id="63" name="Table 62">
            <a:extLst>
              <a:ext uri="{FF2B5EF4-FFF2-40B4-BE49-F238E27FC236}">
                <a16:creationId xmlns:a16="http://schemas.microsoft.com/office/drawing/2014/main" id="{8B7F8BCF-FA3C-4088-B566-C8750D4370D9}"/>
              </a:ext>
            </a:extLst>
          </p:cNvPr>
          <p:cNvGraphicFramePr>
            <a:graphicFrameLocks noGrp="1"/>
          </p:cNvGraphicFramePr>
          <p:nvPr>
            <p:extLst>
              <p:ext uri="{D42A27DB-BD31-4B8C-83A1-F6EECF244321}">
                <p14:modId xmlns:p14="http://schemas.microsoft.com/office/powerpoint/2010/main" val="2337298700"/>
              </p:ext>
            </p:extLst>
          </p:nvPr>
        </p:nvGraphicFramePr>
        <p:xfrm>
          <a:off x="1264025" y="5249704"/>
          <a:ext cx="6615954" cy="900952"/>
        </p:xfrm>
        <a:graphic>
          <a:graphicData uri="http://schemas.openxmlformats.org/drawingml/2006/table">
            <a:tbl>
              <a:tblPr firstRow="1" bandRow="1">
                <a:tableStyleId>{5C22544A-7EE6-4342-B048-85BDC9FD1C3A}</a:tableStyleId>
              </a:tblPr>
              <a:tblGrid>
                <a:gridCol w="2205318">
                  <a:extLst>
                    <a:ext uri="{9D8B030D-6E8A-4147-A177-3AD203B41FA5}">
                      <a16:colId xmlns:a16="http://schemas.microsoft.com/office/drawing/2014/main" val="20000"/>
                    </a:ext>
                  </a:extLst>
                </a:gridCol>
                <a:gridCol w="2205318">
                  <a:extLst>
                    <a:ext uri="{9D8B030D-6E8A-4147-A177-3AD203B41FA5}">
                      <a16:colId xmlns:a16="http://schemas.microsoft.com/office/drawing/2014/main" val="20001"/>
                    </a:ext>
                  </a:extLst>
                </a:gridCol>
                <a:gridCol w="2205318">
                  <a:extLst>
                    <a:ext uri="{9D8B030D-6E8A-4147-A177-3AD203B41FA5}">
                      <a16:colId xmlns:a16="http://schemas.microsoft.com/office/drawing/2014/main" val="20002"/>
                    </a:ext>
                  </a:extLst>
                </a:gridCol>
              </a:tblGrid>
              <a:tr h="676019">
                <a:tc>
                  <a:txBody>
                    <a:bodyPr/>
                    <a:lstStyle/>
                    <a:p>
                      <a:pPr algn="ctr"/>
                      <a:r>
                        <a:rPr lang="en-US" sz="1800" b="1" cap="all" baseline="0" dirty="0">
                          <a:solidFill>
                            <a:schemeClr val="tx2"/>
                          </a:solidFill>
                        </a:rPr>
                        <a:t>Unemployment rate</a:t>
                      </a:r>
                    </a:p>
                  </a:txBody>
                  <a:tcPr marL="77992" marR="77992" marT="38996" marB="38996">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1" cap="all" baseline="0" dirty="0">
                          <a:solidFill>
                            <a:schemeClr val="tx2"/>
                          </a:solidFill>
                        </a:rPr>
                        <a:t>Labor participation rate</a:t>
                      </a:r>
                    </a:p>
                  </a:txBody>
                  <a:tcPr marL="77992" marR="77992" marT="38996" marB="38996">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1" cap="all" baseline="0" dirty="0">
                          <a:solidFill>
                            <a:schemeClr val="tx2"/>
                          </a:solidFill>
                        </a:rPr>
                        <a:t>Job growth </a:t>
                      </a:r>
                    </a:p>
                    <a:p>
                      <a:pPr algn="ctr"/>
                      <a:r>
                        <a:rPr lang="en-US" sz="1800" b="1" cap="all" baseline="0" dirty="0">
                          <a:solidFill>
                            <a:schemeClr val="tx2"/>
                          </a:solidFill>
                        </a:rPr>
                        <a:t>rate</a:t>
                      </a:r>
                    </a:p>
                  </a:txBody>
                  <a:tcPr marL="77992" marR="77992" marT="38996" marB="38996">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71" name="Picture 70">
            <a:extLst>
              <a:ext uri="{FF2B5EF4-FFF2-40B4-BE49-F238E27FC236}">
                <a16:creationId xmlns:a16="http://schemas.microsoft.com/office/drawing/2014/main" id="{08604953-E11B-417F-ACBC-C57649487052}"/>
              </a:ext>
            </a:extLst>
          </p:cNvPr>
          <p:cNvPicPr>
            <a:picLocks noChangeAspect="1"/>
          </p:cNvPicPr>
          <p:nvPr/>
        </p:nvPicPr>
        <p:blipFill rotWithShape="1">
          <a:blip r:embed="rId5"/>
          <a:srcRect l="-34455" t="-33506" r="-34455" b="-33506"/>
          <a:stretch/>
        </p:blipFill>
        <p:spPr>
          <a:xfrm>
            <a:off x="6085596" y="3189425"/>
            <a:ext cx="1371600" cy="1371600"/>
          </a:xfrm>
          <a:prstGeom prst="ellipse">
            <a:avLst/>
          </a:prstGeom>
          <a:solidFill>
            <a:schemeClr val="accent2"/>
          </a:solidFill>
        </p:spPr>
      </p:pic>
    </p:spTree>
    <p:extLst>
      <p:ext uri="{BB962C8B-B14F-4D97-AF65-F5344CB8AC3E}">
        <p14:creationId xmlns:p14="http://schemas.microsoft.com/office/powerpoint/2010/main" val="1424679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ABB9FE68-2071-48CC-8586-B81783AC262D}"/>
              </a:ext>
            </a:extLst>
          </p:cNvPr>
          <p:cNvSpPr/>
          <p:nvPr/>
        </p:nvSpPr>
        <p:spPr>
          <a:xfrm>
            <a:off x="4814346" y="3005220"/>
            <a:ext cx="1739788" cy="1739788"/>
          </a:xfrm>
          <a:prstGeom prst="ellipse">
            <a:avLst/>
          </a:prstGeom>
          <a:solidFill>
            <a:schemeClr val="accent2"/>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
        <p:nvSpPr>
          <p:cNvPr id="15" name="Oval 14">
            <a:extLst>
              <a:ext uri="{FF2B5EF4-FFF2-40B4-BE49-F238E27FC236}">
                <a16:creationId xmlns:a16="http://schemas.microsoft.com/office/drawing/2014/main" id="{8B47DBD1-76EF-4077-8D29-FC404CDF1C11}"/>
              </a:ext>
            </a:extLst>
          </p:cNvPr>
          <p:cNvSpPr/>
          <p:nvPr/>
        </p:nvSpPr>
        <p:spPr>
          <a:xfrm>
            <a:off x="2623597" y="3005220"/>
            <a:ext cx="1739788" cy="1739788"/>
          </a:xfrm>
          <a:prstGeom prst="ellipse">
            <a:avLst/>
          </a:prstGeom>
          <a:solidFill>
            <a:schemeClr val="accent5"/>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pic>
        <p:nvPicPr>
          <p:cNvPr id="14" name="Graphic 13">
            <a:extLst>
              <a:ext uri="{FF2B5EF4-FFF2-40B4-BE49-F238E27FC236}">
                <a16:creationId xmlns:a16="http://schemas.microsoft.com/office/drawing/2014/main" id="{A21EDC16-9E1C-49E7-AE07-151E1A5E2E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46812" y="2636371"/>
            <a:ext cx="4650375" cy="2451100"/>
          </a:xfrm>
          <a:prstGeom prst="rect">
            <a:avLst/>
          </a:prstGeom>
        </p:spPr>
      </p:pic>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a:xfrm>
            <a:off x="287338" y="1828800"/>
            <a:ext cx="8569325" cy="4114800"/>
          </a:xfrm>
        </p:spPr>
        <p:txBody>
          <a:bodyPr/>
          <a:lstStyle/>
          <a:p>
            <a:r>
              <a:rPr lang="en-US" dirty="0"/>
              <a:t>Tax reform promised accelerate capital expensing to stimulate new investment. How can we measure this? </a:t>
            </a:r>
          </a:p>
        </p:txBody>
      </p:sp>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a:xfrm>
            <a:off x="287338" y="685800"/>
            <a:ext cx="8708744" cy="958850"/>
          </a:xfrm>
        </p:spPr>
        <p:txBody>
          <a:bodyPr/>
          <a:lstStyle/>
          <a:p>
            <a:r>
              <a:rPr lang="en-US" sz="1800" dirty="0">
                <a:solidFill>
                  <a:schemeClr val="tx2"/>
                </a:solidFill>
              </a:rPr>
              <a:t>THE TAX REFORM PROMISE</a:t>
            </a:r>
            <a:br>
              <a:rPr lang="en-US" dirty="0"/>
            </a:br>
            <a:r>
              <a:rPr lang="en-US" spc="-100" dirty="0"/>
              <a:t>Accelerate capital expensing to stimulate new investment</a:t>
            </a:r>
            <a:endParaRPr lang="en-US" sz="1800" spc="-100" dirty="0">
              <a:solidFill>
                <a:schemeClr val="tx2"/>
              </a:solidFill>
            </a:endParaRPr>
          </a:p>
        </p:txBody>
      </p:sp>
      <p:graphicFrame>
        <p:nvGraphicFramePr>
          <p:cNvPr id="23" name="Table 22">
            <a:extLst>
              <a:ext uri="{FF2B5EF4-FFF2-40B4-BE49-F238E27FC236}">
                <a16:creationId xmlns:a16="http://schemas.microsoft.com/office/drawing/2014/main" id="{A6025E82-83A6-43A4-ACB6-373C55E44448}"/>
              </a:ext>
            </a:extLst>
          </p:cNvPr>
          <p:cNvGraphicFramePr>
            <a:graphicFrameLocks noGrp="1"/>
          </p:cNvGraphicFramePr>
          <p:nvPr>
            <p:extLst>
              <p:ext uri="{D42A27DB-BD31-4B8C-83A1-F6EECF244321}">
                <p14:modId xmlns:p14="http://schemas.microsoft.com/office/powerpoint/2010/main" val="4005457722"/>
              </p:ext>
            </p:extLst>
          </p:nvPr>
        </p:nvGraphicFramePr>
        <p:xfrm>
          <a:off x="2097741" y="5225605"/>
          <a:ext cx="4935072" cy="900952"/>
        </p:xfrm>
        <a:graphic>
          <a:graphicData uri="http://schemas.openxmlformats.org/drawingml/2006/table">
            <a:tbl>
              <a:tblPr firstRow="1" bandRow="1">
                <a:tableStyleId>{5C22544A-7EE6-4342-B048-85BDC9FD1C3A}</a:tableStyleId>
              </a:tblPr>
              <a:tblGrid>
                <a:gridCol w="2467536">
                  <a:extLst>
                    <a:ext uri="{9D8B030D-6E8A-4147-A177-3AD203B41FA5}">
                      <a16:colId xmlns:a16="http://schemas.microsoft.com/office/drawing/2014/main" val="20000"/>
                    </a:ext>
                  </a:extLst>
                </a:gridCol>
                <a:gridCol w="2467536">
                  <a:extLst>
                    <a:ext uri="{9D8B030D-6E8A-4147-A177-3AD203B41FA5}">
                      <a16:colId xmlns:a16="http://schemas.microsoft.com/office/drawing/2014/main" val="20001"/>
                    </a:ext>
                  </a:extLst>
                </a:gridCol>
              </a:tblGrid>
              <a:tr h="676019">
                <a:tc>
                  <a:txBody>
                    <a:bodyPr/>
                    <a:lstStyle/>
                    <a:p>
                      <a:pPr algn="ctr"/>
                      <a:r>
                        <a:rPr lang="en-US" sz="1800" b="1" cap="all" baseline="0" dirty="0">
                          <a:solidFill>
                            <a:schemeClr val="tx2"/>
                          </a:solidFill>
                        </a:rPr>
                        <a:t>Congressional research service</a:t>
                      </a:r>
                    </a:p>
                  </a:txBody>
                  <a:tcPr marL="77992" marR="77992" marT="38996" marB="3899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1" cap="all" baseline="0" dirty="0">
                          <a:solidFill>
                            <a:schemeClr val="tx2"/>
                          </a:solidFill>
                        </a:rPr>
                        <a:t>National Association of Business Economics</a:t>
                      </a:r>
                    </a:p>
                  </a:txBody>
                  <a:tcPr marL="77992" marR="77992" marT="38996" marB="3899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6" name="Picture 25">
            <a:extLst>
              <a:ext uri="{FF2B5EF4-FFF2-40B4-BE49-F238E27FC236}">
                <a16:creationId xmlns:a16="http://schemas.microsoft.com/office/drawing/2014/main" id="{91D3E0C9-0964-4408-AE10-8509B8C30D2D}"/>
              </a:ext>
            </a:extLst>
          </p:cNvPr>
          <p:cNvPicPr>
            <a:picLocks noChangeAspect="1"/>
          </p:cNvPicPr>
          <p:nvPr/>
        </p:nvPicPr>
        <p:blipFill rotWithShape="1">
          <a:blip r:embed="rId4"/>
          <a:srcRect l="-53129" t="-19942" r="-53129" b="-26240"/>
          <a:stretch/>
        </p:blipFill>
        <p:spPr>
          <a:xfrm>
            <a:off x="2807691" y="3183654"/>
            <a:ext cx="1371600" cy="1371600"/>
          </a:xfrm>
          <a:prstGeom prst="ellipse">
            <a:avLst/>
          </a:prstGeom>
          <a:solidFill>
            <a:schemeClr val="bg2"/>
          </a:solidFill>
          <a:ln>
            <a:noFill/>
          </a:ln>
        </p:spPr>
      </p:pic>
      <p:pic>
        <p:nvPicPr>
          <p:cNvPr id="13" name="Picture 12">
            <a:extLst>
              <a:ext uri="{FF2B5EF4-FFF2-40B4-BE49-F238E27FC236}">
                <a16:creationId xmlns:a16="http://schemas.microsoft.com/office/drawing/2014/main" id="{9D526273-61D8-4C20-90DB-AA92609D7CC1}"/>
              </a:ext>
            </a:extLst>
          </p:cNvPr>
          <p:cNvPicPr>
            <a:picLocks noChangeAspect="1"/>
          </p:cNvPicPr>
          <p:nvPr/>
        </p:nvPicPr>
        <p:blipFill rotWithShape="1">
          <a:blip r:embed="rId5"/>
          <a:srcRect l="-35859" t="-52210" r="-35859" b="-38292"/>
          <a:stretch/>
        </p:blipFill>
        <p:spPr>
          <a:xfrm>
            <a:off x="4997179" y="3173897"/>
            <a:ext cx="1371600" cy="1371600"/>
          </a:xfrm>
          <a:prstGeom prst="ellipse">
            <a:avLst/>
          </a:prstGeom>
          <a:solidFill>
            <a:schemeClr val="accent2"/>
          </a:solidFill>
        </p:spPr>
      </p:pic>
    </p:spTree>
    <p:extLst>
      <p:ext uri="{BB962C8B-B14F-4D97-AF65-F5344CB8AC3E}">
        <p14:creationId xmlns:p14="http://schemas.microsoft.com/office/powerpoint/2010/main" val="628439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a:xfrm>
            <a:off x="287338" y="685800"/>
            <a:ext cx="8589962" cy="958850"/>
          </a:xfrm>
        </p:spPr>
        <p:txBody>
          <a:bodyPr/>
          <a:lstStyle/>
          <a:p>
            <a:r>
              <a:rPr lang="en-US" spc="-100" dirty="0"/>
              <a:t>Accelerate capital expensing to stimulate new investment</a:t>
            </a:r>
            <a:br>
              <a:rPr lang="en-US" dirty="0"/>
            </a:br>
            <a:r>
              <a:rPr lang="en-US" sz="1800" dirty="0">
                <a:solidFill>
                  <a:schemeClr val="tx2"/>
                </a:solidFill>
              </a:rPr>
              <a:t>WHAT HAPPENED</a:t>
            </a: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p:txBody>
          <a:bodyPr/>
          <a:lstStyle/>
          <a:p>
            <a:pPr marL="228600" indent="-228600">
              <a:spcBef>
                <a:spcPts val="0"/>
              </a:spcBef>
              <a:spcAft>
                <a:spcPts val="600"/>
              </a:spcAft>
              <a:buClr>
                <a:schemeClr val="accent1"/>
              </a:buClr>
              <a:buSzPct val="80000"/>
              <a:buFont typeface="Wingdings 3" panose="05040102010807070707" pitchFamily="18" charset="2"/>
              <a:buChar char="u"/>
            </a:pPr>
            <a:r>
              <a:rPr lang="en-US" sz="1600" dirty="0">
                <a:hlinkClick r:id="rId2"/>
              </a:rPr>
              <a:t>National Association of Business Economics</a:t>
            </a:r>
            <a:r>
              <a:rPr lang="en-US" sz="1600" dirty="0"/>
              <a:t> (NABE) – Immediate expensing and corporate rate cut did not substantially impact capital investment</a:t>
            </a:r>
          </a:p>
          <a:p>
            <a:pPr marL="457200" indent="-228600">
              <a:spcBef>
                <a:spcPts val="0"/>
              </a:spcBef>
              <a:spcAft>
                <a:spcPts val="600"/>
              </a:spcAft>
              <a:buClr>
                <a:schemeClr val="tx2"/>
              </a:buClr>
              <a:buSzPct val="100000"/>
              <a:buFont typeface="Arial" panose="020B0604020202020204" pitchFamily="34" charset="0"/>
              <a:buChar char="•"/>
            </a:pPr>
            <a:r>
              <a:rPr lang="en-US" sz="1600" dirty="0"/>
              <a:t>Quarterly survey at the end of 2018 - businesses reported less growth in sales, pricing, and profit margin</a:t>
            </a:r>
          </a:p>
          <a:p>
            <a:pPr marL="457200" indent="-228600">
              <a:spcBef>
                <a:spcPts val="0"/>
              </a:spcBef>
              <a:spcAft>
                <a:spcPts val="600"/>
              </a:spcAft>
              <a:buClr>
                <a:schemeClr val="tx2"/>
              </a:buClr>
              <a:buSzPct val="100000"/>
              <a:buFont typeface="Arial" panose="020B0604020202020204" pitchFamily="34" charset="0"/>
              <a:buChar char="•"/>
            </a:pPr>
            <a:r>
              <a:rPr lang="en-US" sz="1600" dirty="0"/>
              <a:t>84% did not change hiring or investment plans</a:t>
            </a:r>
          </a:p>
          <a:p>
            <a:pPr marL="457200" indent="-228600">
              <a:spcBef>
                <a:spcPts val="0"/>
              </a:spcBef>
              <a:spcAft>
                <a:spcPts val="600"/>
              </a:spcAft>
              <a:buClr>
                <a:schemeClr val="tx2"/>
              </a:buClr>
              <a:buSzPct val="100000"/>
              <a:buFont typeface="Arial" panose="020B0604020202020204" pitchFamily="34" charset="0"/>
              <a:buChar char="•"/>
            </a:pPr>
            <a:r>
              <a:rPr lang="en-US" sz="1600" dirty="0"/>
              <a:t>Cash from tax cut → buybacks</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hlinkClick r:id="rId3"/>
              </a:rPr>
              <a:t>Congressional Research S</a:t>
            </a:r>
            <a:r>
              <a:rPr lang="en-US" sz="1600" u="sng" dirty="0">
                <a:solidFill>
                  <a:schemeClr val="accent2">
                    <a:lumMod val="75000"/>
                  </a:schemeClr>
                </a:solidFill>
              </a:rPr>
              <a:t>ervice</a:t>
            </a:r>
            <a:r>
              <a:rPr lang="en-US" sz="1600" dirty="0"/>
              <a:t> – 2018 results: 7.5% growth in equipment purchases, 5% growth in structures (mostly in the first half of 2018) … Continuing to decline</a:t>
            </a:r>
          </a:p>
          <a:p>
            <a:pPr marL="457200" indent="-228600">
              <a:spcBef>
                <a:spcPts val="0"/>
              </a:spcBef>
              <a:spcAft>
                <a:spcPts val="600"/>
              </a:spcAft>
              <a:buClr>
                <a:schemeClr val="tx2"/>
              </a:buClr>
              <a:buSzPct val="100000"/>
              <a:buFont typeface="Arial" panose="020B0604020202020204" pitchFamily="34" charset="0"/>
              <a:buChar char="•"/>
            </a:pPr>
            <a:endParaRPr lang="en-US" sz="1600" dirty="0"/>
          </a:p>
        </p:txBody>
      </p:sp>
    </p:spTree>
    <p:extLst>
      <p:ext uri="{BB962C8B-B14F-4D97-AF65-F5344CB8AC3E}">
        <p14:creationId xmlns:p14="http://schemas.microsoft.com/office/powerpoint/2010/main" val="305485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70C4-6300-423B-92F1-A26ED57A7410}"/>
              </a:ext>
            </a:extLst>
          </p:cNvPr>
          <p:cNvSpPr>
            <a:spLocks noGrp="1"/>
          </p:cNvSpPr>
          <p:nvPr>
            <p:ph type="title"/>
          </p:nvPr>
        </p:nvSpPr>
        <p:spPr>
          <a:xfrm>
            <a:off x="287338" y="685800"/>
            <a:ext cx="8964238" cy="958850"/>
          </a:xfrm>
        </p:spPr>
        <p:txBody>
          <a:bodyPr/>
          <a:lstStyle/>
          <a:p>
            <a:r>
              <a:rPr lang="en-US" sz="1800" dirty="0">
                <a:solidFill>
                  <a:schemeClr val="tx2"/>
                </a:solidFill>
              </a:rPr>
              <a:t>RESULTS</a:t>
            </a:r>
            <a:br>
              <a:rPr lang="en-US" dirty="0"/>
            </a:br>
            <a:r>
              <a:rPr lang="en-US" spc="-100" dirty="0"/>
              <a:t>Accelerate capital expensing to stimulate new investment</a:t>
            </a:r>
          </a:p>
        </p:txBody>
      </p:sp>
      <p:sp>
        <p:nvSpPr>
          <p:cNvPr id="3" name="Content Placeholder 2">
            <a:extLst>
              <a:ext uri="{FF2B5EF4-FFF2-40B4-BE49-F238E27FC236}">
                <a16:creationId xmlns:a16="http://schemas.microsoft.com/office/drawing/2014/main" id="{295635DF-D1B6-4CB7-88AA-D261AAEE1D10}"/>
              </a:ext>
            </a:extLst>
          </p:cNvPr>
          <p:cNvSpPr>
            <a:spLocks noGrp="1"/>
          </p:cNvSpPr>
          <p:nvPr>
            <p:ph idx="1"/>
          </p:nvPr>
        </p:nvSpPr>
        <p:spPr/>
        <p:txBody>
          <a:bodyPr/>
          <a:lstStyle/>
          <a:p>
            <a:pPr>
              <a:spcBef>
                <a:spcPts val="0"/>
              </a:spcBef>
              <a:spcAft>
                <a:spcPts val="600"/>
              </a:spcAft>
              <a:buClr>
                <a:schemeClr val="accent1"/>
              </a:buClr>
              <a:buSzPct val="80000"/>
            </a:pPr>
            <a:r>
              <a:rPr lang="en-US" b="1" dirty="0"/>
              <a:t>GOAL ACHIEVED?</a:t>
            </a:r>
            <a:r>
              <a:rPr lang="en-US" b="1" dirty="0">
                <a:solidFill>
                  <a:schemeClr val="accent1"/>
                </a:solidFill>
              </a:rPr>
              <a:t> NOT TO THE EXTENT ORIGINALLY ENVISIONED.</a:t>
            </a:r>
          </a:p>
          <a:p>
            <a:pPr>
              <a:spcBef>
                <a:spcPts val="0"/>
              </a:spcBef>
              <a:spcAft>
                <a:spcPts val="600"/>
              </a:spcAft>
              <a:buClr>
                <a:schemeClr val="accent1"/>
              </a:buClr>
              <a:buSzPct val="80000"/>
            </a:pPr>
            <a:r>
              <a:rPr lang="en-US" sz="1600" dirty="0"/>
              <a:t>Tax reform did not produce long-lasting capital expensing behavior in the economy. Why?</a:t>
            </a:r>
          </a:p>
          <a:p>
            <a:pPr marL="228600" lvl="2" indent="-228600">
              <a:spcBef>
                <a:spcPts val="0"/>
              </a:spcBef>
              <a:spcAft>
                <a:spcPts val="600"/>
              </a:spcAft>
              <a:buClr>
                <a:schemeClr val="accent1"/>
              </a:buClr>
              <a:buSzPct val="80000"/>
              <a:buFont typeface="Wingdings 3" panose="05040102010807070707" pitchFamily="18" charset="2"/>
              <a:buChar char="u"/>
            </a:pPr>
            <a:r>
              <a:rPr lang="en-US" sz="1600" dirty="0">
                <a:ea typeface="+mn-ea"/>
                <a:cs typeface="+mn-cs"/>
              </a:rPr>
              <a:t>Tax incentives alone do not drive capital expansion plans</a:t>
            </a:r>
          </a:p>
          <a:p>
            <a:pPr marL="228600" lvl="2" indent="-228600">
              <a:spcBef>
                <a:spcPts val="0"/>
              </a:spcBef>
              <a:spcAft>
                <a:spcPts val="600"/>
              </a:spcAft>
              <a:buClr>
                <a:schemeClr val="accent1"/>
              </a:buClr>
              <a:buSzPct val="80000"/>
              <a:buFont typeface="Wingdings 3" panose="05040102010807070707" pitchFamily="18" charset="2"/>
              <a:buChar char="u"/>
            </a:pPr>
            <a:r>
              <a:rPr lang="en-US" sz="1600" dirty="0">
                <a:ea typeface="+mn-ea"/>
                <a:cs typeface="+mn-cs"/>
              </a:rPr>
              <a:t>Need sufficient skilled and unskilled labor</a:t>
            </a:r>
          </a:p>
          <a:p>
            <a:pPr marL="228600" lvl="2" indent="-228600">
              <a:spcBef>
                <a:spcPts val="0"/>
              </a:spcBef>
              <a:spcAft>
                <a:spcPts val="600"/>
              </a:spcAft>
              <a:buClr>
                <a:schemeClr val="accent1"/>
              </a:buClr>
              <a:buSzPct val="80000"/>
              <a:buFont typeface="Wingdings 3" panose="05040102010807070707" pitchFamily="18" charset="2"/>
              <a:buChar char="u"/>
            </a:pPr>
            <a:r>
              <a:rPr lang="en-US" sz="1600" dirty="0">
                <a:ea typeface="+mn-ea"/>
                <a:cs typeface="+mn-cs"/>
              </a:rPr>
              <a:t>Tariff uncertainties</a:t>
            </a:r>
          </a:p>
          <a:p>
            <a:pPr>
              <a:spcBef>
                <a:spcPts val="0"/>
              </a:spcBef>
              <a:spcAft>
                <a:spcPts val="600"/>
              </a:spcAft>
              <a:buClr>
                <a:schemeClr val="accent1"/>
              </a:buClr>
              <a:buSzPct val="80000"/>
            </a:pPr>
            <a:endParaRPr lang="en-US" b="1" dirty="0">
              <a:solidFill>
                <a:schemeClr val="accent1"/>
              </a:solidFill>
            </a:endParaRPr>
          </a:p>
        </p:txBody>
      </p:sp>
    </p:spTree>
    <p:extLst>
      <p:ext uri="{BB962C8B-B14F-4D97-AF65-F5344CB8AC3E}">
        <p14:creationId xmlns:p14="http://schemas.microsoft.com/office/powerpoint/2010/main" val="2758204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21EDC16-9E1C-49E7-AE07-151E1A5E2E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46812" y="2636371"/>
            <a:ext cx="4650375" cy="2451100"/>
          </a:xfrm>
          <a:prstGeom prst="rect">
            <a:avLst/>
          </a:prstGeom>
        </p:spPr>
      </p:pic>
      <p:sp>
        <p:nvSpPr>
          <p:cNvPr id="16" name="Oval 15">
            <a:extLst>
              <a:ext uri="{FF2B5EF4-FFF2-40B4-BE49-F238E27FC236}">
                <a16:creationId xmlns:a16="http://schemas.microsoft.com/office/drawing/2014/main" id="{ABB9FE68-2071-48CC-8586-B81783AC262D}"/>
              </a:ext>
            </a:extLst>
          </p:cNvPr>
          <p:cNvSpPr/>
          <p:nvPr/>
        </p:nvSpPr>
        <p:spPr>
          <a:xfrm>
            <a:off x="4814346" y="3005220"/>
            <a:ext cx="1739788" cy="1739788"/>
          </a:xfrm>
          <a:prstGeom prst="ellipse">
            <a:avLst/>
          </a:prstGeom>
          <a:solidFill>
            <a:schemeClr val="accent4"/>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
        <p:nvSpPr>
          <p:cNvPr id="15" name="Oval 14">
            <a:extLst>
              <a:ext uri="{FF2B5EF4-FFF2-40B4-BE49-F238E27FC236}">
                <a16:creationId xmlns:a16="http://schemas.microsoft.com/office/drawing/2014/main" id="{8B47DBD1-76EF-4077-8D29-FC404CDF1C11}"/>
              </a:ext>
            </a:extLst>
          </p:cNvPr>
          <p:cNvSpPr/>
          <p:nvPr/>
        </p:nvSpPr>
        <p:spPr>
          <a:xfrm>
            <a:off x="2623597" y="3005220"/>
            <a:ext cx="1739788" cy="1739788"/>
          </a:xfrm>
          <a:prstGeom prst="ellipse">
            <a:avLst/>
          </a:prstGeom>
          <a:solidFill>
            <a:schemeClr val="accent3"/>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a:xfrm>
            <a:off x="287338" y="1828800"/>
            <a:ext cx="8569325" cy="4114800"/>
          </a:xfrm>
        </p:spPr>
        <p:txBody>
          <a:bodyPr/>
          <a:lstStyle/>
          <a:p>
            <a:r>
              <a:rPr lang="en-US" dirty="0"/>
              <a:t>Tax reform promised more permanence in the tax code. How can we measure this? </a:t>
            </a:r>
          </a:p>
        </p:txBody>
      </p:sp>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a:xfrm>
            <a:off x="287338" y="685800"/>
            <a:ext cx="8708744" cy="958850"/>
          </a:xfrm>
        </p:spPr>
        <p:txBody>
          <a:bodyPr/>
          <a:lstStyle/>
          <a:p>
            <a:r>
              <a:rPr lang="en-US" sz="1800" dirty="0">
                <a:solidFill>
                  <a:schemeClr val="tx2"/>
                </a:solidFill>
              </a:rPr>
              <a:t>THE TAX REFORM PROMISE</a:t>
            </a:r>
            <a:br>
              <a:rPr lang="en-US" dirty="0"/>
            </a:br>
            <a:r>
              <a:rPr lang="en-US" dirty="0"/>
              <a:t>More permanence in the tax code</a:t>
            </a:r>
            <a:endParaRPr lang="en-US" sz="1800" dirty="0">
              <a:solidFill>
                <a:schemeClr val="tx2"/>
              </a:solidFill>
            </a:endParaRPr>
          </a:p>
        </p:txBody>
      </p:sp>
      <p:graphicFrame>
        <p:nvGraphicFramePr>
          <p:cNvPr id="23" name="Table 22">
            <a:extLst>
              <a:ext uri="{FF2B5EF4-FFF2-40B4-BE49-F238E27FC236}">
                <a16:creationId xmlns:a16="http://schemas.microsoft.com/office/drawing/2014/main" id="{A6025E82-83A6-43A4-ACB6-373C55E44448}"/>
              </a:ext>
            </a:extLst>
          </p:cNvPr>
          <p:cNvGraphicFramePr>
            <a:graphicFrameLocks noGrp="1"/>
          </p:cNvGraphicFramePr>
          <p:nvPr>
            <p:extLst>
              <p:ext uri="{D42A27DB-BD31-4B8C-83A1-F6EECF244321}">
                <p14:modId xmlns:p14="http://schemas.microsoft.com/office/powerpoint/2010/main" val="2564697402"/>
              </p:ext>
            </p:extLst>
          </p:nvPr>
        </p:nvGraphicFramePr>
        <p:xfrm>
          <a:off x="2246811" y="5225605"/>
          <a:ext cx="4650376" cy="676019"/>
        </p:xfrm>
        <a:graphic>
          <a:graphicData uri="http://schemas.openxmlformats.org/drawingml/2006/table">
            <a:tbl>
              <a:tblPr firstRow="1" bandRow="1">
                <a:tableStyleId>{5C22544A-7EE6-4342-B048-85BDC9FD1C3A}</a:tableStyleId>
              </a:tblPr>
              <a:tblGrid>
                <a:gridCol w="2325188">
                  <a:extLst>
                    <a:ext uri="{9D8B030D-6E8A-4147-A177-3AD203B41FA5}">
                      <a16:colId xmlns:a16="http://schemas.microsoft.com/office/drawing/2014/main" val="20000"/>
                    </a:ext>
                  </a:extLst>
                </a:gridCol>
                <a:gridCol w="2325188">
                  <a:extLst>
                    <a:ext uri="{9D8B030D-6E8A-4147-A177-3AD203B41FA5}">
                      <a16:colId xmlns:a16="http://schemas.microsoft.com/office/drawing/2014/main" val="20001"/>
                    </a:ext>
                  </a:extLst>
                </a:gridCol>
              </a:tblGrid>
              <a:tr h="676019">
                <a:tc>
                  <a:txBody>
                    <a:bodyPr/>
                    <a:lstStyle/>
                    <a:p>
                      <a:pPr algn="ctr"/>
                      <a:r>
                        <a:rPr lang="en-US" sz="1800" b="1" cap="all" baseline="0" dirty="0">
                          <a:solidFill>
                            <a:schemeClr val="tx2"/>
                          </a:solidFill>
                        </a:rPr>
                        <a:t>INDIVIDUAL PROVISIONS</a:t>
                      </a:r>
                    </a:p>
                  </a:txBody>
                  <a:tcPr marL="77992" marR="77992" marT="38996" marB="3899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1" cap="all" baseline="0" dirty="0">
                          <a:solidFill>
                            <a:schemeClr val="tx2"/>
                          </a:solidFill>
                        </a:rPr>
                        <a:t>BUSINESS PROVISIONS</a:t>
                      </a:r>
                    </a:p>
                  </a:txBody>
                  <a:tcPr marL="77992" marR="77992" marT="38996" marB="3899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0" name="Picture 9">
            <a:extLst>
              <a:ext uri="{FF2B5EF4-FFF2-40B4-BE49-F238E27FC236}">
                <a16:creationId xmlns:a16="http://schemas.microsoft.com/office/drawing/2014/main" id="{6A5B95FE-77EC-4355-91ED-CD1837CBC7AA}"/>
              </a:ext>
            </a:extLst>
          </p:cNvPr>
          <p:cNvPicPr>
            <a:picLocks noChangeAspect="1"/>
          </p:cNvPicPr>
          <p:nvPr/>
        </p:nvPicPr>
        <p:blipFill rotWithShape="1">
          <a:blip r:embed="rId4"/>
          <a:srcRect l="-36275" t="-46856" r="-36275" b="-37874"/>
          <a:stretch/>
        </p:blipFill>
        <p:spPr>
          <a:xfrm>
            <a:off x="2807691" y="3201303"/>
            <a:ext cx="1371600" cy="1371600"/>
          </a:xfrm>
          <a:prstGeom prst="ellipse">
            <a:avLst/>
          </a:prstGeom>
          <a:solidFill>
            <a:schemeClr val="accent3"/>
          </a:solidFill>
        </p:spPr>
      </p:pic>
      <p:pic>
        <p:nvPicPr>
          <p:cNvPr id="11" name="Picture 10">
            <a:extLst>
              <a:ext uri="{FF2B5EF4-FFF2-40B4-BE49-F238E27FC236}">
                <a16:creationId xmlns:a16="http://schemas.microsoft.com/office/drawing/2014/main" id="{1B82DDDE-9350-4902-BCAC-88D820B29967}"/>
              </a:ext>
            </a:extLst>
          </p:cNvPr>
          <p:cNvPicPr>
            <a:picLocks noChangeAspect="1"/>
          </p:cNvPicPr>
          <p:nvPr/>
        </p:nvPicPr>
        <p:blipFill rotWithShape="1">
          <a:blip r:embed="rId5"/>
          <a:srcRect l="-51441" t="-38113" r="-60482" b="-38878"/>
          <a:stretch/>
        </p:blipFill>
        <p:spPr>
          <a:xfrm>
            <a:off x="5011314" y="3189314"/>
            <a:ext cx="1371600" cy="1371600"/>
          </a:xfrm>
          <a:prstGeom prst="ellipse">
            <a:avLst/>
          </a:prstGeom>
          <a:solidFill>
            <a:schemeClr val="accent4"/>
          </a:solidFill>
        </p:spPr>
      </p:pic>
    </p:spTree>
    <p:extLst>
      <p:ext uri="{BB962C8B-B14F-4D97-AF65-F5344CB8AC3E}">
        <p14:creationId xmlns:p14="http://schemas.microsoft.com/office/powerpoint/2010/main" val="864346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a:xfrm>
            <a:off x="287338" y="685800"/>
            <a:ext cx="8589962" cy="958850"/>
          </a:xfrm>
        </p:spPr>
        <p:txBody>
          <a:bodyPr/>
          <a:lstStyle/>
          <a:p>
            <a:r>
              <a:rPr lang="en-US" dirty="0"/>
              <a:t>More permanence in the tax code</a:t>
            </a:r>
            <a:br>
              <a:rPr lang="en-US" dirty="0"/>
            </a:br>
            <a:r>
              <a:rPr lang="en-US" sz="1800" dirty="0">
                <a:solidFill>
                  <a:schemeClr val="tx2"/>
                </a:solidFill>
              </a:rPr>
              <a:t>WHAT HAPPENED</a:t>
            </a: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p:txBody>
          <a:bodyPr/>
          <a:lstStyle/>
          <a:p>
            <a:pPr marL="228600" indent="-228600">
              <a:spcBef>
                <a:spcPts val="0"/>
              </a:spcBef>
              <a:spcAft>
                <a:spcPts val="600"/>
              </a:spcAft>
              <a:buClr>
                <a:schemeClr val="accent1"/>
              </a:buClr>
              <a:buSzPct val="80000"/>
              <a:buFont typeface="Wingdings 3" panose="05040102010807070707" pitchFamily="18" charset="2"/>
              <a:buChar char="u"/>
            </a:pPr>
            <a:r>
              <a:rPr lang="en-US" sz="1600" dirty="0"/>
              <a:t>TCJA provisions for individual taxation expire at the end of 2025 </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t>In 2026 almost all individual taxpayers will face a significant tax increase </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t>Almost all business provisions will not expire (except 100% bonus expensing) </a:t>
            </a:r>
            <a:r>
              <a:rPr lang="en-US" sz="1600" b="1" dirty="0"/>
              <a:t>unless Congress extends </a:t>
            </a:r>
          </a:p>
          <a:p>
            <a:pPr marL="457200" indent="-228600">
              <a:spcBef>
                <a:spcPts val="0"/>
              </a:spcBef>
              <a:spcAft>
                <a:spcPts val="600"/>
              </a:spcAft>
              <a:buClr>
                <a:schemeClr val="tx2"/>
              </a:buClr>
              <a:buSzPct val="100000"/>
              <a:buFont typeface="Arial" panose="020B0604020202020204" pitchFamily="34" charset="0"/>
              <a:buChar char="•"/>
            </a:pPr>
            <a:endParaRPr lang="en-US" sz="1600" dirty="0"/>
          </a:p>
        </p:txBody>
      </p:sp>
    </p:spTree>
    <p:extLst>
      <p:ext uri="{BB962C8B-B14F-4D97-AF65-F5344CB8AC3E}">
        <p14:creationId xmlns:p14="http://schemas.microsoft.com/office/powerpoint/2010/main" val="1325887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70C4-6300-423B-92F1-A26ED57A7410}"/>
              </a:ext>
            </a:extLst>
          </p:cNvPr>
          <p:cNvSpPr>
            <a:spLocks noGrp="1"/>
          </p:cNvSpPr>
          <p:nvPr>
            <p:ph type="title"/>
          </p:nvPr>
        </p:nvSpPr>
        <p:spPr>
          <a:xfrm>
            <a:off x="287338" y="685800"/>
            <a:ext cx="8589962" cy="958850"/>
          </a:xfrm>
        </p:spPr>
        <p:txBody>
          <a:bodyPr/>
          <a:lstStyle/>
          <a:p>
            <a:r>
              <a:rPr lang="en-US" sz="1800" dirty="0">
                <a:solidFill>
                  <a:schemeClr val="tx2"/>
                </a:solidFill>
              </a:rPr>
              <a:t>RESULTS</a:t>
            </a:r>
            <a:br>
              <a:rPr lang="en-US" dirty="0"/>
            </a:br>
            <a:r>
              <a:rPr lang="en-US" dirty="0"/>
              <a:t>More permanence in the tax code</a:t>
            </a:r>
            <a:endParaRPr lang="en-US" spc="-100" dirty="0"/>
          </a:p>
        </p:txBody>
      </p:sp>
      <p:sp>
        <p:nvSpPr>
          <p:cNvPr id="3" name="Content Placeholder 2">
            <a:extLst>
              <a:ext uri="{FF2B5EF4-FFF2-40B4-BE49-F238E27FC236}">
                <a16:creationId xmlns:a16="http://schemas.microsoft.com/office/drawing/2014/main" id="{295635DF-D1B6-4CB7-88AA-D261AAEE1D10}"/>
              </a:ext>
            </a:extLst>
          </p:cNvPr>
          <p:cNvSpPr>
            <a:spLocks noGrp="1"/>
          </p:cNvSpPr>
          <p:nvPr>
            <p:ph idx="1"/>
          </p:nvPr>
        </p:nvSpPr>
        <p:spPr/>
        <p:txBody>
          <a:bodyPr/>
          <a:lstStyle/>
          <a:p>
            <a:pPr>
              <a:spcBef>
                <a:spcPts val="0"/>
              </a:spcBef>
              <a:spcAft>
                <a:spcPts val="600"/>
              </a:spcAft>
              <a:buClr>
                <a:schemeClr val="accent1"/>
              </a:buClr>
              <a:buSzPct val="80000"/>
            </a:pPr>
            <a:r>
              <a:rPr lang="en-US" b="1" dirty="0"/>
              <a:t>GOAL ACHIEVED?</a:t>
            </a:r>
            <a:r>
              <a:rPr lang="en-US" b="1" dirty="0">
                <a:solidFill>
                  <a:schemeClr val="accent1"/>
                </a:solidFill>
              </a:rPr>
              <a:t> PROBABLY NOT.</a:t>
            </a:r>
          </a:p>
          <a:p>
            <a:pPr>
              <a:spcBef>
                <a:spcPts val="0"/>
              </a:spcBef>
              <a:spcAft>
                <a:spcPts val="600"/>
              </a:spcAft>
              <a:buClr>
                <a:schemeClr val="accent1"/>
              </a:buClr>
              <a:buSzPct val="80000"/>
            </a:pPr>
            <a:r>
              <a:rPr lang="en-US" sz="1600" dirty="0"/>
              <a:t>Based on an understanding of the expiring provisions and political and national debt reality, changes to TCJA seem inevitable over the next decade.</a:t>
            </a:r>
          </a:p>
          <a:p>
            <a:pPr>
              <a:spcBef>
                <a:spcPts val="0"/>
              </a:spcBef>
              <a:spcAft>
                <a:spcPts val="600"/>
              </a:spcAft>
              <a:buClr>
                <a:schemeClr val="accent1"/>
              </a:buClr>
              <a:buSzPct val="80000"/>
            </a:pPr>
            <a:endParaRPr lang="en-US" b="1" dirty="0">
              <a:solidFill>
                <a:schemeClr val="accent1"/>
              </a:solidFill>
            </a:endParaRPr>
          </a:p>
        </p:txBody>
      </p:sp>
    </p:spTree>
    <p:extLst>
      <p:ext uri="{BB962C8B-B14F-4D97-AF65-F5344CB8AC3E}">
        <p14:creationId xmlns:p14="http://schemas.microsoft.com/office/powerpoint/2010/main" val="3649965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ABB9FE68-2071-48CC-8586-B81783AC262D}"/>
              </a:ext>
            </a:extLst>
          </p:cNvPr>
          <p:cNvSpPr/>
          <p:nvPr/>
        </p:nvSpPr>
        <p:spPr>
          <a:xfrm>
            <a:off x="4814346" y="3005220"/>
            <a:ext cx="1739788" cy="1739788"/>
          </a:xfrm>
          <a:prstGeom prst="ellipse">
            <a:avLst/>
          </a:prstGeom>
          <a:solidFill>
            <a:schemeClr val="accent1"/>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pic>
        <p:nvPicPr>
          <p:cNvPr id="13" name="Picture 12">
            <a:extLst>
              <a:ext uri="{FF2B5EF4-FFF2-40B4-BE49-F238E27FC236}">
                <a16:creationId xmlns:a16="http://schemas.microsoft.com/office/drawing/2014/main" id="{DE01A172-97AA-4404-9809-C997673EB50C}"/>
              </a:ext>
            </a:extLst>
          </p:cNvPr>
          <p:cNvPicPr>
            <a:picLocks noChangeAspect="1"/>
          </p:cNvPicPr>
          <p:nvPr/>
        </p:nvPicPr>
        <p:blipFill rotWithShape="1">
          <a:blip r:embed="rId2"/>
          <a:srcRect l="-82013" t="-18081" r="-82013" b="-18081"/>
          <a:stretch/>
        </p:blipFill>
        <p:spPr>
          <a:xfrm>
            <a:off x="4998440" y="3176121"/>
            <a:ext cx="1371600" cy="1371600"/>
          </a:xfrm>
          <a:prstGeom prst="ellipse">
            <a:avLst/>
          </a:prstGeom>
          <a:solidFill>
            <a:schemeClr val="accent1"/>
          </a:solidFill>
        </p:spPr>
      </p:pic>
      <p:sp>
        <p:nvSpPr>
          <p:cNvPr id="15" name="Oval 14">
            <a:extLst>
              <a:ext uri="{FF2B5EF4-FFF2-40B4-BE49-F238E27FC236}">
                <a16:creationId xmlns:a16="http://schemas.microsoft.com/office/drawing/2014/main" id="{8B47DBD1-76EF-4077-8D29-FC404CDF1C11}"/>
              </a:ext>
            </a:extLst>
          </p:cNvPr>
          <p:cNvSpPr/>
          <p:nvPr/>
        </p:nvSpPr>
        <p:spPr>
          <a:xfrm>
            <a:off x="2623597" y="3005220"/>
            <a:ext cx="1739788" cy="1739788"/>
          </a:xfrm>
          <a:prstGeom prst="ellipse">
            <a:avLst/>
          </a:prstGeom>
          <a:solidFill>
            <a:schemeClr val="tx2"/>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pic>
        <p:nvPicPr>
          <p:cNvPr id="12" name="Picture 11">
            <a:extLst>
              <a:ext uri="{FF2B5EF4-FFF2-40B4-BE49-F238E27FC236}">
                <a16:creationId xmlns:a16="http://schemas.microsoft.com/office/drawing/2014/main" id="{21572426-6912-4279-9B95-6C3F07175A60}"/>
              </a:ext>
            </a:extLst>
          </p:cNvPr>
          <p:cNvPicPr>
            <a:picLocks noChangeAspect="1"/>
          </p:cNvPicPr>
          <p:nvPr/>
        </p:nvPicPr>
        <p:blipFill rotWithShape="1">
          <a:blip r:embed="rId3"/>
          <a:srcRect l="-23378" t="-37137" r="-23378" b="-37137"/>
          <a:stretch/>
        </p:blipFill>
        <p:spPr>
          <a:xfrm>
            <a:off x="2807691" y="3200400"/>
            <a:ext cx="1371600" cy="1371600"/>
          </a:xfrm>
          <a:prstGeom prst="ellipse">
            <a:avLst/>
          </a:prstGeom>
          <a:solidFill>
            <a:schemeClr val="tx2"/>
          </a:solidFill>
        </p:spPr>
      </p:pic>
      <p:pic>
        <p:nvPicPr>
          <p:cNvPr id="14" name="Graphic 13">
            <a:extLst>
              <a:ext uri="{FF2B5EF4-FFF2-40B4-BE49-F238E27FC236}">
                <a16:creationId xmlns:a16="http://schemas.microsoft.com/office/drawing/2014/main" id="{A21EDC16-9E1C-49E7-AE07-151E1A5E2E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6812" y="2636371"/>
            <a:ext cx="4650375" cy="2451100"/>
          </a:xfrm>
          <a:prstGeom prst="rect">
            <a:avLst/>
          </a:prstGeom>
        </p:spPr>
      </p:pic>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a:xfrm>
            <a:off x="287338" y="1828800"/>
            <a:ext cx="8569325" cy="4114800"/>
          </a:xfrm>
        </p:spPr>
        <p:txBody>
          <a:bodyPr/>
          <a:lstStyle/>
          <a:p>
            <a:r>
              <a:rPr lang="en-US" dirty="0"/>
              <a:t>Tax reform promised to bring jobs back to the US. How can we measure this? </a:t>
            </a:r>
          </a:p>
        </p:txBody>
      </p:sp>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a:xfrm>
            <a:off x="287338" y="685800"/>
            <a:ext cx="8708744" cy="958850"/>
          </a:xfrm>
        </p:spPr>
        <p:txBody>
          <a:bodyPr/>
          <a:lstStyle/>
          <a:p>
            <a:r>
              <a:rPr lang="en-US" sz="1800" dirty="0">
                <a:solidFill>
                  <a:schemeClr val="tx2"/>
                </a:solidFill>
              </a:rPr>
              <a:t>THE TAX REFORM PROMISE</a:t>
            </a:r>
            <a:br>
              <a:rPr lang="en-US" dirty="0"/>
            </a:br>
            <a:r>
              <a:rPr lang="en-US" dirty="0"/>
              <a:t>Bring back jobs from overseas</a:t>
            </a:r>
            <a:endParaRPr lang="en-US" sz="1800" dirty="0">
              <a:solidFill>
                <a:schemeClr val="tx2"/>
              </a:solidFill>
            </a:endParaRPr>
          </a:p>
        </p:txBody>
      </p:sp>
      <p:graphicFrame>
        <p:nvGraphicFramePr>
          <p:cNvPr id="23" name="Table 22">
            <a:extLst>
              <a:ext uri="{FF2B5EF4-FFF2-40B4-BE49-F238E27FC236}">
                <a16:creationId xmlns:a16="http://schemas.microsoft.com/office/drawing/2014/main" id="{A6025E82-83A6-43A4-ACB6-373C55E44448}"/>
              </a:ext>
            </a:extLst>
          </p:cNvPr>
          <p:cNvGraphicFramePr>
            <a:graphicFrameLocks noGrp="1"/>
          </p:cNvGraphicFramePr>
          <p:nvPr>
            <p:extLst>
              <p:ext uri="{D42A27DB-BD31-4B8C-83A1-F6EECF244321}">
                <p14:modId xmlns:p14="http://schemas.microsoft.com/office/powerpoint/2010/main" val="538842830"/>
              </p:ext>
            </p:extLst>
          </p:nvPr>
        </p:nvGraphicFramePr>
        <p:xfrm>
          <a:off x="2246811" y="5275337"/>
          <a:ext cx="4650376" cy="676019"/>
        </p:xfrm>
        <a:graphic>
          <a:graphicData uri="http://schemas.openxmlformats.org/drawingml/2006/table">
            <a:tbl>
              <a:tblPr firstRow="1" bandRow="1">
                <a:tableStyleId>{5C22544A-7EE6-4342-B048-85BDC9FD1C3A}</a:tableStyleId>
              </a:tblPr>
              <a:tblGrid>
                <a:gridCol w="2325188">
                  <a:extLst>
                    <a:ext uri="{9D8B030D-6E8A-4147-A177-3AD203B41FA5}">
                      <a16:colId xmlns:a16="http://schemas.microsoft.com/office/drawing/2014/main" val="20000"/>
                    </a:ext>
                  </a:extLst>
                </a:gridCol>
                <a:gridCol w="2325188">
                  <a:extLst>
                    <a:ext uri="{9D8B030D-6E8A-4147-A177-3AD203B41FA5}">
                      <a16:colId xmlns:a16="http://schemas.microsoft.com/office/drawing/2014/main" val="20001"/>
                    </a:ext>
                  </a:extLst>
                </a:gridCol>
              </a:tblGrid>
              <a:tr h="676019">
                <a:tc>
                  <a:txBody>
                    <a:bodyPr/>
                    <a:lstStyle/>
                    <a:p>
                      <a:pPr algn="ctr"/>
                      <a:r>
                        <a:rPr lang="en-US" sz="1800" b="1" cap="all" baseline="0" dirty="0">
                          <a:solidFill>
                            <a:schemeClr val="tx2"/>
                          </a:solidFill>
                        </a:rPr>
                        <a:t>Incentives</a:t>
                      </a:r>
                    </a:p>
                  </a:txBody>
                  <a:tcPr marL="77992" marR="77992" marT="38996" marB="3899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1" cap="all" baseline="0" dirty="0">
                          <a:solidFill>
                            <a:schemeClr val="tx2"/>
                          </a:solidFill>
                        </a:rPr>
                        <a:t>Federal tax research</a:t>
                      </a:r>
                    </a:p>
                  </a:txBody>
                  <a:tcPr marL="77992" marR="77992" marT="38996" marB="3899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91675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a:xfrm>
            <a:off x="287338" y="685800"/>
            <a:ext cx="8589962" cy="958850"/>
          </a:xfrm>
        </p:spPr>
        <p:txBody>
          <a:bodyPr/>
          <a:lstStyle/>
          <a:p>
            <a:r>
              <a:rPr lang="en-US" dirty="0"/>
              <a:t>Bring back jobs from overseas</a:t>
            </a:r>
            <a:br>
              <a:rPr lang="en-US" dirty="0"/>
            </a:br>
            <a:r>
              <a:rPr lang="en-US" sz="1800" dirty="0">
                <a:solidFill>
                  <a:schemeClr val="tx2"/>
                </a:solidFill>
              </a:rPr>
              <a:t>WHAT HAPPENED</a:t>
            </a: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a:xfrm>
            <a:off x="287338" y="1828800"/>
            <a:ext cx="8569325" cy="4343400"/>
          </a:xfrm>
        </p:spPr>
        <p:txBody>
          <a:bodyPr/>
          <a:lstStyle/>
          <a:p>
            <a:pPr marL="228600" indent="-228600">
              <a:spcBef>
                <a:spcPts val="0"/>
              </a:spcBef>
              <a:spcAft>
                <a:spcPts val="600"/>
              </a:spcAft>
              <a:buClr>
                <a:schemeClr val="accent1"/>
              </a:buClr>
              <a:buSzPct val="80000"/>
              <a:buFont typeface="Wingdings 3" panose="05040102010807070707" pitchFamily="18" charset="2"/>
              <a:buChar char="u"/>
            </a:pPr>
            <a:r>
              <a:rPr lang="en-US" sz="1600" dirty="0"/>
              <a:t>Incentives encouraged companies to expand efforts offshore </a:t>
            </a:r>
          </a:p>
          <a:p>
            <a:pPr marL="457200" indent="-228600">
              <a:spcBef>
                <a:spcPts val="0"/>
              </a:spcBef>
              <a:spcAft>
                <a:spcPts val="600"/>
              </a:spcAft>
              <a:buClr>
                <a:schemeClr val="tx2"/>
              </a:buClr>
              <a:buSzPct val="100000"/>
              <a:buFont typeface="Arial" panose="020B0604020202020204" pitchFamily="34" charset="0"/>
              <a:buChar char="•"/>
            </a:pPr>
            <a:r>
              <a:rPr lang="en-US" sz="1600" dirty="0"/>
              <a:t>New 100% dividend received deduction on most active, operating income earned overseas within a normal rate of return of 10% of foreign invested tangible assets</a:t>
            </a:r>
          </a:p>
          <a:p>
            <a:pPr marL="457200" indent="-228600">
              <a:spcBef>
                <a:spcPts val="0"/>
              </a:spcBef>
              <a:spcAft>
                <a:spcPts val="600"/>
              </a:spcAft>
              <a:buClr>
                <a:schemeClr val="tx2"/>
              </a:buClr>
              <a:buSzPct val="100000"/>
              <a:buFont typeface="Arial" panose="020B0604020202020204" pitchFamily="34" charset="0"/>
              <a:buChar char="•"/>
            </a:pPr>
            <a:r>
              <a:rPr lang="en-US" sz="1600" dirty="0"/>
              <a:t>Taxes the remaining foreign income at half the normal 21% or less after foreign tax credits</a:t>
            </a:r>
          </a:p>
          <a:p>
            <a:pPr marL="457200" indent="-228600">
              <a:spcBef>
                <a:spcPts val="0"/>
              </a:spcBef>
              <a:spcAft>
                <a:spcPts val="600"/>
              </a:spcAft>
              <a:buClr>
                <a:schemeClr val="tx2"/>
              </a:buClr>
              <a:buSzPct val="100000"/>
              <a:buFont typeface="Arial" panose="020B0604020202020204" pitchFamily="34" charset="0"/>
              <a:buChar char="•"/>
            </a:pPr>
            <a:r>
              <a:rPr lang="en-US" sz="1600" dirty="0"/>
              <a:t>Provides a deduction for significant intangible assets located in the U.S. that generate revenue from foreign parties</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t>Tax Policy Center, Congressional Budget Office and Institute on Taxation &amp; Economic Policy</a:t>
            </a:r>
          </a:p>
          <a:p>
            <a:pPr marL="457200" indent="-228600">
              <a:spcBef>
                <a:spcPts val="0"/>
              </a:spcBef>
              <a:spcAft>
                <a:spcPts val="600"/>
              </a:spcAft>
              <a:buClr>
                <a:schemeClr val="tx2"/>
              </a:buClr>
              <a:buSzPct val="100000"/>
              <a:buFont typeface="Arial" panose="020B0604020202020204" pitchFamily="34" charset="0"/>
              <a:buChar char="•"/>
            </a:pPr>
            <a:r>
              <a:rPr lang="en-US" sz="1600" dirty="0"/>
              <a:t>All concluded that TCJA created net substantial additional incentives for continued and expanded offshore profit shifting, even after the base erosion provisions</a:t>
            </a:r>
          </a:p>
          <a:p>
            <a:pPr marL="457200" indent="-228600">
              <a:spcBef>
                <a:spcPts val="0"/>
              </a:spcBef>
              <a:spcAft>
                <a:spcPts val="600"/>
              </a:spcAft>
              <a:buClr>
                <a:schemeClr val="tx2"/>
              </a:buClr>
              <a:buSzPct val="100000"/>
              <a:buFont typeface="Arial" panose="020B0604020202020204" pitchFamily="34" charset="0"/>
              <a:buChar char="•"/>
            </a:pPr>
            <a:r>
              <a:rPr lang="en-US" sz="1600" dirty="0"/>
              <a:t>There was not even a requirement that companies must bring back their foreign earnings to enjoy the reduced rate on their “trapped” overseas earnings as of the date of tax reform</a:t>
            </a:r>
          </a:p>
          <a:p>
            <a:pPr marL="457200" indent="-228600">
              <a:spcBef>
                <a:spcPts val="0"/>
              </a:spcBef>
              <a:spcAft>
                <a:spcPts val="600"/>
              </a:spcAft>
              <a:buClr>
                <a:schemeClr val="tx2"/>
              </a:buClr>
              <a:buSzPct val="100000"/>
              <a:buFont typeface="Arial" panose="020B0604020202020204" pitchFamily="34" charset="0"/>
              <a:buChar char="•"/>
            </a:pPr>
            <a:r>
              <a:rPr lang="en-US" sz="1600" dirty="0"/>
              <a:t>No requirement that any such repatriation must be reinvested in domestic jobs</a:t>
            </a:r>
          </a:p>
          <a:p>
            <a:pPr marL="228600" indent="-228600">
              <a:spcBef>
                <a:spcPts val="0"/>
              </a:spcBef>
              <a:spcAft>
                <a:spcPts val="600"/>
              </a:spcAft>
              <a:buClr>
                <a:schemeClr val="accent1"/>
              </a:buClr>
              <a:buSzPct val="80000"/>
              <a:buFont typeface="Wingdings 3" panose="05040102010807070707" pitchFamily="18" charset="2"/>
              <a:buChar char="u"/>
            </a:pPr>
            <a:endParaRPr lang="en-US" sz="1600" dirty="0"/>
          </a:p>
          <a:p>
            <a:pPr marL="228600" indent="-228600">
              <a:spcBef>
                <a:spcPts val="0"/>
              </a:spcBef>
              <a:spcAft>
                <a:spcPts val="600"/>
              </a:spcAft>
              <a:buClr>
                <a:schemeClr val="accent1"/>
              </a:buClr>
              <a:buSzPct val="80000"/>
              <a:buFont typeface="Wingdings 3" panose="05040102010807070707" pitchFamily="18" charset="2"/>
              <a:buChar char="u"/>
            </a:pPr>
            <a:endParaRPr lang="en-US" sz="1600" dirty="0"/>
          </a:p>
          <a:p>
            <a:pPr marL="457200" indent="-228600">
              <a:spcBef>
                <a:spcPts val="0"/>
              </a:spcBef>
              <a:spcAft>
                <a:spcPts val="600"/>
              </a:spcAft>
              <a:buClr>
                <a:schemeClr val="tx2"/>
              </a:buClr>
              <a:buSzPct val="100000"/>
              <a:buFont typeface="Arial" panose="020B0604020202020204" pitchFamily="34" charset="0"/>
              <a:buChar char="•"/>
            </a:pPr>
            <a:endParaRPr lang="en-US" sz="1600" dirty="0"/>
          </a:p>
        </p:txBody>
      </p:sp>
    </p:spTree>
    <p:extLst>
      <p:ext uri="{BB962C8B-B14F-4D97-AF65-F5344CB8AC3E}">
        <p14:creationId xmlns:p14="http://schemas.microsoft.com/office/powerpoint/2010/main" val="1736100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70C4-6300-423B-92F1-A26ED57A7410}"/>
              </a:ext>
            </a:extLst>
          </p:cNvPr>
          <p:cNvSpPr>
            <a:spLocks noGrp="1"/>
          </p:cNvSpPr>
          <p:nvPr>
            <p:ph type="title"/>
          </p:nvPr>
        </p:nvSpPr>
        <p:spPr>
          <a:xfrm>
            <a:off x="287338" y="685800"/>
            <a:ext cx="8589962" cy="958850"/>
          </a:xfrm>
        </p:spPr>
        <p:txBody>
          <a:bodyPr/>
          <a:lstStyle/>
          <a:p>
            <a:r>
              <a:rPr lang="en-US" sz="1800" dirty="0">
                <a:solidFill>
                  <a:schemeClr val="tx2"/>
                </a:solidFill>
              </a:rPr>
              <a:t>RESULTS</a:t>
            </a:r>
            <a:br>
              <a:rPr lang="en-US" dirty="0"/>
            </a:br>
            <a:r>
              <a:rPr lang="en-US" dirty="0"/>
              <a:t>Bring back jobs from overseas</a:t>
            </a:r>
            <a:br>
              <a:rPr lang="en-US" dirty="0"/>
            </a:br>
            <a:endParaRPr lang="en-US" spc="-100" dirty="0"/>
          </a:p>
        </p:txBody>
      </p:sp>
      <p:sp>
        <p:nvSpPr>
          <p:cNvPr id="3" name="Content Placeholder 2">
            <a:extLst>
              <a:ext uri="{FF2B5EF4-FFF2-40B4-BE49-F238E27FC236}">
                <a16:creationId xmlns:a16="http://schemas.microsoft.com/office/drawing/2014/main" id="{295635DF-D1B6-4CB7-88AA-D261AAEE1D10}"/>
              </a:ext>
            </a:extLst>
          </p:cNvPr>
          <p:cNvSpPr>
            <a:spLocks noGrp="1"/>
          </p:cNvSpPr>
          <p:nvPr>
            <p:ph idx="1"/>
          </p:nvPr>
        </p:nvSpPr>
        <p:spPr/>
        <p:txBody>
          <a:bodyPr/>
          <a:lstStyle/>
          <a:p>
            <a:pPr>
              <a:spcBef>
                <a:spcPts val="0"/>
              </a:spcBef>
              <a:spcAft>
                <a:spcPts val="600"/>
              </a:spcAft>
              <a:buClr>
                <a:schemeClr val="accent1"/>
              </a:buClr>
              <a:buSzPct val="80000"/>
            </a:pPr>
            <a:r>
              <a:rPr lang="en-US" b="1" dirty="0"/>
              <a:t>GOAL ACHIEVED?</a:t>
            </a:r>
            <a:r>
              <a:rPr lang="en-US" b="1" dirty="0">
                <a:solidFill>
                  <a:schemeClr val="accent1"/>
                </a:solidFill>
              </a:rPr>
              <a:t> NO.</a:t>
            </a:r>
          </a:p>
          <a:p>
            <a:pPr>
              <a:spcBef>
                <a:spcPts val="0"/>
              </a:spcBef>
              <a:spcAft>
                <a:spcPts val="600"/>
              </a:spcAft>
              <a:buClr>
                <a:schemeClr val="accent1"/>
              </a:buClr>
              <a:buSzPct val="80000"/>
            </a:pPr>
            <a:r>
              <a:rPr lang="en-US" sz="1600" dirty="0"/>
              <a:t>The new tax TCJA provisions provided U.S. businesses a significant incentive to increase their foreign operations, especially increasing tangible assets (despite the base erosion alternative minimum tax – BEAT – provision). Despite the administration’s intent, U.S. multinationals increased their capital investments overseas significantly more than they did in the U.S.</a:t>
            </a:r>
          </a:p>
          <a:p>
            <a:pPr>
              <a:spcBef>
                <a:spcPts val="0"/>
              </a:spcBef>
              <a:spcAft>
                <a:spcPts val="600"/>
              </a:spcAft>
              <a:buClr>
                <a:schemeClr val="accent1"/>
              </a:buClr>
              <a:buSzPct val="80000"/>
            </a:pPr>
            <a:endParaRPr lang="en-US" sz="1600" b="1" dirty="0"/>
          </a:p>
          <a:p>
            <a:pPr>
              <a:spcBef>
                <a:spcPts val="0"/>
              </a:spcBef>
              <a:spcAft>
                <a:spcPts val="600"/>
              </a:spcAft>
              <a:buClr>
                <a:schemeClr val="accent1"/>
              </a:buClr>
              <a:buSzPct val="80000"/>
            </a:pPr>
            <a:endParaRPr lang="en-US" dirty="0"/>
          </a:p>
          <a:p>
            <a:pPr>
              <a:spcBef>
                <a:spcPts val="0"/>
              </a:spcBef>
              <a:spcAft>
                <a:spcPts val="600"/>
              </a:spcAft>
              <a:buClr>
                <a:schemeClr val="accent1"/>
              </a:buClr>
              <a:buSzPct val="80000"/>
            </a:pPr>
            <a:endParaRPr lang="en-US" b="1" dirty="0">
              <a:solidFill>
                <a:schemeClr val="accent1"/>
              </a:solidFill>
            </a:endParaRPr>
          </a:p>
        </p:txBody>
      </p:sp>
    </p:spTree>
    <p:extLst>
      <p:ext uri="{BB962C8B-B14F-4D97-AF65-F5344CB8AC3E}">
        <p14:creationId xmlns:p14="http://schemas.microsoft.com/office/powerpoint/2010/main" val="414835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a:xfrm>
            <a:off x="287338" y="1828800"/>
            <a:ext cx="8569325" cy="4114800"/>
          </a:xfrm>
        </p:spPr>
        <p:txBody>
          <a:bodyPr/>
          <a:lstStyle/>
          <a:p>
            <a:r>
              <a:rPr lang="en-US" dirty="0"/>
              <a:t>Tax reform promised to bring back approximately $3 trillion in unrepatriated overseas profits. How can we measure this? </a:t>
            </a:r>
          </a:p>
        </p:txBody>
      </p:sp>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a:xfrm>
            <a:off x="287338" y="685800"/>
            <a:ext cx="8589962" cy="958850"/>
          </a:xfrm>
        </p:spPr>
        <p:txBody>
          <a:bodyPr/>
          <a:lstStyle/>
          <a:p>
            <a:r>
              <a:rPr lang="en-US" sz="1800" dirty="0">
                <a:solidFill>
                  <a:schemeClr val="tx2"/>
                </a:solidFill>
              </a:rPr>
              <a:t>THE TAX REFORM PROMISE</a:t>
            </a:r>
            <a:br>
              <a:rPr lang="en-US" dirty="0"/>
            </a:br>
            <a:r>
              <a:rPr lang="en-US" dirty="0"/>
              <a:t>Bring back ~$3 trillion unrepatriated overseas profits</a:t>
            </a:r>
            <a:endParaRPr lang="en-US" sz="1800" dirty="0">
              <a:solidFill>
                <a:schemeClr val="tx2"/>
              </a:solidFill>
            </a:endParaRPr>
          </a:p>
        </p:txBody>
      </p:sp>
      <p:graphicFrame>
        <p:nvGraphicFramePr>
          <p:cNvPr id="10" name="Table 9">
            <a:extLst>
              <a:ext uri="{FF2B5EF4-FFF2-40B4-BE49-F238E27FC236}">
                <a16:creationId xmlns:a16="http://schemas.microsoft.com/office/drawing/2014/main" id="{95DCF8FA-0C9B-4BE7-8D8C-CF155F934F7B}"/>
              </a:ext>
            </a:extLst>
          </p:cNvPr>
          <p:cNvGraphicFramePr>
            <a:graphicFrameLocks noGrp="1"/>
          </p:cNvGraphicFramePr>
          <p:nvPr>
            <p:extLst>
              <p:ext uri="{D42A27DB-BD31-4B8C-83A1-F6EECF244321}">
                <p14:modId xmlns:p14="http://schemas.microsoft.com/office/powerpoint/2010/main" val="3382973395"/>
              </p:ext>
            </p:extLst>
          </p:nvPr>
        </p:nvGraphicFramePr>
        <p:xfrm>
          <a:off x="3106949" y="5269460"/>
          <a:ext cx="2930100" cy="900952"/>
        </p:xfrm>
        <a:graphic>
          <a:graphicData uri="http://schemas.openxmlformats.org/drawingml/2006/table">
            <a:tbl>
              <a:tblPr firstRow="1" bandRow="1">
                <a:tableStyleId>{5C22544A-7EE6-4342-B048-85BDC9FD1C3A}</a:tableStyleId>
              </a:tblPr>
              <a:tblGrid>
                <a:gridCol w="2930100">
                  <a:extLst>
                    <a:ext uri="{9D8B030D-6E8A-4147-A177-3AD203B41FA5}">
                      <a16:colId xmlns:a16="http://schemas.microsoft.com/office/drawing/2014/main" val="20001"/>
                    </a:ext>
                  </a:extLst>
                </a:gridCol>
              </a:tblGrid>
              <a:tr h="676019">
                <a:tc>
                  <a:txBody>
                    <a:bodyPr/>
                    <a:lstStyle/>
                    <a:p>
                      <a:pPr algn="ctr"/>
                      <a:r>
                        <a:rPr lang="en-US" sz="1800" b="1" cap="all" baseline="0" dirty="0">
                          <a:solidFill>
                            <a:schemeClr val="tx2"/>
                          </a:solidFill>
                        </a:rPr>
                        <a:t>Federal reserve and Congressional Research Service</a:t>
                      </a:r>
                    </a:p>
                  </a:txBody>
                  <a:tcPr marL="77992" marR="77992" marT="38996" marB="38996">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11" name="Group 10">
            <a:extLst>
              <a:ext uri="{FF2B5EF4-FFF2-40B4-BE49-F238E27FC236}">
                <a16:creationId xmlns:a16="http://schemas.microsoft.com/office/drawing/2014/main" id="{72503F70-9B52-445E-891E-51AC03608583}"/>
              </a:ext>
            </a:extLst>
          </p:cNvPr>
          <p:cNvGrpSpPr/>
          <p:nvPr/>
        </p:nvGrpSpPr>
        <p:grpSpPr>
          <a:xfrm>
            <a:off x="3336521" y="2639384"/>
            <a:ext cx="2470957" cy="2451100"/>
            <a:chOff x="5333571" y="2649593"/>
            <a:chExt cx="2470957" cy="2451100"/>
          </a:xfrm>
        </p:grpSpPr>
        <p:sp>
          <p:nvSpPr>
            <p:cNvPr id="17" name="Oval 16">
              <a:extLst>
                <a:ext uri="{FF2B5EF4-FFF2-40B4-BE49-F238E27FC236}">
                  <a16:creationId xmlns:a16="http://schemas.microsoft.com/office/drawing/2014/main" id="{844B884F-2DC5-4C80-9E97-2153E6564C8A}"/>
                </a:ext>
              </a:extLst>
            </p:cNvPr>
            <p:cNvSpPr/>
            <p:nvPr/>
          </p:nvSpPr>
          <p:spPr>
            <a:xfrm>
              <a:off x="5333571" y="2649593"/>
              <a:ext cx="2470957" cy="2451100"/>
            </a:xfrm>
            <a:prstGeom prst="ellipse">
              <a:avLst/>
            </a:prstGeom>
            <a:solidFill>
              <a:srgbClr val="CCCCCB"/>
            </a:solidFill>
          </p:spPr>
          <p:txBody>
            <a:bodyPr lIns="0" tIns="0" rIns="0" bIns="0" rtlCol="0" anchor="ctr">
              <a:noAutofit/>
            </a:bodyPr>
            <a:lstStyle/>
            <a:p>
              <a:pPr algn="l">
                <a:spcBef>
                  <a:spcPct val="20000"/>
                </a:spcBef>
              </a:pPr>
              <a:endParaRPr lang="en-US" sz="2000" b="0" kern="0" dirty="0">
                <a:solidFill>
                  <a:srgbClr val="404040"/>
                </a:solidFill>
                <a:latin typeface="Trebuchet MS"/>
              </a:endParaRPr>
            </a:p>
          </p:txBody>
        </p:sp>
        <p:sp>
          <p:nvSpPr>
            <p:cNvPr id="18" name="Oval 17">
              <a:extLst>
                <a:ext uri="{FF2B5EF4-FFF2-40B4-BE49-F238E27FC236}">
                  <a16:creationId xmlns:a16="http://schemas.microsoft.com/office/drawing/2014/main" id="{C30DAEB8-9E7F-4BE0-A2F0-F26E54C08FD5}"/>
                </a:ext>
              </a:extLst>
            </p:cNvPr>
            <p:cNvSpPr/>
            <p:nvPr/>
          </p:nvSpPr>
          <p:spPr>
            <a:xfrm>
              <a:off x="5708893" y="3005249"/>
              <a:ext cx="1739788" cy="1739788"/>
            </a:xfrm>
            <a:prstGeom prst="ellipse">
              <a:avLst/>
            </a:prstGeom>
            <a:solidFill>
              <a:schemeClr val="accent2"/>
            </a:solidFill>
            <a:ln w="209550">
              <a:solidFill>
                <a:schemeClr val="bg1"/>
              </a:solidFill>
            </a:ln>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
          <p:nvSpPr>
            <p:cNvPr id="19" name="Oval 18">
              <a:extLst>
                <a:ext uri="{FF2B5EF4-FFF2-40B4-BE49-F238E27FC236}">
                  <a16:creationId xmlns:a16="http://schemas.microsoft.com/office/drawing/2014/main" id="{EEFC0FD7-3B09-4610-80A7-FC7DD9D35B74}"/>
                </a:ext>
              </a:extLst>
            </p:cNvPr>
            <p:cNvSpPr/>
            <p:nvPr/>
          </p:nvSpPr>
          <p:spPr>
            <a:xfrm>
              <a:off x="5720914" y="2998115"/>
              <a:ext cx="1739788" cy="1739788"/>
            </a:xfrm>
            <a:prstGeom prst="ellipse">
              <a:avLst/>
            </a:prstGeom>
            <a:solidFill>
              <a:schemeClr val="accent6"/>
            </a:solidFill>
            <a:ln w="209550">
              <a:noFill/>
            </a:ln>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grpSp>
      <p:pic>
        <p:nvPicPr>
          <p:cNvPr id="21" name="Picture 20">
            <a:extLst>
              <a:ext uri="{FF2B5EF4-FFF2-40B4-BE49-F238E27FC236}">
                <a16:creationId xmlns:a16="http://schemas.microsoft.com/office/drawing/2014/main" id="{7FD7F0B7-43F8-49E5-8CCF-00EA52A513D9}"/>
              </a:ext>
            </a:extLst>
          </p:cNvPr>
          <p:cNvPicPr>
            <a:picLocks noChangeAspect="1"/>
          </p:cNvPicPr>
          <p:nvPr/>
        </p:nvPicPr>
        <p:blipFill rotWithShape="1">
          <a:blip r:embed="rId2"/>
          <a:srcRect l="-53129" t="-19942" r="-53129" b="-26240"/>
          <a:stretch/>
        </p:blipFill>
        <p:spPr>
          <a:xfrm>
            <a:off x="3895937" y="3172000"/>
            <a:ext cx="1371600" cy="1371600"/>
          </a:xfrm>
          <a:prstGeom prst="ellipse">
            <a:avLst/>
          </a:prstGeom>
          <a:solidFill>
            <a:schemeClr val="accent6"/>
          </a:solidFill>
          <a:ln>
            <a:noFill/>
          </a:ln>
        </p:spPr>
      </p:pic>
    </p:spTree>
    <p:extLst>
      <p:ext uri="{BB962C8B-B14F-4D97-AF65-F5344CB8AC3E}">
        <p14:creationId xmlns:p14="http://schemas.microsoft.com/office/powerpoint/2010/main" val="1171930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p:txBody>
          <a:bodyPr/>
          <a:lstStyle/>
          <a:p>
            <a:r>
              <a:rPr lang="en-US" dirty="0"/>
              <a:t>Protect American jobs</a:t>
            </a:r>
            <a:br>
              <a:rPr lang="en-US" dirty="0"/>
            </a:br>
            <a:r>
              <a:rPr lang="en-US" sz="1800" dirty="0">
                <a:solidFill>
                  <a:schemeClr val="tx2"/>
                </a:solidFill>
              </a:rPr>
              <a:t>WHAT HAPPENED</a:t>
            </a: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a:xfrm>
            <a:off x="287338" y="1828800"/>
            <a:ext cx="8569325" cy="4343400"/>
          </a:xfrm>
        </p:spPr>
        <p:txBody>
          <a:bodyPr/>
          <a:lstStyle/>
          <a:p>
            <a:pPr marL="228600" indent="-228600">
              <a:spcBef>
                <a:spcPts val="0"/>
              </a:spcBef>
              <a:spcAft>
                <a:spcPts val="600"/>
              </a:spcAft>
              <a:buClr>
                <a:schemeClr val="accent1"/>
              </a:buClr>
              <a:buSzPct val="80000"/>
              <a:buFont typeface="Wingdings 3" panose="05040102010807070707" pitchFamily="18" charset="2"/>
              <a:buChar char="u"/>
            </a:pPr>
            <a:r>
              <a:rPr lang="en-US" sz="1600" dirty="0"/>
              <a:t>Unemployment rate </a:t>
            </a:r>
          </a:p>
          <a:p>
            <a:pPr marL="457200" indent="-228600">
              <a:spcBef>
                <a:spcPts val="0"/>
              </a:spcBef>
              <a:spcAft>
                <a:spcPts val="600"/>
              </a:spcAft>
              <a:buClr>
                <a:schemeClr val="tx2"/>
              </a:buClr>
              <a:buSzPct val="100000"/>
              <a:buFont typeface="Arial" panose="020B0604020202020204" pitchFamily="34" charset="0"/>
              <a:buChar char="•"/>
            </a:pPr>
            <a:r>
              <a:rPr lang="en-US" sz="1600" dirty="0"/>
              <a:t>When TCJA enacted (January 2018): </a:t>
            </a:r>
            <a:r>
              <a:rPr lang="en-US" sz="1600" dirty="0">
                <a:solidFill>
                  <a:schemeClr val="accent5"/>
                </a:solidFill>
                <a:hlinkClick r:id="rId2"/>
              </a:rPr>
              <a:t>4.1%</a:t>
            </a:r>
            <a:endParaRPr lang="en-US" sz="1600" dirty="0"/>
          </a:p>
          <a:p>
            <a:pPr marL="457200" indent="-228600">
              <a:spcBef>
                <a:spcPts val="0"/>
              </a:spcBef>
              <a:spcAft>
                <a:spcPts val="600"/>
              </a:spcAft>
              <a:buClr>
                <a:schemeClr val="tx2"/>
              </a:buClr>
              <a:buSzPct val="100000"/>
              <a:buFont typeface="Arial" panose="020B0604020202020204" pitchFamily="34" charset="0"/>
              <a:buChar char="•"/>
            </a:pPr>
            <a:r>
              <a:rPr lang="en-US" sz="1600" dirty="0"/>
              <a:t>October 2019: </a:t>
            </a:r>
            <a:r>
              <a:rPr lang="en-US" sz="1600" dirty="0">
                <a:solidFill>
                  <a:schemeClr val="accent5"/>
                </a:solidFill>
                <a:hlinkClick r:id="rId2"/>
              </a:rPr>
              <a:t>3.6%</a:t>
            </a:r>
            <a:r>
              <a:rPr lang="en-US" sz="1600" dirty="0">
                <a:solidFill>
                  <a:schemeClr val="accent5"/>
                </a:solidFill>
              </a:rPr>
              <a:t> </a:t>
            </a:r>
            <a:r>
              <a:rPr lang="en-US" sz="1600" dirty="0"/>
              <a:t>(ticked up from 3.5% in September 2019)</a:t>
            </a:r>
          </a:p>
          <a:p>
            <a:pPr marL="228600" lvl="0" indent="-228600">
              <a:spcBef>
                <a:spcPts val="0"/>
              </a:spcBef>
              <a:spcAft>
                <a:spcPts val="600"/>
              </a:spcAft>
              <a:buClr>
                <a:schemeClr val="accent1"/>
              </a:buClr>
              <a:buSzPct val="80000"/>
              <a:buFont typeface="Wingdings 3" panose="05040102010807070707" pitchFamily="18" charset="2"/>
              <a:buChar char="u"/>
            </a:pPr>
            <a:r>
              <a:rPr lang="en-US" sz="1600" dirty="0"/>
              <a:t>Labor participation rate </a:t>
            </a:r>
          </a:p>
          <a:p>
            <a:pPr marL="457200" lvl="1" indent="-228600">
              <a:spcBef>
                <a:spcPts val="0"/>
              </a:spcBef>
              <a:spcAft>
                <a:spcPts val="600"/>
              </a:spcAft>
              <a:buClr>
                <a:schemeClr val="tx2"/>
              </a:buClr>
              <a:buSzPct val="100000"/>
              <a:buFont typeface="Arial" panose="020B0604020202020204" pitchFamily="34" charset="0"/>
              <a:buChar char="•"/>
            </a:pPr>
            <a:r>
              <a:rPr lang="en-US" sz="1600" dirty="0">
                <a:ea typeface="+mn-ea"/>
                <a:cs typeface="+mn-cs"/>
              </a:rPr>
              <a:t>2009: 65%</a:t>
            </a:r>
          </a:p>
          <a:p>
            <a:pPr marL="457200" lvl="1" indent="-228600">
              <a:spcBef>
                <a:spcPts val="0"/>
              </a:spcBef>
              <a:spcAft>
                <a:spcPts val="600"/>
              </a:spcAft>
              <a:buClr>
                <a:schemeClr val="tx2"/>
              </a:buClr>
              <a:buSzPct val="100000"/>
              <a:buFont typeface="Arial" panose="020B0604020202020204" pitchFamily="34" charset="0"/>
              <a:buChar char="•"/>
            </a:pPr>
            <a:r>
              <a:rPr lang="en-US" sz="1600" dirty="0">
                <a:ea typeface="+mn-ea"/>
                <a:cs typeface="+mn-cs"/>
              </a:rPr>
              <a:t>When TCJA enacted: </a:t>
            </a:r>
            <a:r>
              <a:rPr lang="en-US" sz="1600" dirty="0">
                <a:solidFill>
                  <a:schemeClr val="accent2"/>
                </a:solidFill>
                <a:ea typeface="+mn-ea"/>
                <a:cs typeface="+mn-cs"/>
                <a:hlinkClick r:id="rId3">
                  <a:extLst>
                    <a:ext uri="{A12FA001-AC4F-418D-AE19-62706E023703}">
                      <ahyp:hlinkClr xmlns:ahyp="http://schemas.microsoft.com/office/drawing/2018/hyperlinkcolor" val="tx"/>
                    </a:ext>
                  </a:extLst>
                </a:hlinkClick>
              </a:rPr>
              <a:t>62.7%</a:t>
            </a:r>
            <a:endParaRPr lang="en-US" sz="1600" dirty="0">
              <a:solidFill>
                <a:schemeClr val="accent2"/>
              </a:solidFill>
              <a:ea typeface="+mn-ea"/>
              <a:cs typeface="+mn-cs"/>
            </a:endParaRPr>
          </a:p>
          <a:p>
            <a:pPr marL="457200" lvl="1" indent="-228600">
              <a:spcBef>
                <a:spcPts val="0"/>
              </a:spcBef>
              <a:spcAft>
                <a:spcPts val="600"/>
              </a:spcAft>
              <a:buClr>
                <a:schemeClr val="tx2"/>
              </a:buClr>
              <a:buSzPct val="100000"/>
              <a:buFont typeface="Arial" panose="020B0604020202020204" pitchFamily="34" charset="0"/>
              <a:buChar char="•"/>
            </a:pPr>
            <a:r>
              <a:rPr lang="en-US" sz="1600" dirty="0">
                <a:ea typeface="+mn-ea"/>
                <a:cs typeface="+mn-cs"/>
              </a:rPr>
              <a:t>October 2019: </a:t>
            </a:r>
            <a:r>
              <a:rPr lang="en-US" sz="1600" dirty="0">
                <a:solidFill>
                  <a:schemeClr val="accent2"/>
                </a:solidFill>
                <a:ea typeface="+mn-ea"/>
                <a:cs typeface="+mn-cs"/>
                <a:hlinkClick r:id="rId3">
                  <a:extLst>
                    <a:ext uri="{A12FA001-AC4F-418D-AE19-62706E023703}">
                      <ahyp:hlinkClr xmlns:ahyp="http://schemas.microsoft.com/office/drawing/2018/hyperlinkcolor" val="tx"/>
                    </a:ext>
                  </a:extLst>
                </a:hlinkClick>
              </a:rPr>
              <a:t>63.3%</a:t>
            </a:r>
            <a:endParaRPr lang="en-US" sz="1600" dirty="0">
              <a:solidFill>
                <a:schemeClr val="accent2"/>
              </a:solidFill>
              <a:ea typeface="+mn-ea"/>
              <a:cs typeface="+mn-cs"/>
            </a:endParaRPr>
          </a:p>
          <a:p>
            <a:pPr marL="457200" lvl="1" indent="-228600">
              <a:spcBef>
                <a:spcPts val="0"/>
              </a:spcBef>
              <a:spcAft>
                <a:spcPts val="600"/>
              </a:spcAft>
              <a:buClr>
                <a:schemeClr val="tx2"/>
              </a:buClr>
              <a:buSzPct val="100000"/>
              <a:buFont typeface="Arial" panose="020B0604020202020204" pitchFamily="34" charset="0"/>
              <a:buChar char="•"/>
            </a:pPr>
            <a:r>
              <a:rPr lang="en-US" sz="1600" dirty="0">
                <a:solidFill>
                  <a:schemeClr val="accent2"/>
                </a:solidFill>
                <a:ea typeface="+mn-ea"/>
                <a:cs typeface="+mn-cs"/>
                <a:hlinkClick r:id="rId4">
                  <a:extLst>
                    <a:ext uri="{A12FA001-AC4F-418D-AE19-62706E023703}">
                      <ahyp:hlinkClr xmlns:ahyp="http://schemas.microsoft.com/office/drawing/2018/hyperlinkcolor" val="tx"/>
                    </a:ext>
                  </a:extLst>
                </a:hlinkClick>
              </a:rPr>
              <a:t>Congressional Budget </a:t>
            </a:r>
            <a:r>
              <a:rPr lang="en-US" sz="1600" u="sng" dirty="0">
                <a:solidFill>
                  <a:schemeClr val="accent2"/>
                </a:solidFill>
                <a:ea typeface="+mn-ea"/>
                <a:cs typeface="+mn-cs"/>
                <a:hlinkClick r:id="rId4">
                  <a:extLst>
                    <a:ext uri="{A12FA001-AC4F-418D-AE19-62706E023703}">
                      <ahyp:hlinkClr xmlns:ahyp="http://schemas.microsoft.com/office/drawing/2018/hyperlinkcolor" val="tx"/>
                    </a:ext>
                  </a:extLst>
                </a:hlinkClick>
              </a:rPr>
              <a:t>O</a:t>
            </a:r>
            <a:r>
              <a:rPr lang="en-US" sz="1600" u="sng" dirty="0">
                <a:solidFill>
                  <a:schemeClr val="accent2"/>
                </a:solidFill>
                <a:ea typeface="+mn-ea"/>
                <a:cs typeface="+mn-cs"/>
              </a:rPr>
              <a:t>ffice</a:t>
            </a:r>
            <a:r>
              <a:rPr lang="en-US" sz="1600" dirty="0">
                <a:solidFill>
                  <a:schemeClr val="accent2"/>
                </a:solidFill>
                <a:ea typeface="+mn-ea"/>
                <a:cs typeface="+mn-cs"/>
              </a:rPr>
              <a:t> </a:t>
            </a:r>
            <a:r>
              <a:rPr lang="en-US" sz="1600" dirty="0">
                <a:ea typeface="+mn-ea"/>
                <a:cs typeface="+mn-cs"/>
              </a:rPr>
              <a:t>- rate to fall to 60% over 10 years</a:t>
            </a:r>
          </a:p>
          <a:p>
            <a:pPr marL="228600" lvl="0" indent="-228600">
              <a:lnSpc>
                <a:spcPct val="100000"/>
              </a:lnSpc>
              <a:spcBef>
                <a:spcPts val="0"/>
              </a:spcBef>
              <a:spcAft>
                <a:spcPts val="600"/>
              </a:spcAft>
              <a:buClr>
                <a:schemeClr val="accent1"/>
              </a:buClr>
              <a:buSzPct val="80000"/>
              <a:buFont typeface="Wingdings 3" panose="05040102010807070707" pitchFamily="18" charset="2"/>
              <a:buChar char="u"/>
            </a:pPr>
            <a:r>
              <a:rPr lang="en-US" sz="1600" dirty="0"/>
              <a:t>Average net monthly jobs (need a minimum of 100,000 – 150,000 net new jobs monthly to keep up with population growth)</a:t>
            </a:r>
          </a:p>
          <a:p>
            <a:pPr marL="457200" lvl="1" indent="-228600">
              <a:lnSpc>
                <a:spcPct val="100000"/>
              </a:lnSpc>
              <a:spcBef>
                <a:spcPts val="0"/>
              </a:spcBef>
              <a:spcAft>
                <a:spcPts val="600"/>
              </a:spcAft>
              <a:buClr>
                <a:schemeClr val="tx2"/>
              </a:buClr>
              <a:buSzPct val="100000"/>
              <a:buFont typeface="Arial" panose="020B0604020202020204" pitchFamily="34" charset="0"/>
              <a:buChar char="•"/>
            </a:pPr>
            <a:r>
              <a:rPr lang="en-US" sz="1600" dirty="0">
                <a:ea typeface="+mn-ea"/>
                <a:cs typeface="+mn-cs"/>
              </a:rPr>
              <a:t>2010-2016: </a:t>
            </a:r>
            <a:r>
              <a:rPr lang="en-US" sz="1600" dirty="0">
                <a:solidFill>
                  <a:schemeClr val="accent2"/>
                </a:solidFill>
                <a:ea typeface="+mn-ea"/>
                <a:cs typeface="+mn-cs"/>
                <a:hlinkClick r:id="rId5">
                  <a:extLst>
                    <a:ext uri="{A12FA001-AC4F-418D-AE19-62706E023703}">
                      <ahyp:hlinkClr xmlns:ahyp="http://schemas.microsoft.com/office/drawing/2018/hyperlinkcolor" val="tx"/>
                    </a:ext>
                  </a:extLst>
                </a:hlinkClick>
              </a:rPr>
              <a:t>185,000</a:t>
            </a:r>
            <a:endParaRPr lang="en-US" sz="1600" dirty="0">
              <a:solidFill>
                <a:schemeClr val="accent2"/>
              </a:solidFill>
              <a:ea typeface="+mn-ea"/>
              <a:cs typeface="+mn-cs"/>
            </a:endParaRPr>
          </a:p>
          <a:p>
            <a:pPr marL="457200" lvl="1" indent="-228600">
              <a:spcBef>
                <a:spcPts val="0"/>
              </a:spcBef>
              <a:spcAft>
                <a:spcPts val="600"/>
              </a:spcAft>
              <a:buClr>
                <a:schemeClr val="tx2"/>
              </a:buClr>
              <a:buSzPct val="100000"/>
              <a:buFont typeface="Arial" panose="020B0604020202020204" pitchFamily="34" charset="0"/>
              <a:buChar char="•"/>
            </a:pPr>
            <a:r>
              <a:rPr lang="en-US" sz="1600" dirty="0">
                <a:ea typeface="+mn-ea"/>
                <a:cs typeface="+mn-cs"/>
              </a:rPr>
              <a:t>2017 pre-TCJA: </a:t>
            </a:r>
            <a:r>
              <a:rPr lang="en-US" sz="1600" dirty="0">
                <a:solidFill>
                  <a:schemeClr val="accent2"/>
                </a:solidFill>
                <a:ea typeface="+mn-ea"/>
                <a:cs typeface="+mn-cs"/>
                <a:hlinkClick r:id="rId5">
                  <a:extLst>
                    <a:ext uri="{A12FA001-AC4F-418D-AE19-62706E023703}">
                      <ahyp:hlinkClr xmlns:ahyp="http://schemas.microsoft.com/office/drawing/2018/hyperlinkcolor" val="tx"/>
                    </a:ext>
                  </a:extLst>
                </a:hlinkClick>
              </a:rPr>
              <a:t>179,000</a:t>
            </a:r>
            <a:endParaRPr lang="en-US" sz="1600" dirty="0">
              <a:solidFill>
                <a:schemeClr val="accent2"/>
              </a:solidFill>
              <a:ea typeface="+mn-ea"/>
              <a:cs typeface="+mn-cs"/>
            </a:endParaRPr>
          </a:p>
          <a:p>
            <a:pPr marL="457200" lvl="1" indent="-228600">
              <a:spcBef>
                <a:spcPts val="0"/>
              </a:spcBef>
              <a:spcAft>
                <a:spcPts val="600"/>
              </a:spcAft>
              <a:buClr>
                <a:schemeClr val="tx2"/>
              </a:buClr>
              <a:buSzPct val="100000"/>
              <a:buFont typeface="Arial" panose="020B0604020202020204" pitchFamily="34" charset="0"/>
              <a:buChar char="•"/>
            </a:pPr>
            <a:r>
              <a:rPr lang="en-US" sz="1600" dirty="0">
                <a:ea typeface="+mn-ea"/>
                <a:cs typeface="+mn-cs"/>
              </a:rPr>
              <a:t>2018: </a:t>
            </a:r>
            <a:r>
              <a:rPr lang="en-US" sz="1600" dirty="0">
                <a:solidFill>
                  <a:schemeClr val="accent2"/>
                </a:solidFill>
                <a:ea typeface="+mn-ea"/>
                <a:cs typeface="+mn-cs"/>
                <a:hlinkClick r:id="rId5">
                  <a:extLst>
                    <a:ext uri="{A12FA001-AC4F-418D-AE19-62706E023703}">
                      <ahyp:hlinkClr xmlns:ahyp="http://schemas.microsoft.com/office/drawing/2018/hyperlinkcolor" val="tx"/>
                    </a:ext>
                  </a:extLst>
                </a:hlinkClick>
              </a:rPr>
              <a:t>223,000</a:t>
            </a:r>
            <a:endParaRPr lang="en-US" sz="1600" dirty="0">
              <a:solidFill>
                <a:schemeClr val="accent2"/>
              </a:solidFill>
              <a:ea typeface="+mn-ea"/>
              <a:cs typeface="+mn-cs"/>
            </a:endParaRPr>
          </a:p>
          <a:p>
            <a:pPr marL="457200" lvl="1" indent="-228600">
              <a:spcBef>
                <a:spcPts val="0"/>
              </a:spcBef>
              <a:spcAft>
                <a:spcPts val="600"/>
              </a:spcAft>
              <a:buClr>
                <a:schemeClr val="tx2"/>
              </a:buClr>
              <a:buSzPct val="100000"/>
              <a:buFont typeface="Arial" panose="020B0604020202020204" pitchFamily="34" charset="0"/>
              <a:buChar char="•"/>
            </a:pPr>
            <a:r>
              <a:rPr lang="en-US" sz="1600" dirty="0">
                <a:ea typeface="+mn-ea"/>
                <a:cs typeface="+mn-cs"/>
              </a:rPr>
              <a:t>2019: </a:t>
            </a:r>
            <a:r>
              <a:rPr lang="en-US" sz="1600" dirty="0">
                <a:solidFill>
                  <a:schemeClr val="bg2"/>
                </a:solidFill>
                <a:ea typeface="+mn-ea"/>
                <a:cs typeface="+mn-cs"/>
              </a:rPr>
              <a:t>167,000 through October 2019</a:t>
            </a:r>
          </a:p>
        </p:txBody>
      </p:sp>
    </p:spTree>
    <p:extLst>
      <p:ext uri="{BB962C8B-B14F-4D97-AF65-F5344CB8AC3E}">
        <p14:creationId xmlns:p14="http://schemas.microsoft.com/office/powerpoint/2010/main" val="460559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a:xfrm>
            <a:off x="287338" y="685800"/>
            <a:ext cx="8589962" cy="958850"/>
          </a:xfrm>
        </p:spPr>
        <p:txBody>
          <a:bodyPr/>
          <a:lstStyle/>
          <a:p>
            <a:r>
              <a:rPr lang="en-US" dirty="0"/>
              <a:t>Bring back ~$3 trillion unrepatriated overseas profits</a:t>
            </a:r>
            <a:br>
              <a:rPr lang="en-US" dirty="0"/>
            </a:br>
            <a:r>
              <a:rPr lang="en-US" sz="1800" dirty="0">
                <a:solidFill>
                  <a:schemeClr val="tx2"/>
                </a:solidFill>
              </a:rPr>
              <a:t>WHAT HAPPENED</a:t>
            </a: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p:txBody>
          <a:bodyPr/>
          <a:lstStyle/>
          <a:p>
            <a:pPr marL="228600" indent="-228600">
              <a:spcBef>
                <a:spcPts val="0"/>
              </a:spcBef>
              <a:spcAft>
                <a:spcPts val="600"/>
              </a:spcAft>
              <a:buClr>
                <a:schemeClr val="accent1"/>
              </a:buClr>
              <a:buSzPct val="80000"/>
              <a:buFont typeface="Wingdings 3" panose="05040102010807070707" pitchFamily="18" charset="2"/>
              <a:buChar char="u"/>
            </a:pPr>
            <a:r>
              <a:rPr lang="en-US" sz="1600" dirty="0"/>
              <a:t>Estimate of $3 trillion unrepatriated earnings held overseas by U.S. companies ($1 trillion in cash)</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t>Funds did not have to be repatriated to enjoy the 15.5% rate on cash earnings and 8% on other type</a:t>
            </a:r>
          </a:p>
          <a:p>
            <a:pPr marL="457200" indent="-228600">
              <a:spcBef>
                <a:spcPts val="0"/>
              </a:spcBef>
              <a:spcAft>
                <a:spcPts val="600"/>
              </a:spcAft>
              <a:buClr>
                <a:schemeClr val="tx2"/>
              </a:buClr>
              <a:buSzPct val="100000"/>
              <a:buFont typeface="Arial" panose="020B0604020202020204" pitchFamily="34" charset="0"/>
              <a:buChar char="•"/>
            </a:pPr>
            <a:r>
              <a:rPr lang="en-US" sz="1600" dirty="0"/>
              <a:t>Assessed on whatever the company’s unrepatriated earnings were at the end of 2017, repatriated or not </a:t>
            </a:r>
          </a:p>
          <a:p>
            <a:pPr marL="457200" indent="-228600">
              <a:spcBef>
                <a:spcPts val="0"/>
              </a:spcBef>
              <a:spcAft>
                <a:spcPts val="600"/>
              </a:spcAft>
              <a:buClr>
                <a:schemeClr val="tx2"/>
              </a:buClr>
              <a:buSzPct val="100000"/>
              <a:buFont typeface="Arial" panose="020B0604020202020204" pitchFamily="34" charset="0"/>
              <a:buChar char="•"/>
            </a:pPr>
            <a:r>
              <a:rPr lang="en-US" sz="1600" dirty="0"/>
              <a:t>Tax payable over 8 years </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hlinkClick r:id="rId2"/>
              </a:rPr>
              <a:t>Federal Reserve and Congressional Research S</a:t>
            </a:r>
            <a:r>
              <a:rPr lang="en-US" sz="1600" u="sng" dirty="0">
                <a:solidFill>
                  <a:schemeClr val="accent2">
                    <a:lumMod val="75000"/>
                  </a:schemeClr>
                </a:solidFill>
              </a:rPr>
              <a:t>ervices</a:t>
            </a:r>
            <a:r>
              <a:rPr lang="en-US" sz="1600" dirty="0"/>
              <a:t>: Only $550 billion actually repatriated in 2018 above the $150 billion that would normally have been repatriated</a:t>
            </a:r>
          </a:p>
          <a:p>
            <a:pPr marL="228600" indent="-228600">
              <a:spcBef>
                <a:spcPts val="0"/>
              </a:spcBef>
              <a:spcAft>
                <a:spcPts val="600"/>
              </a:spcAft>
              <a:buClr>
                <a:schemeClr val="accent1"/>
              </a:buClr>
              <a:buSzPct val="80000"/>
              <a:buFont typeface="Wingdings 3" panose="05040102010807070707" pitchFamily="18" charset="2"/>
              <a:buChar char="u"/>
            </a:pPr>
            <a:endParaRPr lang="en-US" sz="1600" dirty="0"/>
          </a:p>
          <a:p>
            <a:pPr marL="457200" indent="-228600">
              <a:spcBef>
                <a:spcPts val="0"/>
              </a:spcBef>
              <a:spcAft>
                <a:spcPts val="600"/>
              </a:spcAft>
              <a:buClr>
                <a:schemeClr val="tx2"/>
              </a:buClr>
              <a:buSzPct val="100000"/>
              <a:buFont typeface="Arial" panose="020B0604020202020204" pitchFamily="34" charset="0"/>
              <a:buChar char="•"/>
            </a:pPr>
            <a:endParaRPr lang="en-US" sz="1600" dirty="0"/>
          </a:p>
        </p:txBody>
      </p:sp>
    </p:spTree>
    <p:extLst>
      <p:ext uri="{BB962C8B-B14F-4D97-AF65-F5344CB8AC3E}">
        <p14:creationId xmlns:p14="http://schemas.microsoft.com/office/powerpoint/2010/main" val="2226640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70C4-6300-423B-92F1-A26ED57A7410}"/>
              </a:ext>
            </a:extLst>
          </p:cNvPr>
          <p:cNvSpPr>
            <a:spLocks noGrp="1"/>
          </p:cNvSpPr>
          <p:nvPr>
            <p:ph type="title"/>
          </p:nvPr>
        </p:nvSpPr>
        <p:spPr>
          <a:xfrm>
            <a:off x="287338" y="685800"/>
            <a:ext cx="8589962" cy="958850"/>
          </a:xfrm>
        </p:spPr>
        <p:txBody>
          <a:bodyPr/>
          <a:lstStyle/>
          <a:p>
            <a:r>
              <a:rPr lang="en-US" sz="1800" dirty="0">
                <a:solidFill>
                  <a:schemeClr val="tx2"/>
                </a:solidFill>
              </a:rPr>
              <a:t>RESULTS</a:t>
            </a:r>
            <a:br>
              <a:rPr lang="en-US" dirty="0"/>
            </a:br>
            <a:r>
              <a:rPr lang="en-US" dirty="0"/>
              <a:t>Bring back ~$3 trillion unrepatriated overseas profits</a:t>
            </a:r>
            <a:br>
              <a:rPr lang="en-US" dirty="0"/>
            </a:br>
            <a:endParaRPr lang="en-US" spc="-100" dirty="0"/>
          </a:p>
        </p:txBody>
      </p:sp>
      <p:sp>
        <p:nvSpPr>
          <p:cNvPr id="3" name="Content Placeholder 2">
            <a:extLst>
              <a:ext uri="{FF2B5EF4-FFF2-40B4-BE49-F238E27FC236}">
                <a16:creationId xmlns:a16="http://schemas.microsoft.com/office/drawing/2014/main" id="{295635DF-D1B6-4CB7-88AA-D261AAEE1D10}"/>
              </a:ext>
            </a:extLst>
          </p:cNvPr>
          <p:cNvSpPr>
            <a:spLocks noGrp="1"/>
          </p:cNvSpPr>
          <p:nvPr>
            <p:ph idx="1"/>
          </p:nvPr>
        </p:nvSpPr>
        <p:spPr/>
        <p:txBody>
          <a:bodyPr/>
          <a:lstStyle/>
          <a:p>
            <a:pPr>
              <a:spcBef>
                <a:spcPts val="0"/>
              </a:spcBef>
              <a:spcAft>
                <a:spcPts val="600"/>
              </a:spcAft>
              <a:buClr>
                <a:schemeClr val="accent1"/>
              </a:buClr>
              <a:buSzPct val="80000"/>
            </a:pPr>
            <a:r>
              <a:rPr lang="en-US" b="1" dirty="0"/>
              <a:t>GOAL ACHIEVED?</a:t>
            </a:r>
            <a:r>
              <a:rPr lang="en-US" b="1" dirty="0">
                <a:solidFill>
                  <a:schemeClr val="accent1"/>
                </a:solidFill>
              </a:rPr>
              <a:t> NO.</a:t>
            </a:r>
          </a:p>
          <a:p>
            <a:pPr>
              <a:spcBef>
                <a:spcPts val="0"/>
              </a:spcBef>
              <a:spcAft>
                <a:spcPts val="600"/>
              </a:spcAft>
              <a:buClr>
                <a:schemeClr val="accent1"/>
              </a:buClr>
              <a:buSzPct val="80000"/>
            </a:pPr>
            <a:r>
              <a:rPr lang="en-US" sz="1600" dirty="0"/>
              <a:t>A significant amount did get repatriated, but it was nowhere near the $3 trillion amount often mentioned, and there was no requirement to do so, especially with 8 years to pay the tax, and no conditions imposed to reinvest in capital expenditures or jobs. </a:t>
            </a:r>
          </a:p>
          <a:p>
            <a:pPr>
              <a:spcBef>
                <a:spcPts val="0"/>
              </a:spcBef>
              <a:spcAft>
                <a:spcPts val="600"/>
              </a:spcAft>
              <a:buClr>
                <a:schemeClr val="accent1"/>
              </a:buClr>
              <a:buSzPct val="80000"/>
            </a:pPr>
            <a:endParaRPr lang="en-US" dirty="0"/>
          </a:p>
          <a:p>
            <a:pPr>
              <a:spcBef>
                <a:spcPts val="0"/>
              </a:spcBef>
              <a:spcAft>
                <a:spcPts val="600"/>
              </a:spcAft>
              <a:buClr>
                <a:schemeClr val="accent1"/>
              </a:buClr>
              <a:buSzPct val="80000"/>
            </a:pPr>
            <a:endParaRPr lang="en-US" b="1" dirty="0">
              <a:solidFill>
                <a:schemeClr val="accent1"/>
              </a:solidFill>
            </a:endParaRPr>
          </a:p>
        </p:txBody>
      </p:sp>
    </p:spTree>
    <p:extLst>
      <p:ext uri="{BB962C8B-B14F-4D97-AF65-F5344CB8AC3E}">
        <p14:creationId xmlns:p14="http://schemas.microsoft.com/office/powerpoint/2010/main" val="2206257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EC30A4B4-FF43-47F7-B1CE-F3C5F9B005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46812" y="2636371"/>
            <a:ext cx="4650375" cy="2451100"/>
          </a:xfrm>
          <a:prstGeom prst="rect">
            <a:avLst/>
          </a:prstGeom>
        </p:spPr>
      </p:pic>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a:xfrm>
            <a:off x="287338" y="1828800"/>
            <a:ext cx="8569325" cy="4114800"/>
          </a:xfrm>
        </p:spPr>
        <p:txBody>
          <a:bodyPr/>
          <a:lstStyle/>
          <a:p>
            <a:r>
              <a:rPr lang="en-US" dirty="0"/>
              <a:t>Tax reform promised to discourage inversions. How can we measure this? </a:t>
            </a:r>
          </a:p>
        </p:txBody>
      </p:sp>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a:xfrm>
            <a:off x="287338" y="685800"/>
            <a:ext cx="8589962" cy="958850"/>
          </a:xfrm>
        </p:spPr>
        <p:txBody>
          <a:bodyPr/>
          <a:lstStyle/>
          <a:p>
            <a:r>
              <a:rPr lang="en-US" sz="1800" dirty="0">
                <a:solidFill>
                  <a:schemeClr val="tx2"/>
                </a:solidFill>
              </a:rPr>
              <a:t>THE TAX REFORM PROMISE</a:t>
            </a:r>
            <a:br>
              <a:rPr lang="en-US" dirty="0"/>
            </a:br>
            <a:r>
              <a:rPr lang="en-US" dirty="0"/>
              <a:t>Discourage inversions</a:t>
            </a:r>
            <a:endParaRPr lang="en-US" sz="1800" dirty="0">
              <a:solidFill>
                <a:schemeClr val="tx2"/>
              </a:solidFill>
            </a:endParaRPr>
          </a:p>
        </p:txBody>
      </p:sp>
      <p:sp>
        <p:nvSpPr>
          <p:cNvPr id="12" name="Oval 11">
            <a:extLst>
              <a:ext uri="{FF2B5EF4-FFF2-40B4-BE49-F238E27FC236}">
                <a16:creationId xmlns:a16="http://schemas.microsoft.com/office/drawing/2014/main" id="{7D0D9FA4-4191-448F-962D-D66CABADEA7A}"/>
              </a:ext>
            </a:extLst>
          </p:cNvPr>
          <p:cNvSpPr/>
          <p:nvPr/>
        </p:nvSpPr>
        <p:spPr>
          <a:xfrm>
            <a:off x="4814346" y="3005220"/>
            <a:ext cx="1739788" cy="1739788"/>
          </a:xfrm>
          <a:prstGeom prst="ellipse">
            <a:avLst/>
          </a:prstGeom>
          <a:solidFill>
            <a:schemeClr val="accent2"/>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
        <p:nvSpPr>
          <p:cNvPr id="14" name="Oval 13">
            <a:extLst>
              <a:ext uri="{FF2B5EF4-FFF2-40B4-BE49-F238E27FC236}">
                <a16:creationId xmlns:a16="http://schemas.microsoft.com/office/drawing/2014/main" id="{7CD7373A-0B29-4199-AC51-CC63E693FB43}"/>
              </a:ext>
            </a:extLst>
          </p:cNvPr>
          <p:cNvSpPr/>
          <p:nvPr/>
        </p:nvSpPr>
        <p:spPr>
          <a:xfrm>
            <a:off x="2623597" y="3005220"/>
            <a:ext cx="1739788" cy="1739788"/>
          </a:xfrm>
          <a:prstGeom prst="ellipse">
            <a:avLst/>
          </a:prstGeom>
          <a:solidFill>
            <a:schemeClr val="accent4"/>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graphicFrame>
        <p:nvGraphicFramePr>
          <p:cNvPr id="20" name="Table 19">
            <a:extLst>
              <a:ext uri="{FF2B5EF4-FFF2-40B4-BE49-F238E27FC236}">
                <a16:creationId xmlns:a16="http://schemas.microsoft.com/office/drawing/2014/main" id="{0AB6A984-841E-4CCB-90F5-D4CA9AA3DB2D}"/>
              </a:ext>
            </a:extLst>
          </p:cNvPr>
          <p:cNvGraphicFramePr>
            <a:graphicFrameLocks noGrp="1"/>
          </p:cNvGraphicFramePr>
          <p:nvPr>
            <p:extLst>
              <p:ext uri="{D42A27DB-BD31-4B8C-83A1-F6EECF244321}">
                <p14:modId xmlns:p14="http://schemas.microsoft.com/office/powerpoint/2010/main" val="2905806289"/>
              </p:ext>
            </p:extLst>
          </p:nvPr>
        </p:nvGraphicFramePr>
        <p:xfrm>
          <a:off x="2246811" y="5275337"/>
          <a:ext cx="4650376" cy="676019"/>
        </p:xfrm>
        <a:graphic>
          <a:graphicData uri="http://schemas.openxmlformats.org/drawingml/2006/table">
            <a:tbl>
              <a:tblPr firstRow="1" bandRow="1">
                <a:tableStyleId>{5C22544A-7EE6-4342-B048-85BDC9FD1C3A}</a:tableStyleId>
              </a:tblPr>
              <a:tblGrid>
                <a:gridCol w="2325188">
                  <a:extLst>
                    <a:ext uri="{9D8B030D-6E8A-4147-A177-3AD203B41FA5}">
                      <a16:colId xmlns:a16="http://schemas.microsoft.com/office/drawing/2014/main" val="20000"/>
                    </a:ext>
                  </a:extLst>
                </a:gridCol>
                <a:gridCol w="2325188">
                  <a:extLst>
                    <a:ext uri="{9D8B030D-6E8A-4147-A177-3AD203B41FA5}">
                      <a16:colId xmlns:a16="http://schemas.microsoft.com/office/drawing/2014/main" val="20001"/>
                    </a:ext>
                  </a:extLst>
                </a:gridCol>
              </a:tblGrid>
              <a:tr h="676019">
                <a:tc>
                  <a:txBody>
                    <a:bodyPr/>
                    <a:lstStyle/>
                    <a:p>
                      <a:pPr algn="ctr"/>
                      <a:r>
                        <a:rPr lang="en-US" sz="1800" b="1" cap="all" baseline="0" dirty="0">
                          <a:solidFill>
                            <a:schemeClr val="tx2"/>
                          </a:solidFill>
                        </a:rPr>
                        <a:t>Congressional budget office</a:t>
                      </a:r>
                    </a:p>
                  </a:txBody>
                  <a:tcPr marL="77992" marR="77992" marT="38996" marB="3899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1" cap="all" baseline="0" dirty="0">
                          <a:solidFill>
                            <a:schemeClr val="tx2"/>
                          </a:solidFill>
                        </a:rPr>
                        <a:t>Congressional research service </a:t>
                      </a:r>
                    </a:p>
                  </a:txBody>
                  <a:tcPr marL="77992" marR="77992" marT="38996" marB="3899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2" name="Picture 21">
            <a:extLst>
              <a:ext uri="{FF2B5EF4-FFF2-40B4-BE49-F238E27FC236}">
                <a16:creationId xmlns:a16="http://schemas.microsoft.com/office/drawing/2014/main" id="{5514BFE4-9736-43A4-9948-ECFBA55AD83D}"/>
              </a:ext>
            </a:extLst>
          </p:cNvPr>
          <p:cNvPicPr>
            <a:picLocks noChangeAspect="1"/>
          </p:cNvPicPr>
          <p:nvPr/>
        </p:nvPicPr>
        <p:blipFill rotWithShape="1">
          <a:blip r:embed="rId4"/>
          <a:srcRect l="-31926" t="-25844" r="-32667" b="-25844"/>
          <a:stretch/>
        </p:blipFill>
        <p:spPr>
          <a:xfrm>
            <a:off x="2807691" y="3201303"/>
            <a:ext cx="1371600" cy="1371600"/>
          </a:xfrm>
          <a:prstGeom prst="ellipse">
            <a:avLst/>
          </a:prstGeom>
          <a:solidFill>
            <a:schemeClr val="accent4"/>
          </a:solidFill>
        </p:spPr>
      </p:pic>
      <p:pic>
        <p:nvPicPr>
          <p:cNvPr id="23" name="Picture 22">
            <a:extLst>
              <a:ext uri="{FF2B5EF4-FFF2-40B4-BE49-F238E27FC236}">
                <a16:creationId xmlns:a16="http://schemas.microsoft.com/office/drawing/2014/main" id="{87328167-F32E-4B85-814D-A70AC3A2B53E}"/>
              </a:ext>
            </a:extLst>
          </p:cNvPr>
          <p:cNvPicPr>
            <a:picLocks noChangeAspect="1"/>
          </p:cNvPicPr>
          <p:nvPr/>
        </p:nvPicPr>
        <p:blipFill rotWithShape="1">
          <a:blip r:embed="rId5">
            <a:extLst>
              <a:ext uri="{28A0092B-C50C-407E-A947-70E740481C1C}">
                <a14:useLocalDpi xmlns:a14="http://schemas.microsoft.com/office/drawing/2010/main" val="0"/>
              </a:ext>
            </a:extLst>
          </a:blip>
          <a:srcRect l="-26545" t="-26033" r="-26545" b="-25994"/>
          <a:stretch/>
        </p:blipFill>
        <p:spPr>
          <a:xfrm>
            <a:off x="5011314" y="3189314"/>
            <a:ext cx="1371600" cy="1371600"/>
          </a:xfrm>
          <a:prstGeom prst="ellipse">
            <a:avLst/>
          </a:prstGeom>
          <a:solidFill>
            <a:schemeClr val="accent2"/>
          </a:solidFill>
        </p:spPr>
      </p:pic>
    </p:spTree>
    <p:extLst>
      <p:ext uri="{BB962C8B-B14F-4D97-AF65-F5344CB8AC3E}">
        <p14:creationId xmlns:p14="http://schemas.microsoft.com/office/powerpoint/2010/main" val="3307677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a:xfrm>
            <a:off x="287338" y="685800"/>
            <a:ext cx="8589962" cy="958850"/>
          </a:xfrm>
        </p:spPr>
        <p:txBody>
          <a:bodyPr/>
          <a:lstStyle/>
          <a:p>
            <a:r>
              <a:rPr lang="en-US" dirty="0"/>
              <a:t>Discourage inversions</a:t>
            </a:r>
            <a:br>
              <a:rPr lang="en-US" dirty="0"/>
            </a:br>
            <a:r>
              <a:rPr lang="en-US" sz="1800" dirty="0">
                <a:solidFill>
                  <a:schemeClr val="tx2"/>
                </a:solidFill>
              </a:rPr>
              <a:t>WHAT HAPPENED</a:t>
            </a: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p:txBody>
          <a:bodyPr/>
          <a:lstStyle/>
          <a:p>
            <a:pPr marL="228600" indent="-228600">
              <a:spcBef>
                <a:spcPts val="0"/>
              </a:spcBef>
              <a:spcAft>
                <a:spcPts val="600"/>
              </a:spcAft>
              <a:buClr>
                <a:schemeClr val="accent1"/>
              </a:buClr>
              <a:buSzPct val="80000"/>
              <a:buFont typeface="Wingdings 3" panose="05040102010807070707" pitchFamily="18" charset="2"/>
              <a:buChar char="u"/>
            </a:pPr>
            <a:r>
              <a:rPr lang="en-US" sz="1600" dirty="0"/>
              <a:t>Over the past seven years, Congress and the Treasury issued several anti-inversion provisions</a:t>
            </a:r>
          </a:p>
          <a:p>
            <a:pPr marL="228600" indent="-228600">
              <a:spcBef>
                <a:spcPts val="0"/>
              </a:spcBef>
              <a:spcAft>
                <a:spcPts val="600"/>
              </a:spcAft>
              <a:buClr>
                <a:schemeClr val="accent1"/>
              </a:buClr>
              <a:buSzPct val="80000"/>
              <a:buFont typeface="Wingdings 3" panose="05040102010807070707" pitchFamily="18" charset="2"/>
              <a:buChar char="u"/>
            </a:pPr>
            <a:r>
              <a:rPr lang="en-US" sz="1600" u="sng" dirty="0">
                <a:solidFill>
                  <a:schemeClr val="accent2"/>
                </a:solidFill>
              </a:rPr>
              <a:t>Congressional Budget Office</a:t>
            </a:r>
            <a:r>
              <a:rPr lang="en-US" sz="1600" dirty="0"/>
              <a:t> – As a result of this effort prior to tax-reform legislation, number of inversions slowed considerably </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t>TCJA added additional penalties to continue discouragement </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solidFill>
                  <a:schemeClr val="accent2"/>
                </a:solidFill>
                <a:hlinkClick r:id="rId2">
                  <a:extLst>
                    <a:ext uri="{A12FA001-AC4F-418D-AE19-62706E023703}">
                      <ahyp:hlinkClr xmlns:ahyp="http://schemas.microsoft.com/office/drawing/2018/hyperlinkcolor" val="tx"/>
                    </a:ext>
                  </a:extLst>
                </a:hlinkClick>
              </a:rPr>
              <a:t>Congressional Research S</a:t>
            </a:r>
            <a:r>
              <a:rPr lang="en-US" sz="1600" u="sng" dirty="0">
                <a:solidFill>
                  <a:schemeClr val="accent2"/>
                </a:solidFill>
              </a:rPr>
              <a:t>ervices</a:t>
            </a:r>
            <a:r>
              <a:rPr lang="en-US" sz="1600" dirty="0">
                <a:solidFill>
                  <a:schemeClr val="accent2"/>
                </a:solidFill>
              </a:rPr>
              <a:t> </a:t>
            </a:r>
            <a:r>
              <a:rPr lang="en-US" sz="1600" dirty="0"/>
              <a:t>– Believes number of inversions minimal given the lack of press releases on new inversion announcements</a:t>
            </a:r>
          </a:p>
          <a:p>
            <a:pPr marL="228600" indent="-228600">
              <a:spcBef>
                <a:spcPts val="0"/>
              </a:spcBef>
              <a:spcAft>
                <a:spcPts val="600"/>
              </a:spcAft>
              <a:buClr>
                <a:schemeClr val="accent1"/>
              </a:buClr>
              <a:buSzPct val="80000"/>
              <a:buFont typeface="Wingdings 3" panose="05040102010807070707" pitchFamily="18" charset="2"/>
              <a:buChar char="u"/>
            </a:pPr>
            <a:endParaRPr lang="en-US" sz="1600" dirty="0"/>
          </a:p>
          <a:p>
            <a:pPr marL="228600" indent="-228600">
              <a:spcBef>
                <a:spcPts val="0"/>
              </a:spcBef>
              <a:spcAft>
                <a:spcPts val="600"/>
              </a:spcAft>
              <a:buClr>
                <a:schemeClr val="accent1"/>
              </a:buClr>
              <a:buSzPct val="80000"/>
              <a:buFont typeface="Wingdings 3" panose="05040102010807070707" pitchFamily="18" charset="2"/>
              <a:buChar char="u"/>
            </a:pPr>
            <a:endParaRPr lang="en-US" sz="1600" dirty="0"/>
          </a:p>
          <a:p>
            <a:pPr marL="457200" indent="-228600">
              <a:spcBef>
                <a:spcPts val="0"/>
              </a:spcBef>
              <a:spcAft>
                <a:spcPts val="600"/>
              </a:spcAft>
              <a:buClr>
                <a:schemeClr val="tx2"/>
              </a:buClr>
              <a:buSzPct val="100000"/>
              <a:buFont typeface="Arial" panose="020B0604020202020204" pitchFamily="34" charset="0"/>
              <a:buChar char="•"/>
            </a:pPr>
            <a:endParaRPr lang="en-US" sz="1600" dirty="0"/>
          </a:p>
        </p:txBody>
      </p:sp>
    </p:spTree>
    <p:extLst>
      <p:ext uri="{BB962C8B-B14F-4D97-AF65-F5344CB8AC3E}">
        <p14:creationId xmlns:p14="http://schemas.microsoft.com/office/powerpoint/2010/main" val="3397125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70C4-6300-423B-92F1-A26ED57A7410}"/>
              </a:ext>
            </a:extLst>
          </p:cNvPr>
          <p:cNvSpPr>
            <a:spLocks noGrp="1"/>
          </p:cNvSpPr>
          <p:nvPr>
            <p:ph type="title"/>
          </p:nvPr>
        </p:nvSpPr>
        <p:spPr>
          <a:xfrm>
            <a:off x="287338" y="685800"/>
            <a:ext cx="8589962" cy="958850"/>
          </a:xfrm>
        </p:spPr>
        <p:txBody>
          <a:bodyPr/>
          <a:lstStyle/>
          <a:p>
            <a:r>
              <a:rPr lang="en-US" sz="1800" dirty="0">
                <a:solidFill>
                  <a:schemeClr val="tx2"/>
                </a:solidFill>
              </a:rPr>
              <a:t>RESULTS</a:t>
            </a:r>
            <a:br>
              <a:rPr lang="en-US" dirty="0"/>
            </a:br>
            <a:r>
              <a:rPr lang="en-US" dirty="0"/>
              <a:t>Discouraged inversions</a:t>
            </a:r>
            <a:br>
              <a:rPr lang="en-US" dirty="0"/>
            </a:br>
            <a:endParaRPr lang="en-US" spc="-100" dirty="0"/>
          </a:p>
        </p:txBody>
      </p:sp>
      <p:sp>
        <p:nvSpPr>
          <p:cNvPr id="3" name="Content Placeholder 2">
            <a:extLst>
              <a:ext uri="{FF2B5EF4-FFF2-40B4-BE49-F238E27FC236}">
                <a16:creationId xmlns:a16="http://schemas.microsoft.com/office/drawing/2014/main" id="{295635DF-D1B6-4CB7-88AA-D261AAEE1D10}"/>
              </a:ext>
            </a:extLst>
          </p:cNvPr>
          <p:cNvSpPr>
            <a:spLocks noGrp="1"/>
          </p:cNvSpPr>
          <p:nvPr>
            <p:ph idx="1"/>
          </p:nvPr>
        </p:nvSpPr>
        <p:spPr/>
        <p:txBody>
          <a:bodyPr/>
          <a:lstStyle/>
          <a:p>
            <a:pPr>
              <a:spcBef>
                <a:spcPts val="0"/>
              </a:spcBef>
              <a:spcAft>
                <a:spcPts val="600"/>
              </a:spcAft>
              <a:buClr>
                <a:schemeClr val="accent1"/>
              </a:buClr>
              <a:buSzPct val="80000"/>
            </a:pPr>
            <a:r>
              <a:rPr lang="en-US" b="1" dirty="0"/>
              <a:t>GOAL ACHIEVED?</a:t>
            </a:r>
            <a:r>
              <a:rPr lang="en-US" b="1" dirty="0">
                <a:solidFill>
                  <a:schemeClr val="accent1"/>
                </a:solidFill>
              </a:rPr>
              <a:t> YES.</a:t>
            </a:r>
          </a:p>
          <a:p>
            <a:pPr>
              <a:spcBef>
                <a:spcPts val="0"/>
              </a:spcBef>
              <a:spcAft>
                <a:spcPts val="600"/>
              </a:spcAft>
              <a:buClr>
                <a:schemeClr val="accent1"/>
              </a:buClr>
              <a:buSzPct val="80000"/>
            </a:pPr>
            <a:r>
              <a:rPr lang="en-US" sz="1600" dirty="0"/>
              <a:t>This is likely due more to pre-tax reform rule making.</a:t>
            </a:r>
          </a:p>
          <a:p>
            <a:pPr>
              <a:spcBef>
                <a:spcPts val="0"/>
              </a:spcBef>
              <a:spcAft>
                <a:spcPts val="600"/>
              </a:spcAft>
              <a:buClr>
                <a:schemeClr val="accent1"/>
              </a:buClr>
              <a:buSzPct val="80000"/>
            </a:pPr>
            <a:endParaRPr lang="en-US" dirty="0"/>
          </a:p>
          <a:p>
            <a:pPr>
              <a:spcBef>
                <a:spcPts val="0"/>
              </a:spcBef>
              <a:spcAft>
                <a:spcPts val="600"/>
              </a:spcAft>
              <a:buClr>
                <a:schemeClr val="accent1"/>
              </a:buClr>
              <a:buSzPct val="80000"/>
            </a:pPr>
            <a:endParaRPr lang="en-US" b="1" dirty="0">
              <a:solidFill>
                <a:schemeClr val="accent1"/>
              </a:solidFill>
            </a:endParaRPr>
          </a:p>
        </p:txBody>
      </p:sp>
    </p:spTree>
    <p:extLst>
      <p:ext uri="{BB962C8B-B14F-4D97-AF65-F5344CB8AC3E}">
        <p14:creationId xmlns:p14="http://schemas.microsoft.com/office/powerpoint/2010/main" val="8683625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809CC73-DA02-4D67-83A8-543A4F688C98}"/>
              </a:ext>
            </a:extLst>
          </p:cNvPr>
          <p:cNvGrpSpPr>
            <a:grpSpLocks noChangeAspect="1"/>
          </p:cNvGrpSpPr>
          <p:nvPr/>
        </p:nvGrpSpPr>
        <p:grpSpPr>
          <a:xfrm>
            <a:off x="10319" y="2645016"/>
            <a:ext cx="9144000" cy="2482367"/>
            <a:chOff x="266700" y="1819578"/>
            <a:chExt cx="8610600" cy="2337562"/>
          </a:xfrm>
        </p:grpSpPr>
        <p:pic>
          <p:nvPicPr>
            <p:cNvPr id="13" name="Picture 12">
              <a:extLst>
                <a:ext uri="{FF2B5EF4-FFF2-40B4-BE49-F238E27FC236}">
                  <a16:creationId xmlns:a16="http://schemas.microsoft.com/office/drawing/2014/main" id="{A8A19A7E-C917-406C-A3CE-82B99335D2E2}"/>
                </a:ext>
              </a:extLst>
            </p:cNvPr>
            <p:cNvPicPr>
              <a:picLocks noChangeAspect="1"/>
            </p:cNvPicPr>
            <p:nvPr/>
          </p:nvPicPr>
          <p:blipFill>
            <a:blip r:embed="rId2"/>
            <a:stretch>
              <a:fillRect/>
            </a:stretch>
          </p:blipFill>
          <p:spPr>
            <a:xfrm>
              <a:off x="266700" y="1819578"/>
              <a:ext cx="8610600" cy="2337562"/>
            </a:xfrm>
            <a:prstGeom prst="rect">
              <a:avLst/>
            </a:prstGeom>
          </p:spPr>
        </p:pic>
        <p:sp>
          <p:nvSpPr>
            <p:cNvPr id="15" name="Oval 14">
              <a:extLst>
                <a:ext uri="{FF2B5EF4-FFF2-40B4-BE49-F238E27FC236}">
                  <a16:creationId xmlns:a16="http://schemas.microsoft.com/office/drawing/2014/main" id="{5C4B3F7E-5976-448C-A7EF-691CB772C629}"/>
                </a:ext>
              </a:extLst>
            </p:cNvPr>
            <p:cNvSpPr/>
            <p:nvPr/>
          </p:nvSpPr>
          <p:spPr>
            <a:xfrm>
              <a:off x="611182" y="2160184"/>
              <a:ext cx="1656350" cy="1656350"/>
            </a:xfrm>
            <a:prstGeom prst="ellipse">
              <a:avLst/>
            </a:prstGeom>
            <a:solidFill>
              <a:schemeClr val="accent1"/>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
          <p:nvSpPr>
            <p:cNvPr id="17" name="Oval 16">
              <a:extLst>
                <a:ext uri="{FF2B5EF4-FFF2-40B4-BE49-F238E27FC236}">
                  <a16:creationId xmlns:a16="http://schemas.microsoft.com/office/drawing/2014/main" id="{2A2302AE-07A5-46A2-B4BC-9674A63A3396}"/>
                </a:ext>
              </a:extLst>
            </p:cNvPr>
            <p:cNvSpPr/>
            <p:nvPr/>
          </p:nvSpPr>
          <p:spPr>
            <a:xfrm>
              <a:off x="2696866" y="2160184"/>
              <a:ext cx="1656350" cy="1656350"/>
            </a:xfrm>
            <a:prstGeom prst="ellipse">
              <a:avLst/>
            </a:prstGeom>
            <a:solidFill>
              <a:schemeClr val="accent3"/>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
          <p:nvSpPr>
            <p:cNvPr id="18" name="Oval 17">
              <a:extLst>
                <a:ext uri="{FF2B5EF4-FFF2-40B4-BE49-F238E27FC236}">
                  <a16:creationId xmlns:a16="http://schemas.microsoft.com/office/drawing/2014/main" id="{D3F96CAB-8B0A-4877-A4E6-6726D07DCE57}"/>
                </a:ext>
              </a:extLst>
            </p:cNvPr>
            <p:cNvSpPr/>
            <p:nvPr/>
          </p:nvSpPr>
          <p:spPr>
            <a:xfrm>
              <a:off x="4782550" y="2160184"/>
              <a:ext cx="1656350" cy="1656350"/>
            </a:xfrm>
            <a:prstGeom prst="ellipse">
              <a:avLst/>
            </a:prstGeom>
            <a:solidFill>
              <a:schemeClr val="accent2"/>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
          <p:nvSpPr>
            <p:cNvPr id="19" name="Oval 18">
              <a:extLst>
                <a:ext uri="{FF2B5EF4-FFF2-40B4-BE49-F238E27FC236}">
                  <a16:creationId xmlns:a16="http://schemas.microsoft.com/office/drawing/2014/main" id="{81E8B93C-7D1B-4D3C-99EC-072656C91703}"/>
                </a:ext>
              </a:extLst>
            </p:cNvPr>
            <p:cNvSpPr/>
            <p:nvPr/>
          </p:nvSpPr>
          <p:spPr>
            <a:xfrm>
              <a:off x="6868234" y="2160184"/>
              <a:ext cx="1656350" cy="1656350"/>
            </a:xfrm>
            <a:prstGeom prst="ellipse">
              <a:avLst/>
            </a:prstGeom>
            <a:solidFill>
              <a:schemeClr val="accent4"/>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gr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a:xfrm>
            <a:off x="287338" y="1828800"/>
            <a:ext cx="8569325" cy="4114800"/>
          </a:xfrm>
        </p:spPr>
        <p:txBody>
          <a:bodyPr/>
          <a:lstStyle/>
          <a:p>
            <a:r>
              <a:rPr lang="en-US" dirty="0"/>
              <a:t>Tax reform promised to stimulate economic growth by 3% to offset the cost of tax cuts. How can we measure this? </a:t>
            </a:r>
          </a:p>
        </p:txBody>
      </p:sp>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a:xfrm>
            <a:off x="287338" y="685800"/>
            <a:ext cx="8589962" cy="958850"/>
          </a:xfrm>
        </p:spPr>
        <p:txBody>
          <a:bodyPr/>
          <a:lstStyle/>
          <a:p>
            <a:r>
              <a:rPr lang="en-US" sz="1800" dirty="0">
                <a:solidFill>
                  <a:schemeClr val="tx2"/>
                </a:solidFill>
              </a:rPr>
              <a:t>THE TAX REFORM PROMISE</a:t>
            </a:r>
            <a:br>
              <a:rPr lang="en-US" dirty="0"/>
            </a:br>
            <a:r>
              <a:rPr lang="en-US" dirty="0"/>
              <a:t>Stimulate economic growth by 3%</a:t>
            </a:r>
            <a:endParaRPr lang="en-US" sz="1800" dirty="0">
              <a:solidFill>
                <a:schemeClr val="tx2"/>
              </a:solidFill>
            </a:endParaRPr>
          </a:p>
        </p:txBody>
      </p:sp>
      <p:pic>
        <p:nvPicPr>
          <p:cNvPr id="10" name="Picture 9">
            <a:extLst>
              <a:ext uri="{FF2B5EF4-FFF2-40B4-BE49-F238E27FC236}">
                <a16:creationId xmlns:a16="http://schemas.microsoft.com/office/drawing/2014/main" id="{2F7974C3-2D2C-49FF-8B28-F0C36B4E93ED}"/>
              </a:ext>
            </a:extLst>
          </p:cNvPr>
          <p:cNvPicPr>
            <a:picLocks noChangeAspect="1"/>
          </p:cNvPicPr>
          <p:nvPr/>
        </p:nvPicPr>
        <p:blipFill rotWithShape="1">
          <a:blip r:embed="rId3"/>
          <a:srcRect l="-33422" t="-51323" r="-38867" b="-44452"/>
          <a:stretch/>
        </p:blipFill>
        <p:spPr>
          <a:xfrm>
            <a:off x="569819" y="3200399"/>
            <a:ext cx="1371600" cy="1371600"/>
          </a:xfrm>
          <a:prstGeom prst="ellipse">
            <a:avLst/>
          </a:prstGeom>
          <a:solidFill>
            <a:schemeClr val="accent1"/>
          </a:solidFill>
        </p:spPr>
      </p:pic>
      <p:graphicFrame>
        <p:nvGraphicFramePr>
          <p:cNvPr id="21" name="Table 20">
            <a:extLst>
              <a:ext uri="{FF2B5EF4-FFF2-40B4-BE49-F238E27FC236}">
                <a16:creationId xmlns:a16="http://schemas.microsoft.com/office/drawing/2014/main" id="{EC87A9B8-05EA-4EB6-B7F3-E862C9DB064C}"/>
              </a:ext>
            </a:extLst>
          </p:cNvPr>
          <p:cNvGraphicFramePr>
            <a:graphicFrameLocks noGrp="1"/>
          </p:cNvGraphicFramePr>
          <p:nvPr>
            <p:extLst>
              <p:ext uri="{D42A27DB-BD31-4B8C-83A1-F6EECF244321}">
                <p14:modId xmlns:p14="http://schemas.microsoft.com/office/powerpoint/2010/main" val="1071073116"/>
              </p:ext>
            </p:extLst>
          </p:nvPr>
        </p:nvGraphicFramePr>
        <p:xfrm>
          <a:off x="287336" y="5275337"/>
          <a:ext cx="8589964" cy="676019"/>
        </p:xfrm>
        <a:graphic>
          <a:graphicData uri="http://schemas.openxmlformats.org/drawingml/2006/table">
            <a:tbl>
              <a:tblPr firstRow="1" bandRow="1">
                <a:tableStyleId>{5C22544A-7EE6-4342-B048-85BDC9FD1C3A}</a:tableStyleId>
              </a:tblPr>
              <a:tblGrid>
                <a:gridCol w="2147491">
                  <a:extLst>
                    <a:ext uri="{9D8B030D-6E8A-4147-A177-3AD203B41FA5}">
                      <a16:colId xmlns:a16="http://schemas.microsoft.com/office/drawing/2014/main" val="3421467439"/>
                    </a:ext>
                  </a:extLst>
                </a:gridCol>
                <a:gridCol w="2147491">
                  <a:extLst>
                    <a:ext uri="{9D8B030D-6E8A-4147-A177-3AD203B41FA5}">
                      <a16:colId xmlns:a16="http://schemas.microsoft.com/office/drawing/2014/main" val="20000"/>
                    </a:ext>
                  </a:extLst>
                </a:gridCol>
                <a:gridCol w="2147491">
                  <a:extLst>
                    <a:ext uri="{9D8B030D-6E8A-4147-A177-3AD203B41FA5}">
                      <a16:colId xmlns:a16="http://schemas.microsoft.com/office/drawing/2014/main" val="20001"/>
                    </a:ext>
                  </a:extLst>
                </a:gridCol>
                <a:gridCol w="2147491">
                  <a:extLst>
                    <a:ext uri="{9D8B030D-6E8A-4147-A177-3AD203B41FA5}">
                      <a16:colId xmlns:a16="http://schemas.microsoft.com/office/drawing/2014/main" val="2699378611"/>
                    </a:ext>
                  </a:extLst>
                </a:gridCol>
              </a:tblGrid>
              <a:tr h="676019">
                <a:tc>
                  <a:txBody>
                    <a:bodyPr/>
                    <a:lstStyle/>
                    <a:p>
                      <a:pPr algn="ctr"/>
                      <a:r>
                        <a:rPr lang="en-US" sz="1800" b="1" cap="all" spc="-100" baseline="0" dirty="0">
                          <a:solidFill>
                            <a:schemeClr val="tx2"/>
                          </a:solidFill>
                        </a:rPr>
                        <a:t>Bureau of economic analysis</a:t>
                      </a:r>
                    </a:p>
                  </a:txBody>
                  <a:tcPr marL="0" marR="0" marT="0" marB="3899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1" cap="all" baseline="0" dirty="0">
                          <a:solidFill>
                            <a:schemeClr val="tx2"/>
                          </a:solidFill>
                        </a:rPr>
                        <a:t>Congressional research service </a:t>
                      </a:r>
                    </a:p>
                  </a:txBody>
                  <a:tcPr marL="0" marR="0" marT="0" marB="3899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1" cap="all" baseline="0" dirty="0">
                          <a:solidFill>
                            <a:schemeClr val="tx2"/>
                          </a:solidFill>
                        </a:rPr>
                        <a:t>Congressional budget office</a:t>
                      </a:r>
                    </a:p>
                  </a:txBody>
                  <a:tcPr marL="0" marR="0" marT="0" marB="3899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1" cap="all" baseline="0" dirty="0">
                          <a:solidFill>
                            <a:schemeClr val="tx2"/>
                          </a:solidFill>
                        </a:rPr>
                        <a:t>Treasury </a:t>
                      </a:r>
                    </a:p>
                    <a:p>
                      <a:pPr algn="ctr"/>
                      <a:r>
                        <a:rPr lang="en-US" sz="1800" b="1" cap="all" baseline="0" dirty="0">
                          <a:solidFill>
                            <a:schemeClr val="tx2"/>
                          </a:solidFill>
                        </a:rPr>
                        <a:t>Report</a:t>
                      </a:r>
                    </a:p>
                  </a:txBody>
                  <a:tcPr marL="0" marR="0" marT="0" marB="3899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4" name="Picture 23">
            <a:extLst>
              <a:ext uri="{FF2B5EF4-FFF2-40B4-BE49-F238E27FC236}">
                <a16:creationId xmlns:a16="http://schemas.microsoft.com/office/drawing/2014/main" id="{45E5FF6C-01D5-40A5-BA62-D4CEBCA3F805}"/>
              </a:ext>
            </a:extLst>
          </p:cNvPr>
          <p:cNvPicPr>
            <a:picLocks noChangeAspect="1"/>
          </p:cNvPicPr>
          <p:nvPr/>
        </p:nvPicPr>
        <p:blipFill rotWithShape="1">
          <a:blip r:embed="rId4"/>
          <a:srcRect l="-31926" t="-25844" r="-32667" b="-25844"/>
          <a:stretch/>
        </p:blipFill>
        <p:spPr>
          <a:xfrm>
            <a:off x="5002509" y="3200399"/>
            <a:ext cx="1371600" cy="1371600"/>
          </a:xfrm>
          <a:prstGeom prst="ellipse">
            <a:avLst/>
          </a:prstGeom>
          <a:solidFill>
            <a:schemeClr val="accent2"/>
          </a:solidFill>
        </p:spPr>
      </p:pic>
      <p:pic>
        <p:nvPicPr>
          <p:cNvPr id="25" name="Picture 24">
            <a:extLst>
              <a:ext uri="{FF2B5EF4-FFF2-40B4-BE49-F238E27FC236}">
                <a16:creationId xmlns:a16="http://schemas.microsoft.com/office/drawing/2014/main" id="{38969646-ACFB-448E-877A-1FB7F4A4DF33}"/>
              </a:ext>
            </a:extLst>
          </p:cNvPr>
          <p:cNvPicPr>
            <a:picLocks noChangeAspect="1"/>
          </p:cNvPicPr>
          <p:nvPr/>
        </p:nvPicPr>
        <p:blipFill rotWithShape="1">
          <a:blip r:embed="rId5">
            <a:extLst>
              <a:ext uri="{28A0092B-C50C-407E-A947-70E740481C1C}">
                <a14:useLocalDpi xmlns:a14="http://schemas.microsoft.com/office/drawing/2010/main" val="0"/>
              </a:ext>
            </a:extLst>
          </a:blip>
          <a:srcRect l="-26545" t="-26033" r="-26545" b="-25994"/>
          <a:stretch/>
        </p:blipFill>
        <p:spPr>
          <a:xfrm>
            <a:off x="2786164" y="3200399"/>
            <a:ext cx="1371600" cy="1371600"/>
          </a:xfrm>
          <a:prstGeom prst="ellipse">
            <a:avLst/>
          </a:prstGeom>
          <a:solidFill>
            <a:schemeClr val="accent3"/>
          </a:solidFill>
        </p:spPr>
      </p:pic>
      <p:pic>
        <p:nvPicPr>
          <p:cNvPr id="26" name="Picture 25">
            <a:extLst>
              <a:ext uri="{FF2B5EF4-FFF2-40B4-BE49-F238E27FC236}">
                <a16:creationId xmlns:a16="http://schemas.microsoft.com/office/drawing/2014/main" id="{D53531E3-CB11-4E7A-816A-580D6E1258A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631" t="-19631" r="-19631" b="-19631"/>
          <a:stretch/>
        </p:blipFill>
        <p:spPr>
          <a:xfrm>
            <a:off x="7218853" y="3200399"/>
            <a:ext cx="1371600" cy="1371600"/>
          </a:xfrm>
          <a:prstGeom prst="ellipse">
            <a:avLst/>
          </a:prstGeom>
          <a:solidFill>
            <a:schemeClr val="accent4"/>
          </a:solidFill>
        </p:spPr>
      </p:pic>
    </p:spTree>
    <p:extLst>
      <p:ext uri="{BB962C8B-B14F-4D97-AF65-F5344CB8AC3E}">
        <p14:creationId xmlns:p14="http://schemas.microsoft.com/office/powerpoint/2010/main" val="946551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a:xfrm>
            <a:off x="287338" y="685800"/>
            <a:ext cx="8589962" cy="958850"/>
          </a:xfrm>
        </p:spPr>
        <p:txBody>
          <a:bodyPr/>
          <a:lstStyle/>
          <a:p>
            <a:r>
              <a:rPr lang="en-US" dirty="0"/>
              <a:t>Stimulate economic growth by 3%</a:t>
            </a:r>
            <a:br>
              <a:rPr lang="en-US" dirty="0"/>
            </a:br>
            <a:r>
              <a:rPr lang="en-US" sz="1800" dirty="0">
                <a:solidFill>
                  <a:schemeClr val="tx2"/>
                </a:solidFill>
              </a:rPr>
              <a:t>WHAT HAPPENED</a:t>
            </a: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p:txBody>
          <a:bodyPr/>
          <a:lstStyle/>
          <a:p>
            <a:pPr marL="228600" indent="-228600">
              <a:spcBef>
                <a:spcPts val="0"/>
              </a:spcBef>
              <a:spcAft>
                <a:spcPts val="600"/>
              </a:spcAft>
              <a:buClr>
                <a:schemeClr val="accent1"/>
              </a:buClr>
              <a:buSzPct val="80000"/>
              <a:buFont typeface="Wingdings 3" panose="05040102010807070707" pitchFamily="18" charset="2"/>
              <a:buChar char="u"/>
            </a:pPr>
            <a:r>
              <a:rPr lang="en-US" sz="1600" dirty="0">
                <a:hlinkClick r:id="rId2"/>
              </a:rPr>
              <a:t>Bureau of Economic A</a:t>
            </a:r>
            <a:r>
              <a:rPr lang="en-US" sz="1600" u="sng" dirty="0">
                <a:solidFill>
                  <a:schemeClr val="accent2"/>
                </a:solidFill>
              </a:rPr>
              <a:t>nalysis</a:t>
            </a:r>
            <a:r>
              <a:rPr lang="en-US" sz="1600" dirty="0"/>
              <a:t> - Official real GDP growth rate for 2018 - annualized rate of 2.5% (slower than 2017’s revised rate of </a:t>
            </a:r>
            <a:r>
              <a:rPr lang="en-US" sz="1600" dirty="0">
                <a:hlinkClick r:id="rId2"/>
              </a:rPr>
              <a:t>2.8%</a:t>
            </a:r>
            <a:r>
              <a:rPr lang="en-US" sz="1600" dirty="0"/>
              <a:t>)</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t>2019 - Slowed considerably from 3% in 1st quarter to 2.0% in 2nd quarter and 1.9% in 3rd quarter</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solidFill>
                  <a:schemeClr val="accent2"/>
                </a:solidFill>
                <a:hlinkClick r:id="rId3">
                  <a:extLst>
                    <a:ext uri="{A12FA001-AC4F-418D-AE19-62706E023703}">
                      <ahyp:hlinkClr xmlns:ahyp="http://schemas.microsoft.com/office/drawing/2018/hyperlinkcolor" val="tx"/>
                    </a:ext>
                  </a:extLst>
                </a:hlinkClick>
              </a:rPr>
              <a:t>Congressional Research S</a:t>
            </a:r>
            <a:r>
              <a:rPr lang="en-US" sz="1600" u="sng" dirty="0">
                <a:solidFill>
                  <a:schemeClr val="accent2"/>
                </a:solidFill>
              </a:rPr>
              <a:t>ervices</a:t>
            </a:r>
            <a:r>
              <a:rPr lang="en-US" sz="1600" dirty="0">
                <a:solidFill>
                  <a:schemeClr val="accent2"/>
                </a:solidFill>
              </a:rPr>
              <a:t> </a:t>
            </a:r>
            <a:r>
              <a:rPr lang="en-US" sz="1600" dirty="0"/>
              <a:t>- Required 6.7% GDP increase sustained over the long term to have generated enough tax revenues in 2018 to cover the cost of the tax cut</a:t>
            </a:r>
          </a:p>
          <a:p>
            <a:pPr marL="228600" indent="-228600">
              <a:spcBef>
                <a:spcPts val="0"/>
              </a:spcBef>
              <a:spcAft>
                <a:spcPts val="600"/>
              </a:spcAft>
              <a:buClr>
                <a:schemeClr val="accent1"/>
              </a:buClr>
              <a:buSzPct val="80000"/>
              <a:buFont typeface="Wingdings 3" panose="05040102010807070707" pitchFamily="18" charset="2"/>
              <a:buChar char="u"/>
            </a:pPr>
            <a:endParaRPr lang="en-US" sz="1600" dirty="0"/>
          </a:p>
          <a:p>
            <a:pPr marL="228600" indent="-228600">
              <a:spcBef>
                <a:spcPts val="0"/>
              </a:spcBef>
              <a:spcAft>
                <a:spcPts val="600"/>
              </a:spcAft>
              <a:buClr>
                <a:schemeClr val="accent1"/>
              </a:buClr>
              <a:buSzPct val="80000"/>
              <a:buFont typeface="Wingdings 3" panose="05040102010807070707" pitchFamily="18" charset="2"/>
              <a:buChar char="u"/>
            </a:pPr>
            <a:endParaRPr lang="en-US" sz="1600" dirty="0"/>
          </a:p>
          <a:p>
            <a:pPr marL="457200" indent="-228600">
              <a:spcBef>
                <a:spcPts val="0"/>
              </a:spcBef>
              <a:spcAft>
                <a:spcPts val="600"/>
              </a:spcAft>
              <a:buClr>
                <a:schemeClr val="tx2"/>
              </a:buClr>
              <a:buSzPct val="100000"/>
              <a:buFont typeface="Arial" panose="020B0604020202020204" pitchFamily="34" charset="0"/>
              <a:buChar char="•"/>
            </a:pPr>
            <a:endParaRPr lang="en-US" sz="1600" dirty="0"/>
          </a:p>
        </p:txBody>
      </p:sp>
    </p:spTree>
    <p:extLst>
      <p:ext uri="{BB962C8B-B14F-4D97-AF65-F5344CB8AC3E}">
        <p14:creationId xmlns:p14="http://schemas.microsoft.com/office/powerpoint/2010/main" val="3601870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a:xfrm>
            <a:off x="287338" y="685800"/>
            <a:ext cx="8589962" cy="958850"/>
          </a:xfrm>
        </p:spPr>
        <p:txBody>
          <a:bodyPr/>
          <a:lstStyle/>
          <a:p>
            <a:r>
              <a:rPr lang="en-US" dirty="0"/>
              <a:t>Stimulate economic growth by 3%</a:t>
            </a:r>
            <a:br>
              <a:rPr lang="en-US" dirty="0"/>
            </a:br>
            <a:r>
              <a:rPr lang="en-US" sz="1800" dirty="0">
                <a:solidFill>
                  <a:schemeClr val="tx2"/>
                </a:solidFill>
              </a:rPr>
              <a:t>HISTORICAL GDP GROWTH RATE</a:t>
            </a:r>
          </a:p>
        </p:txBody>
      </p:sp>
      <p:pic>
        <p:nvPicPr>
          <p:cNvPr id="6" name="Picture 2" descr="https://www.bea.gov/system/files/gdp3q19_adv_1.png">
            <a:extLst>
              <a:ext uri="{FF2B5EF4-FFF2-40B4-BE49-F238E27FC236}">
                <a16:creationId xmlns:a16="http://schemas.microsoft.com/office/drawing/2014/main" id="{5FA7F6C4-DBCE-4A9F-98FE-1C27A28948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7338" y="1828799"/>
            <a:ext cx="8589962" cy="36579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B77F96F-A718-4C0F-A75A-68414642337C}"/>
              </a:ext>
            </a:extLst>
          </p:cNvPr>
          <p:cNvSpPr/>
          <p:nvPr/>
        </p:nvSpPr>
        <p:spPr>
          <a:xfrm>
            <a:off x="287338" y="5702300"/>
            <a:ext cx="5155963" cy="246221"/>
          </a:xfrm>
          <a:prstGeom prst="rect">
            <a:avLst/>
          </a:prstGeom>
        </p:spPr>
        <p:txBody>
          <a:bodyPr wrap="none" lIns="0" tIns="0" rIns="0" bIns="0">
            <a:spAutoFit/>
          </a:bodyPr>
          <a:lstStyle/>
          <a:p>
            <a:r>
              <a:rPr lang="en-US" sz="1600" dirty="0">
                <a:hlinkClick r:id="rId3"/>
              </a:rPr>
              <a:t>https://www.bea.gov/system/files/gdp3q19_adv_1.png</a:t>
            </a:r>
            <a:endParaRPr lang="en-US" sz="1600" dirty="0"/>
          </a:p>
        </p:txBody>
      </p:sp>
    </p:spTree>
    <p:extLst>
      <p:ext uri="{BB962C8B-B14F-4D97-AF65-F5344CB8AC3E}">
        <p14:creationId xmlns:p14="http://schemas.microsoft.com/office/powerpoint/2010/main" val="27599588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a:xfrm>
            <a:off x="287338" y="685800"/>
            <a:ext cx="8589962" cy="958850"/>
          </a:xfrm>
        </p:spPr>
        <p:txBody>
          <a:bodyPr/>
          <a:lstStyle/>
          <a:p>
            <a:r>
              <a:rPr lang="en-US" dirty="0"/>
              <a:t>Stimulate economic growth by 3%</a:t>
            </a:r>
            <a:br>
              <a:rPr lang="en-US" dirty="0"/>
            </a:br>
            <a:r>
              <a:rPr lang="en-US" sz="1800" dirty="0">
                <a:solidFill>
                  <a:schemeClr val="tx2"/>
                </a:solidFill>
              </a:rPr>
              <a:t>WHAT HAPPENED</a:t>
            </a: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p:txBody>
          <a:bodyPr/>
          <a:lstStyle/>
          <a:p>
            <a:pPr marL="228600" indent="-228600">
              <a:spcBef>
                <a:spcPts val="0"/>
              </a:spcBef>
              <a:spcAft>
                <a:spcPts val="600"/>
              </a:spcAft>
              <a:buClr>
                <a:schemeClr val="accent1"/>
              </a:buClr>
              <a:buSzPct val="80000"/>
              <a:buFont typeface="Wingdings 3" panose="05040102010807070707" pitchFamily="18" charset="2"/>
              <a:buChar char="u"/>
            </a:pPr>
            <a:r>
              <a:rPr lang="en-US" sz="1600" u="sng" dirty="0">
                <a:solidFill>
                  <a:schemeClr val="accent2"/>
                </a:solidFill>
                <a:hlinkClick r:id="rId2">
                  <a:extLst>
                    <a:ext uri="{A12FA001-AC4F-418D-AE19-62706E023703}">
                      <ahyp:hlinkClr xmlns:ahyp="http://schemas.microsoft.com/office/drawing/2018/hyperlinkcolor" val="tx"/>
                    </a:ext>
                  </a:extLst>
                </a:hlinkClick>
              </a:rPr>
              <a:t>Congressional Budget O</a:t>
            </a:r>
            <a:r>
              <a:rPr lang="en-US" sz="1600" u="sng" dirty="0">
                <a:solidFill>
                  <a:schemeClr val="accent2"/>
                </a:solidFill>
              </a:rPr>
              <a:t>ffice</a:t>
            </a:r>
            <a:r>
              <a:rPr lang="en-US" sz="1600" dirty="0"/>
              <a:t> – Projects real GDP growth of 2.4% for 2019 with annual average of 1.8% over the next decade </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hlinkClick r:id="rId3"/>
              </a:rPr>
              <a:t>$2 trillion</a:t>
            </a:r>
            <a:r>
              <a:rPr lang="en-US" sz="1600" dirty="0"/>
              <a:t> added to our national debt over 10 years </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hlinkClick r:id="rId4"/>
              </a:rPr>
              <a:t>Treasury report</a:t>
            </a:r>
            <a:r>
              <a:rPr lang="en-US" sz="1600" dirty="0"/>
              <a:t> issued October 2018 – FY 2018 deficit was $780 billion; 17% increase from the prior year </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t>FY 2019 projected annual deficit of </a:t>
            </a:r>
            <a:r>
              <a:rPr lang="en-US" sz="1600" b="1" dirty="0"/>
              <a:t>$1.1 trillion </a:t>
            </a:r>
            <a:r>
              <a:rPr lang="en-US" sz="1600" dirty="0"/>
              <a:t>and more than that annually and indefinitely</a:t>
            </a:r>
          </a:p>
          <a:p>
            <a:pPr marL="228600" indent="-228600">
              <a:spcBef>
                <a:spcPts val="0"/>
              </a:spcBef>
              <a:spcAft>
                <a:spcPts val="600"/>
              </a:spcAft>
              <a:buClr>
                <a:schemeClr val="accent1"/>
              </a:buClr>
              <a:buSzPct val="80000"/>
              <a:buFont typeface="Wingdings 3" panose="05040102010807070707" pitchFamily="18" charset="2"/>
              <a:buChar char="u"/>
            </a:pPr>
            <a:endParaRPr lang="en-US" sz="1600" dirty="0"/>
          </a:p>
          <a:p>
            <a:pPr marL="228600" indent="-228600">
              <a:spcBef>
                <a:spcPts val="0"/>
              </a:spcBef>
              <a:spcAft>
                <a:spcPts val="600"/>
              </a:spcAft>
              <a:buClr>
                <a:schemeClr val="accent1"/>
              </a:buClr>
              <a:buSzPct val="80000"/>
              <a:buFont typeface="Wingdings 3" panose="05040102010807070707" pitchFamily="18" charset="2"/>
              <a:buChar char="u"/>
            </a:pPr>
            <a:endParaRPr lang="en-US" sz="1600" dirty="0"/>
          </a:p>
          <a:p>
            <a:pPr marL="457200" indent="-228600">
              <a:spcBef>
                <a:spcPts val="0"/>
              </a:spcBef>
              <a:spcAft>
                <a:spcPts val="600"/>
              </a:spcAft>
              <a:buClr>
                <a:schemeClr val="tx2"/>
              </a:buClr>
              <a:buSzPct val="100000"/>
              <a:buFont typeface="Arial" panose="020B0604020202020204" pitchFamily="34" charset="0"/>
              <a:buChar char="•"/>
            </a:pPr>
            <a:endParaRPr lang="en-US" sz="1600" dirty="0"/>
          </a:p>
        </p:txBody>
      </p:sp>
    </p:spTree>
    <p:extLst>
      <p:ext uri="{BB962C8B-B14F-4D97-AF65-F5344CB8AC3E}">
        <p14:creationId xmlns:p14="http://schemas.microsoft.com/office/powerpoint/2010/main" val="1925190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70C4-6300-423B-92F1-A26ED57A7410}"/>
              </a:ext>
            </a:extLst>
          </p:cNvPr>
          <p:cNvSpPr>
            <a:spLocks noGrp="1"/>
          </p:cNvSpPr>
          <p:nvPr>
            <p:ph type="title"/>
          </p:nvPr>
        </p:nvSpPr>
        <p:spPr>
          <a:xfrm>
            <a:off x="287338" y="685800"/>
            <a:ext cx="8589962" cy="958850"/>
          </a:xfrm>
        </p:spPr>
        <p:txBody>
          <a:bodyPr/>
          <a:lstStyle/>
          <a:p>
            <a:r>
              <a:rPr lang="en-US" sz="1800" dirty="0">
                <a:solidFill>
                  <a:schemeClr val="tx2"/>
                </a:solidFill>
              </a:rPr>
              <a:t>RESULTS</a:t>
            </a:r>
            <a:br>
              <a:rPr lang="en-US" dirty="0"/>
            </a:br>
            <a:r>
              <a:rPr lang="en-US" dirty="0"/>
              <a:t>Stimulate economic growth by 3%</a:t>
            </a:r>
            <a:br>
              <a:rPr lang="en-US" dirty="0"/>
            </a:br>
            <a:endParaRPr lang="en-US" spc="-100" dirty="0"/>
          </a:p>
        </p:txBody>
      </p:sp>
      <p:sp>
        <p:nvSpPr>
          <p:cNvPr id="3" name="Content Placeholder 2">
            <a:extLst>
              <a:ext uri="{FF2B5EF4-FFF2-40B4-BE49-F238E27FC236}">
                <a16:creationId xmlns:a16="http://schemas.microsoft.com/office/drawing/2014/main" id="{295635DF-D1B6-4CB7-88AA-D261AAEE1D10}"/>
              </a:ext>
            </a:extLst>
          </p:cNvPr>
          <p:cNvSpPr>
            <a:spLocks noGrp="1"/>
          </p:cNvSpPr>
          <p:nvPr>
            <p:ph idx="1"/>
          </p:nvPr>
        </p:nvSpPr>
        <p:spPr/>
        <p:txBody>
          <a:bodyPr/>
          <a:lstStyle/>
          <a:p>
            <a:pPr>
              <a:spcBef>
                <a:spcPts val="0"/>
              </a:spcBef>
              <a:spcAft>
                <a:spcPts val="600"/>
              </a:spcAft>
              <a:buClr>
                <a:schemeClr val="accent1"/>
              </a:buClr>
              <a:buSzPct val="80000"/>
            </a:pPr>
            <a:r>
              <a:rPr lang="en-US" b="1" dirty="0"/>
              <a:t>GOAL ACHIEVED?</a:t>
            </a:r>
            <a:r>
              <a:rPr lang="en-US" b="1" dirty="0">
                <a:solidFill>
                  <a:schemeClr val="accent1"/>
                </a:solidFill>
              </a:rPr>
              <a:t> NO.</a:t>
            </a:r>
            <a:endParaRPr lang="en-US" sz="1600" b="1" dirty="0">
              <a:solidFill>
                <a:schemeClr val="accent1"/>
              </a:solidFill>
            </a:endParaRPr>
          </a:p>
          <a:p>
            <a:pPr>
              <a:spcBef>
                <a:spcPts val="0"/>
              </a:spcBef>
              <a:spcAft>
                <a:spcPts val="600"/>
              </a:spcAft>
              <a:buClr>
                <a:schemeClr val="accent1"/>
              </a:buClr>
              <a:buSzPct val="80000"/>
            </a:pPr>
            <a:r>
              <a:rPr lang="en-US" sz="1600" dirty="0"/>
              <a:t>The level of growth is relatively small and based on the data, the tax cut will not pay for itself. The GDP has slowed down from 3.1% for the first quarter to 2.1% in the first quarter. As a result, the deficit will likely increase to almost $900 billion for fiscal 2019. </a:t>
            </a:r>
          </a:p>
          <a:p>
            <a:pPr>
              <a:spcBef>
                <a:spcPts val="0"/>
              </a:spcBef>
              <a:spcAft>
                <a:spcPts val="600"/>
              </a:spcAft>
              <a:buClr>
                <a:schemeClr val="accent1"/>
              </a:buClr>
              <a:buSzPct val="80000"/>
            </a:pPr>
            <a:endParaRPr lang="en-US" dirty="0"/>
          </a:p>
          <a:p>
            <a:pPr>
              <a:spcBef>
                <a:spcPts val="0"/>
              </a:spcBef>
              <a:spcAft>
                <a:spcPts val="600"/>
              </a:spcAft>
              <a:buClr>
                <a:schemeClr val="accent1"/>
              </a:buClr>
              <a:buSzPct val="80000"/>
            </a:pPr>
            <a:endParaRPr lang="en-US" b="1" dirty="0">
              <a:solidFill>
                <a:schemeClr val="accent1"/>
              </a:solidFill>
            </a:endParaRPr>
          </a:p>
        </p:txBody>
      </p:sp>
    </p:spTree>
    <p:extLst>
      <p:ext uri="{BB962C8B-B14F-4D97-AF65-F5344CB8AC3E}">
        <p14:creationId xmlns:p14="http://schemas.microsoft.com/office/powerpoint/2010/main" val="55768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p:txBody>
          <a:bodyPr/>
          <a:lstStyle/>
          <a:p>
            <a:r>
              <a:rPr lang="en-US" dirty="0"/>
              <a:t>Protect American jobs</a:t>
            </a:r>
            <a:br>
              <a:rPr lang="en-US" dirty="0"/>
            </a:br>
            <a:r>
              <a:rPr lang="en-US" sz="1800" cap="all" dirty="0">
                <a:solidFill>
                  <a:schemeClr val="tx2"/>
                </a:solidFill>
              </a:rPr>
              <a:t>Historical unemployment rate</a:t>
            </a:r>
          </a:p>
        </p:txBody>
      </p:sp>
      <p:pic>
        <p:nvPicPr>
          <p:cNvPr id="6" name="Content Placeholder 5">
            <a:extLst>
              <a:ext uri="{FF2B5EF4-FFF2-40B4-BE49-F238E27FC236}">
                <a16:creationId xmlns:a16="http://schemas.microsoft.com/office/drawing/2014/main" id="{45E52FDD-71EE-41D9-B303-D3618F9A73DB}"/>
              </a:ext>
            </a:extLst>
          </p:cNvPr>
          <p:cNvPicPr>
            <a:picLocks noGrp="1" noChangeAspect="1"/>
          </p:cNvPicPr>
          <p:nvPr>
            <p:ph idx="1"/>
          </p:nvPr>
        </p:nvPicPr>
        <p:blipFill>
          <a:blip r:embed="rId2"/>
          <a:stretch>
            <a:fillRect/>
          </a:stretch>
        </p:blipFill>
        <p:spPr>
          <a:xfrm>
            <a:off x="1868460" y="1828800"/>
            <a:ext cx="5438775" cy="3648075"/>
          </a:xfrm>
          <a:prstGeom prst="rect">
            <a:avLst/>
          </a:prstGeom>
        </p:spPr>
      </p:pic>
      <p:sp>
        <p:nvSpPr>
          <p:cNvPr id="7" name="Rectangle 6">
            <a:extLst>
              <a:ext uri="{FF2B5EF4-FFF2-40B4-BE49-F238E27FC236}">
                <a16:creationId xmlns:a16="http://schemas.microsoft.com/office/drawing/2014/main" id="{E0B87FCA-61CA-4698-BDDD-BD177A09EB52}"/>
              </a:ext>
            </a:extLst>
          </p:cNvPr>
          <p:cNvSpPr/>
          <p:nvPr/>
        </p:nvSpPr>
        <p:spPr>
          <a:xfrm>
            <a:off x="287338" y="5702300"/>
            <a:ext cx="4345741" cy="246221"/>
          </a:xfrm>
          <a:prstGeom prst="rect">
            <a:avLst/>
          </a:prstGeom>
        </p:spPr>
        <p:txBody>
          <a:bodyPr wrap="none" lIns="0" tIns="0" rIns="0" bIns="0">
            <a:spAutoFit/>
          </a:bodyPr>
          <a:lstStyle/>
          <a:p>
            <a:r>
              <a:rPr lang="en-US" sz="1600" dirty="0">
                <a:hlinkClick r:id="rId3"/>
              </a:rPr>
              <a:t>https://data.bls.gov/pdq/SurveyOutputServlet</a:t>
            </a:r>
            <a:endParaRPr lang="en-US" sz="1600" dirty="0"/>
          </a:p>
        </p:txBody>
      </p:sp>
    </p:spTree>
    <p:extLst>
      <p:ext uri="{BB962C8B-B14F-4D97-AF65-F5344CB8AC3E}">
        <p14:creationId xmlns:p14="http://schemas.microsoft.com/office/powerpoint/2010/main" val="2378662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88AF35-A6A6-46C5-B23B-60D935244FE9}"/>
              </a:ext>
            </a:extLst>
          </p:cNvPr>
          <p:cNvSpPr>
            <a:spLocks noGrp="1"/>
          </p:cNvSpPr>
          <p:nvPr>
            <p:ph type="ctrTitle" idx="4294967295"/>
          </p:nvPr>
        </p:nvSpPr>
        <p:spPr>
          <a:xfrm>
            <a:off x="495300" y="1828800"/>
            <a:ext cx="7804150" cy="525462"/>
          </a:xfrm>
        </p:spPr>
        <p:txBody>
          <a:bodyPr/>
          <a:lstStyle/>
          <a:p>
            <a:r>
              <a:rPr lang="en-US" sz="3600" dirty="0">
                <a:solidFill>
                  <a:schemeClr val="bg1"/>
                </a:solidFill>
              </a:rPr>
              <a:t>Q&amp;A</a:t>
            </a:r>
          </a:p>
        </p:txBody>
      </p:sp>
    </p:spTree>
    <p:extLst>
      <p:ext uri="{BB962C8B-B14F-4D97-AF65-F5344CB8AC3E}">
        <p14:creationId xmlns:p14="http://schemas.microsoft.com/office/powerpoint/2010/main" val="178749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9384325-492C-4494-9556-D6EC38F0830A}"/>
              </a:ext>
            </a:extLst>
          </p:cNvPr>
          <p:cNvSpPr>
            <a:spLocks noGrp="1"/>
          </p:cNvSpPr>
          <p:nvPr>
            <p:ph type="subTitle" idx="1"/>
          </p:nvPr>
        </p:nvSpPr>
        <p:spPr>
          <a:xfrm>
            <a:off x="266701" y="1208314"/>
            <a:ext cx="4305300" cy="2755900"/>
          </a:xfrm>
        </p:spPr>
        <p:txBody>
          <a:bodyPr/>
          <a:lstStyle/>
          <a:p>
            <a:r>
              <a:rPr lang="en-US" sz="1050" dirty="0"/>
              <a:t>BDO is the brand name for BDO USA, LLP, a U.S. professional services firm providing assurance, tax, and advisory services to a wide range of publicly traded and privately held companies. For more than 100 years, BDO has provided quality service through the active involvement of experienced and committed professionals. The firm serves clients through more than 60 offices and over 700 independent alliance firm locations nationwide. As an independent Member Firm of BDO International Limited, BDO serves multi-national clients through a global network of more than 80,000 people working out of nearly 1,600 offices across 162 countries and territories.</a:t>
            </a:r>
            <a:br>
              <a:rPr lang="en-US" sz="1050" dirty="0"/>
            </a:br>
            <a:r>
              <a:rPr lang="en-US" sz="1050" dirty="0"/>
              <a:t> </a:t>
            </a:r>
            <a:br>
              <a:rPr lang="en-US" sz="1050" dirty="0"/>
            </a:br>
            <a:r>
              <a:rPr lang="en-US" sz="1050" dirty="0"/>
              <a:t>BDO USA, LLP, a Delaware limited liability partnership, is the U.S. member of BDO International Limited, a UK company limited by guarantee, and forms part of the international BDO network of independent member firms. BDO is the brand name for the BDO network and for each of the BDO Member Firms.</a:t>
            </a:r>
            <a:br>
              <a:rPr lang="en-US" sz="1050" dirty="0"/>
            </a:br>
            <a:br>
              <a:rPr lang="en-US" sz="1050" dirty="0"/>
            </a:br>
            <a:r>
              <a:rPr lang="en-US" sz="1050" dirty="0"/>
              <a:t>Material discussed is meant to provide general information and should not be acted on without professional advice tailored to your firm’s individual needs.</a:t>
            </a:r>
            <a:br>
              <a:rPr lang="en-US" sz="1050" dirty="0"/>
            </a:br>
            <a:br>
              <a:rPr lang="en-US" sz="1050" dirty="0"/>
            </a:br>
            <a:r>
              <a:rPr lang="en-US" sz="1050" dirty="0"/>
              <a:t>© 2019 BDO USA, LLP. All rights reserved. www.bdo.com</a:t>
            </a:r>
            <a:br>
              <a:rPr lang="en-US" sz="1050" dirty="0"/>
            </a:br>
            <a:endParaRPr lang="en-US" sz="1050" dirty="0"/>
          </a:p>
          <a:p>
            <a:endParaRPr lang="en-US" sz="1050" dirty="0"/>
          </a:p>
        </p:txBody>
      </p:sp>
    </p:spTree>
    <p:extLst>
      <p:ext uri="{BB962C8B-B14F-4D97-AF65-F5344CB8AC3E}">
        <p14:creationId xmlns:p14="http://schemas.microsoft.com/office/powerpoint/2010/main" val="2642717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p:txBody>
          <a:bodyPr/>
          <a:lstStyle/>
          <a:p>
            <a:r>
              <a:rPr lang="en-US" dirty="0"/>
              <a:t>Protect American jobs </a:t>
            </a:r>
            <a:br>
              <a:rPr lang="en-US" dirty="0"/>
            </a:br>
            <a:r>
              <a:rPr lang="en-US" sz="1800" cap="all" dirty="0">
                <a:solidFill>
                  <a:schemeClr val="tx2"/>
                </a:solidFill>
              </a:rPr>
              <a:t>Historical labor force participation rate</a:t>
            </a:r>
          </a:p>
        </p:txBody>
      </p:sp>
      <p:sp>
        <p:nvSpPr>
          <p:cNvPr id="7" name="Rectangle 6">
            <a:extLst>
              <a:ext uri="{FF2B5EF4-FFF2-40B4-BE49-F238E27FC236}">
                <a16:creationId xmlns:a16="http://schemas.microsoft.com/office/drawing/2014/main" id="{E0B87FCA-61CA-4698-BDDD-BD177A09EB52}"/>
              </a:ext>
            </a:extLst>
          </p:cNvPr>
          <p:cNvSpPr/>
          <p:nvPr/>
        </p:nvSpPr>
        <p:spPr>
          <a:xfrm>
            <a:off x="287338" y="5702300"/>
            <a:ext cx="4259179" cy="246221"/>
          </a:xfrm>
          <a:prstGeom prst="rect">
            <a:avLst/>
          </a:prstGeom>
        </p:spPr>
        <p:txBody>
          <a:bodyPr wrap="none" lIns="0" tIns="0" rIns="0" bIns="0">
            <a:spAutoFit/>
          </a:bodyPr>
          <a:lstStyle/>
          <a:p>
            <a:r>
              <a:rPr lang="en-US" sz="1600" dirty="0">
                <a:solidFill>
                  <a:schemeClr val="accent2"/>
                </a:solidFill>
                <a:hlinkClick r:id="rId2"/>
              </a:rPr>
              <a:t>https://data.bls.gov/timeseries/LNS11300000</a:t>
            </a:r>
            <a:endParaRPr lang="en-US" sz="1600" dirty="0">
              <a:solidFill>
                <a:schemeClr val="accent2"/>
              </a:solidFill>
            </a:endParaRPr>
          </a:p>
        </p:txBody>
      </p:sp>
      <p:pic>
        <p:nvPicPr>
          <p:cNvPr id="8" name="Content Placeholder 7">
            <a:extLst>
              <a:ext uri="{FF2B5EF4-FFF2-40B4-BE49-F238E27FC236}">
                <a16:creationId xmlns:a16="http://schemas.microsoft.com/office/drawing/2014/main" id="{62DDF414-530E-46D9-906B-1A52C238B852}"/>
              </a:ext>
            </a:extLst>
          </p:cNvPr>
          <p:cNvPicPr>
            <a:picLocks noGrp="1" noChangeAspect="1"/>
          </p:cNvPicPr>
          <p:nvPr>
            <p:ph idx="1"/>
          </p:nvPr>
        </p:nvPicPr>
        <p:blipFill rotWithShape="1">
          <a:blip r:embed="rId3"/>
          <a:srcRect b="3606"/>
          <a:stretch/>
        </p:blipFill>
        <p:spPr>
          <a:xfrm>
            <a:off x="1736668" y="1828800"/>
            <a:ext cx="5670664" cy="3733800"/>
          </a:xfrm>
          <a:prstGeom prst="rect">
            <a:avLst/>
          </a:prstGeom>
        </p:spPr>
      </p:pic>
      <p:sp>
        <p:nvSpPr>
          <p:cNvPr id="5" name="Rectangle 4">
            <a:extLst>
              <a:ext uri="{FF2B5EF4-FFF2-40B4-BE49-F238E27FC236}">
                <a16:creationId xmlns:a16="http://schemas.microsoft.com/office/drawing/2014/main" id="{545B939A-9A75-4365-8642-75E15D953B76}"/>
              </a:ext>
            </a:extLst>
          </p:cNvPr>
          <p:cNvSpPr/>
          <p:nvPr/>
        </p:nvSpPr>
        <p:spPr>
          <a:xfrm>
            <a:off x="6038849" y="5471160"/>
            <a:ext cx="619125" cy="182880"/>
          </a:xfrm>
          <a:prstGeom prst="rect">
            <a:avLst/>
          </a:prstGeom>
          <a:solidFill>
            <a:schemeClr val="bg1"/>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Tree>
    <p:extLst>
      <p:ext uri="{BB962C8B-B14F-4D97-AF65-F5344CB8AC3E}">
        <p14:creationId xmlns:p14="http://schemas.microsoft.com/office/powerpoint/2010/main" val="321198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p:txBody>
          <a:bodyPr/>
          <a:lstStyle/>
          <a:p>
            <a:r>
              <a:rPr lang="en-US" dirty="0"/>
              <a:t>Protect American jobs </a:t>
            </a:r>
            <a:br>
              <a:rPr lang="en-US" dirty="0"/>
            </a:br>
            <a:r>
              <a:rPr lang="en-US" sz="1800" cap="all" dirty="0">
                <a:solidFill>
                  <a:schemeClr val="tx2"/>
                </a:solidFill>
              </a:rPr>
              <a:t>Average net new monthly jobs</a:t>
            </a:r>
          </a:p>
        </p:txBody>
      </p:sp>
      <p:sp>
        <p:nvSpPr>
          <p:cNvPr id="5" name="Rectangle 4">
            <a:extLst>
              <a:ext uri="{FF2B5EF4-FFF2-40B4-BE49-F238E27FC236}">
                <a16:creationId xmlns:a16="http://schemas.microsoft.com/office/drawing/2014/main" id="{545B939A-9A75-4365-8642-75E15D953B76}"/>
              </a:ext>
            </a:extLst>
          </p:cNvPr>
          <p:cNvSpPr/>
          <p:nvPr/>
        </p:nvSpPr>
        <p:spPr>
          <a:xfrm>
            <a:off x="6038849" y="5471160"/>
            <a:ext cx="619125" cy="182880"/>
          </a:xfrm>
          <a:prstGeom prst="rect">
            <a:avLst/>
          </a:prstGeom>
          <a:solidFill>
            <a:schemeClr val="bg1"/>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pic>
        <p:nvPicPr>
          <p:cNvPr id="9" name="Content Placeholder 8">
            <a:extLst>
              <a:ext uri="{FF2B5EF4-FFF2-40B4-BE49-F238E27FC236}">
                <a16:creationId xmlns:a16="http://schemas.microsoft.com/office/drawing/2014/main" id="{B765BC1C-C102-442E-912A-BB883D92CB45}"/>
              </a:ext>
            </a:extLst>
          </p:cNvPr>
          <p:cNvPicPr>
            <a:picLocks noGrp="1" noChangeAspect="1"/>
          </p:cNvPicPr>
          <p:nvPr>
            <p:ph idx="1"/>
          </p:nvPr>
        </p:nvPicPr>
        <p:blipFill>
          <a:blip r:embed="rId2"/>
          <a:stretch>
            <a:fillRect/>
          </a:stretch>
        </p:blipFill>
        <p:spPr>
          <a:xfrm>
            <a:off x="1504950" y="1866900"/>
            <a:ext cx="6134100" cy="4038600"/>
          </a:xfrm>
          <a:prstGeom prst="rect">
            <a:avLst/>
          </a:prstGeom>
        </p:spPr>
      </p:pic>
    </p:spTree>
    <p:extLst>
      <p:ext uri="{BB962C8B-B14F-4D97-AF65-F5344CB8AC3E}">
        <p14:creationId xmlns:p14="http://schemas.microsoft.com/office/powerpoint/2010/main" val="814793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70C4-6300-423B-92F1-A26ED57A7410}"/>
              </a:ext>
            </a:extLst>
          </p:cNvPr>
          <p:cNvSpPr>
            <a:spLocks noGrp="1"/>
          </p:cNvSpPr>
          <p:nvPr>
            <p:ph type="title"/>
          </p:nvPr>
        </p:nvSpPr>
        <p:spPr/>
        <p:txBody>
          <a:bodyPr/>
          <a:lstStyle/>
          <a:p>
            <a:r>
              <a:rPr lang="en-US" sz="1800" dirty="0">
                <a:solidFill>
                  <a:schemeClr val="tx2"/>
                </a:solidFill>
              </a:rPr>
              <a:t>RESULTS</a:t>
            </a:r>
            <a:br>
              <a:rPr lang="en-US" dirty="0"/>
            </a:br>
            <a:r>
              <a:rPr lang="en-US" dirty="0"/>
              <a:t>Protect American jobs</a:t>
            </a:r>
          </a:p>
        </p:txBody>
      </p:sp>
      <p:sp>
        <p:nvSpPr>
          <p:cNvPr id="3" name="Content Placeholder 2">
            <a:extLst>
              <a:ext uri="{FF2B5EF4-FFF2-40B4-BE49-F238E27FC236}">
                <a16:creationId xmlns:a16="http://schemas.microsoft.com/office/drawing/2014/main" id="{295635DF-D1B6-4CB7-88AA-D261AAEE1D10}"/>
              </a:ext>
            </a:extLst>
          </p:cNvPr>
          <p:cNvSpPr>
            <a:spLocks noGrp="1"/>
          </p:cNvSpPr>
          <p:nvPr>
            <p:ph idx="1"/>
          </p:nvPr>
        </p:nvSpPr>
        <p:spPr/>
        <p:txBody>
          <a:bodyPr/>
          <a:lstStyle/>
          <a:p>
            <a:pPr>
              <a:spcBef>
                <a:spcPts val="0"/>
              </a:spcBef>
              <a:spcAft>
                <a:spcPts val="600"/>
              </a:spcAft>
              <a:buClr>
                <a:schemeClr val="accent1"/>
              </a:buClr>
              <a:buSzPct val="80000"/>
            </a:pPr>
            <a:r>
              <a:rPr lang="en-US" b="1" dirty="0"/>
              <a:t>GOAL ACHIEVED? </a:t>
            </a:r>
            <a:r>
              <a:rPr lang="en-US" b="1" dirty="0">
                <a:solidFill>
                  <a:schemeClr val="accent1"/>
                </a:solidFill>
              </a:rPr>
              <a:t>NOT YET.</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t>Unemployment rate was already declining about half a point per year since 2009 </a:t>
            </a:r>
          </a:p>
          <a:p>
            <a:pPr marL="228600" indent="-228600">
              <a:spcBef>
                <a:spcPts val="0"/>
              </a:spcBef>
              <a:spcAft>
                <a:spcPts val="1200"/>
              </a:spcAft>
              <a:buClr>
                <a:schemeClr val="accent1"/>
              </a:buClr>
              <a:buSzPct val="80000"/>
              <a:buFont typeface="Wingdings 3" panose="05040102010807070707" pitchFamily="18" charset="2"/>
              <a:buChar char="u"/>
            </a:pPr>
            <a:r>
              <a:rPr lang="en-US" sz="1600" dirty="0"/>
              <a:t>Net new job growth is now below what it was pre-TCJA</a:t>
            </a:r>
          </a:p>
          <a:p>
            <a:pPr>
              <a:spcBef>
                <a:spcPts val="0"/>
              </a:spcBef>
              <a:spcAft>
                <a:spcPts val="600"/>
              </a:spcAft>
              <a:buClr>
                <a:schemeClr val="accent1"/>
              </a:buClr>
              <a:buSzPct val="80000"/>
            </a:pPr>
            <a:r>
              <a:rPr lang="en-US" sz="1600" i="1" dirty="0"/>
              <a:t>Theories regarding inability to maintain 2018 job growth rates: </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t>Companies have hit a saturation point on how much expansion they can absorb given practical business constraints</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t>Companies cannot find adequate numbers of skilled labor to operationalize additional investments </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t>Increased use of automation in manufacturing and service jobs is reducing lower-skilled job demand </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t>While simultaneously creating difficult to fill higher-skilled jobs</a:t>
            </a:r>
          </a:p>
          <a:p>
            <a:pPr marL="228600" indent="-228600">
              <a:spcBef>
                <a:spcPts val="0"/>
              </a:spcBef>
              <a:spcAft>
                <a:spcPts val="600"/>
              </a:spcAft>
              <a:buClr>
                <a:schemeClr val="accent1"/>
              </a:buClr>
              <a:buSzPct val="80000"/>
              <a:buFont typeface="Wingdings 3" panose="05040102010807070707" pitchFamily="18" charset="2"/>
              <a:buChar char="u"/>
            </a:pPr>
            <a:r>
              <a:rPr lang="en-US" sz="1600" dirty="0"/>
              <a:t>Other uncertainties facing businesses, including the current and pending tariff wars</a:t>
            </a:r>
          </a:p>
          <a:p>
            <a:endParaRPr lang="en-US" dirty="0"/>
          </a:p>
        </p:txBody>
      </p:sp>
    </p:spTree>
    <p:extLst>
      <p:ext uri="{BB962C8B-B14F-4D97-AF65-F5344CB8AC3E}">
        <p14:creationId xmlns:p14="http://schemas.microsoft.com/office/powerpoint/2010/main" val="343221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56CD7-502C-4DCF-A8E8-115AC832104E}"/>
              </a:ext>
            </a:extLst>
          </p:cNvPr>
          <p:cNvSpPr>
            <a:spLocks noGrp="1"/>
          </p:cNvSpPr>
          <p:nvPr>
            <p:ph type="title"/>
          </p:nvPr>
        </p:nvSpPr>
        <p:spPr/>
        <p:txBody>
          <a:bodyPr/>
          <a:lstStyle/>
          <a:p>
            <a:r>
              <a:rPr lang="en-US" sz="1800" dirty="0">
                <a:solidFill>
                  <a:schemeClr val="tx2"/>
                </a:solidFill>
              </a:rPr>
              <a:t>THE TAX REFORM PROMISE</a:t>
            </a:r>
            <a:br>
              <a:rPr lang="en-US" dirty="0"/>
            </a:br>
            <a:r>
              <a:rPr lang="en-US" dirty="0"/>
              <a:t>Make taxes fairer </a:t>
            </a:r>
            <a:br>
              <a:rPr lang="en-US" dirty="0"/>
            </a:br>
            <a:endParaRPr lang="en-US" sz="1800" dirty="0">
              <a:solidFill>
                <a:schemeClr val="tx2"/>
              </a:solidFill>
            </a:endParaRPr>
          </a:p>
        </p:txBody>
      </p:sp>
      <p:sp>
        <p:nvSpPr>
          <p:cNvPr id="9" name="Content Placeholder 8">
            <a:extLst>
              <a:ext uri="{FF2B5EF4-FFF2-40B4-BE49-F238E27FC236}">
                <a16:creationId xmlns:a16="http://schemas.microsoft.com/office/drawing/2014/main" id="{8FF7C212-21D3-47E2-8AD2-AD10A1658D0A}"/>
              </a:ext>
            </a:extLst>
          </p:cNvPr>
          <p:cNvSpPr>
            <a:spLocks noGrp="1"/>
          </p:cNvSpPr>
          <p:nvPr>
            <p:ph idx="1"/>
          </p:nvPr>
        </p:nvSpPr>
        <p:spPr/>
        <p:txBody>
          <a:bodyPr/>
          <a:lstStyle/>
          <a:p>
            <a:r>
              <a:rPr lang="en-US" dirty="0"/>
              <a:t>Tax reform would broaden the taxable income base by removing special tax breaks and loopholes. How can we measure this? </a:t>
            </a:r>
          </a:p>
        </p:txBody>
      </p:sp>
      <p:pic>
        <p:nvPicPr>
          <p:cNvPr id="13" name="Graphic 12">
            <a:extLst>
              <a:ext uri="{FF2B5EF4-FFF2-40B4-BE49-F238E27FC236}">
                <a16:creationId xmlns:a16="http://schemas.microsoft.com/office/drawing/2014/main" id="{FA85D8E9-1412-4F4A-BEDA-520BD6648E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46812" y="2636371"/>
            <a:ext cx="4650375" cy="2451100"/>
          </a:xfrm>
          <a:prstGeom prst="rect">
            <a:avLst/>
          </a:prstGeom>
        </p:spPr>
      </p:pic>
      <p:graphicFrame>
        <p:nvGraphicFramePr>
          <p:cNvPr id="14" name="Table 13">
            <a:extLst>
              <a:ext uri="{FF2B5EF4-FFF2-40B4-BE49-F238E27FC236}">
                <a16:creationId xmlns:a16="http://schemas.microsoft.com/office/drawing/2014/main" id="{6AEF6009-C1E7-4E34-826C-487F5D28FED5}"/>
              </a:ext>
            </a:extLst>
          </p:cNvPr>
          <p:cNvGraphicFramePr>
            <a:graphicFrameLocks noGrp="1"/>
          </p:cNvGraphicFramePr>
          <p:nvPr>
            <p:extLst>
              <p:ext uri="{D42A27DB-BD31-4B8C-83A1-F6EECF244321}">
                <p14:modId xmlns:p14="http://schemas.microsoft.com/office/powerpoint/2010/main" val="1656768889"/>
              </p:ext>
            </p:extLst>
          </p:nvPr>
        </p:nvGraphicFramePr>
        <p:xfrm>
          <a:off x="2367837" y="5267581"/>
          <a:ext cx="4410636" cy="676019"/>
        </p:xfrm>
        <a:graphic>
          <a:graphicData uri="http://schemas.openxmlformats.org/drawingml/2006/table">
            <a:tbl>
              <a:tblPr firstRow="1" bandRow="1">
                <a:tableStyleId>{5C22544A-7EE6-4342-B048-85BDC9FD1C3A}</a:tableStyleId>
              </a:tblPr>
              <a:tblGrid>
                <a:gridCol w="2205318">
                  <a:extLst>
                    <a:ext uri="{9D8B030D-6E8A-4147-A177-3AD203B41FA5}">
                      <a16:colId xmlns:a16="http://schemas.microsoft.com/office/drawing/2014/main" val="20000"/>
                    </a:ext>
                  </a:extLst>
                </a:gridCol>
                <a:gridCol w="2205318">
                  <a:extLst>
                    <a:ext uri="{9D8B030D-6E8A-4147-A177-3AD203B41FA5}">
                      <a16:colId xmlns:a16="http://schemas.microsoft.com/office/drawing/2014/main" val="20001"/>
                    </a:ext>
                  </a:extLst>
                </a:gridCol>
              </a:tblGrid>
              <a:tr h="676019">
                <a:tc>
                  <a:txBody>
                    <a:bodyPr/>
                    <a:lstStyle/>
                    <a:p>
                      <a:pPr algn="ctr"/>
                      <a:r>
                        <a:rPr lang="en-US" sz="1800" b="1" cap="all" baseline="0" dirty="0">
                          <a:solidFill>
                            <a:schemeClr val="tx2"/>
                          </a:solidFill>
                        </a:rPr>
                        <a:t>Business </a:t>
                      </a:r>
                    </a:p>
                    <a:p>
                      <a:pPr algn="ctr"/>
                      <a:r>
                        <a:rPr lang="en-US" sz="1800" b="1" cap="all" baseline="0" dirty="0">
                          <a:solidFill>
                            <a:schemeClr val="tx2"/>
                          </a:solidFill>
                        </a:rPr>
                        <a:t>taxes</a:t>
                      </a:r>
                    </a:p>
                  </a:txBody>
                  <a:tcPr marL="77992" marR="77992" marT="38996" marB="38996">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1" cap="all" baseline="0" dirty="0">
                          <a:solidFill>
                            <a:schemeClr val="tx2"/>
                          </a:solidFill>
                        </a:rPr>
                        <a:t>Individual taxes</a:t>
                      </a:r>
                    </a:p>
                  </a:txBody>
                  <a:tcPr marL="77992" marR="77992" marT="38996" marB="38996">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Oval 14">
            <a:extLst>
              <a:ext uri="{FF2B5EF4-FFF2-40B4-BE49-F238E27FC236}">
                <a16:creationId xmlns:a16="http://schemas.microsoft.com/office/drawing/2014/main" id="{7CBB4FE3-7858-4028-A9EA-18297CFB6F03}"/>
              </a:ext>
            </a:extLst>
          </p:cNvPr>
          <p:cNvSpPr/>
          <p:nvPr/>
        </p:nvSpPr>
        <p:spPr>
          <a:xfrm>
            <a:off x="2623597" y="3005220"/>
            <a:ext cx="1739788" cy="1739788"/>
          </a:xfrm>
          <a:prstGeom prst="ellipse">
            <a:avLst/>
          </a:prstGeom>
          <a:solidFill>
            <a:schemeClr val="tx2"/>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sp>
        <p:nvSpPr>
          <p:cNvPr id="16" name="Oval 15">
            <a:extLst>
              <a:ext uri="{FF2B5EF4-FFF2-40B4-BE49-F238E27FC236}">
                <a16:creationId xmlns:a16="http://schemas.microsoft.com/office/drawing/2014/main" id="{53C99397-F562-472A-A9E3-26A6FA213A61}"/>
              </a:ext>
            </a:extLst>
          </p:cNvPr>
          <p:cNvSpPr/>
          <p:nvPr/>
        </p:nvSpPr>
        <p:spPr>
          <a:xfrm>
            <a:off x="4814346" y="3005220"/>
            <a:ext cx="1739788" cy="1739788"/>
          </a:xfrm>
          <a:prstGeom prst="ellipse">
            <a:avLst/>
          </a:prstGeom>
          <a:solidFill>
            <a:schemeClr val="accent2"/>
          </a:solidFill>
        </p:spPr>
        <p:txBody>
          <a:bodyPr lIns="0" tIns="0" rIns="0" bIns="0" rtlCol="0" anchor="ctr">
            <a:spAutoFit/>
          </a:bodyPr>
          <a:lstStyle/>
          <a:p>
            <a:pPr algn="l">
              <a:spcBef>
                <a:spcPct val="20000"/>
              </a:spcBef>
            </a:pPr>
            <a:endParaRPr lang="en-US" sz="2000" b="0" kern="0" dirty="0">
              <a:solidFill>
                <a:srgbClr val="404040"/>
              </a:solidFill>
              <a:latin typeface="Trebuchet MS"/>
            </a:endParaRPr>
          </a:p>
        </p:txBody>
      </p:sp>
      <p:pic>
        <p:nvPicPr>
          <p:cNvPr id="17" name="Picture 16">
            <a:extLst>
              <a:ext uri="{FF2B5EF4-FFF2-40B4-BE49-F238E27FC236}">
                <a16:creationId xmlns:a16="http://schemas.microsoft.com/office/drawing/2014/main" id="{66AEA3EE-FC1E-4A45-B777-B2BD86BF5952}"/>
              </a:ext>
            </a:extLst>
          </p:cNvPr>
          <p:cNvPicPr>
            <a:picLocks noChangeAspect="1"/>
          </p:cNvPicPr>
          <p:nvPr/>
        </p:nvPicPr>
        <p:blipFill rotWithShape="1">
          <a:blip r:embed="rId4"/>
          <a:srcRect l="-12901" t="-35675" r="-12088" b="-32203"/>
          <a:stretch/>
        </p:blipFill>
        <p:spPr>
          <a:xfrm>
            <a:off x="5001989" y="3192863"/>
            <a:ext cx="1364502" cy="1364502"/>
          </a:xfrm>
          <a:prstGeom prst="ellipse">
            <a:avLst/>
          </a:prstGeom>
          <a:noFill/>
        </p:spPr>
      </p:pic>
      <p:pic>
        <p:nvPicPr>
          <p:cNvPr id="18" name="Picture 17">
            <a:extLst>
              <a:ext uri="{FF2B5EF4-FFF2-40B4-BE49-F238E27FC236}">
                <a16:creationId xmlns:a16="http://schemas.microsoft.com/office/drawing/2014/main" id="{1F96E60A-374C-47CE-AAB0-408FF883BBDE}"/>
              </a:ext>
            </a:extLst>
          </p:cNvPr>
          <p:cNvPicPr>
            <a:picLocks noChangeAspect="1"/>
          </p:cNvPicPr>
          <p:nvPr/>
        </p:nvPicPr>
        <p:blipFill rotWithShape="1">
          <a:blip r:embed="rId5"/>
          <a:srcRect l="-25682" t="-44792" r="-25362" b="-49160"/>
          <a:stretch/>
        </p:blipFill>
        <p:spPr>
          <a:xfrm>
            <a:off x="2815247" y="3192863"/>
            <a:ext cx="1356488" cy="1356488"/>
          </a:xfrm>
          <a:prstGeom prst="ellipse">
            <a:avLst/>
          </a:prstGeom>
          <a:noFill/>
        </p:spPr>
      </p:pic>
    </p:spTree>
    <p:extLst>
      <p:ext uri="{BB962C8B-B14F-4D97-AF65-F5344CB8AC3E}">
        <p14:creationId xmlns:p14="http://schemas.microsoft.com/office/powerpoint/2010/main" val="3409405906"/>
      </p:ext>
    </p:extLst>
  </p:cSld>
  <p:clrMapOvr>
    <a:masterClrMapping/>
  </p:clrMapOvr>
</p:sld>
</file>

<file path=ppt/theme/theme1.xml><?xml version="1.0" encoding="utf-8"?>
<a:theme xmlns:a="http://schemas.openxmlformats.org/drawingml/2006/main" name="BDO CVI-PWPT">
  <a:themeElements>
    <a:clrScheme name="BDO Colors - 2017">
      <a:dk1>
        <a:srgbClr val="E7E7E7"/>
      </a:dk1>
      <a:lt1>
        <a:srgbClr val="FFFFFF"/>
      </a:lt1>
      <a:dk2>
        <a:srgbClr val="404040"/>
      </a:dk2>
      <a:lt2>
        <a:srgbClr val="98002E"/>
      </a:lt2>
      <a:accent1>
        <a:srgbClr val="ED1A3B"/>
      </a:accent1>
      <a:accent2>
        <a:srgbClr val="02A5E2"/>
      </a:accent2>
      <a:accent3>
        <a:srgbClr val="DF8639"/>
      </a:accent3>
      <a:accent4>
        <a:srgbClr val="218F8B"/>
      </a:accent4>
      <a:accent5>
        <a:srgbClr val="98002E"/>
      </a:accent5>
      <a:accent6>
        <a:srgbClr val="657C91"/>
      </a:accent6>
      <a:hlink>
        <a:srgbClr val="02A5E2"/>
      </a:hlink>
      <a:folHlink>
        <a:srgbClr val="02A5E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0" tIns="0" rIns="0" bIns="0">
        <a:spAutoFit/>
      </a:bodyPr>
      <a:lstStyle>
        <a:defPPr algn="l">
          <a:spcBef>
            <a:spcPct val="20000"/>
          </a:spcBef>
          <a:defRPr sz="2000" b="0" kern="0" dirty="0">
            <a:solidFill>
              <a:srgbClr val="404040"/>
            </a:solidFill>
            <a:latin typeface="Trebuchet MS"/>
          </a:defRPr>
        </a:defPPr>
      </a:lstStyle>
    </a:spDef>
    <a:ln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lnDef>
    <a:txDef>
      <a:spPr>
        <a:noFill/>
      </a:spPr>
      <a:bodyPr wrap="square" lIns="0" tIns="0" rIns="0" bIns="0" rtlCol="0">
        <a:noAutofit/>
      </a:bodyPr>
      <a:lstStyle>
        <a:defPPr algn="l">
          <a:defRPr dirty="0" smtClean="0">
            <a:solidFill>
              <a:schemeClr val="tx2"/>
            </a:solidFill>
          </a:defRPr>
        </a:defPPr>
      </a:lstStyle>
    </a:tx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DO CVI-PWPT" id="{6795446F-1C30-4450-8E7B-B8EB06976BE2}" vid="{3431122B-62D8-401D-9140-FEB5F64C20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73E040C8D1CD345B13B4FDE7A14C0E3" ma:contentTypeVersion="12" ma:contentTypeDescription="Create a new document." ma:contentTypeScope="" ma:versionID="cdd206b0e58a41ca270a1e9206f6eb6d">
  <xsd:schema xmlns:xsd="http://www.w3.org/2001/XMLSchema" xmlns:xs="http://www.w3.org/2001/XMLSchema" xmlns:p="http://schemas.microsoft.com/office/2006/metadata/properties" xmlns:ns1="http://schemas.microsoft.com/sharepoint/v3" xmlns:ns3="b4bb7234-3767-417b-8069-110e3347921a" targetNamespace="http://schemas.microsoft.com/office/2006/metadata/properties" ma:root="true" ma:fieldsID="25ff78d7bdc0ae7be4b05bcd977047d1" ns1:_="" ns3:_="">
    <xsd:import namespace="http://schemas.microsoft.com/sharepoint/v3"/>
    <xsd:import namespace="b4bb7234-3767-417b-8069-110e3347921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1:_ip_UnifiedCompliancePolicyProperties" minOccurs="0"/>
                <xsd:element ref="ns1:_ip_UnifiedCompliancePolicyUIAc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bb7234-3767-417b-8069-110e33479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C71BAE-63DD-468C-A813-0D6B4AA10E6C}">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b4bb7234-3767-417b-8069-110e3347921a"/>
    <ds:schemaRef ds:uri="http://www.w3.org/XML/1998/namespace"/>
    <ds:schemaRef ds:uri="http://purl.org/dc/dcmitype/"/>
  </ds:schemaRefs>
</ds:datastoreItem>
</file>

<file path=customXml/itemProps2.xml><?xml version="1.0" encoding="utf-8"?>
<ds:datastoreItem xmlns:ds="http://schemas.openxmlformats.org/officeDocument/2006/customXml" ds:itemID="{E9789298-3BDF-4E76-A564-203304E2C0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bb7234-3767-417b-8069-110e334792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D4F8B5-5A4F-4C02-9478-D3A1936658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1017</TotalTime>
  <Words>3412</Words>
  <Application>Microsoft Office PowerPoint</Application>
  <PresentationFormat>On-screen Show (4:3)</PresentationFormat>
  <Paragraphs>258</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Trebuchet MS</vt:lpstr>
      <vt:lpstr>Univers HSBCPB Con 520</vt:lpstr>
      <vt:lpstr>Wingdings 3</vt:lpstr>
      <vt:lpstr>BDO CVI-PWPT</vt:lpstr>
      <vt:lpstr>One Year Into Tax Reform</vt:lpstr>
      <vt:lpstr>With you today</vt:lpstr>
      <vt:lpstr>THE TAX REFORM PROMISE Protect American jobs </vt:lpstr>
      <vt:lpstr>Protect American jobs WHAT HAPPENED</vt:lpstr>
      <vt:lpstr>Protect American jobs Historical unemployment rate</vt:lpstr>
      <vt:lpstr>Protect American jobs  Historical labor force participation rate</vt:lpstr>
      <vt:lpstr>Protect American jobs  Average net new monthly jobs</vt:lpstr>
      <vt:lpstr>RESULTS Protect American jobs</vt:lpstr>
      <vt:lpstr>THE TAX REFORM PROMISE Make taxes fairer  </vt:lpstr>
      <vt:lpstr>Make taxes fairer WHAT HAPPENED</vt:lpstr>
      <vt:lpstr>RESULTS Make taxes fairer</vt:lpstr>
      <vt:lpstr>THE TAX REFORM PROMISE Simplify taxes </vt:lpstr>
      <vt:lpstr>Simplify taxes WHAT HAPPENED</vt:lpstr>
      <vt:lpstr>Simplify taxes WHAT HAPPENED</vt:lpstr>
      <vt:lpstr>RESULTS Simplify taxes</vt:lpstr>
      <vt:lpstr>THE TAX REFORM PROMISE Lower individual tax rates</vt:lpstr>
      <vt:lpstr>Lower individual tax rates WHAT HAPPENED</vt:lpstr>
      <vt:lpstr>Lower individual tax rates WHAT HAPPENED</vt:lpstr>
      <vt:lpstr>RESULTS Lower individual tax rates</vt:lpstr>
      <vt:lpstr>THE TAX REFORM PROMISE Tax relief for small businesses</vt:lpstr>
      <vt:lpstr>Tax relief for small businesses WHAT HAPPENED</vt:lpstr>
      <vt:lpstr>RESULTS Tax relief for small businesses</vt:lpstr>
      <vt:lpstr>THE TAX REFORM PROMISE Tax relief for multinational businesses</vt:lpstr>
      <vt:lpstr>Tax relief for multinational businesses WHAT HAPPENED</vt:lpstr>
      <vt:lpstr>Tax relief for multinational businesses WHAT HAPPENED</vt:lpstr>
      <vt:lpstr>RESULTS Tax relief for multinational businesses</vt:lpstr>
      <vt:lpstr>THE TAX REFORM PROMISE Businesses predominantly share savings with workers</vt:lpstr>
      <vt:lpstr>Businesses predominantly share savings with workers WHAT HAPPENED</vt:lpstr>
      <vt:lpstr>RESULTS Businesses predominantly share savings with workers</vt:lpstr>
      <vt:lpstr>THE TAX REFORM PROMISE Accelerate capital expensing to stimulate new investment</vt:lpstr>
      <vt:lpstr>Accelerate capital expensing to stimulate new investment WHAT HAPPENED</vt:lpstr>
      <vt:lpstr>RESULTS Accelerate capital expensing to stimulate new investment</vt:lpstr>
      <vt:lpstr>THE TAX REFORM PROMISE More permanence in the tax code</vt:lpstr>
      <vt:lpstr>More permanence in the tax code WHAT HAPPENED</vt:lpstr>
      <vt:lpstr>RESULTS More permanence in the tax code</vt:lpstr>
      <vt:lpstr>THE TAX REFORM PROMISE Bring back jobs from overseas</vt:lpstr>
      <vt:lpstr>Bring back jobs from overseas WHAT HAPPENED</vt:lpstr>
      <vt:lpstr>RESULTS Bring back jobs from overseas </vt:lpstr>
      <vt:lpstr>THE TAX REFORM PROMISE Bring back ~$3 trillion unrepatriated overseas profits</vt:lpstr>
      <vt:lpstr>Bring back ~$3 trillion unrepatriated overseas profits WHAT HAPPENED</vt:lpstr>
      <vt:lpstr>RESULTS Bring back ~$3 trillion unrepatriated overseas profits </vt:lpstr>
      <vt:lpstr>THE TAX REFORM PROMISE Discourage inversions</vt:lpstr>
      <vt:lpstr>Discourage inversions WHAT HAPPENED</vt:lpstr>
      <vt:lpstr>RESULTS Discouraged inversions </vt:lpstr>
      <vt:lpstr>THE TAX REFORM PROMISE Stimulate economic growth by 3%</vt:lpstr>
      <vt:lpstr>Stimulate economic growth by 3% WHAT HAPPENED</vt:lpstr>
      <vt:lpstr>Stimulate economic growth by 3% HISTORICAL GDP GROWTH RATE</vt:lpstr>
      <vt:lpstr>Stimulate economic growth by 3% WHAT HAPPENED</vt:lpstr>
      <vt:lpstr>RESULTS Stimulate economic growth by 3% </vt:lpstr>
      <vt:lpstr>Q&amp;A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Reform What it promised vs results to date and the 2020 election tax policy debate</dc:title>
  <dc:creator>Kaitlin Baird</dc:creator>
  <cp:lastModifiedBy>Charles</cp:lastModifiedBy>
  <cp:revision>30</cp:revision>
  <dcterms:created xsi:type="dcterms:W3CDTF">2019-11-19T19:15:41Z</dcterms:created>
  <dcterms:modified xsi:type="dcterms:W3CDTF">2019-11-20T19:15:09Z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0x010100B73E040C8D1CD345B13B4FDE7A14C0E3</vt:lpwstr>
  </property>
</Properties>
</file>