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43.jpg" ContentType="image/jpeg"/>
  <Override PartName="/ppt/notesSlides/notesSlide22.xml" ContentType="application/vnd.openxmlformats-officedocument.presentationml.notesSlide+xml"/>
  <Override PartName="/ppt/media/image44.jp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47.JP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50.jp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55.jpg" ContentType="image/jpeg"/>
  <Override PartName="/ppt/notesSlides/notesSlide32.xml" ContentType="application/vnd.openxmlformats-officedocument.presentationml.notesSlide+xml"/>
  <Override PartName="/ppt/media/image56.jp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8" r:id="rId4"/>
  </p:sldMasterIdLst>
  <p:notesMasterIdLst>
    <p:notesMasterId r:id="rId52"/>
  </p:notesMasterIdLst>
  <p:handoutMasterIdLst>
    <p:handoutMasterId r:id="rId53"/>
  </p:handoutMasterIdLst>
  <p:sldIdLst>
    <p:sldId id="963" r:id="rId5"/>
    <p:sldId id="3067" r:id="rId6"/>
    <p:sldId id="2996" r:id="rId7"/>
    <p:sldId id="272" r:id="rId8"/>
    <p:sldId id="1070" r:id="rId9"/>
    <p:sldId id="1173" r:id="rId10"/>
    <p:sldId id="1443" r:id="rId11"/>
    <p:sldId id="1484" r:id="rId12"/>
    <p:sldId id="3064" r:id="rId13"/>
    <p:sldId id="3068" r:id="rId14"/>
    <p:sldId id="1339" r:id="rId15"/>
    <p:sldId id="3065" r:id="rId16"/>
    <p:sldId id="3059" r:id="rId17"/>
    <p:sldId id="3066" r:id="rId18"/>
    <p:sldId id="2870" r:id="rId19"/>
    <p:sldId id="258" r:id="rId20"/>
    <p:sldId id="382" r:id="rId21"/>
    <p:sldId id="383" r:id="rId22"/>
    <p:sldId id="384" r:id="rId23"/>
    <p:sldId id="385" r:id="rId24"/>
    <p:sldId id="3061" r:id="rId25"/>
    <p:sldId id="387" r:id="rId26"/>
    <p:sldId id="388" r:id="rId27"/>
    <p:sldId id="390" r:id="rId28"/>
    <p:sldId id="389" r:id="rId29"/>
    <p:sldId id="433" r:id="rId30"/>
    <p:sldId id="396" r:id="rId31"/>
    <p:sldId id="406" r:id="rId32"/>
    <p:sldId id="400" r:id="rId33"/>
    <p:sldId id="401" r:id="rId34"/>
    <p:sldId id="403" r:id="rId35"/>
    <p:sldId id="405" r:id="rId36"/>
    <p:sldId id="3069" r:id="rId37"/>
    <p:sldId id="3062" r:id="rId38"/>
    <p:sldId id="1968" r:id="rId39"/>
    <p:sldId id="1040" r:id="rId40"/>
    <p:sldId id="818" r:id="rId41"/>
    <p:sldId id="1027" r:id="rId42"/>
    <p:sldId id="1030" r:id="rId43"/>
    <p:sldId id="1031" r:id="rId44"/>
    <p:sldId id="3063" r:id="rId45"/>
    <p:sldId id="3023" r:id="rId46"/>
    <p:sldId id="425" r:id="rId47"/>
    <p:sldId id="1365" r:id="rId48"/>
    <p:sldId id="364" r:id="rId49"/>
    <p:sldId id="428" r:id="rId50"/>
    <p:sldId id="1263" r:id="rId51"/>
  </p:sldIdLst>
  <p:sldSz cx="9144000" cy="5143500" type="screen16x9"/>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F7ECC599-F0F9-48B0-A7A8-BF9F0A801523}">
          <p14:sldIdLst>
            <p14:sldId id="963"/>
            <p14:sldId id="3067"/>
            <p14:sldId id="2996"/>
            <p14:sldId id="272"/>
            <p14:sldId id="1070"/>
            <p14:sldId id="1173"/>
            <p14:sldId id="1443"/>
            <p14:sldId id="1484"/>
            <p14:sldId id="3064"/>
            <p14:sldId id="3068"/>
            <p14:sldId id="1339"/>
            <p14:sldId id="3065"/>
            <p14:sldId id="3059"/>
            <p14:sldId id="3066"/>
            <p14:sldId id="2870"/>
            <p14:sldId id="258"/>
            <p14:sldId id="382"/>
            <p14:sldId id="383"/>
            <p14:sldId id="384"/>
            <p14:sldId id="385"/>
            <p14:sldId id="3061"/>
            <p14:sldId id="387"/>
            <p14:sldId id="388"/>
            <p14:sldId id="390"/>
            <p14:sldId id="389"/>
            <p14:sldId id="433"/>
            <p14:sldId id="396"/>
            <p14:sldId id="406"/>
            <p14:sldId id="400"/>
            <p14:sldId id="401"/>
            <p14:sldId id="403"/>
            <p14:sldId id="405"/>
            <p14:sldId id="3069"/>
            <p14:sldId id="3062"/>
            <p14:sldId id="1968"/>
            <p14:sldId id="1040"/>
            <p14:sldId id="818"/>
            <p14:sldId id="1027"/>
            <p14:sldId id="1030"/>
            <p14:sldId id="1031"/>
            <p14:sldId id="3063"/>
            <p14:sldId id="3023"/>
            <p14:sldId id="425"/>
            <p14:sldId id="1365"/>
            <p14:sldId id="364"/>
            <p14:sldId id="428"/>
            <p14:sldId id="1263"/>
          </p14:sldIdLst>
        </p14:section>
        <p14:section name="Appendix" id="{B8B6C865-B5A6-430B-BD83-FAAA40819FCF}">
          <p14:sldIdLst/>
        </p14:section>
      </p14:sectionLst>
    </p:ext>
    <p:ext uri="{EFAFB233-063F-42B5-8137-9DF3F51BA10A}">
      <p15:sldGuideLst xmlns:p15="http://schemas.microsoft.com/office/powerpoint/2012/main" xmlns="">
        <p15:guide id="8" pos="2880" userDrawn="1">
          <p15:clr>
            <a:srgbClr val="A4A3A4"/>
          </p15:clr>
        </p15:guide>
        <p15:guide id="9" orient="horz" pos="1476" userDrawn="1">
          <p15:clr>
            <a:srgbClr val="A4A3A4"/>
          </p15:clr>
        </p15:guide>
        <p15:guide id="10" pos="4224" userDrawn="1">
          <p15:clr>
            <a:srgbClr val="A4A3A4"/>
          </p15:clr>
        </p15:guide>
        <p15:guide id="11" pos="1536" userDrawn="1">
          <p15:clr>
            <a:srgbClr val="A4A3A4"/>
          </p15:clr>
        </p15:guide>
        <p15:guide id="12" orient="horz" pos="1764" userDrawn="1">
          <p15:clr>
            <a:srgbClr val="A4A3A4"/>
          </p15:clr>
        </p15:guide>
      </p15:sldGuideLst>
    </p:ext>
    <p:ext uri="{2D200454-40CA-4A62-9FC3-DE9A4176ACB9}">
      <p15:notesGuideLst xmlns:p15="http://schemas.microsoft.com/office/powerpoint/2012/main" xmlns="">
        <p15:guide id="1" orient="horz" pos="2924" userDrawn="1">
          <p15:clr>
            <a:srgbClr val="A4A3A4"/>
          </p15:clr>
        </p15:guide>
        <p15:guide id="2" pos="220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BDB"/>
    <a:srgbClr val="9B9B9B"/>
    <a:srgbClr val="646464"/>
    <a:srgbClr val="1E1E1E"/>
    <a:srgbClr val="969696"/>
    <a:srgbClr val="E400FF"/>
    <a:srgbClr val="C2D8FE"/>
    <a:srgbClr val="85B0FD"/>
    <a:srgbClr val="A5A5A5"/>
    <a:srgbClr val="6E6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43" autoAdjust="0"/>
    <p:restoredTop sz="74101" autoAdjust="0"/>
  </p:normalViewPr>
  <p:slideViewPr>
    <p:cSldViewPr snapToGrid="0" snapToObjects="1">
      <p:cViewPr>
        <p:scale>
          <a:sx n="97" d="100"/>
          <a:sy n="97" d="100"/>
        </p:scale>
        <p:origin x="-594" y="-72"/>
      </p:cViewPr>
      <p:guideLst>
        <p:guide orient="horz" pos="1476"/>
        <p:guide orient="horz" pos="1764"/>
        <p:guide pos="2880"/>
        <p:guide pos="4224"/>
        <p:guide pos="1536"/>
      </p:guideLst>
    </p:cSldViewPr>
  </p:slideViewPr>
  <p:outlineViewPr>
    <p:cViewPr>
      <p:scale>
        <a:sx n="33" d="100"/>
        <a:sy n="33" d="100"/>
      </p:scale>
      <p:origin x="0" y="-41238"/>
    </p:cViewPr>
  </p:outlineViewPr>
  <p:notesTextViewPr>
    <p:cViewPr>
      <p:scale>
        <a:sx n="3" d="2"/>
        <a:sy n="3" d="2"/>
      </p:scale>
      <p:origin x="0" y="0"/>
    </p:cViewPr>
  </p:notesTextViewPr>
  <p:sorterViewPr>
    <p:cViewPr>
      <p:scale>
        <a:sx n="78" d="100"/>
        <a:sy n="78" d="100"/>
      </p:scale>
      <p:origin x="0" y="-1032"/>
    </p:cViewPr>
  </p:sorterViewPr>
  <p:notesViewPr>
    <p:cSldViewPr snapToGrid="0" snapToObjects="1">
      <p:cViewPr varScale="1">
        <p:scale>
          <a:sx n="116" d="100"/>
          <a:sy n="116" d="100"/>
        </p:scale>
        <p:origin x="1158" y="90"/>
      </p:cViewPr>
      <p:guideLst>
        <p:guide orient="horz" pos="2924"/>
        <p:guide pos="2201"/>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27363" cy="463550"/>
          </a:xfrm>
          <a:prstGeom prst="rect">
            <a:avLst/>
          </a:prstGeom>
        </p:spPr>
        <p:txBody>
          <a:bodyPr vert="horz" lIns="91029" tIns="45514" rIns="91029" bIns="45514"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956052" y="0"/>
            <a:ext cx="3027363" cy="463550"/>
          </a:xfrm>
          <a:prstGeom prst="rect">
            <a:avLst/>
          </a:prstGeom>
        </p:spPr>
        <p:txBody>
          <a:bodyPr vert="horz" lIns="91029" tIns="45514" rIns="91029" bIns="45514" rtlCol="0"/>
          <a:lstStyle>
            <a:lvl1pPr algn="r">
              <a:defRPr sz="1200"/>
            </a:lvl1pPr>
          </a:lstStyle>
          <a:p>
            <a:fld id="{148E5A2D-7A34-412F-8E9B-EF8BA45F9F34}" type="datetime1">
              <a:rPr lang="en-US" smtClean="0">
                <a:latin typeface="Arial" panose="020B0604020202020204" pitchFamily="34" charset="0"/>
              </a:rPr>
              <a:t>5/21/2019</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2" y="8818563"/>
            <a:ext cx="3027363" cy="463550"/>
          </a:xfrm>
          <a:prstGeom prst="rect">
            <a:avLst/>
          </a:prstGeom>
        </p:spPr>
        <p:txBody>
          <a:bodyPr vert="horz" lIns="91029" tIns="45514" rIns="91029" bIns="45514" rtlCol="0" anchor="b"/>
          <a:lstStyle>
            <a:lvl1pPr algn="l">
              <a:defRPr sz="1200"/>
            </a:lvl1pPr>
          </a:lstStyle>
          <a:p>
            <a:r>
              <a:rPr lang="en-US" dirty="0">
                <a:latin typeface="Arial" panose="020B0604020202020204" pitchFamily="34" charset="0"/>
              </a:rPr>
              <a:t>Slalom</a:t>
            </a:r>
          </a:p>
        </p:txBody>
      </p:sp>
      <p:sp>
        <p:nvSpPr>
          <p:cNvPr id="5" name="Slide Number Placeholder 4"/>
          <p:cNvSpPr>
            <a:spLocks noGrp="1"/>
          </p:cNvSpPr>
          <p:nvPr>
            <p:ph type="sldNum" sz="quarter" idx="3"/>
          </p:nvPr>
        </p:nvSpPr>
        <p:spPr>
          <a:xfrm>
            <a:off x="3956052" y="8818563"/>
            <a:ext cx="3027363" cy="463550"/>
          </a:xfrm>
          <a:prstGeom prst="rect">
            <a:avLst/>
          </a:prstGeom>
        </p:spPr>
        <p:txBody>
          <a:bodyPr vert="horz" lIns="91029" tIns="45514" rIns="91029" bIns="45514" rtlCol="0" anchor="b"/>
          <a:lstStyle>
            <a:lvl1pPr algn="r">
              <a:defRPr sz="1200"/>
            </a:lvl1pPr>
          </a:lstStyle>
          <a:p>
            <a:fld id="{5C665FA2-C151-4662-A2E4-7CE245007D67}"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579845493"/>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26833" cy="464185"/>
          </a:xfrm>
          <a:prstGeom prst="rect">
            <a:avLst/>
          </a:prstGeom>
        </p:spPr>
        <p:txBody>
          <a:bodyPr vert="horz" lIns="92540" tIns="46270" rIns="92540" bIns="4627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56552" y="0"/>
            <a:ext cx="3026833" cy="464185"/>
          </a:xfrm>
          <a:prstGeom prst="rect">
            <a:avLst/>
          </a:prstGeom>
        </p:spPr>
        <p:txBody>
          <a:bodyPr vert="horz" lIns="92540" tIns="46270" rIns="92540" bIns="46270" rtlCol="0"/>
          <a:lstStyle>
            <a:lvl1pPr algn="r">
              <a:defRPr sz="1200" b="0" i="0">
                <a:latin typeface="Arial" panose="020B0604020202020204" pitchFamily="34" charset="0"/>
              </a:defRPr>
            </a:lvl1pPr>
          </a:lstStyle>
          <a:p>
            <a:fld id="{5F334CC7-3019-4315-A940-28CE5A6B4904}" type="datetime1">
              <a:rPr lang="en-US" smtClean="0"/>
              <a:pPr/>
              <a:t>5/21/2019</a:t>
            </a:fld>
            <a:endParaRPr lang="en-US" dirty="0"/>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540" tIns="46270" rIns="92540" bIns="46270" rtlCol="0" anchor="ctr"/>
          <a:lstStyle/>
          <a:p>
            <a:endParaRPr lang="en-US" dirty="0"/>
          </a:p>
        </p:txBody>
      </p:sp>
      <p:sp>
        <p:nvSpPr>
          <p:cNvPr id="5" name="Notes Placeholder 4"/>
          <p:cNvSpPr>
            <a:spLocks noGrp="1"/>
          </p:cNvSpPr>
          <p:nvPr>
            <p:ph type="body" sz="quarter" idx="3"/>
          </p:nvPr>
        </p:nvSpPr>
        <p:spPr>
          <a:xfrm>
            <a:off x="698500" y="4409759"/>
            <a:ext cx="5588000" cy="4177665"/>
          </a:xfrm>
          <a:prstGeom prst="rect">
            <a:avLst/>
          </a:prstGeom>
        </p:spPr>
        <p:txBody>
          <a:bodyPr vert="horz" lIns="92540" tIns="46270" rIns="92540" bIns="4627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2" y="8817904"/>
            <a:ext cx="3026833" cy="464185"/>
          </a:xfrm>
          <a:prstGeom prst="rect">
            <a:avLst/>
          </a:prstGeom>
        </p:spPr>
        <p:txBody>
          <a:bodyPr vert="horz" lIns="92540" tIns="46270" rIns="92540" bIns="46270" rtlCol="0" anchor="b"/>
          <a:lstStyle>
            <a:lvl1pPr algn="l">
              <a:defRPr sz="1200" b="0" i="0">
                <a:latin typeface="Arial" panose="020B0604020202020204" pitchFamily="34" charset="0"/>
              </a:defRPr>
            </a:lvl1pPr>
          </a:lstStyle>
          <a:p>
            <a:r>
              <a:rPr lang="en-US" dirty="0"/>
              <a:t>Slalom</a:t>
            </a:r>
          </a:p>
        </p:txBody>
      </p:sp>
      <p:sp>
        <p:nvSpPr>
          <p:cNvPr id="7" name="Slide Number Placeholder 6"/>
          <p:cNvSpPr>
            <a:spLocks noGrp="1"/>
          </p:cNvSpPr>
          <p:nvPr>
            <p:ph type="sldNum" sz="quarter" idx="5"/>
          </p:nvPr>
        </p:nvSpPr>
        <p:spPr>
          <a:xfrm>
            <a:off x="3956552" y="8817904"/>
            <a:ext cx="3026833" cy="464185"/>
          </a:xfrm>
          <a:prstGeom prst="rect">
            <a:avLst/>
          </a:prstGeom>
        </p:spPr>
        <p:txBody>
          <a:bodyPr vert="horz" lIns="92540" tIns="46270" rIns="92540" bIns="46270" rtlCol="0" anchor="b"/>
          <a:lstStyle>
            <a:lvl1pPr algn="r">
              <a:defRPr sz="1200" b="0" i="0">
                <a:latin typeface="Arial" panose="020B0604020202020204" pitchFamily="34" charset="0"/>
              </a:defRPr>
            </a:lvl1pPr>
          </a:lstStyle>
          <a:p>
            <a:fld id="{F55EC67E-402D-4FA6-937E-816E25842894}" type="slidenum">
              <a:rPr lang="en-US" smtClean="0"/>
              <a:pPr/>
              <a:t>‹#›</a:t>
            </a:fld>
            <a:endParaRPr lang="en-US" dirty="0"/>
          </a:p>
        </p:txBody>
      </p:sp>
    </p:spTree>
    <p:extLst>
      <p:ext uri="{BB962C8B-B14F-4D97-AF65-F5344CB8AC3E}">
        <p14:creationId xmlns:p14="http://schemas.microsoft.com/office/powerpoint/2010/main" val="267774110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Machine_learning"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en.wikipedia.org/wiki/Arthur_Samuel#cite_note-ml1959-12" TargetMode="External"/><Relationship Id="rId5" Type="http://schemas.openxmlformats.org/officeDocument/2006/relationships/hyperlink" Target="https://en.wikipedia.org/wiki/Minimax" TargetMode="External"/><Relationship Id="rId4" Type="http://schemas.openxmlformats.org/officeDocument/2006/relationships/hyperlink" Target="https://en.wikipedia.org/wiki/Game_tre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arketwatch.com/press-release/the-global-artificial-intelligence-ai-market-by-technology-and-industry-vertical---a-1694-billion-opportunity-by-2025---researchandmarketscom-2018-08-24"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ChipTest" TargetMode="External"/><Relationship Id="rId7" Type="http://schemas.openxmlformats.org/officeDocument/2006/relationships/hyperlink" Target="https://en.wikipedia.org/wiki/Joel_Benjamin"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en.wikipedia.org/wiki/Deep_Blue_(chess_computer)#cite_note-4" TargetMode="External"/><Relationship Id="rId5" Type="http://schemas.openxmlformats.org/officeDocument/2006/relationships/hyperlink" Target="https://en.wikipedia.org/wiki/Deep_Thought_(chess_computer)" TargetMode="External"/><Relationship Id="rId4" Type="http://schemas.openxmlformats.org/officeDocument/2006/relationships/hyperlink" Target="https://en.wikipedia.org/wiki/Carnegie_Mellon_University"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Monte_Carlo_tree_search" TargetMode="External"/><Relationship Id="rId7" Type="http://schemas.openxmlformats.org/officeDocument/2006/relationships/hyperlink" Target="https://en.wikipedia.org/wiki/AlphaGo#cite_note-DeepMindnature2016-10"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en.wikipedia.org/wiki/Deep_learning" TargetMode="External"/><Relationship Id="rId5" Type="http://schemas.openxmlformats.org/officeDocument/2006/relationships/hyperlink" Target="https://en.wikipedia.org/wiki/Artificial_neural_network" TargetMode="External"/><Relationship Id="rId4" Type="http://schemas.openxmlformats.org/officeDocument/2006/relationships/hyperlink" Target="https://en.wikipedia.org/wiki/Machine_learning"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digitaltrends.com/cool-tech/biggest-ai-robot-advances-2018/"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2"/>
          </p:nvPr>
        </p:nvSpPr>
        <p:spPr/>
        <p:txBody>
          <a:bodyPr/>
          <a:lstStyle/>
          <a:p>
            <a:pPr defTabSz="914350">
              <a:defRPr/>
            </a:pPr>
            <a:r>
              <a:rPr lang="en-US" dirty="0">
                <a:solidFill>
                  <a:prstClr val="black"/>
                </a:solidFill>
              </a:rPr>
              <a:t>Slalom</a:t>
            </a:r>
          </a:p>
        </p:txBody>
      </p:sp>
    </p:spTree>
    <p:extLst>
      <p:ext uri="{BB962C8B-B14F-4D97-AF65-F5344CB8AC3E}">
        <p14:creationId xmlns:p14="http://schemas.microsoft.com/office/powerpoint/2010/main" val="1565174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AE </a:t>
            </a:r>
          </a:p>
        </p:txBody>
      </p:sp>
      <p:sp>
        <p:nvSpPr>
          <p:cNvPr id="4" name="Slide Number Placeholder 3"/>
          <p:cNvSpPr>
            <a:spLocks noGrp="1"/>
          </p:cNvSpPr>
          <p:nvPr>
            <p:ph type="sldNum" sz="quarter" idx="5"/>
          </p:nvPr>
        </p:nvSpPr>
        <p:spPr/>
        <p:txBody>
          <a:bodyPr/>
          <a:lstStyle/>
          <a:p>
            <a:fld id="{07677731-B3D8-46F8-B484-4ED26727031E}" type="slidenum">
              <a:rPr lang="en-US" smtClean="0"/>
              <a:t>13</a:t>
            </a:fld>
            <a:endParaRPr lang="en-US"/>
          </a:p>
        </p:txBody>
      </p:sp>
    </p:spTree>
    <p:extLst>
      <p:ext uri="{BB962C8B-B14F-4D97-AF65-F5344CB8AC3E}">
        <p14:creationId xmlns:p14="http://schemas.microsoft.com/office/powerpoint/2010/main" val="766629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9028B-9E3C-481D-8F79-63DDE9F2EC79}" type="datetime1">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5/21/2019</a:t>
            </a:fld>
            <a:endParaRPr kumimoji="0" lang="en-US" sz="1200" u="none" strike="noStrike" kern="1200" cap="none" spc="0" normalizeH="0" baseline="0" noProof="0" dirty="0">
              <a:ln>
                <a:noFill/>
              </a:ln>
              <a:solidFill>
                <a:prstClr val="black"/>
              </a:solidFill>
              <a:effectLst/>
              <a:uLnTx/>
              <a:uFillTx/>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EC67E-402D-4FA6-937E-816E2584289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27692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dirty="0">
              <a:solidFill>
                <a:srgbClr val="373737"/>
              </a:solidFill>
            </a:endParaRPr>
          </a:p>
        </p:txBody>
      </p:sp>
      <p:sp>
        <p:nvSpPr>
          <p:cNvPr id="4" name="Slide Number Placeholder 3"/>
          <p:cNvSpPr>
            <a:spLocks noGrp="1"/>
          </p:cNvSpPr>
          <p:nvPr>
            <p:ph type="sldNum" sz="quarter" idx="10"/>
          </p:nvPr>
        </p:nvSpPr>
        <p:spPr/>
        <p:txBody>
          <a:bodyPr/>
          <a:lstStyle/>
          <a:p>
            <a:fld id="{EC4013FA-2EEE-4C5A-833D-14644A8626F8}" type="slidenum">
              <a:rPr lang="en-US" smtClean="0"/>
              <a:t>17</a:t>
            </a:fld>
            <a:endParaRPr lang="en-US"/>
          </a:p>
        </p:txBody>
      </p:sp>
    </p:spTree>
    <p:extLst>
      <p:ext uri="{BB962C8B-B14F-4D97-AF65-F5344CB8AC3E}">
        <p14:creationId xmlns:p14="http://schemas.microsoft.com/office/powerpoint/2010/main" val="450120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CFO story for descriptive</a:t>
            </a:r>
            <a:r>
              <a:rPr lang="en-US" baseline="0" dirty="0"/>
              <a:t> analytics</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18</a:t>
            </a:fld>
            <a:endParaRPr lang="en-US"/>
          </a:p>
        </p:txBody>
      </p:sp>
    </p:spTree>
    <p:extLst>
      <p:ext uri="{BB962C8B-B14F-4D97-AF65-F5344CB8AC3E}">
        <p14:creationId xmlns:p14="http://schemas.microsoft.com/office/powerpoint/2010/main" val="4107312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these as trees</a:t>
            </a:r>
          </a:p>
          <a:p>
            <a:endParaRPr lang="en-US" dirty="0"/>
          </a:p>
          <a:p>
            <a:r>
              <a:rPr lang="en-US" dirty="0"/>
              <a:t>Most of the advanced in algorithms and the rise of machine learning can be assigned to algorithms</a:t>
            </a:r>
            <a:r>
              <a:rPr lang="en-US" baseline="0" dirty="0"/>
              <a:t> that can produce wider trees, deeper trees and therefore more trees overall or networks with nodes that also look like trees just turned on their sides or upside down.</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20</a:t>
            </a:fld>
            <a:endParaRPr lang="en-US"/>
          </a:p>
        </p:txBody>
      </p:sp>
    </p:spTree>
    <p:extLst>
      <p:ext uri="{BB962C8B-B14F-4D97-AF65-F5344CB8AC3E}">
        <p14:creationId xmlns:p14="http://schemas.microsoft.com/office/powerpoint/2010/main" val="3942041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AE </a:t>
            </a:r>
          </a:p>
        </p:txBody>
      </p:sp>
      <p:sp>
        <p:nvSpPr>
          <p:cNvPr id="4" name="Slide Number Placeholder 3"/>
          <p:cNvSpPr>
            <a:spLocks noGrp="1"/>
          </p:cNvSpPr>
          <p:nvPr>
            <p:ph type="sldNum" sz="quarter" idx="5"/>
          </p:nvPr>
        </p:nvSpPr>
        <p:spPr/>
        <p:txBody>
          <a:bodyPr/>
          <a:lstStyle/>
          <a:p>
            <a:fld id="{07677731-B3D8-46F8-B484-4ED26727031E}" type="slidenum">
              <a:rPr lang="en-US" smtClean="0"/>
              <a:t>21</a:t>
            </a:fld>
            <a:endParaRPr lang="en-US"/>
          </a:p>
        </p:txBody>
      </p:sp>
    </p:spTree>
    <p:extLst>
      <p:ext uri="{BB962C8B-B14F-4D97-AF65-F5344CB8AC3E}">
        <p14:creationId xmlns:p14="http://schemas.microsoft.com/office/powerpoint/2010/main" val="3414135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at</a:t>
            </a:r>
            <a:r>
              <a:rPr lang="en-US" baseline="0" dirty="0"/>
              <a:t> UPENN it was initially meant for artillery firing tables reducing the time for humans to calculate from 20 hours down to thirty minutes </a:t>
            </a:r>
            <a:r>
              <a:rPr lang="mr-IN" baseline="0" dirty="0"/>
              <a:t>–</a:t>
            </a:r>
            <a:r>
              <a:rPr lang="en-US" baseline="0" dirty="0"/>
              <a:t> use bow and arrow analogy</a:t>
            </a:r>
          </a:p>
          <a:p>
            <a:endParaRPr lang="en-US" baseline="0"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22</a:t>
            </a:fld>
            <a:endParaRPr lang="en-US"/>
          </a:p>
        </p:txBody>
      </p:sp>
    </p:spTree>
    <p:extLst>
      <p:ext uri="{BB962C8B-B14F-4D97-AF65-F5344CB8AC3E}">
        <p14:creationId xmlns:p14="http://schemas.microsoft.com/office/powerpoint/2010/main" val="2629228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Arthur coined the term "</a:t>
            </a:r>
            <a:r>
              <a:rPr lang="en-US" sz="1200" u="none" strike="noStrike" kern="1200" dirty="0">
                <a:solidFill>
                  <a:schemeClr val="tx1"/>
                </a:solidFill>
                <a:effectLst/>
                <a:ea typeface="+mn-ea"/>
                <a:cs typeface="+mn-cs"/>
                <a:hlinkClick r:id="rId3" tooltip="Machine learning"/>
              </a:rPr>
              <a:t>machine learning</a:t>
            </a:r>
            <a:r>
              <a:rPr lang="en-US" sz="1200" kern="1200" dirty="0">
                <a:solidFill>
                  <a:schemeClr val="tx1"/>
                </a:solidFill>
                <a:effectLst/>
                <a:ea typeface="+mn-ea"/>
                <a:cs typeface="+mn-cs"/>
              </a:rPr>
              <a:t>" </a:t>
            </a:r>
          </a:p>
          <a:p>
            <a:endParaRPr lang="en-US" sz="1200" kern="1200" dirty="0">
              <a:solidFill>
                <a:schemeClr val="tx1"/>
              </a:solidFill>
              <a:effectLst/>
              <a:ea typeface="+mn-ea"/>
              <a:cs typeface="+mn-cs"/>
            </a:endParaRPr>
          </a:p>
          <a:p>
            <a:pPr marL="171450" indent="-171450">
              <a:buFont typeface="Arial" charset="0"/>
              <a:buChar char="•"/>
            </a:pPr>
            <a:r>
              <a:rPr lang="en-US" sz="1200" kern="1200" dirty="0">
                <a:solidFill>
                  <a:schemeClr val="tx1"/>
                </a:solidFill>
                <a:effectLst/>
                <a:ea typeface="+mn-ea"/>
                <a:cs typeface="+mn-cs"/>
              </a:rPr>
              <a:t>The main driver of the machine was a </a:t>
            </a:r>
            <a:r>
              <a:rPr lang="en-US" sz="1200" u="none" strike="noStrike" kern="1200" dirty="0">
                <a:solidFill>
                  <a:schemeClr val="tx1"/>
                </a:solidFill>
                <a:effectLst/>
                <a:ea typeface="+mn-ea"/>
                <a:cs typeface="+mn-cs"/>
                <a:hlinkClick r:id="rId4" tooltip="Game tree"/>
              </a:rPr>
              <a:t>search tree</a:t>
            </a:r>
            <a:r>
              <a:rPr lang="en-US" sz="1200" kern="1200" dirty="0">
                <a:solidFill>
                  <a:schemeClr val="tx1"/>
                </a:solidFill>
                <a:effectLst/>
                <a:ea typeface="+mn-ea"/>
                <a:cs typeface="+mn-cs"/>
              </a:rPr>
              <a:t> of the board positions reachable from the current state. </a:t>
            </a:r>
          </a:p>
          <a:p>
            <a:pPr marL="171450" indent="-171450">
              <a:buFont typeface="Arial" charset="0"/>
              <a:buChar char="•"/>
            </a:pPr>
            <a:r>
              <a:rPr lang="en-US" sz="1200" kern="1200" dirty="0">
                <a:solidFill>
                  <a:schemeClr val="tx1"/>
                </a:solidFill>
                <a:effectLst/>
                <a:ea typeface="+mn-ea"/>
                <a:cs typeface="+mn-cs"/>
              </a:rPr>
              <a:t>Since he had only a very limited amount of available computer memory, instead of searching each path until it came to the game’s conclusion, Samuel developed a scoring function based on the position of the board at any given time. </a:t>
            </a:r>
          </a:p>
          <a:p>
            <a:pPr marL="171450" indent="-171450">
              <a:buFont typeface="Arial" charset="0"/>
              <a:buChar char="•"/>
            </a:pPr>
            <a:r>
              <a:rPr lang="en-US" sz="1200" kern="1200" dirty="0">
                <a:solidFill>
                  <a:schemeClr val="tx1"/>
                </a:solidFill>
                <a:effectLst/>
                <a:ea typeface="+mn-ea"/>
                <a:cs typeface="+mn-cs"/>
              </a:rPr>
              <a:t>This function tried to measure the chance of winning for each side at the given position. </a:t>
            </a:r>
          </a:p>
          <a:p>
            <a:pPr marL="171450" indent="-171450">
              <a:buFont typeface="Arial" charset="0"/>
              <a:buChar char="•"/>
            </a:pPr>
            <a:r>
              <a:rPr lang="en-US" sz="1200" kern="1200" dirty="0">
                <a:solidFill>
                  <a:schemeClr val="tx1"/>
                </a:solidFill>
                <a:effectLst/>
                <a:ea typeface="+mn-ea"/>
                <a:cs typeface="+mn-cs"/>
              </a:rPr>
              <a:t>It took into account such things</a:t>
            </a:r>
          </a:p>
          <a:p>
            <a:pPr marL="628650" lvl="1" indent="-171450">
              <a:buFont typeface="Arial" charset="0"/>
              <a:buChar char="•"/>
            </a:pPr>
            <a:r>
              <a:rPr lang="en-US" sz="1200" kern="1200" dirty="0">
                <a:solidFill>
                  <a:schemeClr val="tx1"/>
                </a:solidFill>
                <a:effectLst/>
                <a:ea typeface="+mn-ea"/>
                <a:cs typeface="+mn-cs"/>
              </a:rPr>
              <a:t>the number of pieces on each side</a:t>
            </a:r>
          </a:p>
          <a:p>
            <a:pPr marL="628650" lvl="1" indent="-171450">
              <a:buFont typeface="Arial" charset="0"/>
              <a:buChar char="•"/>
            </a:pPr>
            <a:r>
              <a:rPr lang="en-US" sz="1200" kern="1200" dirty="0">
                <a:solidFill>
                  <a:schemeClr val="tx1"/>
                </a:solidFill>
                <a:effectLst/>
                <a:ea typeface="+mn-ea"/>
                <a:cs typeface="+mn-cs"/>
              </a:rPr>
              <a:t>The number of kings, </a:t>
            </a:r>
          </a:p>
          <a:p>
            <a:pPr marL="628650" lvl="1" indent="-171450">
              <a:buFont typeface="Arial" charset="0"/>
              <a:buChar char="•"/>
            </a:pPr>
            <a:r>
              <a:rPr lang="en-US" sz="1200" kern="1200" dirty="0">
                <a:solidFill>
                  <a:schemeClr val="tx1"/>
                </a:solidFill>
                <a:effectLst/>
                <a:ea typeface="+mn-ea"/>
                <a:cs typeface="+mn-cs"/>
              </a:rPr>
              <a:t>The proximity of pieces to being “kinged”. </a:t>
            </a:r>
          </a:p>
          <a:p>
            <a:pPr marL="171450" lvl="0" indent="-171450">
              <a:buFont typeface="Arial" charset="0"/>
              <a:buChar char="•"/>
            </a:pPr>
            <a:r>
              <a:rPr lang="en-US" sz="1200" kern="1200" dirty="0">
                <a:solidFill>
                  <a:schemeClr val="tx1"/>
                </a:solidFill>
                <a:effectLst/>
                <a:ea typeface="+mn-ea"/>
                <a:cs typeface="+mn-cs"/>
              </a:rPr>
              <a:t>The program chose its move based on a </a:t>
            </a:r>
            <a:r>
              <a:rPr lang="en-US" sz="1200" u="none" strike="noStrike" kern="1200" dirty="0">
                <a:solidFill>
                  <a:schemeClr val="tx1"/>
                </a:solidFill>
                <a:effectLst/>
                <a:ea typeface="+mn-ea"/>
                <a:cs typeface="+mn-cs"/>
                <a:hlinkClick r:id="rId5" tooltip="Minimax"/>
              </a:rPr>
              <a:t>minimax</a:t>
            </a:r>
            <a:r>
              <a:rPr lang="en-US" sz="1200" kern="1200" dirty="0">
                <a:solidFill>
                  <a:schemeClr val="tx1"/>
                </a:solidFill>
                <a:effectLst/>
                <a:ea typeface="+mn-ea"/>
                <a:cs typeface="+mn-cs"/>
              </a:rPr>
              <a:t> strategy, meaning it made the move that optimized the chance of winning assuming that the opponent was trying to optimize the value of the same function from its point of view.</a:t>
            </a:r>
            <a:r>
              <a:rPr lang="en-US" sz="1200" u="none" strike="noStrike" kern="1200" baseline="30000" dirty="0">
                <a:solidFill>
                  <a:schemeClr val="tx1"/>
                </a:solidFill>
                <a:effectLst/>
                <a:ea typeface="+mn-ea"/>
                <a:cs typeface="+mn-cs"/>
                <a:hlinkClick r:id="rId6"/>
              </a:rPr>
              <a:t>[12]</a:t>
            </a: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IBM’s stock jumped 15 points the day his</a:t>
            </a:r>
            <a:r>
              <a:rPr lang="en-US" sz="1200" kern="1200" baseline="0" dirty="0">
                <a:solidFill>
                  <a:schemeClr val="tx1"/>
                </a:solidFill>
                <a:effectLst/>
                <a:ea typeface="+mn-ea"/>
                <a:cs typeface="+mn-cs"/>
              </a:rPr>
              <a:t> checkers program was demonstrated so you can hear the expectations echoing from the 50s</a:t>
            </a:r>
            <a:r>
              <a:rPr lang="mr-IN" sz="1200" kern="1200" baseline="0" dirty="0">
                <a:solidFill>
                  <a:schemeClr val="tx1"/>
                </a:solidFill>
                <a:effectLst/>
                <a:ea typeface="+mn-ea"/>
                <a:cs typeface="+mn-cs"/>
              </a:rPr>
              <a:t>…</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23</a:t>
            </a:fld>
            <a:endParaRPr lang="en-US"/>
          </a:p>
        </p:txBody>
      </p:sp>
    </p:spTree>
    <p:extLst>
      <p:ext uri="{BB962C8B-B14F-4D97-AF65-F5344CB8AC3E}">
        <p14:creationId xmlns:p14="http://schemas.microsoft.com/office/powerpoint/2010/main" val="1402197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Frank</a:t>
            </a:r>
            <a:r>
              <a:rPr lang="en-US" baseline="0" dirty="0"/>
              <a:t> invented the Perceptron, </a:t>
            </a:r>
            <a:r>
              <a:rPr lang="en-US" sz="1200" kern="1200" dirty="0">
                <a:solidFill>
                  <a:schemeClr val="tx1"/>
                </a:solidFill>
                <a:effectLst/>
                <a:ea typeface="+mn-ea"/>
                <a:cs typeface="+mn-cs"/>
              </a:rPr>
              <a:t>essentially the first computer that could learn new skills by trial and error, using a type of neural network that simulates human thought processes.</a:t>
            </a:r>
          </a:p>
          <a:p>
            <a:pPr marL="171450" indent="-171450">
              <a:buFont typeface="Arial" charset="0"/>
              <a:buChar char="•"/>
            </a:pPr>
            <a:r>
              <a:rPr lang="en-US" sz="1200" kern="1200" dirty="0">
                <a:solidFill>
                  <a:schemeClr val="tx1"/>
                </a:solidFill>
                <a:effectLst/>
                <a:ea typeface="+mn-ea"/>
                <a:cs typeface="+mn-cs"/>
              </a:rPr>
              <a:t>Around this time MADALINE was the first AI real-world</a:t>
            </a:r>
            <a:r>
              <a:rPr lang="en-US" sz="1200" kern="1200" baseline="0" dirty="0">
                <a:solidFill>
                  <a:schemeClr val="tx1"/>
                </a:solidFill>
                <a:effectLst/>
                <a:ea typeface="+mn-ea"/>
                <a:cs typeface="+mn-cs"/>
              </a:rPr>
              <a:t> application used as an intelligent filter of phones to monitor, predict and exclude bad signals coming across the wire.</a:t>
            </a:r>
            <a:endParaRPr lang="en-US" sz="1200" kern="1200" dirty="0">
              <a:solidFill>
                <a:schemeClr val="tx1"/>
              </a:solidFill>
              <a:effectLst/>
              <a:ea typeface="+mn-ea"/>
              <a:cs typeface="+mn-cs"/>
            </a:endParaRPr>
          </a:p>
          <a:p>
            <a:pPr marL="171450" indent="-171450">
              <a:buFont typeface="Arial" charset="0"/>
              <a:buChar char="•"/>
            </a:pPr>
            <a:r>
              <a:rPr lang="en-US" sz="1200" kern="1200" dirty="0">
                <a:solidFill>
                  <a:schemeClr val="tx1"/>
                </a:solidFill>
                <a:effectLst/>
                <a:ea typeface="+mn-ea"/>
                <a:cs typeface="+mn-cs"/>
              </a:rPr>
              <a:t>You can’t really talk</a:t>
            </a:r>
            <a:r>
              <a:rPr lang="en-US" sz="1200" kern="1200" baseline="0" dirty="0">
                <a:solidFill>
                  <a:schemeClr val="tx1"/>
                </a:solidFill>
                <a:effectLst/>
                <a:ea typeface="+mn-ea"/>
                <a:cs typeface="+mn-cs"/>
              </a:rPr>
              <a:t> about Frank without bringing up Marvin because Marvin throws cold water on Frank’s perceptron</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24</a:t>
            </a:fld>
            <a:endParaRPr lang="en-US"/>
          </a:p>
        </p:txBody>
      </p:sp>
    </p:spTree>
    <p:extLst>
      <p:ext uri="{BB962C8B-B14F-4D97-AF65-F5344CB8AC3E}">
        <p14:creationId xmlns:p14="http://schemas.microsoft.com/office/powerpoint/2010/main" val="2508595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The book's only proven result -- that linear functions cannot model non-linear ones -- was trivial but the book had nevertheless a pronounced effect on research funding and, consequently, the community</a:t>
            </a:r>
            <a:r>
              <a:rPr lang="en-US" sz="1200" kern="1200" baseline="0" dirty="0">
                <a:solidFill>
                  <a:schemeClr val="tx1"/>
                </a:solidFill>
                <a:effectLst/>
                <a:ea typeface="+mn-ea"/>
                <a:cs typeface="+mn-cs"/>
              </a:rPr>
              <a:t> resulting in what is referred to today as the “neural net winter” a period of about 15 years when there was little work done.</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25</a:t>
            </a:fld>
            <a:endParaRPr lang="en-US"/>
          </a:p>
        </p:txBody>
      </p:sp>
    </p:spTree>
    <p:extLst>
      <p:ext uri="{BB962C8B-B14F-4D97-AF65-F5344CB8AC3E}">
        <p14:creationId xmlns:p14="http://schemas.microsoft.com/office/powerpoint/2010/main" val="92822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AE </a:t>
            </a:r>
          </a:p>
        </p:txBody>
      </p:sp>
      <p:sp>
        <p:nvSpPr>
          <p:cNvPr id="4" name="Slide Number Placeholder 3"/>
          <p:cNvSpPr>
            <a:spLocks noGrp="1"/>
          </p:cNvSpPr>
          <p:nvPr>
            <p:ph type="sldNum" sz="quarter" idx="5"/>
          </p:nvPr>
        </p:nvSpPr>
        <p:spPr/>
        <p:txBody>
          <a:bodyPr/>
          <a:lstStyle/>
          <a:p>
            <a:fld id="{07677731-B3D8-46F8-B484-4ED26727031E}" type="slidenum">
              <a:rPr lang="en-US" smtClean="0"/>
              <a:t>3</a:t>
            </a:fld>
            <a:endParaRPr lang="en-US"/>
          </a:p>
        </p:txBody>
      </p:sp>
    </p:spTree>
    <p:extLst>
      <p:ext uri="{BB962C8B-B14F-4D97-AF65-F5344CB8AC3E}">
        <p14:creationId xmlns:p14="http://schemas.microsoft.com/office/powerpoint/2010/main" val="701947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In 1978, in the dead of the ‘neural net winter’,</a:t>
            </a:r>
            <a:r>
              <a:rPr lang="en-US" sz="1200" kern="1200" baseline="0" dirty="0">
                <a:solidFill>
                  <a:schemeClr val="tx1"/>
                </a:solidFill>
                <a:effectLst/>
                <a:ea typeface="+mn-ea"/>
                <a:cs typeface="+mn-cs"/>
              </a:rPr>
              <a:t> </a:t>
            </a:r>
            <a:r>
              <a:rPr lang="en-US" sz="1200" kern="1200" dirty="0">
                <a:solidFill>
                  <a:schemeClr val="tx1"/>
                </a:solidFill>
                <a:effectLst/>
                <a:ea typeface="+mn-ea"/>
                <a:cs typeface="+mn-cs"/>
              </a:rPr>
              <a:t>Geoff Hinton received his PhD in Neural Nets from Edinburgh University</a:t>
            </a:r>
            <a:r>
              <a:rPr lang="en-US" sz="1200" kern="1200" baseline="0" dirty="0">
                <a:solidFill>
                  <a:schemeClr val="tx1"/>
                </a:solidFill>
                <a:effectLst/>
                <a:ea typeface="+mn-ea"/>
                <a:cs typeface="+mn-cs"/>
              </a:rPr>
              <a:t>, the only school willing to grant a PhD in AI at the time, despite people telling him he was crazy and wasting his time.</a:t>
            </a:r>
            <a:endParaRPr lang="en-US" sz="1200" kern="1200" dirty="0">
              <a:solidFill>
                <a:schemeClr val="tx1"/>
              </a:solidFill>
              <a:effectLst/>
              <a:ea typeface="+mn-ea"/>
              <a:cs typeface="+mn-cs"/>
            </a:endParaRPr>
          </a:p>
          <a:p>
            <a:endParaRPr lang="en-US" sz="1200" kern="1200" baseline="0" dirty="0">
              <a:solidFill>
                <a:schemeClr val="tx1"/>
              </a:solidFill>
              <a:effectLst/>
              <a:ea typeface="+mn-ea"/>
              <a:cs typeface="+mn-cs"/>
            </a:endParaRPr>
          </a:p>
          <a:p>
            <a:r>
              <a:rPr lang="en-US" sz="1200" kern="1200" dirty="0">
                <a:solidFill>
                  <a:schemeClr val="tx1"/>
                </a:solidFill>
                <a:effectLst/>
                <a:ea typeface="+mn-ea"/>
                <a:cs typeface="+mn-cs"/>
              </a:rPr>
              <a:t>This new wave of study on neural networks is interpreted by some researchers as being a contradiction of hypotheses presented in the book </a:t>
            </a:r>
            <a:r>
              <a:rPr lang="en-US" sz="1200" kern="1200" dirty="0" err="1">
                <a:solidFill>
                  <a:schemeClr val="tx1"/>
                </a:solidFill>
                <a:effectLst/>
                <a:ea typeface="+mn-ea"/>
                <a:cs typeface="+mn-cs"/>
              </a:rPr>
              <a:t>Perceptrons</a:t>
            </a:r>
            <a:r>
              <a:rPr lang="en-US" sz="1200" kern="1200" dirty="0">
                <a:solidFill>
                  <a:schemeClr val="tx1"/>
                </a:solidFill>
                <a:effectLst/>
                <a:ea typeface="+mn-ea"/>
                <a:cs typeface="+mn-cs"/>
              </a:rPr>
              <a:t>, and a confirmation of Frank Rosenblatt's expectations.</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Another researchers adopted Hinton’s researc</a:t>
            </a:r>
            <a:r>
              <a:rPr lang="en-US" sz="1200" kern="1200" baseline="0" dirty="0">
                <a:solidFill>
                  <a:schemeClr val="tx1"/>
                </a:solidFill>
                <a:effectLst/>
                <a:ea typeface="+mn-ea"/>
                <a:cs typeface="+mn-cs"/>
              </a:rPr>
              <a:t>h and developed a system able </a:t>
            </a:r>
            <a:r>
              <a:rPr lang="en-US" sz="1200" kern="1200" dirty="0">
                <a:solidFill>
                  <a:schemeClr val="tx1"/>
                </a:solidFill>
                <a:effectLst/>
                <a:ea typeface="+mn-ea"/>
                <a:cs typeface="+mn-cs"/>
              </a:rPr>
              <a:t>to read bank checks</a:t>
            </a:r>
            <a:r>
              <a:rPr lang="en-US" sz="1200" kern="1200" baseline="0" dirty="0">
                <a:solidFill>
                  <a:schemeClr val="tx1"/>
                </a:solidFill>
                <a:effectLst/>
                <a:ea typeface="+mn-ea"/>
                <a:cs typeface="+mn-cs"/>
              </a:rPr>
              <a:t> so by</a:t>
            </a:r>
            <a:r>
              <a:rPr lang="en-US" sz="1200" kern="1200" dirty="0">
                <a:solidFill>
                  <a:schemeClr val="tx1"/>
                </a:solidFill>
                <a:effectLst/>
                <a:ea typeface="+mn-ea"/>
                <a:cs typeface="+mn-cs"/>
              </a:rPr>
              <a:t> the late ’80s, neural nets seemed poised to transform AI</a:t>
            </a:r>
            <a:r>
              <a:rPr lang="en-US" sz="1200" kern="1200" baseline="0" dirty="0">
                <a:solidFill>
                  <a:schemeClr val="tx1"/>
                </a:solidFill>
                <a:effectLst/>
                <a:ea typeface="+mn-ea"/>
                <a:cs typeface="+mn-cs"/>
              </a:rPr>
              <a:t> and Machine Learning.</a:t>
            </a: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But the systems faltered when researchers attempted more ambitious tasks. Frustrated, the machine learning community turned to simpler algorithms</a:t>
            </a:r>
            <a:r>
              <a:rPr lang="en-US" sz="1200" kern="1200" baseline="0" dirty="0">
                <a:solidFill>
                  <a:schemeClr val="tx1"/>
                </a:solidFill>
                <a:effectLst/>
                <a:ea typeface="+mn-ea"/>
                <a:cs typeface="+mn-cs"/>
              </a:rPr>
              <a:t> and more rules based systems.</a:t>
            </a: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26</a:t>
            </a:fld>
            <a:endParaRPr lang="en-US"/>
          </a:p>
        </p:txBody>
      </p:sp>
    </p:spTree>
    <p:extLst>
      <p:ext uri="{BB962C8B-B14F-4D97-AF65-F5344CB8AC3E}">
        <p14:creationId xmlns:p14="http://schemas.microsoft.com/office/powerpoint/2010/main" val="4258485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By the</a:t>
            </a:r>
            <a:r>
              <a:rPr lang="en-US" sz="1200" kern="1200" baseline="0" dirty="0">
                <a:solidFill>
                  <a:schemeClr val="tx1"/>
                </a:solidFill>
                <a:effectLst/>
                <a:ea typeface="+mn-ea"/>
                <a:cs typeface="+mn-cs"/>
              </a:rPr>
              <a:t> mid 1990s </a:t>
            </a:r>
            <a:r>
              <a:rPr lang="en-US" sz="1200" kern="1200" dirty="0">
                <a:solidFill>
                  <a:schemeClr val="tx1"/>
                </a:solidFill>
                <a:effectLst/>
                <a:ea typeface="+mn-ea"/>
                <a:cs typeface="+mn-cs"/>
              </a:rPr>
              <a:t>the number of researchers who specialized in neural networks dwindled to fewer than half a dozen most of them at the Canadian Institute for Advanced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Support Vector</a:t>
            </a:r>
            <a:r>
              <a:rPr lang="en-US" sz="1200" kern="1200" baseline="0" dirty="0">
                <a:solidFill>
                  <a:schemeClr val="tx1"/>
                </a:solidFill>
                <a:effectLst/>
                <a:ea typeface="+mn-ea"/>
                <a:cs typeface="+mn-cs"/>
              </a:rPr>
              <a:t> Machines, originally developed in 1963, were simple algorithms that learned from training what category something belonged to and when presented with new data it was very effective in assigning to the appropriate data.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ea typeface="+mn-ea"/>
                <a:cs typeface="+mn-cs"/>
              </a:rPr>
              <a:t>SVMs also have limitations including inability natively provide probabilities and constrained memory back then meant it would take a long time to train models. But SVM do really well with small amounts of data that’s what the case was up to that point in time.</a:t>
            </a:r>
            <a:endParaRPr lang="en-US" sz="1200" kern="120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27</a:t>
            </a:fld>
            <a:endParaRPr lang="en-US"/>
          </a:p>
        </p:txBody>
      </p:sp>
    </p:spTree>
    <p:extLst>
      <p:ext uri="{BB962C8B-B14F-4D97-AF65-F5344CB8AC3E}">
        <p14:creationId xmlns:p14="http://schemas.microsoft.com/office/powerpoint/2010/main" val="1030594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put that number in perspective, it would take Niagara Falls 210,000 years to move one quintillion gallons of water</a:t>
            </a:r>
          </a:p>
          <a:p>
            <a:endParaRPr lang="en-US" dirty="0"/>
          </a:p>
          <a:p>
            <a:endParaRPr lang="en-US" dirty="0"/>
          </a:p>
          <a:p>
            <a:r>
              <a:rPr lang="en-US" dirty="0">
                <a:hlinkClick r:id="rId3"/>
              </a:rPr>
              <a:t>https://www.marketwatch.com/press-release/the-global-artificial-intelligence-ai-market-by-technology-and-industry-vertical---a-1694-billion-opportunity-by-2025---researchandmarketscom-2018-08-24</a:t>
            </a:r>
            <a:endParaRPr lang="en-US" dirty="0"/>
          </a:p>
          <a:p>
            <a:endParaRPr lang="en-US" dirty="0"/>
          </a:p>
          <a:p>
            <a:endParaRPr lang="en-US" dirty="0"/>
          </a:p>
          <a:p>
            <a:r>
              <a:rPr lang="en-US" dirty="0"/>
              <a:t>https://</a:t>
            </a:r>
            <a:r>
              <a:rPr lang="en-US" dirty="0" err="1"/>
              <a:t>www.seagate.com</a:t>
            </a:r>
            <a:r>
              <a:rPr lang="en-US" dirty="0"/>
              <a:t>/files/www-content/our-story/trends/files/Seagate-WP-DataAge2025-March-2017.pdf</a:t>
            </a:r>
          </a:p>
          <a:p>
            <a:endParaRPr lang="en-US" dirty="0"/>
          </a:p>
          <a:p>
            <a:r>
              <a:rPr lang="en-US" dirty="0"/>
              <a:t>http://</a:t>
            </a:r>
            <a:r>
              <a:rPr lang="en-US" dirty="0" err="1"/>
              <a:t>images.nvidia.com</a:t>
            </a:r>
            <a:r>
              <a:rPr lang="en-US" dirty="0"/>
              <a:t>/content/pdf/infographic/inference-</a:t>
            </a:r>
            <a:r>
              <a:rPr lang="en-US" dirty="0" err="1"/>
              <a:t>infographic.pdf</a:t>
            </a:r>
            <a:endParaRPr lang="en-US" dirty="0"/>
          </a:p>
          <a:p>
            <a:endParaRPr lang="en-US" dirty="0"/>
          </a:p>
          <a:p>
            <a:r>
              <a:rPr lang="en-US" dirty="0"/>
              <a:t>http://</a:t>
            </a:r>
            <a:r>
              <a:rPr lang="en-US" dirty="0" err="1"/>
              <a:t>www.enterprisestorageforum.com</a:t>
            </a:r>
            <a:r>
              <a:rPr lang="en-US" dirty="0"/>
              <a:t>/storage-management/worldwide-data-will-surge-to-163-zettabytes-by-2025.html</a:t>
            </a:r>
          </a:p>
          <a:p>
            <a:endParaRPr lang="en-US" dirty="0"/>
          </a:p>
          <a:p>
            <a:r>
              <a:rPr lang="en-US" dirty="0"/>
              <a:t>https://</a:t>
            </a:r>
            <a:r>
              <a:rPr lang="en-US" dirty="0" err="1"/>
              <a:t>www.linkedin.com</a:t>
            </a:r>
            <a:r>
              <a:rPr lang="en-US" dirty="0"/>
              <a:t>/pulse/cloud-vs-on-premises-hard-dollar-costs-revisited-</a:t>
            </a:r>
            <a:r>
              <a:rPr lang="en-US" dirty="0" err="1"/>
              <a:t>greg</a:t>
            </a:r>
            <a:r>
              <a:rPr lang="en-US" dirty="0"/>
              <a:t>/</a:t>
            </a:r>
          </a:p>
          <a:p>
            <a:endParaRPr lang="en-US" dirty="0"/>
          </a:p>
          <a:p>
            <a:endParaRPr lang="en-US" dirty="0"/>
          </a:p>
          <a:p>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28</a:t>
            </a:fld>
            <a:endParaRPr lang="en-US"/>
          </a:p>
        </p:txBody>
      </p:sp>
    </p:spTree>
    <p:extLst>
      <p:ext uri="{BB962C8B-B14F-4D97-AF65-F5344CB8AC3E}">
        <p14:creationId xmlns:p14="http://schemas.microsoft.com/office/powerpoint/2010/main" val="1788706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kern="1200" dirty="0">
                <a:solidFill>
                  <a:schemeClr val="tx1"/>
                </a:solidFill>
                <a:effectLst/>
                <a:ea typeface="+mn-ea"/>
                <a:cs typeface="+mn-cs"/>
              </a:rPr>
              <a:t>The first sign</a:t>
            </a:r>
            <a:r>
              <a:rPr lang="en-US" sz="1200" kern="1200" baseline="0" dirty="0">
                <a:solidFill>
                  <a:schemeClr val="tx1"/>
                </a:solidFill>
                <a:effectLst/>
                <a:ea typeface="+mn-ea"/>
                <a:cs typeface="+mn-cs"/>
              </a:rPr>
              <a:t> of this increase in data and compute comes in the form of Deep Blue.</a:t>
            </a:r>
          </a:p>
          <a:p>
            <a:pPr marL="171450" indent="-171450">
              <a:buFont typeface="Arial" charset="0"/>
              <a:buChar char="•"/>
            </a:pPr>
            <a:endParaRPr lang="en-US" sz="1200" kern="1200" baseline="0" dirty="0">
              <a:solidFill>
                <a:schemeClr val="tx1"/>
              </a:solidFill>
              <a:effectLst/>
              <a:ea typeface="+mn-ea"/>
              <a:cs typeface="+mn-cs"/>
            </a:endParaRPr>
          </a:p>
          <a:p>
            <a:pPr marL="171450" indent="-171450">
              <a:buFont typeface="Arial" charset="0"/>
              <a:buChar char="•"/>
            </a:pPr>
            <a:r>
              <a:rPr lang="en-US" sz="1200" kern="1200" dirty="0">
                <a:solidFill>
                  <a:schemeClr val="tx1"/>
                </a:solidFill>
                <a:effectLst/>
                <a:ea typeface="+mn-ea"/>
                <a:cs typeface="+mn-cs"/>
              </a:rPr>
              <a:t>Development for Deep Blue began in 1985 with the </a:t>
            </a:r>
            <a:r>
              <a:rPr lang="en-US" sz="1200" u="none" strike="noStrike" kern="1200" dirty="0">
                <a:solidFill>
                  <a:schemeClr val="tx1"/>
                </a:solidFill>
                <a:effectLst/>
                <a:ea typeface="+mn-ea"/>
                <a:cs typeface="+mn-cs"/>
                <a:hlinkClick r:id="rId3" tooltip="ChipTest"/>
              </a:rPr>
              <a:t>ChipTest</a:t>
            </a:r>
            <a:r>
              <a:rPr lang="en-US" sz="1200" kern="1200" dirty="0">
                <a:solidFill>
                  <a:schemeClr val="tx1"/>
                </a:solidFill>
                <a:effectLst/>
                <a:ea typeface="+mn-ea"/>
                <a:cs typeface="+mn-cs"/>
              </a:rPr>
              <a:t> project at </a:t>
            </a:r>
            <a:r>
              <a:rPr lang="en-US" sz="1200" u="none" strike="noStrike" kern="1200" dirty="0">
                <a:solidFill>
                  <a:schemeClr val="tx1"/>
                </a:solidFill>
                <a:effectLst/>
                <a:ea typeface="+mn-ea"/>
                <a:cs typeface="+mn-cs"/>
                <a:hlinkClick r:id="rId4" tooltip="Carnegie Mellon University"/>
              </a:rPr>
              <a:t>Carnegie Mellon University</a:t>
            </a:r>
            <a:r>
              <a:rPr lang="en-US" sz="1200" kern="1200" dirty="0">
                <a:solidFill>
                  <a:schemeClr val="tx1"/>
                </a:solidFill>
                <a:effectLst/>
                <a:ea typeface="+mn-ea"/>
                <a:cs typeface="+mn-cs"/>
              </a:rPr>
              <a:t>. This project eventually evolved into </a:t>
            </a:r>
            <a:r>
              <a:rPr lang="en-US" sz="1200" u="none" strike="noStrike" kern="1200" dirty="0">
                <a:solidFill>
                  <a:schemeClr val="tx1"/>
                </a:solidFill>
                <a:effectLst/>
                <a:ea typeface="+mn-ea"/>
                <a:cs typeface="+mn-cs"/>
                <a:hlinkClick r:id="rId5" tooltip="Deep Thought (chess computer)"/>
              </a:rPr>
              <a:t>Deep Thought</a:t>
            </a:r>
            <a:r>
              <a:rPr lang="en-US" sz="1200" kern="1200" dirty="0">
                <a:solidFill>
                  <a:schemeClr val="tx1"/>
                </a:solidFill>
                <a:effectLst/>
                <a:ea typeface="+mn-ea"/>
                <a:cs typeface="+mn-cs"/>
              </a:rPr>
              <a:t>, at which point the development team was hired by IBM.</a:t>
            </a:r>
            <a:r>
              <a:rPr lang="en-US" sz="1200" u="none" strike="noStrike" kern="1200" baseline="30000" dirty="0">
                <a:solidFill>
                  <a:schemeClr val="tx1"/>
                </a:solidFill>
                <a:effectLst/>
                <a:ea typeface="+mn-ea"/>
                <a:cs typeface="+mn-cs"/>
                <a:hlinkClick r:id="rId6"/>
              </a:rPr>
              <a:t>[4]</a:t>
            </a:r>
            <a:r>
              <a:rPr lang="en-US" sz="1200" kern="1200" dirty="0">
                <a:solidFill>
                  <a:schemeClr val="tx1"/>
                </a:solidFill>
                <a:effectLst/>
                <a:ea typeface="+mn-ea"/>
                <a:cs typeface="+mn-cs"/>
              </a:rPr>
              <a:t> The project evolved once more with the new name Deep Blue in 1989. Grandmaster </a:t>
            </a:r>
            <a:r>
              <a:rPr lang="en-US" sz="1200" u="none" strike="noStrike" kern="1200" dirty="0">
                <a:solidFill>
                  <a:schemeClr val="tx1"/>
                </a:solidFill>
                <a:effectLst/>
                <a:ea typeface="+mn-ea"/>
                <a:cs typeface="+mn-cs"/>
                <a:hlinkClick r:id="rId7" tooltip="Joel Benjamin"/>
              </a:rPr>
              <a:t>Joel Benjamin</a:t>
            </a:r>
            <a:r>
              <a:rPr lang="en-US" sz="1200" kern="1200" dirty="0">
                <a:solidFill>
                  <a:schemeClr val="tx1"/>
                </a:solidFill>
                <a:effectLst/>
                <a:ea typeface="+mn-ea"/>
                <a:cs typeface="+mn-cs"/>
              </a:rPr>
              <a:t> was also part of the development team.</a:t>
            </a:r>
          </a:p>
          <a:p>
            <a:pPr marL="171450" indent="-171450">
              <a:buFont typeface="Arial" charset="0"/>
              <a:buChar char="•"/>
            </a:pPr>
            <a:endParaRPr lang="en-US" sz="1200" kern="1200" dirty="0">
              <a:solidFill>
                <a:schemeClr val="tx1"/>
              </a:solidFill>
              <a:effectLst/>
              <a:ea typeface="+mn-ea"/>
              <a:cs typeface="+mn-cs"/>
            </a:endParaRPr>
          </a:p>
          <a:p>
            <a:pPr marL="171450" indent="-171450">
              <a:buFont typeface="Arial" charset="0"/>
              <a:buChar char="•"/>
            </a:pPr>
            <a:r>
              <a:rPr lang="en-US" sz="1200" kern="1200" dirty="0">
                <a:solidFill>
                  <a:schemeClr val="tx1"/>
                </a:solidFill>
                <a:effectLst/>
                <a:ea typeface="+mn-ea"/>
                <a:cs typeface="+mn-cs"/>
              </a:rPr>
              <a:t>Deep Blue trained off 4,000 potential positions</a:t>
            </a:r>
            <a:r>
              <a:rPr lang="en-US" sz="1200" kern="1200" baseline="0" dirty="0">
                <a:solidFill>
                  <a:schemeClr val="tx1"/>
                </a:solidFill>
                <a:effectLst/>
                <a:ea typeface="+mn-ea"/>
                <a:cs typeface="+mn-cs"/>
              </a:rPr>
              <a:t> and 700k grandmaster games.</a:t>
            </a:r>
            <a:endParaRPr lang="en-US" sz="1200" kern="1200" dirty="0">
              <a:solidFill>
                <a:schemeClr val="tx1"/>
              </a:solidFill>
              <a:effectLst/>
              <a:ea typeface="+mn-ea"/>
              <a:cs typeface="+mn-cs"/>
            </a:endParaRPr>
          </a:p>
          <a:p>
            <a:pPr marL="171450" indent="-171450">
              <a:buFont typeface="Arial" charset="0"/>
              <a:buChar char="•"/>
            </a:pPr>
            <a:endParaRPr lang="en-US" sz="1200" kern="1200" dirty="0">
              <a:solidFill>
                <a:schemeClr val="tx1"/>
              </a:solidFill>
              <a:effectLst/>
              <a:ea typeface="+mn-ea"/>
              <a:cs typeface="+mn-cs"/>
            </a:endParaRPr>
          </a:p>
          <a:p>
            <a:pPr marL="171450" indent="-171450">
              <a:buFont typeface="Arial" charset="0"/>
              <a:buChar char="•"/>
            </a:pPr>
            <a:r>
              <a:rPr lang="en-US" sz="1200" kern="1200" dirty="0">
                <a:solidFill>
                  <a:schemeClr val="tx1"/>
                </a:solidFill>
                <a:effectLst/>
                <a:ea typeface="+mn-ea"/>
                <a:cs typeface="+mn-cs"/>
              </a:rPr>
              <a:t>The first match was</a:t>
            </a:r>
            <a:r>
              <a:rPr lang="en-US" sz="1200" kern="1200" baseline="0" dirty="0">
                <a:solidFill>
                  <a:schemeClr val="tx1"/>
                </a:solidFill>
                <a:effectLst/>
                <a:ea typeface="+mn-ea"/>
                <a:cs typeface="+mn-cs"/>
              </a:rPr>
              <a:t> actually in 1996, and first time a computer beat a world champion but Kasparov won the series 4-2. </a:t>
            </a:r>
          </a:p>
          <a:p>
            <a:pPr marL="171450" indent="-171450">
              <a:buFont typeface="Arial" charset="0"/>
              <a:buChar char="•"/>
            </a:pPr>
            <a:endParaRPr lang="en-US" sz="1200" kern="1200" baseline="0" dirty="0">
              <a:solidFill>
                <a:schemeClr val="tx1"/>
              </a:solidFill>
              <a:effectLst/>
              <a:ea typeface="+mn-ea"/>
              <a:cs typeface="+mn-cs"/>
            </a:endParaRPr>
          </a:p>
          <a:p>
            <a:pPr marL="171450" indent="-171450">
              <a:buFont typeface="Arial" charset="0"/>
              <a:buChar char="•"/>
            </a:pPr>
            <a:r>
              <a:rPr lang="en-US" sz="1200" kern="1200" baseline="0" dirty="0">
                <a:solidFill>
                  <a:schemeClr val="tx1"/>
                </a:solidFill>
                <a:effectLst/>
                <a:ea typeface="+mn-ea"/>
                <a:cs typeface="+mn-cs"/>
              </a:rPr>
              <a:t>Then in1997 Deep Blue won the series in a deciding game six due to a mistake Kasparov made in the opening</a:t>
            </a:r>
          </a:p>
          <a:p>
            <a:pPr marL="171450" indent="-171450">
              <a:buFont typeface="Arial" charset="0"/>
              <a:buChar char="•"/>
            </a:pPr>
            <a:endParaRPr lang="en-US" sz="1200" kern="1200" baseline="0" dirty="0">
              <a:solidFill>
                <a:schemeClr val="tx1"/>
              </a:solidFill>
              <a:effectLst/>
              <a:ea typeface="+mn-ea"/>
              <a:cs typeface="+mn-cs"/>
            </a:endParaRPr>
          </a:p>
          <a:p>
            <a:pPr marL="171450" indent="-171450">
              <a:buFont typeface="Arial" charset="0"/>
              <a:buChar char="•"/>
            </a:pPr>
            <a:r>
              <a:rPr lang="en-US" sz="1200" kern="1200" baseline="0" dirty="0">
                <a:solidFill>
                  <a:schemeClr val="tx1"/>
                </a:solidFill>
                <a:effectLst/>
                <a:ea typeface="+mn-ea"/>
                <a:cs typeface="+mn-cs"/>
              </a:rPr>
              <a:t>Deep Blue's approach has been referred to as Brute Force because at every turn it used its 30 Node RS6000 cluster to re-compute every possible move and subsequent moves about 200 million moves per second.</a:t>
            </a:r>
          </a:p>
          <a:p>
            <a:endParaRPr lang="en-US" sz="1200" kern="1200" baseline="0" dirty="0">
              <a:solidFill>
                <a:schemeClr val="tx1"/>
              </a:solidFill>
              <a:effectLst/>
              <a:ea typeface="+mn-ea"/>
              <a:cs typeface="+mn-cs"/>
            </a:endParaRPr>
          </a:p>
          <a:p>
            <a:r>
              <a:rPr lang="en-US" sz="1200" kern="1200" baseline="0" dirty="0">
                <a:solidFill>
                  <a:schemeClr val="tx1"/>
                </a:solidFill>
                <a:effectLst/>
                <a:ea typeface="+mn-ea"/>
                <a:cs typeface="+mn-cs"/>
              </a:rPr>
              <a:t> </a:t>
            </a:r>
          </a:p>
          <a:p>
            <a:endParaRPr lang="en-US" sz="1200" kern="1200" baseline="0" dirty="0">
              <a:solidFill>
                <a:schemeClr val="tx1"/>
              </a:solidFill>
              <a:effectLst/>
              <a:ea typeface="+mn-ea"/>
              <a:cs typeface="+mn-cs"/>
            </a:endParaRPr>
          </a:p>
          <a:p>
            <a:endParaRPr lang="en-US" sz="1200" kern="1200" baseline="0" dirty="0">
              <a:solidFill>
                <a:schemeClr val="tx1"/>
              </a:solidFill>
              <a:effectLst/>
              <a:ea typeface="+mn-ea"/>
              <a:cs typeface="+mn-cs"/>
            </a:endParaRPr>
          </a:p>
          <a:p>
            <a:endParaRPr lang="en-US" sz="1200" kern="1200" baseline="0" dirty="0">
              <a:solidFill>
                <a:schemeClr val="tx1"/>
              </a:solidFill>
              <a:effectLst/>
              <a:ea typeface="+mn-ea"/>
              <a:cs typeface="+mn-cs"/>
            </a:endParaRPr>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29</a:t>
            </a:fld>
            <a:endParaRPr lang="en-US"/>
          </a:p>
        </p:txBody>
      </p:sp>
    </p:spTree>
    <p:extLst>
      <p:ext uri="{BB962C8B-B14F-4D97-AF65-F5344CB8AC3E}">
        <p14:creationId xmlns:p14="http://schemas.microsoft.com/office/powerpoint/2010/main" val="1560404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kern="1200" dirty="0">
                <a:solidFill>
                  <a:schemeClr val="tx1"/>
                </a:solidFill>
                <a:effectLst/>
                <a:ea typeface="+mn-ea"/>
                <a:cs typeface="+mn-cs"/>
              </a:rPr>
              <a:t>The car made five runs during a week of testing, reaching the 14,100-foot summit in 27 minutes. The very fastest drivers — in cars putting down more than 900 horsepower — do it in 10 minutes and change, so clearly the car wasn’t terribly fast.</a:t>
            </a:r>
          </a:p>
          <a:p>
            <a:pPr marL="171450" indent="-171450">
              <a:buFont typeface="Arial" charset="0"/>
              <a:buChar char="•"/>
            </a:pPr>
            <a:endParaRPr lang="en-US" sz="1200" kern="1200" dirty="0">
              <a:solidFill>
                <a:schemeClr val="tx1"/>
              </a:solidFill>
              <a:effectLst/>
              <a:ea typeface="+mn-ea"/>
              <a:cs typeface="+mn-cs"/>
            </a:endParaRPr>
          </a:p>
          <a:p>
            <a:pPr marL="171450" indent="-171450">
              <a:buFont typeface="Arial" charset="0"/>
              <a:buChar char="•"/>
            </a:pPr>
            <a:r>
              <a:rPr lang="en-US" sz="1200" kern="1200" dirty="0">
                <a:solidFill>
                  <a:schemeClr val="tx1"/>
                </a:solidFill>
                <a:effectLst/>
                <a:ea typeface="+mn-ea"/>
                <a:cs typeface="+mn-cs"/>
              </a:rPr>
              <a:t>Shelley uses differential GPS to track its location to within 2 centimeters</a:t>
            </a:r>
          </a:p>
          <a:p>
            <a:pPr marL="171450" indent="-171450">
              <a:buFont typeface="Arial" charset="0"/>
              <a:buChar char="•"/>
            </a:pPr>
            <a:endParaRPr lang="en-US" sz="1200" kern="1200" dirty="0">
              <a:solidFill>
                <a:schemeClr val="tx1"/>
              </a:solidFill>
              <a:effectLst/>
              <a:ea typeface="+mn-ea"/>
              <a:cs typeface="+mn-cs"/>
            </a:endParaRPr>
          </a:p>
          <a:p>
            <a:pPr marL="171450" indent="-171450">
              <a:buFont typeface="Arial" charset="0"/>
              <a:buChar char="•"/>
            </a:pPr>
            <a:r>
              <a:rPr lang="en-US" sz="1200" kern="1200" dirty="0">
                <a:solidFill>
                  <a:schemeClr val="tx1"/>
                </a:solidFill>
                <a:effectLst/>
                <a:ea typeface="+mn-ea"/>
                <a:cs typeface="+mn-cs"/>
              </a:rPr>
              <a:t>Wheel-speed sensors and an accelerometer measure its velocity and a gyroscope controls equilibrium and direction.</a:t>
            </a:r>
          </a:p>
          <a:p>
            <a:pPr marL="171450" indent="-171450">
              <a:buFont typeface="Arial" charset="0"/>
              <a:buChar char="•"/>
            </a:pPr>
            <a:endParaRPr lang="en-US" sz="1200" kern="1200" dirty="0">
              <a:solidFill>
                <a:schemeClr val="tx1"/>
              </a:solidFill>
              <a:effectLst/>
              <a:ea typeface="+mn-ea"/>
              <a:cs typeface="+mn-cs"/>
            </a:endParaRPr>
          </a:p>
          <a:p>
            <a:pPr marL="171450" indent="-171450">
              <a:buFont typeface="Arial" charset="0"/>
              <a:buChar char="•"/>
            </a:pPr>
            <a:r>
              <a:rPr lang="en-US" sz="1200" kern="1200" dirty="0">
                <a:solidFill>
                  <a:schemeClr val="tx1"/>
                </a:solidFill>
                <a:effectLst/>
                <a:ea typeface="+mn-ea"/>
                <a:cs typeface="+mn-cs"/>
              </a:rPr>
              <a:t>The algorithms that make it all work ran on hardware developed by Sun Microsystems.</a:t>
            </a:r>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30</a:t>
            </a:fld>
            <a:endParaRPr lang="en-US"/>
          </a:p>
        </p:txBody>
      </p:sp>
    </p:spTree>
    <p:extLst>
      <p:ext uri="{BB962C8B-B14F-4D97-AF65-F5344CB8AC3E}">
        <p14:creationId xmlns:p14="http://schemas.microsoft.com/office/powerpoint/2010/main" val="2886470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beat</a:t>
            </a:r>
            <a:r>
              <a:rPr lang="en-US" baseline="0" dirty="0"/>
              <a:t> Lee </a:t>
            </a:r>
            <a:r>
              <a:rPr lang="en-US" baseline="0" dirty="0" err="1"/>
              <a:t>Sedol</a:t>
            </a:r>
            <a:r>
              <a:rPr lang="en-US" baseline="0" dirty="0"/>
              <a:t> a respected Go player in 2016 and then the Go #1 ranked player, </a:t>
            </a:r>
            <a:r>
              <a:rPr lang="en-US" baseline="0" dirty="0" err="1"/>
              <a:t>Ke</a:t>
            </a:r>
            <a:r>
              <a:rPr lang="en-US" baseline="0" dirty="0"/>
              <a:t> </a:t>
            </a:r>
            <a:r>
              <a:rPr lang="en-US" baseline="0" dirty="0" err="1"/>
              <a:t>Jie</a:t>
            </a:r>
            <a:r>
              <a:rPr lang="en-US" baseline="0" dirty="0"/>
              <a:t> in 2017.</a:t>
            </a:r>
          </a:p>
          <a:p>
            <a:endParaRPr lang="en-US" baseline="0" dirty="0"/>
          </a:p>
          <a:p>
            <a:r>
              <a:rPr lang="en-US" sz="1200" kern="1200" dirty="0" err="1">
                <a:solidFill>
                  <a:schemeClr val="tx1"/>
                </a:solidFill>
                <a:effectLst/>
                <a:ea typeface="+mn-ea"/>
                <a:cs typeface="+mn-cs"/>
              </a:rPr>
              <a:t>AlphaGo</a:t>
            </a:r>
            <a:r>
              <a:rPr lang="en-US" sz="1200" kern="1200" dirty="0">
                <a:solidFill>
                  <a:schemeClr val="tx1"/>
                </a:solidFill>
                <a:effectLst/>
                <a:ea typeface="+mn-ea"/>
                <a:cs typeface="+mn-cs"/>
              </a:rPr>
              <a:t> uses a </a:t>
            </a:r>
            <a:r>
              <a:rPr lang="en-US" sz="1200" u="none" strike="noStrike" kern="1200" dirty="0">
                <a:solidFill>
                  <a:schemeClr val="tx1"/>
                </a:solidFill>
                <a:effectLst/>
                <a:ea typeface="+mn-ea"/>
                <a:cs typeface="+mn-cs"/>
                <a:hlinkClick r:id="rId3" tooltip="Monte Carlo tree search"/>
              </a:rPr>
              <a:t>Monte Carlo tree search</a:t>
            </a:r>
            <a:r>
              <a:rPr lang="en-US" sz="1200" kern="1200" dirty="0">
                <a:solidFill>
                  <a:schemeClr val="tx1"/>
                </a:solidFill>
                <a:effectLst/>
                <a:ea typeface="+mn-ea"/>
                <a:cs typeface="+mn-cs"/>
              </a:rPr>
              <a:t> algorithm to find its moves based on knowledge previously "learned" by </a:t>
            </a:r>
            <a:r>
              <a:rPr lang="en-US" sz="1200" u="none" strike="noStrike" kern="1200" dirty="0">
                <a:solidFill>
                  <a:schemeClr val="tx1"/>
                </a:solidFill>
                <a:effectLst/>
                <a:ea typeface="+mn-ea"/>
                <a:cs typeface="+mn-cs"/>
                <a:hlinkClick r:id="rId4" tooltip="Machine learning"/>
              </a:rPr>
              <a:t>machine learning</a:t>
            </a:r>
            <a:r>
              <a:rPr lang="en-US" sz="1200" kern="1200" dirty="0">
                <a:solidFill>
                  <a:schemeClr val="tx1"/>
                </a:solidFill>
                <a:effectLst/>
                <a:ea typeface="+mn-ea"/>
                <a:cs typeface="+mn-cs"/>
              </a:rPr>
              <a:t>, specifically by an </a:t>
            </a:r>
            <a:r>
              <a:rPr lang="en-US" sz="1200" u="none" strike="noStrike" kern="1200" dirty="0">
                <a:solidFill>
                  <a:schemeClr val="tx1"/>
                </a:solidFill>
                <a:effectLst/>
                <a:ea typeface="+mn-ea"/>
                <a:cs typeface="+mn-cs"/>
                <a:hlinkClick r:id="rId5" tooltip="Artificial neural network"/>
              </a:rPr>
              <a:t>artificial neural network</a:t>
            </a:r>
            <a:r>
              <a:rPr lang="en-US" sz="1200" kern="1200" dirty="0">
                <a:solidFill>
                  <a:schemeClr val="tx1"/>
                </a:solidFill>
                <a:effectLst/>
                <a:ea typeface="+mn-ea"/>
                <a:cs typeface="+mn-cs"/>
              </a:rPr>
              <a:t> (a </a:t>
            </a:r>
            <a:r>
              <a:rPr lang="en-US" sz="1200" u="none" strike="noStrike" kern="1200" dirty="0">
                <a:solidFill>
                  <a:schemeClr val="tx1"/>
                </a:solidFill>
                <a:effectLst/>
                <a:ea typeface="+mn-ea"/>
                <a:cs typeface="+mn-cs"/>
                <a:hlinkClick r:id="rId6" tooltip="Deep learning"/>
              </a:rPr>
              <a:t>deep learning</a:t>
            </a:r>
            <a:r>
              <a:rPr lang="en-US" sz="1200" kern="1200" dirty="0">
                <a:solidFill>
                  <a:schemeClr val="tx1"/>
                </a:solidFill>
                <a:effectLst/>
                <a:ea typeface="+mn-ea"/>
                <a:cs typeface="+mn-cs"/>
              </a:rPr>
              <a:t> method) by extensive training, both from human and computer play.</a:t>
            </a:r>
            <a:r>
              <a:rPr lang="en-US" sz="1200" u="none" strike="noStrike" kern="1200" baseline="30000" dirty="0">
                <a:solidFill>
                  <a:schemeClr val="tx1"/>
                </a:solidFill>
                <a:effectLst/>
                <a:ea typeface="+mn-ea"/>
                <a:cs typeface="+mn-cs"/>
                <a:hlinkClick r:id="rId7"/>
              </a:rPr>
              <a:t>[10]</a:t>
            </a:r>
            <a:r>
              <a:rPr lang="en-US" sz="1200" u="none" strike="noStrike" kern="1200" baseline="30000" dirty="0">
                <a:solidFill>
                  <a:schemeClr val="tx1"/>
                </a:solidFill>
                <a:effectLst/>
                <a:ea typeface="+mn-ea"/>
                <a:cs typeface="+mn-cs"/>
              </a:rPr>
              <a:t> </a:t>
            </a:r>
          </a:p>
          <a:p>
            <a:endParaRPr lang="en-US" sz="1200" u="none" strike="noStrike" kern="1200" baseline="30000" dirty="0">
              <a:solidFill>
                <a:schemeClr val="tx1"/>
              </a:solidFill>
              <a:effectLst/>
              <a:ea typeface="+mn-ea"/>
              <a:cs typeface="+mn-cs"/>
            </a:endParaRPr>
          </a:p>
          <a:p>
            <a:endParaRPr lang="en-US" sz="1200" u="none" strike="noStrike" kern="1200" baseline="30000" dirty="0">
              <a:solidFill>
                <a:schemeClr val="tx1"/>
              </a:solidFill>
              <a:effectLst/>
              <a:ea typeface="+mn-ea"/>
              <a:cs typeface="+mn-cs"/>
            </a:endParaRPr>
          </a:p>
          <a:p>
            <a:endParaRPr lang="en-US" sz="1200" u="none" strike="noStrike" kern="1200" baseline="30000" dirty="0">
              <a:solidFill>
                <a:schemeClr val="tx1"/>
              </a:solidFill>
              <a:effectLst/>
              <a:ea typeface="+mn-ea"/>
              <a:cs typeface="+mn-cs"/>
            </a:endParaRPr>
          </a:p>
          <a:p>
            <a:r>
              <a:rPr lang="en-US" sz="1400" u="none" strike="noStrike" kern="1200" baseline="30000" dirty="0">
                <a:solidFill>
                  <a:schemeClr val="tx1"/>
                </a:solidFill>
                <a:effectLst/>
                <a:latin typeface="Arial" panose="020B0604020202020204" pitchFamily="34" charset="0"/>
                <a:ea typeface="Arial Hebrew" charset="-79"/>
                <a:cs typeface="Arial" panose="020B0604020202020204" pitchFamily="34" charset="0"/>
              </a:rPr>
              <a:t>You can hear </a:t>
            </a:r>
            <a:r>
              <a:rPr lang="en-US" sz="1400" u="none" strike="noStrike" kern="1200" baseline="30000" dirty="0" err="1">
                <a:solidFill>
                  <a:schemeClr val="tx1"/>
                </a:solidFill>
                <a:effectLst/>
                <a:latin typeface="Arial" panose="020B0604020202020204" pitchFamily="34" charset="0"/>
                <a:ea typeface="Arial Hebrew" charset="-79"/>
                <a:cs typeface="Arial" panose="020B0604020202020204" pitchFamily="34" charset="0"/>
              </a:rPr>
              <a:t>Geofrrey</a:t>
            </a:r>
            <a:r>
              <a:rPr lang="en-US" sz="1400" u="none" strike="noStrike" kern="1200" baseline="30000" dirty="0">
                <a:solidFill>
                  <a:schemeClr val="tx1"/>
                </a:solidFill>
                <a:effectLst/>
                <a:latin typeface="Arial" panose="020B0604020202020204" pitchFamily="34" charset="0"/>
                <a:ea typeface="Arial Hebrew" charset="-79"/>
                <a:cs typeface="Arial" panose="020B0604020202020204" pitchFamily="34" charset="0"/>
              </a:rPr>
              <a:t> Hinton</a:t>
            </a:r>
            <a:r>
              <a:rPr lang="en-US" sz="1400" u="none" strike="noStrike" kern="1200" baseline="0" dirty="0">
                <a:solidFill>
                  <a:schemeClr val="tx1"/>
                </a:solidFill>
                <a:effectLst/>
                <a:latin typeface="Arial" panose="020B0604020202020204" pitchFamily="34" charset="0"/>
                <a:ea typeface="Arial Hebrew" charset="-79"/>
                <a:cs typeface="Arial" panose="020B0604020202020204" pitchFamily="34" charset="0"/>
              </a:rPr>
              <a:t> smiling </a:t>
            </a:r>
            <a:endParaRPr lang="en-US" sz="1400" dirty="0">
              <a:latin typeface="Arial" panose="020B0604020202020204" pitchFamily="34" charset="0"/>
              <a:ea typeface="Arial Hebrew" charset="-79"/>
              <a:cs typeface="Arial" panose="020B0604020202020204" pitchFamily="34" charset="0"/>
            </a:endParaRPr>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31</a:t>
            </a:fld>
            <a:endParaRPr lang="en-US"/>
          </a:p>
        </p:txBody>
      </p:sp>
    </p:spTree>
    <p:extLst>
      <p:ext uri="{BB962C8B-B14F-4D97-AF65-F5344CB8AC3E}">
        <p14:creationId xmlns:p14="http://schemas.microsoft.com/office/powerpoint/2010/main" val="711567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kern="1200" dirty="0">
                <a:solidFill>
                  <a:schemeClr val="tx1"/>
                </a:solidFill>
                <a:effectLst/>
                <a:ea typeface="+mn-ea"/>
                <a:cs typeface="+mn-cs"/>
              </a:rPr>
              <a:t>Texas Hold </a:t>
            </a:r>
            <a:r>
              <a:rPr lang="en-US" sz="1200" kern="1200" dirty="0" err="1">
                <a:solidFill>
                  <a:schemeClr val="tx1"/>
                </a:solidFill>
                <a:effectLst/>
                <a:ea typeface="+mn-ea"/>
                <a:cs typeface="+mn-cs"/>
              </a:rPr>
              <a:t>Em’s</a:t>
            </a:r>
            <a:r>
              <a:rPr lang="en-US" sz="1200" kern="1200" dirty="0">
                <a:solidFill>
                  <a:schemeClr val="tx1"/>
                </a:solidFill>
                <a:effectLst/>
                <a:ea typeface="+mn-ea"/>
                <a:cs typeface="+mn-cs"/>
              </a:rPr>
              <a:t> is important</a:t>
            </a:r>
            <a:r>
              <a:rPr lang="en-US" sz="1200" kern="1200" baseline="0" dirty="0">
                <a:solidFill>
                  <a:schemeClr val="tx1"/>
                </a:solidFill>
                <a:effectLst/>
                <a:ea typeface="+mn-ea"/>
                <a:cs typeface="+mn-cs"/>
              </a:rPr>
              <a:t> because it is a first due to the imperfect information problem, before 2017 each side had the exact same information.</a:t>
            </a:r>
            <a:endParaRPr lang="en-US" sz="1200" kern="1200" dirty="0">
              <a:solidFill>
                <a:schemeClr val="tx1"/>
              </a:solidFill>
              <a:effectLst/>
              <a:ea typeface="+mn-ea"/>
              <a:cs typeface="+mn-cs"/>
            </a:endParaRPr>
          </a:p>
          <a:p>
            <a:pPr marL="171450" indent="-171450">
              <a:buFont typeface="Arial" charset="0"/>
              <a:buChar char="•"/>
            </a:pPr>
            <a:endParaRPr lang="en-US" sz="1200" kern="1200" dirty="0">
              <a:solidFill>
                <a:schemeClr val="tx1"/>
              </a:solidFill>
              <a:effectLst/>
              <a:ea typeface="+mn-ea"/>
              <a:cs typeface="+mn-cs"/>
            </a:endParaRPr>
          </a:p>
          <a:p>
            <a:pPr marL="171450" indent="-171450">
              <a:buFont typeface="Arial" charset="0"/>
              <a:buChar char="•"/>
            </a:pPr>
            <a:r>
              <a:rPr lang="en-US" sz="1200" kern="1200" dirty="0" err="1">
                <a:solidFill>
                  <a:schemeClr val="tx1"/>
                </a:solidFill>
                <a:effectLst/>
                <a:ea typeface="+mn-ea"/>
                <a:cs typeface="+mn-cs"/>
              </a:rPr>
              <a:t>Libratus</a:t>
            </a:r>
            <a:r>
              <a:rPr lang="en-US" sz="1200" kern="1200" dirty="0">
                <a:solidFill>
                  <a:schemeClr val="tx1"/>
                </a:solidFill>
                <a:effectLst/>
                <a:ea typeface="+mn-ea"/>
                <a:cs typeface="+mn-cs"/>
              </a:rPr>
              <a:t> was pitted in a tournament against four top-class human poker players </a:t>
            </a:r>
          </a:p>
          <a:p>
            <a:pPr marL="171450" indent="-171450">
              <a:buFont typeface="Arial" charset="0"/>
              <a:buChar char="•"/>
            </a:pPr>
            <a:endParaRPr lang="en-US" sz="1200" kern="1200" dirty="0">
              <a:solidFill>
                <a:schemeClr val="tx1"/>
              </a:solidFill>
              <a:effectLst/>
              <a:ea typeface="+mn-ea"/>
              <a:cs typeface="+mn-cs"/>
            </a:endParaRPr>
          </a:p>
          <a:p>
            <a:pPr marL="171450" indent="-171450">
              <a:buFont typeface="Arial" charset="0"/>
              <a:buChar char="•"/>
            </a:pPr>
            <a:r>
              <a:rPr lang="en-US" sz="1200" kern="1200" dirty="0">
                <a:solidFill>
                  <a:schemeClr val="tx1"/>
                </a:solidFill>
                <a:effectLst/>
                <a:ea typeface="+mn-ea"/>
                <a:cs typeface="+mn-cs"/>
              </a:rPr>
              <a:t>During the tournament, </a:t>
            </a:r>
            <a:r>
              <a:rPr lang="en-US" sz="1200" kern="1200" dirty="0" err="1">
                <a:solidFill>
                  <a:schemeClr val="tx1"/>
                </a:solidFill>
                <a:effectLst/>
                <a:ea typeface="+mn-ea"/>
                <a:cs typeface="+mn-cs"/>
              </a:rPr>
              <a:t>Libratus</a:t>
            </a:r>
            <a:r>
              <a:rPr lang="en-US" sz="1200" kern="1200" dirty="0">
                <a:solidFill>
                  <a:schemeClr val="tx1"/>
                </a:solidFill>
                <a:effectLst/>
                <a:ea typeface="+mn-ea"/>
                <a:cs typeface="+mn-cs"/>
              </a:rPr>
              <a:t> was competing against the players during the days.</a:t>
            </a:r>
            <a:r>
              <a:rPr lang="en-US" sz="1200" kern="1200" baseline="0" dirty="0">
                <a:solidFill>
                  <a:schemeClr val="tx1"/>
                </a:solidFill>
                <a:effectLst/>
                <a:ea typeface="+mn-ea"/>
                <a:cs typeface="+mn-cs"/>
              </a:rPr>
              <a:t>  </a:t>
            </a:r>
            <a:r>
              <a:rPr lang="en-US" sz="1200" kern="1200" dirty="0">
                <a:solidFill>
                  <a:schemeClr val="tx1"/>
                </a:solidFill>
                <a:effectLst/>
                <a:ea typeface="+mn-ea"/>
                <a:cs typeface="+mn-cs"/>
              </a:rPr>
              <a:t>Overnight it was perfecting its strategy on its own by </a:t>
            </a:r>
            <a:r>
              <a:rPr lang="en-US" sz="1200" kern="1200" dirty="0" err="1">
                <a:solidFill>
                  <a:schemeClr val="tx1"/>
                </a:solidFill>
                <a:effectLst/>
                <a:ea typeface="+mn-ea"/>
                <a:cs typeface="+mn-cs"/>
              </a:rPr>
              <a:t>analysing</a:t>
            </a:r>
            <a:r>
              <a:rPr lang="en-US" sz="1200" kern="1200" dirty="0">
                <a:solidFill>
                  <a:schemeClr val="tx1"/>
                </a:solidFill>
                <a:effectLst/>
                <a:ea typeface="+mn-ea"/>
                <a:cs typeface="+mn-cs"/>
              </a:rPr>
              <a:t> the prior gameplay and results of the day, particularly its losses. </a:t>
            </a:r>
          </a:p>
          <a:p>
            <a:pPr marL="171450" indent="-171450">
              <a:buFont typeface="Arial" charset="0"/>
              <a:buChar char="•"/>
            </a:pPr>
            <a:endParaRPr lang="en-US" sz="1200" kern="1200" dirty="0">
              <a:solidFill>
                <a:schemeClr val="tx1"/>
              </a:solidFill>
              <a:effectLst/>
              <a:ea typeface="+mn-ea"/>
              <a:cs typeface="+mn-cs"/>
            </a:endParaRPr>
          </a:p>
          <a:p>
            <a:pPr marL="171450" indent="-171450">
              <a:buFont typeface="Arial" charset="0"/>
              <a:buChar char="•"/>
            </a:pPr>
            <a:r>
              <a:rPr lang="en-US" sz="1200" kern="1200" dirty="0">
                <a:solidFill>
                  <a:schemeClr val="tx1"/>
                </a:solidFill>
                <a:effectLst/>
                <a:ea typeface="+mn-ea"/>
                <a:cs typeface="+mn-cs"/>
              </a:rPr>
              <a:t>Therefore, it was able to continuously straighten out the imperfections that the human team had discovered in their extensive analysis, resulting in a permanent arms race between the humans and </a:t>
            </a:r>
            <a:r>
              <a:rPr lang="en-US" sz="1200" kern="1200" dirty="0" err="1">
                <a:solidFill>
                  <a:schemeClr val="tx1"/>
                </a:solidFill>
                <a:effectLst/>
                <a:ea typeface="+mn-ea"/>
                <a:cs typeface="+mn-cs"/>
              </a:rPr>
              <a:t>Libratus</a:t>
            </a:r>
            <a:r>
              <a:rPr lang="en-US" sz="1200" kern="1200" dirty="0">
                <a:solidFill>
                  <a:schemeClr val="tx1"/>
                </a:solidFill>
                <a:effectLst/>
                <a:ea typeface="+mn-ea"/>
                <a:cs typeface="+mn-cs"/>
              </a:rPr>
              <a:t>. </a:t>
            </a:r>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32</a:t>
            </a:fld>
            <a:endParaRPr lang="en-US"/>
          </a:p>
        </p:txBody>
      </p:sp>
    </p:spTree>
    <p:extLst>
      <p:ext uri="{BB962C8B-B14F-4D97-AF65-F5344CB8AC3E}">
        <p14:creationId xmlns:p14="http://schemas.microsoft.com/office/powerpoint/2010/main" val="3200267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hlinkClick r:id="rId3"/>
              </a:rPr>
              <a:t>https://www.digitaltrends.com/cool-tech/biggest-ai-robot-advances-2018/</a:t>
            </a:r>
            <a:endParaRPr lang="en-US" sz="1200" kern="1200" dirty="0">
              <a:solidFill>
                <a:schemeClr val="tx1"/>
              </a:solidFill>
              <a:effectLst/>
              <a:ea typeface="+mn-ea"/>
              <a:cs typeface="+mn-cs"/>
            </a:endParaRPr>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33</a:t>
            </a:fld>
            <a:endParaRPr lang="en-US"/>
          </a:p>
        </p:txBody>
      </p:sp>
    </p:spTree>
    <p:extLst>
      <p:ext uri="{BB962C8B-B14F-4D97-AF65-F5344CB8AC3E}">
        <p14:creationId xmlns:p14="http://schemas.microsoft.com/office/powerpoint/2010/main" val="2066880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AE </a:t>
            </a:r>
          </a:p>
        </p:txBody>
      </p:sp>
      <p:sp>
        <p:nvSpPr>
          <p:cNvPr id="4" name="Slide Number Placeholder 3"/>
          <p:cNvSpPr>
            <a:spLocks noGrp="1"/>
          </p:cNvSpPr>
          <p:nvPr>
            <p:ph type="sldNum" sz="quarter" idx="5"/>
          </p:nvPr>
        </p:nvSpPr>
        <p:spPr/>
        <p:txBody>
          <a:bodyPr/>
          <a:lstStyle/>
          <a:p>
            <a:fld id="{07677731-B3D8-46F8-B484-4ED26727031E}" type="slidenum">
              <a:rPr lang="en-US" smtClean="0"/>
              <a:t>34</a:t>
            </a:fld>
            <a:endParaRPr lang="en-US"/>
          </a:p>
        </p:txBody>
      </p:sp>
    </p:spTree>
    <p:extLst>
      <p:ext uri="{BB962C8B-B14F-4D97-AF65-F5344CB8AC3E}">
        <p14:creationId xmlns:p14="http://schemas.microsoft.com/office/powerpoint/2010/main" val="1262890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è"/>
            </a:pPr>
            <a:r>
              <a:rPr lang="en-US" dirty="0">
                <a:sym typeface="Wingdings" pitchFamily="2" charset="2"/>
              </a:rPr>
              <a:t>Client wanted to explore a low cost approach to exploring new methods for understanding what are the top risk (feature importance) in their loan portfolio.</a:t>
            </a:r>
          </a:p>
          <a:p>
            <a:pPr marL="171450" indent="-171450">
              <a:buFont typeface="Wingdings" pitchFamily="2" charset="2"/>
              <a:buChar char="è"/>
            </a:pPr>
            <a:r>
              <a:rPr lang="en-US" dirty="0">
                <a:sym typeface="Wingdings" pitchFamily="2" charset="2"/>
              </a:rPr>
              <a:t> Open source tools represents the latest advancements at little to no cost to use, excluding the data scientist’s cost.</a:t>
            </a:r>
            <a:endParaRPr lang="en-US" dirty="0"/>
          </a:p>
        </p:txBody>
      </p:sp>
      <p:sp>
        <p:nvSpPr>
          <p:cNvPr id="4" name="Footer Placeholder 3"/>
          <p:cNvSpPr>
            <a:spLocks noGrp="1"/>
          </p:cNvSpPr>
          <p:nvPr>
            <p:ph type="ftr" sz="quarter" idx="4"/>
          </p:nvPr>
        </p:nvSpPr>
        <p:spPr/>
        <p:txBody>
          <a:bodyPr/>
          <a:lstStyle/>
          <a:p>
            <a:r>
              <a:rPr lang="en-US"/>
              <a:t>Slalom</a:t>
            </a:r>
            <a:endParaRPr lang="en-US" dirty="0"/>
          </a:p>
        </p:txBody>
      </p:sp>
    </p:spTree>
    <p:extLst>
      <p:ext uri="{BB962C8B-B14F-4D97-AF65-F5344CB8AC3E}">
        <p14:creationId xmlns:p14="http://schemas.microsoft.com/office/powerpoint/2010/main" val="336137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KK </a:t>
            </a:r>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1859687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pitchFamily="2" charset="2"/>
              <a:buChar char="Þ"/>
            </a:pPr>
            <a:r>
              <a:rPr lang="en-US" dirty="0"/>
              <a:t>This client, like most, was not looking to eliminate headcount but to reallocate from boring/repetitive work to new stimulating and value add work</a:t>
            </a:r>
          </a:p>
          <a:p>
            <a:pPr marL="171450" indent="-171450">
              <a:buFont typeface="Symbol" pitchFamily="2" charset="2"/>
              <a:buChar char="Þ"/>
            </a:pPr>
            <a:r>
              <a:rPr lang="en-US" dirty="0"/>
              <a:t> The POC ended freeing people time but also represented a net cost savings</a:t>
            </a:r>
          </a:p>
        </p:txBody>
      </p:sp>
      <p:sp>
        <p:nvSpPr>
          <p:cNvPr id="4" name="Footer Placeholder 3"/>
          <p:cNvSpPr>
            <a:spLocks noGrp="1"/>
          </p:cNvSpPr>
          <p:nvPr>
            <p:ph type="ftr" sz="quarter" idx="4"/>
          </p:nvPr>
        </p:nvSpPr>
        <p:spPr/>
        <p:txBody>
          <a:bodyPr/>
          <a:lstStyle/>
          <a:p>
            <a:r>
              <a:rPr lang="en-US"/>
              <a:t>Slalom</a:t>
            </a:r>
            <a:endParaRPr lang="en-US" dirty="0"/>
          </a:p>
        </p:txBody>
      </p:sp>
    </p:spTree>
    <p:extLst>
      <p:ext uri="{BB962C8B-B14F-4D97-AF65-F5344CB8AC3E}">
        <p14:creationId xmlns:p14="http://schemas.microsoft.com/office/powerpoint/2010/main" val="179402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exploding data volumes and new data sources it is becoming increasingly complex to track marketing ROI – ML proved to be up to the task in detailing the relationship between customer behavior and certain outcomes as well as predicting the effectiveness and ROI of future campaigns.</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43B4844-CCE9-4EB8-A7D8-0A7A198FC840}" type="datetime1">
              <a:rPr lang="en-US" smtClean="0"/>
              <a:t>5/21/2019</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F55EC67E-402D-4FA6-937E-816E25842894}" type="slidenum">
              <a:rPr lang="en-US" smtClean="0"/>
              <a:t>38</a:t>
            </a:fld>
            <a:endParaRPr lang="en-US" dirty="0"/>
          </a:p>
        </p:txBody>
      </p:sp>
    </p:spTree>
    <p:extLst>
      <p:ext uri="{BB962C8B-B14F-4D97-AF65-F5344CB8AC3E}">
        <p14:creationId xmlns:p14="http://schemas.microsoft.com/office/powerpoint/2010/main" val="3244498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Silicon Valley</a:t>
            </a:r>
            <a:r>
              <a:rPr lang="en-US" baseline="0" dirty="0"/>
              <a:t> Bank, has a lot of advisory services, one of which is helping technology funds engage in cross-border trade and are exposed to risks and SVP does offerings and one of them is to help identify fraudulent risks. 1) non payment 2) known fraudsters/organized crime 3) skimming </a:t>
            </a:r>
          </a:p>
          <a:p>
            <a:endParaRPr lang="en-US" baseline="0" dirty="0"/>
          </a:p>
          <a:p>
            <a:r>
              <a:rPr lang="en-US" baseline="0" dirty="0"/>
              <a:t>We used clustering methods to do segmentation to identify segments or groups of customers who are at a higher likelihood of having fraud committed to them.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16BAE842-F6A4-4698-B40A-70DBB07BD59F}" type="datetime1">
              <a:rPr lang="en-US" smtClean="0"/>
              <a:t>5/21/2019</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F55EC67E-402D-4FA6-937E-816E25842894}" type="slidenum">
              <a:rPr lang="en-US" smtClean="0"/>
              <a:t>39</a:t>
            </a:fld>
            <a:endParaRPr lang="en-US" dirty="0"/>
          </a:p>
        </p:txBody>
      </p:sp>
    </p:spTree>
    <p:extLst>
      <p:ext uri="{BB962C8B-B14F-4D97-AF65-F5344CB8AC3E}">
        <p14:creationId xmlns:p14="http://schemas.microsoft.com/office/powerpoint/2010/main" val="1378571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sz="1200"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rPr>
              <a:t>This</a:t>
            </a:r>
            <a:r>
              <a:rPr lang="en-US" sz="1200" baseline="0"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rPr>
              <a:t> was a large global investment company that dealt with very highly financial information. There was anecdotal evidence that employees who were leaving the company were taking confidential documents with them. </a:t>
            </a:r>
          </a:p>
          <a:p>
            <a:pPr marL="0" indent="0" algn="l">
              <a:buFont typeface="Arial" panose="020B0604020202020204" pitchFamily="34" charset="0"/>
              <a:buNone/>
            </a:pPr>
            <a:endParaRPr lang="en-US" sz="1200" baseline="0"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a:p>
            <a:pPr marL="0" indent="0" algn="l">
              <a:buFont typeface="Arial" panose="020B0604020202020204" pitchFamily="34" charset="0"/>
              <a:buNone/>
            </a:pPr>
            <a:r>
              <a:rPr lang="en-US" sz="1200" baseline="0"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rPr>
              <a:t>We mined activity logs of people’s email communication and print jobs to identify fraudulent behavior </a:t>
            </a:r>
            <a:endParaRPr lang="en-US" sz="1200"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209028B-9E3C-481D-8F79-63DDE9F2EC79}" type="datetime1">
              <a:rPr lang="en-US" smtClean="0"/>
              <a:t>5/21/2019</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F55EC67E-402D-4FA6-937E-816E25842894}" type="slidenum">
              <a:rPr lang="en-US" smtClean="0"/>
              <a:t>40</a:t>
            </a:fld>
            <a:endParaRPr lang="en-US" dirty="0"/>
          </a:p>
        </p:txBody>
      </p:sp>
    </p:spTree>
    <p:extLst>
      <p:ext uri="{BB962C8B-B14F-4D97-AF65-F5344CB8AC3E}">
        <p14:creationId xmlns:p14="http://schemas.microsoft.com/office/powerpoint/2010/main" val="3970199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7677731-B3D8-46F8-B484-4ED26727031E}" type="slidenum">
              <a:rPr lang="en-US" smtClean="0"/>
              <a:t>41</a:t>
            </a:fld>
            <a:endParaRPr lang="en-US"/>
          </a:p>
        </p:txBody>
      </p:sp>
    </p:spTree>
    <p:extLst>
      <p:ext uri="{BB962C8B-B14F-4D97-AF65-F5344CB8AC3E}">
        <p14:creationId xmlns:p14="http://schemas.microsoft.com/office/powerpoint/2010/main" val="787359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1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x-none" dirty="0"/>
          </a:p>
        </p:txBody>
      </p:sp>
      <p:sp>
        <p:nvSpPr>
          <p:cNvPr id="171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fontAlgn="base">
              <a:spcBef>
                <a:spcPct val="0"/>
              </a:spcBef>
              <a:spcAft>
                <a:spcPct val="0"/>
              </a:spcAft>
            </a:pPr>
            <a:fld id="{E5048162-2489-6B4C-AA04-AF6DFF9B2879}" type="slidenum">
              <a:rPr lang="en-US" altLang="x-none">
                <a:latin typeface="Arial Regular" charset="0"/>
              </a:rPr>
              <a:pPr fontAlgn="base">
                <a:spcBef>
                  <a:spcPct val="0"/>
                </a:spcBef>
                <a:spcAft>
                  <a:spcPct val="0"/>
                </a:spcAft>
              </a:pPr>
              <a:t>42</a:t>
            </a:fld>
            <a:endParaRPr lang="en-US" altLang="x-none">
              <a:latin typeface="Arial Regular" charset="0"/>
            </a:endParaRPr>
          </a:p>
        </p:txBody>
      </p:sp>
    </p:spTree>
    <p:extLst>
      <p:ext uri="{BB962C8B-B14F-4D97-AF65-F5344CB8AC3E}">
        <p14:creationId xmlns:p14="http://schemas.microsoft.com/office/powerpoint/2010/main" val="2157390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835BD-D587-4B10-99C5-83F0A8FDE9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873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800"/>
              <a:t>We are here to help you reach for and realize your vision.</a:t>
            </a:r>
          </a:p>
          <a:p>
            <a:endParaRPr lang="en-US" sz="800"/>
          </a:p>
          <a:p>
            <a:r>
              <a:rPr lang="en-US" sz="800"/>
              <a:t>A world in which every person loves their work and life.</a:t>
            </a:r>
          </a:p>
        </p:txBody>
      </p:sp>
      <p:sp>
        <p:nvSpPr>
          <p:cNvPr id="19459"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dirty="0">
              <a:solidFill>
                <a:srgbClr val="000000"/>
              </a:solidFill>
              <a:latin typeface="Arial" panose="020B0604020202020204" pitchFamily="34" charset="0"/>
            </a:endParaRPr>
          </a:p>
        </p:txBody>
      </p:sp>
      <p:sp>
        <p:nvSpPr>
          <p:cNvPr id="19460"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1E05594D-FFEB-4646-B113-A97D62C2A2AE}" type="datetime1">
              <a:rPr lang="en-US" sz="1200" smtClean="0">
                <a:solidFill>
                  <a:srgbClr val="000000"/>
                </a:solidFill>
                <a:latin typeface="Arial" panose="020B0604020202020204" pitchFamily="34" charset="0"/>
              </a:rPr>
              <a:t>5/21/2019</a:t>
            </a:fld>
            <a:endParaRPr lang="en-US" sz="1200" dirty="0">
              <a:solidFill>
                <a:srgbClr val="000000"/>
              </a:solidFill>
              <a:latin typeface="Arial" panose="020B0604020202020204" pitchFamily="34" charset="0"/>
            </a:endParaRPr>
          </a:p>
        </p:txBody>
      </p:sp>
      <p:sp>
        <p:nvSpPr>
          <p:cNvPr id="19461"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dirty="0">
              <a:solidFill>
                <a:srgbClr val="000000"/>
              </a:solidFill>
              <a:latin typeface="Arial" panose="020B0604020202020204" pitchFamily="34" charset="0"/>
            </a:endParaRPr>
          </a:p>
        </p:txBody>
      </p:sp>
      <p:sp>
        <p:nvSpPr>
          <p:cNvPr id="19462"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C57EEE52-9F32-CC47-B94E-7BAF450FFD44}" type="slidenum">
              <a:rPr lang="en-US" sz="1200">
                <a:solidFill>
                  <a:srgbClr val="000000"/>
                </a:solidFill>
                <a:latin typeface="Arial" panose="020B0604020202020204" pitchFamily="34" charset="0"/>
              </a:rPr>
              <a:pPr eaLnBrk="1" fontAlgn="base" hangingPunct="1">
                <a:spcBef>
                  <a:spcPct val="0"/>
                </a:spcBef>
                <a:spcAft>
                  <a:spcPct val="0"/>
                </a:spcAft>
              </a:pPr>
              <a:t>5</a:t>
            </a:fld>
            <a:endParaRPr 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971763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DF</a:t>
            </a:r>
          </a:p>
        </p:txBody>
      </p:sp>
      <p:sp>
        <p:nvSpPr>
          <p:cNvPr id="4" name="Slide Number Placeholder 3"/>
          <p:cNvSpPr>
            <a:spLocks noGrp="1"/>
          </p:cNvSpPr>
          <p:nvPr>
            <p:ph type="sldNum" sz="quarter" idx="5"/>
          </p:nvPr>
        </p:nvSpPr>
        <p:spPr/>
        <p:txBody>
          <a:bodyPr/>
          <a:lstStyle/>
          <a:p>
            <a:fld id="{07677731-B3D8-46F8-B484-4ED26727031E}" type="slidenum">
              <a:rPr lang="en-US" smtClean="0"/>
              <a:t>6</a:t>
            </a:fld>
            <a:endParaRPr lang="en-US"/>
          </a:p>
        </p:txBody>
      </p:sp>
    </p:spTree>
    <p:extLst>
      <p:ext uri="{BB962C8B-B14F-4D97-AF65-F5344CB8AC3E}">
        <p14:creationId xmlns:p14="http://schemas.microsoft.com/office/powerpoint/2010/main" val="3786213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rgbClr val="002060"/>
                </a:solidFill>
                <a:latin typeface="Arial" pitchFamily="34" charset="0"/>
                <a:cs typeface="Arial" pitchFamily="34" charset="0"/>
              </a:rPr>
              <a:t>Slalom’s core competencies are aligned with the key issues facing financial services companies today.</a:t>
            </a:r>
            <a:endParaRPr lang="en-US" sz="1100" b="1" kern="0" spc="-21" dirty="0">
              <a:solidFill>
                <a:schemeClr val="accent1"/>
              </a:solidFill>
              <a:latin typeface="Calibri" panose="020F0502020204030204" pitchFamily="34" charset="0"/>
              <a:ea typeface="MS Gothic" pitchFamily="49" charset="-128"/>
            </a:endParaRPr>
          </a:p>
          <a:p>
            <a:pPr marL="0" lvl="1" defTabSz="476037">
              <a:lnSpc>
                <a:spcPct val="90000"/>
              </a:lnSpc>
              <a:spcBef>
                <a:spcPts val="625"/>
              </a:spcBef>
            </a:pPr>
            <a:endParaRPr lang="en-US" sz="1100" b="1" kern="0" spc="-21" dirty="0">
              <a:solidFill>
                <a:schemeClr val="accent1"/>
              </a:solidFill>
              <a:latin typeface="Calibri" panose="020F0502020204030204" pitchFamily="34" charset="0"/>
              <a:ea typeface="MS Gothic" pitchFamily="49" charset="-128"/>
            </a:endParaRPr>
          </a:p>
          <a:p>
            <a:pPr marL="0" lvl="1" defTabSz="476037">
              <a:lnSpc>
                <a:spcPct val="90000"/>
              </a:lnSpc>
              <a:spcBef>
                <a:spcPts val="625"/>
              </a:spcBef>
            </a:pPr>
            <a:r>
              <a:rPr lang="en-US" sz="1100" b="1" kern="0" spc="-21" dirty="0">
                <a:solidFill>
                  <a:schemeClr val="accent1"/>
                </a:solidFill>
                <a:latin typeface="Calibri" panose="020F0502020204030204" pitchFamily="34" charset="0"/>
                <a:ea typeface="MS Gothic" pitchFamily="49" charset="-128"/>
              </a:rPr>
              <a:t>Our Banking &amp; Payments Expertise includes:</a:t>
            </a:r>
          </a:p>
          <a:p>
            <a:pPr marL="0" lvl="1" defTabSz="476037">
              <a:lnSpc>
                <a:spcPct val="90000"/>
              </a:lnSpc>
              <a:spcBef>
                <a:spcPts val="625"/>
              </a:spcBef>
            </a:pPr>
            <a:r>
              <a:rPr lang="en-US" sz="1100" kern="0" spc="-31" dirty="0">
                <a:solidFill>
                  <a:srgbClr val="002060"/>
                </a:solidFill>
                <a:latin typeface="Calibri" panose="020F0502020204030204" pitchFamily="34" charset="0"/>
                <a:ea typeface="Apex New Light" pitchFamily="50" charset="0"/>
              </a:rPr>
              <a:t>Credit Cards, Debit &amp; Prepaid Cards, Consumer Lending, Commercial &amp; Residential Mortgage, Alternative Payments</a:t>
            </a:r>
          </a:p>
          <a:p>
            <a:pPr marL="0" lvl="1" defTabSz="476037">
              <a:lnSpc>
                <a:spcPct val="90000"/>
              </a:lnSpc>
              <a:spcBef>
                <a:spcPts val="625"/>
              </a:spcBef>
            </a:pPr>
            <a:endParaRPr lang="en-US" sz="1100" b="1" spc="-21" dirty="0">
              <a:solidFill>
                <a:schemeClr val="accent1"/>
              </a:solidFill>
              <a:latin typeface="Calibri" panose="020F0502020204030204" pitchFamily="34" charset="0"/>
              <a:ea typeface="MS Gothic" pitchFamily="49" charset="-128"/>
            </a:endParaRPr>
          </a:p>
          <a:p>
            <a:pPr marL="0" lvl="1" defTabSz="476037">
              <a:lnSpc>
                <a:spcPct val="90000"/>
              </a:lnSpc>
              <a:spcBef>
                <a:spcPts val="625"/>
              </a:spcBef>
            </a:pPr>
            <a:r>
              <a:rPr lang="en-US" sz="1100" b="1" spc="-21" dirty="0">
                <a:solidFill>
                  <a:schemeClr val="accent1"/>
                </a:solidFill>
                <a:latin typeface="Calibri" panose="020F0502020204030204" pitchFamily="34" charset="0"/>
                <a:ea typeface="MS Gothic" pitchFamily="49" charset="-128"/>
              </a:rPr>
              <a:t>Strategy Development </a:t>
            </a:r>
            <a:r>
              <a:rPr lang="en-US" sz="1100" spc="-21" dirty="0">
                <a:solidFill>
                  <a:schemeClr val="accent1"/>
                </a:solidFill>
                <a:latin typeface="Calibri" panose="020F0502020204030204" pitchFamily="34" charset="0"/>
                <a:ea typeface="MS Gothic" pitchFamily="49" charset="-128"/>
              </a:rPr>
              <a:t>– Thought leadership with industry experts to enable you to execute your business or technology strategy and vision.  </a:t>
            </a:r>
          </a:p>
          <a:p>
            <a:pPr marL="178514" lvl="1" indent="-178514" defTabSz="476037">
              <a:lnSpc>
                <a:spcPct val="90000"/>
              </a:lnSpc>
              <a:spcBef>
                <a:spcPts val="625"/>
              </a:spcBef>
              <a:buFont typeface="Arial" panose="020B0604020202020204" pitchFamily="34" charset="0"/>
              <a:buChar char="•"/>
            </a:pPr>
            <a:r>
              <a:rPr lang="en-US" sz="1100" spc="-21" dirty="0">
                <a:solidFill>
                  <a:schemeClr val="accent1"/>
                </a:solidFill>
                <a:latin typeface="Calibri" panose="020F0502020204030204" pitchFamily="34" charset="0"/>
                <a:ea typeface="MS Gothic" pitchFamily="49" charset="-128"/>
              </a:rPr>
              <a:t>Develop strategies to address the disruptive forces and alternative providers in the industry today. </a:t>
            </a:r>
          </a:p>
          <a:p>
            <a:pPr marL="178514" lvl="1" indent="-178514" defTabSz="476037">
              <a:lnSpc>
                <a:spcPct val="90000"/>
              </a:lnSpc>
              <a:spcBef>
                <a:spcPts val="625"/>
              </a:spcBef>
              <a:buFont typeface="Arial" panose="020B0604020202020204" pitchFamily="34" charset="0"/>
              <a:buChar char="•"/>
            </a:pPr>
            <a:r>
              <a:rPr lang="en-US" sz="1100" spc="-21" dirty="0">
                <a:solidFill>
                  <a:schemeClr val="accent1"/>
                </a:solidFill>
                <a:latin typeface="Calibri" panose="020F0502020204030204" pitchFamily="34" charset="0"/>
                <a:ea typeface="MS Gothic" pitchFamily="49" charset="-128"/>
              </a:rPr>
              <a:t>Align strategies with people, process &amp; technologies</a:t>
            </a:r>
          </a:p>
          <a:p>
            <a:pPr marL="0" lvl="1" defTabSz="323931">
              <a:lnSpc>
                <a:spcPct val="90000"/>
              </a:lnSpc>
              <a:spcBef>
                <a:spcPct val="0"/>
              </a:spcBef>
              <a:spcAft>
                <a:spcPct val="15000"/>
              </a:spcAft>
              <a:buClr>
                <a:schemeClr val="tx2"/>
              </a:buClr>
              <a:defRPr/>
            </a:pPr>
            <a:r>
              <a:rPr lang="en-US" sz="1100" b="1" kern="0" spc="-21" dirty="0">
                <a:solidFill>
                  <a:schemeClr val="accent1"/>
                </a:solidFill>
                <a:latin typeface="Calibri" panose="020F0502020204030204" pitchFamily="34" charset="0"/>
                <a:ea typeface="MS Gothic" pitchFamily="49" charset="-128"/>
              </a:rPr>
              <a:t>Market, Product &amp; Partnership Assessments- </a:t>
            </a:r>
          </a:p>
          <a:p>
            <a:pPr marL="178514" lvl="1" indent="-178514" defTabSz="323931">
              <a:lnSpc>
                <a:spcPct val="90000"/>
              </a:lnSpc>
              <a:spcBef>
                <a:spcPct val="0"/>
              </a:spcBef>
              <a:spcAft>
                <a:spcPct val="15000"/>
              </a:spcAft>
              <a:buClr>
                <a:schemeClr val="tx2"/>
              </a:buClr>
              <a:buFont typeface="Arial" panose="020B0604020202020204" pitchFamily="34" charset="0"/>
              <a:buChar char="•"/>
              <a:defRPr/>
            </a:pPr>
            <a:r>
              <a:rPr lang="en-US" sz="1100" kern="0" spc="-21" dirty="0">
                <a:solidFill>
                  <a:schemeClr val="accent1"/>
                </a:solidFill>
                <a:latin typeface="Calibri" panose="020F0502020204030204" pitchFamily="34" charset="0"/>
                <a:ea typeface="MS Gothic" pitchFamily="49" charset="-128"/>
              </a:rPr>
              <a:t>Identify &amp; Scope Market Opportunities</a:t>
            </a:r>
          </a:p>
          <a:p>
            <a:pPr marL="178514" lvl="1" indent="-178514" defTabSz="323931">
              <a:lnSpc>
                <a:spcPct val="90000"/>
              </a:lnSpc>
              <a:spcBef>
                <a:spcPct val="0"/>
              </a:spcBef>
              <a:spcAft>
                <a:spcPct val="15000"/>
              </a:spcAft>
              <a:buClr>
                <a:schemeClr val="tx2"/>
              </a:buClr>
              <a:buFont typeface="Arial" panose="020B0604020202020204" pitchFamily="34" charset="0"/>
              <a:buChar char="•"/>
              <a:defRPr/>
            </a:pPr>
            <a:r>
              <a:rPr lang="en-US" sz="1100" kern="0" spc="-21" dirty="0">
                <a:solidFill>
                  <a:schemeClr val="accent1"/>
                </a:solidFill>
                <a:latin typeface="Calibri" panose="020F0502020204030204" pitchFamily="34" charset="0"/>
                <a:ea typeface="MS Gothic" pitchFamily="49" charset="-128"/>
              </a:rPr>
              <a:t>P</a:t>
            </a:r>
            <a:r>
              <a:rPr lang="en-US" sz="1100" dirty="0">
                <a:cs typeface="Arial" charset="0"/>
              </a:rPr>
              <a:t>roduct line analysis, profitability review and portfolio rationalization as well as loyalty programs</a:t>
            </a:r>
          </a:p>
          <a:p>
            <a:pPr marL="114037" lvl="1" indent="-114037" defTabSz="323931">
              <a:lnSpc>
                <a:spcPct val="90000"/>
              </a:lnSpc>
              <a:spcBef>
                <a:spcPct val="0"/>
              </a:spcBef>
              <a:spcAft>
                <a:spcPct val="15000"/>
              </a:spcAft>
              <a:buClr>
                <a:schemeClr val="tx2"/>
              </a:buClr>
              <a:buFontTx/>
              <a:buChar char="••"/>
              <a:defRPr/>
            </a:pPr>
            <a:r>
              <a:rPr lang="en-US" sz="1100" dirty="0">
                <a:cs typeface="Arial" charset="0"/>
              </a:rPr>
              <a:t>Provide product development and market entry support for retail banking products and services</a:t>
            </a:r>
          </a:p>
          <a:p>
            <a:pPr marL="114037" lvl="1" indent="-114037" defTabSz="323931">
              <a:lnSpc>
                <a:spcPct val="90000"/>
              </a:lnSpc>
              <a:spcBef>
                <a:spcPct val="0"/>
              </a:spcBef>
              <a:spcAft>
                <a:spcPct val="15000"/>
              </a:spcAft>
              <a:buClr>
                <a:schemeClr val="tx2"/>
              </a:buClr>
              <a:buFontTx/>
              <a:buChar char="••"/>
              <a:defRPr/>
            </a:pPr>
            <a:r>
              <a:rPr lang="en-US" sz="1100" spc="-21" dirty="0">
                <a:cs typeface="Arial" charset="0"/>
              </a:rPr>
              <a:t>Identify ideal partners in an evolving marketplace (could today’s disruptors be tomorrow’s partners?)</a:t>
            </a:r>
          </a:p>
          <a:p>
            <a:pPr marL="114037" lvl="1" indent="-114037" defTabSz="323931">
              <a:lnSpc>
                <a:spcPct val="90000"/>
              </a:lnSpc>
              <a:spcBef>
                <a:spcPct val="0"/>
              </a:spcBef>
              <a:spcAft>
                <a:spcPct val="15000"/>
              </a:spcAft>
              <a:buClr>
                <a:schemeClr val="tx2"/>
              </a:buClr>
              <a:buFontTx/>
              <a:buChar char="••"/>
              <a:defRPr/>
            </a:pPr>
            <a:r>
              <a:rPr lang="en-US" sz="1100" spc="-21" dirty="0">
                <a:cs typeface="Arial" charset="0"/>
              </a:rPr>
              <a:t>Vendor Selection and Risk Management</a:t>
            </a:r>
            <a:endParaRPr lang="en-US" sz="1100" kern="0" spc="-21" dirty="0">
              <a:solidFill>
                <a:schemeClr val="accent1"/>
              </a:solidFill>
              <a:latin typeface="Calibri" panose="020F0502020204030204" pitchFamily="34" charset="0"/>
              <a:ea typeface="MS Gothic" pitchFamily="49" charset="-128"/>
            </a:endParaRPr>
          </a:p>
          <a:p>
            <a:pPr marL="0" lvl="1" defTabSz="323969">
              <a:lnSpc>
                <a:spcPct val="90000"/>
              </a:lnSpc>
              <a:spcBef>
                <a:spcPct val="0"/>
              </a:spcBef>
              <a:spcAft>
                <a:spcPct val="15000"/>
              </a:spcAft>
              <a:buClr>
                <a:schemeClr val="tx2"/>
              </a:buClr>
              <a:defRPr/>
            </a:pPr>
            <a:r>
              <a:rPr lang="en-US" sz="1100" b="1" kern="0" spc="-21" dirty="0">
                <a:solidFill>
                  <a:schemeClr val="accent1"/>
                </a:solidFill>
                <a:latin typeface="Calibri" panose="020F0502020204030204" pitchFamily="34" charset="0"/>
                <a:ea typeface="MS Gothic" pitchFamily="49" charset="-128"/>
              </a:rPr>
              <a:t>Data Analytics– </a:t>
            </a:r>
            <a:r>
              <a:rPr lang="en-US" sz="1100" kern="0" spc="-21" dirty="0">
                <a:solidFill>
                  <a:schemeClr val="accent1"/>
                </a:solidFill>
                <a:latin typeface="Calibri" panose="020F0502020204030204" pitchFamily="34" charset="0"/>
                <a:ea typeface="MS Gothic" pitchFamily="49" charset="-128"/>
              </a:rPr>
              <a:t>[Any tools?] </a:t>
            </a:r>
          </a:p>
          <a:p>
            <a:pPr marL="178514" lvl="1" indent="-178514" defTabSz="323969">
              <a:lnSpc>
                <a:spcPct val="90000"/>
              </a:lnSpc>
              <a:spcBef>
                <a:spcPct val="0"/>
              </a:spcBef>
              <a:spcAft>
                <a:spcPct val="15000"/>
              </a:spcAft>
              <a:buClr>
                <a:schemeClr val="tx2"/>
              </a:buClr>
              <a:buFont typeface="Arial" panose="020B0604020202020204" pitchFamily="34" charset="0"/>
              <a:buChar char="•"/>
              <a:defRPr/>
            </a:pPr>
            <a:r>
              <a:rPr lang="en-US" sz="1100" kern="0" dirty="0"/>
              <a:t>Apply contemporary analytics techniques to aid in product prioritization, go-to-market planning, establishment of a data driven marketing and risk organization</a:t>
            </a:r>
          </a:p>
          <a:p>
            <a:pPr marL="178514" lvl="1" indent="-178514" defTabSz="323969" eaLnBrk="0" hangingPunct="0">
              <a:lnSpc>
                <a:spcPct val="90000"/>
              </a:lnSpc>
              <a:spcBef>
                <a:spcPct val="0"/>
              </a:spcBef>
              <a:spcAft>
                <a:spcPct val="15000"/>
              </a:spcAft>
              <a:buClr>
                <a:schemeClr val="tx2"/>
              </a:buClr>
              <a:buFont typeface="Arial" panose="020B0604020202020204" pitchFamily="34" charset="0"/>
              <a:buChar char="•"/>
              <a:defRPr/>
            </a:pPr>
            <a:r>
              <a:rPr lang="en-US" sz="1100" dirty="0">
                <a:latin typeface="Arial Narrow" panose="020B0606020202030204" pitchFamily="34" charset="0"/>
              </a:rPr>
              <a:t>Develop a Customer Valuation System offering a single score to represent the profitability of a customer to the bank.  </a:t>
            </a:r>
            <a:endParaRPr lang="en-US" sz="1100" kern="0" dirty="0"/>
          </a:p>
          <a:p>
            <a:pPr marL="0" lvl="1" defTabSz="476037">
              <a:lnSpc>
                <a:spcPct val="90000"/>
              </a:lnSpc>
              <a:spcBef>
                <a:spcPts val="625"/>
              </a:spcBef>
            </a:pPr>
            <a:r>
              <a:rPr lang="en-US" sz="1100" b="1" kern="0" spc="-21" dirty="0">
                <a:solidFill>
                  <a:schemeClr val="accent1"/>
                </a:solidFill>
                <a:latin typeface="Calibri" panose="020F0502020204030204" pitchFamily="34" charset="0"/>
                <a:ea typeface="MS Gothic" pitchFamily="49" charset="-128"/>
              </a:rPr>
              <a:t>Customer Insights &amp; Experience -</a:t>
            </a:r>
          </a:p>
          <a:p>
            <a:pPr marL="0" lvl="1" defTabSz="476037">
              <a:lnSpc>
                <a:spcPct val="90000"/>
              </a:lnSpc>
              <a:spcBef>
                <a:spcPts val="625"/>
              </a:spcBef>
            </a:pPr>
            <a:r>
              <a:rPr lang="en-US" sz="1100" b="1" kern="0" spc="-21" dirty="0">
                <a:solidFill>
                  <a:schemeClr val="accent1"/>
                </a:solidFill>
                <a:latin typeface="Calibri" panose="020F0502020204030204" pitchFamily="34" charset="0"/>
                <a:ea typeface="MS Gothic" pitchFamily="49" charset="-128"/>
              </a:rPr>
              <a:t>Operational Efficiency </a:t>
            </a:r>
            <a:r>
              <a:rPr lang="en-US" sz="1100" kern="0" spc="-21" dirty="0">
                <a:solidFill>
                  <a:schemeClr val="accent1"/>
                </a:solidFill>
                <a:latin typeface="Calibri" panose="020F0502020204030204" pitchFamily="34" charset="0"/>
                <a:ea typeface="MS Gothic" pitchFamily="49" charset="-128"/>
              </a:rPr>
              <a:t>- Our focus is on tackling your toughest problems and solving them quickly.</a:t>
            </a:r>
          </a:p>
          <a:p>
            <a:pPr marL="178514" lvl="1" indent="-178514" defTabSz="476037">
              <a:lnSpc>
                <a:spcPct val="90000"/>
              </a:lnSpc>
              <a:spcBef>
                <a:spcPts val="625"/>
              </a:spcBef>
              <a:buFont typeface="Arial" panose="020B0604020202020204" pitchFamily="34" charset="0"/>
              <a:buChar char="•"/>
            </a:pPr>
            <a:r>
              <a:rPr lang="en-US" sz="1100" kern="0" spc="-21" dirty="0">
                <a:solidFill>
                  <a:schemeClr val="accent1"/>
                </a:solidFill>
                <a:latin typeface="Calibri" panose="020F0502020204030204" pitchFamily="34" charset="0"/>
                <a:ea typeface="MS Gothic" pitchFamily="49" charset="-128"/>
              </a:rPr>
              <a:t>Develop Target Operating Models, conduct Current State Analysis and Gap Analysis</a:t>
            </a:r>
          </a:p>
          <a:p>
            <a:pPr marL="178514" lvl="1" indent="-178514" defTabSz="476037">
              <a:lnSpc>
                <a:spcPct val="90000"/>
              </a:lnSpc>
              <a:spcBef>
                <a:spcPts val="625"/>
              </a:spcBef>
              <a:buFont typeface="Arial" panose="020B0604020202020204" pitchFamily="34" charset="0"/>
              <a:buChar char="•"/>
            </a:pPr>
            <a:r>
              <a:rPr lang="en-US" sz="1100" spc="-21" dirty="0">
                <a:solidFill>
                  <a:schemeClr val="accent1"/>
                </a:solidFill>
                <a:latin typeface="Calibri" panose="020F0502020204030204" pitchFamily="34" charset="0"/>
              </a:rPr>
              <a:t>Streamline workflows, define interactions with other teams,  and add repeatable processes to i</a:t>
            </a:r>
            <a:r>
              <a:rPr lang="en-US" sz="1100" kern="0" spc="-21" dirty="0">
                <a:solidFill>
                  <a:schemeClr val="accent1"/>
                </a:solidFill>
                <a:latin typeface="Calibri" panose="020F0502020204030204" pitchFamily="34" charset="0"/>
                <a:ea typeface="MS Gothic" pitchFamily="49" charset="-128"/>
              </a:rPr>
              <a:t>mprove scalability and consistency </a:t>
            </a:r>
          </a:p>
          <a:p>
            <a:pPr marL="0" lvl="1" defTabSz="476037">
              <a:lnSpc>
                <a:spcPct val="90000"/>
              </a:lnSpc>
              <a:spcBef>
                <a:spcPts val="625"/>
              </a:spcBef>
            </a:pPr>
            <a:r>
              <a:rPr lang="en-US" b="1" kern="0" spc="-21" dirty="0">
                <a:solidFill>
                  <a:schemeClr val="accent1"/>
                </a:solidFill>
                <a:latin typeface="Calibri" panose="020F0502020204030204" pitchFamily="34" charset="0"/>
                <a:ea typeface="MS Gothic" pitchFamily="49" charset="-128"/>
              </a:rPr>
              <a:t>Digital Payments &amp; Servicing</a:t>
            </a:r>
          </a:p>
          <a:p>
            <a:pPr marL="178514" lvl="1" indent="-178514" defTabSz="476037">
              <a:lnSpc>
                <a:spcPct val="90000"/>
              </a:lnSpc>
              <a:spcBef>
                <a:spcPts val="625"/>
              </a:spcBef>
              <a:buFont typeface="Arial" panose="020B0604020202020204" pitchFamily="34" charset="0"/>
              <a:buChar char="•"/>
            </a:pPr>
            <a:r>
              <a:rPr lang="en-US" dirty="0">
                <a:cs typeface="Arial" charset="0"/>
              </a:rPr>
              <a:t>Support product development as well as the innovation agenda focusing on social, mobile and digital transformation</a:t>
            </a:r>
          </a:p>
          <a:p>
            <a:pPr marL="178514" lvl="1" indent="-178514" defTabSz="476037">
              <a:lnSpc>
                <a:spcPct val="90000"/>
              </a:lnSpc>
              <a:spcBef>
                <a:spcPts val="625"/>
              </a:spcBef>
              <a:buFont typeface="Arial" panose="020B0604020202020204" pitchFamily="34" charset="0"/>
              <a:buChar char="•"/>
            </a:pPr>
            <a:r>
              <a:rPr lang="en-US" dirty="0">
                <a:cs typeface="Arial" charset="0"/>
              </a:rPr>
              <a:t>Custom web-based applications</a:t>
            </a:r>
          </a:p>
          <a:p>
            <a:pPr marL="178514" lvl="1" indent="-178514" defTabSz="476037" eaLnBrk="0" fontAlgn="base" hangingPunct="0">
              <a:lnSpc>
                <a:spcPct val="90000"/>
              </a:lnSpc>
              <a:spcBef>
                <a:spcPts val="625"/>
              </a:spcBef>
              <a:spcAft>
                <a:spcPct val="0"/>
              </a:spcAft>
              <a:buFont typeface="Arial" panose="020B0604020202020204" pitchFamily="34" charset="0"/>
              <a:buChar char="•"/>
              <a:defRPr/>
            </a:pPr>
            <a:r>
              <a:rPr lang="en-US" dirty="0">
                <a:latin typeface="Arial Narrow" panose="020B0606020202030204" pitchFamily="34" charset="0"/>
              </a:rPr>
              <a:t>Developed a prototype </a:t>
            </a:r>
            <a:r>
              <a:rPr lang="en-US" dirty="0" err="1">
                <a:latin typeface="Arial Narrow" panose="020B0606020202030204" pitchFamily="34" charset="0"/>
              </a:rPr>
              <a:t>appl</a:t>
            </a:r>
            <a:r>
              <a:rPr lang="en-US" dirty="0">
                <a:latin typeface="Arial Narrow" panose="020B0606020202030204" pitchFamily="34" charset="0"/>
              </a:rPr>
              <a:t> d</a:t>
            </a:r>
            <a:r>
              <a:rPr lang="en-US" dirty="0">
                <a:latin typeface="Arial Narrow" panose="020B0606020202030204" pitchFamily="34" charset="0"/>
                <a:sym typeface="Gill Sans" charset="0"/>
              </a:rPr>
              <a:t>esigned to help advisors work with couples to determine their joint investment risk profile.  </a:t>
            </a:r>
            <a:endParaRPr lang="en-US" dirty="0">
              <a:cs typeface="Arial" charset="0"/>
            </a:endParaRPr>
          </a:p>
          <a:p>
            <a:pPr marL="0" lvl="1" defTabSz="476037">
              <a:lnSpc>
                <a:spcPct val="90000"/>
              </a:lnSpc>
              <a:spcBef>
                <a:spcPts val="625"/>
              </a:spcBef>
            </a:pPr>
            <a:r>
              <a:rPr lang="en-US" b="1" dirty="0"/>
              <a:t>Technology Assessments &amp; Delivery </a:t>
            </a:r>
            <a:r>
              <a:rPr lang="en-US" dirty="0"/>
              <a:t>- </a:t>
            </a:r>
            <a:r>
              <a:rPr lang="en-US" sz="1100" spc="-21" dirty="0">
                <a:solidFill>
                  <a:schemeClr val="accent1"/>
                </a:solidFill>
                <a:latin typeface="Calibri" panose="020F0502020204030204" pitchFamily="34" charset="0"/>
                <a:ea typeface="MS Gothic" pitchFamily="49" charset="-128"/>
              </a:rPr>
              <a:t>With our experts familiar with the financial services Business and IT structure, we can support you to:</a:t>
            </a:r>
          </a:p>
          <a:p>
            <a:pPr marL="178514" lvl="1" indent="-178514" defTabSz="476037">
              <a:lnSpc>
                <a:spcPct val="90000"/>
              </a:lnSpc>
              <a:spcBef>
                <a:spcPts val="625"/>
              </a:spcBef>
              <a:buFont typeface="Arial" panose="020B0604020202020204" pitchFamily="34" charset="0"/>
              <a:buChar char="•"/>
            </a:pPr>
            <a:r>
              <a:rPr lang="en-US" sz="1100" spc="-21" dirty="0">
                <a:solidFill>
                  <a:schemeClr val="accent1"/>
                </a:solidFill>
                <a:latin typeface="Calibri" panose="020F0502020204030204" pitchFamily="34" charset="0"/>
                <a:ea typeface="MS Gothic" pitchFamily="49" charset="-128"/>
              </a:rPr>
              <a:t>Select the right vendor or system to use  </a:t>
            </a:r>
          </a:p>
          <a:p>
            <a:pPr marL="178514" lvl="1" indent="-178514" defTabSz="476037">
              <a:lnSpc>
                <a:spcPct val="90000"/>
              </a:lnSpc>
              <a:spcBef>
                <a:spcPts val="625"/>
              </a:spcBef>
              <a:buFont typeface="Arial" panose="020B0604020202020204" pitchFamily="34" charset="0"/>
              <a:buChar char="•"/>
            </a:pPr>
            <a:r>
              <a:rPr lang="en-US" sz="1100" spc="-21" dirty="0">
                <a:solidFill>
                  <a:schemeClr val="accent1"/>
                </a:solidFill>
                <a:latin typeface="Calibri" panose="020F0502020204030204" pitchFamily="34" charset="0"/>
                <a:ea typeface="MS Gothic" pitchFamily="49" charset="-128"/>
              </a:rPr>
              <a:t>Platform migrations and integrations </a:t>
            </a:r>
          </a:p>
          <a:p>
            <a:pPr marL="178514" lvl="1" indent="-178514" defTabSz="476037">
              <a:lnSpc>
                <a:spcPct val="90000"/>
              </a:lnSpc>
              <a:spcBef>
                <a:spcPts val="625"/>
              </a:spcBef>
              <a:buFont typeface="Arial" panose="020B0604020202020204" pitchFamily="34" charset="0"/>
              <a:buChar char="•"/>
            </a:pPr>
            <a:r>
              <a:rPr lang="en-US" sz="1100" spc="-21" dirty="0">
                <a:solidFill>
                  <a:schemeClr val="accent1"/>
                </a:solidFill>
                <a:latin typeface="Calibri" panose="020F0502020204030204" pitchFamily="34" charset="0"/>
                <a:ea typeface="MS Gothic" pitchFamily="49" charset="-128"/>
              </a:rPr>
              <a:t>Implement platforms such as LOS, Portals, SharePoint, CRM, Imaging, as well as innovative  products and services</a:t>
            </a:r>
          </a:p>
          <a:p>
            <a:pPr marL="178514" lvl="1" indent="-178514" defTabSz="476037">
              <a:lnSpc>
                <a:spcPct val="90000"/>
              </a:lnSpc>
              <a:spcBef>
                <a:spcPts val="625"/>
              </a:spcBef>
              <a:buFont typeface="Arial" panose="020B0604020202020204" pitchFamily="34" charset="0"/>
              <a:buChar char="•"/>
            </a:pPr>
            <a:r>
              <a:rPr lang="en-US" sz="1100" spc="-21" dirty="0">
                <a:solidFill>
                  <a:schemeClr val="accent1"/>
                </a:solidFill>
                <a:latin typeface="Calibri" panose="020F0502020204030204" pitchFamily="34" charset="0"/>
                <a:ea typeface="MS Gothic" pitchFamily="49" charset="-128"/>
              </a:rPr>
              <a:t>Increase your customer loyalty and bra</a:t>
            </a:r>
          </a:p>
          <a:p>
            <a:pPr marL="178514" lvl="1" indent="-178514" defTabSz="476037">
              <a:lnSpc>
                <a:spcPct val="90000"/>
              </a:lnSpc>
              <a:spcBef>
                <a:spcPts val="625"/>
              </a:spcBef>
              <a:buFont typeface="Arial" panose="020B0604020202020204" pitchFamily="34" charset="0"/>
              <a:buChar char="•"/>
            </a:pPr>
            <a:r>
              <a:rPr lang="en-CA" sz="1000" dirty="0">
                <a:solidFill>
                  <a:schemeClr val="tx1">
                    <a:lumMod val="75000"/>
                    <a:lumOff val="25000"/>
                  </a:schemeClr>
                </a:solidFill>
                <a:latin typeface="Calibri" pitchFamily="34" charset="0"/>
              </a:rPr>
              <a:t>Define and execute IT strategies, from infrastructure to emerging technologies</a:t>
            </a:r>
            <a:endParaRPr lang="en-US" sz="1100" spc="-21" dirty="0">
              <a:solidFill>
                <a:schemeClr val="accent1"/>
              </a:solidFill>
              <a:latin typeface="Calibri" panose="020F0502020204030204" pitchFamily="34" charset="0"/>
              <a:ea typeface="MS Gothic" pitchFamily="49" charset="-128"/>
            </a:endParaRPr>
          </a:p>
          <a:p>
            <a:pPr marL="0" lvl="1" defTabSz="476037">
              <a:lnSpc>
                <a:spcPct val="90000"/>
              </a:lnSpc>
              <a:spcBef>
                <a:spcPts val="625"/>
              </a:spcBef>
            </a:pPr>
            <a:r>
              <a:rPr lang="en-US" sz="1100" b="1" kern="0" spc="-21" dirty="0">
                <a:solidFill>
                  <a:schemeClr val="accent1"/>
                </a:solidFill>
                <a:latin typeface="Calibri" panose="020F0502020204030204" pitchFamily="34" charset="0"/>
                <a:ea typeface="MS Gothic" pitchFamily="49" charset="-128"/>
              </a:rPr>
              <a:t>Info Security – </a:t>
            </a:r>
            <a:r>
              <a:rPr lang="en-US" sz="1100" kern="0" spc="-21" dirty="0">
                <a:solidFill>
                  <a:schemeClr val="accent1"/>
                </a:solidFill>
                <a:latin typeface="Calibri" panose="020F0502020204030204" pitchFamily="34" charset="0"/>
                <a:ea typeface="MS Gothic" pitchFamily="49" charset="-128"/>
              </a:rPr>
              <a:t>Data governance</a:t>
            </a:r>
          </a:p>
          <a:p>
            <a:pPr marL="0" lvl="1" defTabSz="476037" eaLnBrk="0" fontAlgn="base" hangingPunct="0">
              <a:lnSpc>
                <a:spcPct val="90000"/>
              </a:lnSpc>
              <a:spcBef>
                <a:spcPts val="625"/>
              </a:spcBef>
              <a:spcAft>
                <a:spcPct val="0"/>
              </a:spcAft>
              <a:defRPr/>
            </a:pPr>
            <a:r>
              <a:rPr lang="en-US" sz="1100" b="1" kern="0" spc="-21" dirty="0">
                <a:solidFill>
                  <a:schemeClr val="accent1"/>
                </a:solidFill>
                <a:latin typeface="Calibri" panose="020F0502020204030204" pitchFamily="34" charset="0"/>
                <a:ea typeface="MS Gothic" pitchFamily="49" charset="-128"/>
              </a:rPr>
              <a:t>Compliance – </a:t>
            </a:r>
            <a:r>
              <a:rPr lang="en-US" sz="1100" kern="0" spc="-21" dirty="0">
                <a:solidFill>
                  <a:schemeClr val="accent1"/>
                </a:solidFill>
                <a:latin typeface="Calibri" panose="020F0502020204030204" pitchFamily="34" charset="0"/>
                <a:ea typeface="MS Gothic" pitchFamily="49" charset="-128"/>
              </a:rPr>
              <a:t>Developed  a </a:t>
            </a:r>
            <a:r>
              <a:rPr lang="en-US" sz="1100" dirty="0">
                <a:solidFill>
                  <a:schemeClr val="dk1"/>
                </a:solidFill>
                <a:latin typeface="Arial Narrow" panose="020B0606020202030204" pitchFamily="34" charset="0"/>
              </a:rPr>
              <a:t>Complaint Tracker / Customer Sentiment Analysis Platform proof of concept to address CFPB requirements </a:t>
            </a:r>
          </a:p>
          <a:p>
            <a:pPr marL="0" lvl="1" defTabSz="476037">
              <a:lnSpc>
                <a:spcPct val="90000"/>
              </a:lnSpc>
              <a:spcBef>
                <a:spcPts val="625"/>
              </a:spcBef>
            </a:pPr>
            <a:endParaRPr lang="en-US" sz="1500" b="1" kern="0" spc="-21" dirty="0">
              <a:solidFill>
                <a:schemeClr val="accent1"/>
              </a:solidFill>
              <a:latin typeface="Calibri" panose="020F0502020204030204" pitchFamily="34" charset="0"/>
              <a:ea typeface="MS Gothic" pitchFamily="49" charset="-128"/>
            </a:endParaRPr>
          </a:p>
          <a:p>
            <a:r>
              <a:rPr lang="en-US" sz="1500" b="1" dirty="0"/>
              <a:t>Our Capital Markets Practice expertise spans:</a:t>
            </a:r>
          </a:p>
          <a:p>
            <a:r>
              <a:rPr lang="en-US" b="1" dirty="0"/>
              <a:t> </a:t>
            </a:r>
          </a:p>
          <a:p>
            <a:pPr lvl="0"/>
            <a:r>
              <a:rPr lang="en-US" b="1" dirty="0"/>
              <a:t>Investment Management, including:</a:t>
            </a:r>
          </a:p>
          <a:p>
            <a:pPr marL="654550" lvl="1" indent="-178514">
              <a:buFont typeface="Arial"/>
              <a:buChar char="•"/>
            </a:pPr>
            <a:r>
              <a:rPr lang="en-US" dirty="0"/>
              <a:t>Funds, Institutional Accounts and Wealth Management</a:t>
            </a:r>
          </a:p>
          <a:p>
            <a:pPr marL="654550" lvl="1" indent="-178514">
              <a:buFont typeface="Arial"/>
              <a:buChar char="•"/>
            </a:pPr>
            <a:r>
              <a:rPr lang="en-US" dirty="0"/>
              <a:t>Equity, Fixed Income, Derivative and Alternative Asset Classes</a:t>
            </a:r>
          </a:p>
          <a:p>
            <a:pPr marL="654550" lvl="1" indent="-178514">
              <a:buFont typeface="Arial"/>
              <a:buChar char="•"/>
            </a:pPr>
            <a:r>
              <a:rPr lang="en-US" dirty="0"/>
              <a:t>Front, Middle and Back Office Operations</a:t>
            </a:r>
          </a:p>
          <a:p>
            <a:pPr marL="654550" lvl="1" indent="-178514">
              <a:buFont typeface="Arial"/>
              <a:buChar char="•"/>
            </a:pPr>
            <a:r>
              <a:rPr lang="en-US" dirty="0"/>
              <a:t>Order and Execution Management Systems</a:t>
            </a:r>
          </a:p>
          <a:p>
            <a:pPr marL="654550" lvl="1" indent="-178514">
              <a:buFont typeface="Arial"/>
              <a:buChar char="•"/>
            </a:pPr>
            <a:r>
              <a:rPr lang="en-US" dirty="0"/>
              <a:t>Client reporting</a:t>
            </a:r>
          </a:p>
          <a:p>
            <a:pPr marL="654550" lvl="1" indent="-178514">
              <a:buFont typeface="Arial"/>
              <a:buChar char="•"/>
            </a:pPr>
            <a:r>
              <a:rPr lang="en-US" dirty="0"/>
              <a:t>Performance measurement and attribution</a:t>
            </a:r>
          </a:p>
          <a:p>
            <a:pPr marL="654550" lvl="1" indent="-178514">
              <a:buFont typeface="Arial"/>
              <a:buChar char="•"/>
            </a:pPr>
            <a:r>
              <a:rPr lang="en-US" dirty="0"/>
              <a:t>Retail and institutional client relationship management</a:t>
            </a:r>
          </a:p>
          <a:p>
            <a:pPr marL="654550" lvl="1" indent="-178514">
              <a:buFont typeface="Arial"/>
              <a:buChar char="•"/>
            </a:pPr>
            <a:r>
              <a:rPr lang="en-US" dirty="0"/>
              <a:t>Regulatory and investor guideline compliance</a:t>
            </a:r>
          </a:p>
          <a:p>
            <a:pPr marL="654550" lvl="1" indent="-178514">
              <a:buFont typeface="Arial"/>
              <a:buChar char="•"/>
            </a:pPr>
            <a:r>
              <a:rPr lang="en-US" dirty="0"/>
              <a:t>Enterprise risk</a:t>
            </a:r>
          </a:p>
          <a:p>
            <a:pPr marL="654550" lvl="1" indent="-178514">
              <a:buFont typeface="Arial"/>
              <a:buChar char="•"/>
            </a:pPr>
            <a:r>
              <a:rPr lang="en-US" dirty="0"/>
              <a:t>Financial operations and reporting</a:t>
            </a:r>
          </a:p>
          <a:p>
            <a:pPr lvl="0"/>
            <a:r>
              <a:rPr lang="en-US" b="1" dirty="0"/>
              <a:t>Investment Banking, including:</a:t>
            </a:r>
          </a:p>
          <a:p>
            <a:pPr marL="654550" lvl="1" indent="-178514">
              <a:buFont typeface="Arial"/>
              <a:buChar char="•"/>
            </a:pPr>
            <a:r>
              <a:rPr lang="en-US" dirty="0"/>
              <a:t>Capital market and advisory banking</a:t>
            </a:r>
          </a:p>
          <a:p>
            <a:pPr marL="654550" lvl="1" indent="-178514">
              <a:buFont typeface="Arial"/>
              <a:buChar char="•"/>
            </a:pPr>
            <a:r>
              <a:rPr lang="en-US" dirty="0"/>
              <a:t>Sell-side operations</a:t>
            </a:r>
          </a:p>
          <a:p>
            <a:pPr marL="654550" lvl="1" indent="-178514">
              <a:buFont typeface="Arial"/>
              <a:buChar char="•"/>
            </a:pPr>
            <a:r>
              <a:rPr lang="en-US" dirty="0"/>
              <a:t>Proprietary trading</a:t>
            </a:r>
          </a:p>
          <a:p>
            <a:pPr marL="654550" lvl="1" indent="-178514">
              <a:buFont typeface="Arial"/>
              <a:buChar char="•"/>
            </a:pPr>
            <a:r>
              <a:rPr lang="en-US" dirty="0"/>
              <a:t>Market data and research</a:t>
            </a:r>
          </a:p>
          <a:p>
            <a:pPr marL="654550" lvl="1" indent="-178514">
              <a:buFont typeface="Arial"/>
              <a:buChar char="•"/>
            </a:pPr>
            <a:r>
              <a:rPr lang="en-US" dirty="0"/>
              <a:t>Client relationship management</a:t>
            </a:r>
          </a:p>
          <a:p>
            <a:pPr marL="654550" lvl="1" indent="-178514">
              <a:buFont typeface="Arial"/>
              <a:buChar char="•"/>
            </a:pPr>
            <a:r>
              <a:rPr lang="en-US" dirty="0"/>
              <a:t>Regulatory and conduct risk compliance</a:t>
            </a:r>
          </a:p>
          <a:p>
            <a:pPr marL="654550" lvl="1" indent="-178514">
              <a:buFont typeface="Arial"/>
              <a:buChar char="•"/>
            </a:pPr>
            <a:r>
              <a:rPr lang="en-US" dirty="0"/>
              <a:t>Enterprise risk</a:t>
            </a:r>
          </a:p>
          <a:p>
            <a:pPr marL="654550" lvl="1" indent="-178514">
              <a:buFont typeface="Arial"/>
              <a:buChar char="•"/>
            </a:pPr>
            <a:r>
              <a:rPr lang="en-US" dirty="0"/>
              <a:t>Financial operations and reporting</a:t>
            </a:r>
          </a:p>
          <a:p>
            <a:pPr lvl="0"/>
            <a:r>
              <a:rPr lang="en-US" b="1" dirty="0"/>
              <a:t>Investment Services, including:</a:t>
            </a:r>
          </a:p>
          <a:p>
            <a:pPr marL="654550" lvl="1" indent="-178514">
              <a:buFont typeface="Arial"/>
              <a:buChar char="•"/>
            </a:pPr>
            <a:r>
              <a:rPr lang="en-US" dirty="0"/>
              <a:t>Custodial operations</a:t>
            </a:r>
          </a:p>
          <a:p>
            <a:pPr marL="654550" lvl="1" indent="-178514">
              <a:buFont typeface="Arial"/>
              <a:buChar char="•"/>
            </a:pPr>
            <a:r>
              <a:rPr lang="en-US" dirty="0"/>
              <a:t>Transfer agent operations</a:t>
            </a:r>
          </a:p>
          <a:p>
            <a:r>
              <a:rPr lang="en-US" dirty="0"/>
              <a:t> </a:t>
            </a:r>
          </a:p>
          <a:p>
            <a:r>
              <a:rPr lang="en-US" b="1" dirty="0"/>
              <a:t>Operational Efficiency &amp; Effectiveness </a:t>
            </a:r>
            <a:r>
              <a:rPr lang="en-US" dirty="0"/>
              <a:t>– We help capital markets clients address their most critical operational issues by:</a:t>
            </a:r>
          </a:p>
          <a:p>
            <a:pPr marL="654550" lvl="1" indent="-178514">
              <a:buFont typeface="Arial"/>
              <a:buChar char="•"/>
            </a:pPr>
            <a:r>
              <a:rPr lang="en-US" dirty="0"/>
              <a:t>Streamlining workflows, breaking down operational silos and adding repeatable processes to reduce costs and improve quality</a:t>
            </a:r>
          </a:p>
          <a:p>
            <a:pPr marL="654550" lvl="1" indent="-178514">
              <a:buFont typeface="Arial"/>
              <a:buChar char="•"/>
            </a:pPr>
            <a:r>
              <a:rPr lang="en-US" dirty="0"/>
              <a:t>Improving the efficiency and effectiveness of compliance and control processes to reduce cost and risk</a:t>
            </a:r>
          </a:p>
          <a:p>
            <a:pPr marL="654550" lvl="1" indent="-178514">
              <a:buFont typeface="Arial"/>
              <a:buChar char="•"/>
            </a:pPr>
            <a:r>
              <a:rPr lang="en-US" dirty="0"/>
              <a:t>Evaluating processes that might be outsourced to improve quality, reduce cost and accelerate operational transformation</a:t>
            </a:r>
          </a:p>
          <a:p>
            <a:pPr lvl="1"/>
            <a:r>
              <a:rPr lang="en-US" dirty="0"/>
              <a:t> </a:t>
            </a:r>
          </a:p>
          <a:p>
            <a:r>
              <a:rPr lang="en-US" b="1" dirty="0"/>
              <a:t>Technology Assessments &amp; Platform Selection/Delivery </a:t>
            </a:r>
            <a:r>
              <a:rPr lang="en-US" dirty="0"/>
              <a:t>– With experts who are familiar with the capital markets business and the technologies that support it, we help capital market clients to:</a:t>
            </a:r>
          </a:p>
          <a:p>
            <a:pPr marL="654550" lvl="1" indent="-178514">
              <a:buFont typeface="Arial"/>
              <a:buChar char="•"/>
            </a:pPr>
            <a:r>
              <a:rPr lang="en-US" dirty="0"/>
              <a:t>Perform vendor and system identification and evaluation</a:t>
            </a:r>
          </a:p>
          <a:p>
            <a:pPr marL="654550" lvl="1" indent="-178514">
              <a:buFont typeface="Arial"/>
              <a:buChar char="•"/>
            </a:pPr>
            <a:r>
              <a:rPr lang="en-US" dirty="0"/>
              <a:t>Migrate to new platforms and integrate with existing solutions</a:t>
            </a:r>
          </a:p>
          <a:p>
            <a:pPr marL="654550" lvl="1" indent="-178514">
              <a:buFont typeface="Arial"/>
              <a:buChar char="•"/>
            </a:pPr>
            <a:r>
              <a:rPr lang="en-US" dirty="0"/>
              <a:t>Develop implementation strategies to increase adoption of new solutions, especially among front office professional staff</a:t>
            </a:r>
          </a:p>
          <a:p>
            <a:pPr marL="654550" lvl="1" indent="-178514">
              <a:buFont typeface="Arial"/>
              <a:buChar char="•"/>
            </a:pPr>
            <a:r>
              <a:rPr lang="en-CA" dirty="0"/>
              <a:t>Define and execute IT strategies, from infrastructure to emerging technologies</a:t>
            </a:r>
            <a:endParaRPr lang="en-US" dirty="0"/>
          </a:p>
          <a:p>
            <a:endParaRPr lang="en-US" dirty="0"/>
          </a:p>
          <a:p>
            <a:pPr marL="178514" indent="-178514">
              <a:buFont typeface="Arial" panose="020B0604020202020204" pitchFamily="34" charset="0"/>
              <a:buChar char="•"/>
            </a:pPr>
            <a:endParaRPr lang="en-US" dirty="0"/>
          </a:p>
          <a:p>
            <a:pPr marL="178514" indent="-178514">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9BB86368-34DF-4041-B8E6-F5DB8E5F5BBB}"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7</a:t>
            </a:fld>
            <a:endParaRPr lang="en-US"/>
          </a:p>
        </p:txBody>
      </p:sp>
    </p:spTree>
    <p:extLst>
      <p:ext uri="{BB962C8B-B14F-4D97-AF65-F5344CB8AC3E}">
        <p14:creationId xmlns:p14="http://schemas.microsoft.com/office/powerpoint/2010/main" val="2747131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Slalom has been an Amazon Partner Network (APN) partner since 2010. In 2015, Slalom earned the APN DevOps Competency for its demonstrated experience helping clients leverage the AWS platform and DevOps best practices to build and ship great software.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Slalom has deep expertise developing tailored solutions enabled by Microsoft platforms and powered by Amazon Web Services (AWS). We’ve helped a number of enterprises adopt the AWS cloud for their Windows workloads. In fact, we chose AWS to run Slalom’s own SharePoint environment and provide the backbone for our internal collaboration solution.”</a:t>
            </a:r>
          </a:p>
          <a:p>
            <a:endParaRPr lang="en-US" sz="1200" kern="1200" dirty="0">
              <a:solidFill>
                <a:schemeClr val="tx1"/>
              </a:solidFill>
              <a:effectLst/>
              <a:latin typeface="+mn-lt"/>
              <a:ea typeface="+mn-ea"/>
              <a:cs typeface="+mn-cs"/>
            </a:endParaRPr>
          </a:p>
          <a:p>
            <a:r>
              <a:rPr lang="en-US" dirty="0"/>
              <a:t>In addition to Salesforce, we partner with nearly 200 of the best technology companies in the world. Here are just a few examples. If there’s another technology that complements or needs to integrate with your Salesforce solution, we’ve got you covered.</a:t>
            </a:r>
          </a:p>
          <a:p>
            <a:pPr marL="171450" indent="-171450">
              <a:buFontTx/>
              <a:buChar char="-"/>
            </a:pPr>
            <a:r>
              <a:rPr lang="en-US" sz="1200" kern="0" dirty="0">
                <a:solidFill>
                  <a:srgbClr val="FFFFFF"/>
                </a:solidFill>
                <a:latin typeface="Segoe UI" panose="020B0502040204020203" pitchFamily="34" charset="0"/>
                <a:cs typeface="Segoe UI" panose="020B0502040204020203" pitchFamily="34" charset="0"/>
              </a:rPr>
              <a:t>We’re a top global systems integrator for AWS.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0" dirty="0">
                <a:solidFill>
                  <a:srgbClr val="FFFFFF"/>
                </a:solidFill>
                <a:latin typeface="Segoe UI" panose="020B0502040204020203" pitchFamily="34" charset="0"/>
                <a:cs typeface="Segoe UI" panose="020B0502040204020203" pitchFamily="34" charset="0"/>
              </a:rPr>
              <a:t>We’re also a 2018 Microsoft Global Partner [details]</a:t>
            </a:r>
          </a:p>
          <a:p>
            <a:pPr marL="171450" indent="-171450">
              <a:buFontTx/>
              <a:buChar char="-"/>
            </a:pPr>
            <a:r>
              <a:rPr lang="en-US" sz="1200" kern="0" dirty="0">
                <a:solidFill>
                  <a:srgbClr val="FFFFFF"/>
                </a:solidFill>
                <a:latin typeface="Segoe UI" panose="020B0502040204020203" pitchFamily="34" charset="0"/>
                <a:cs typeface="Segoe UI" panose="020B0502040204020203" pitchFamily="34" charset="0"/>
              </a:rPr>
              <a:t>We are the Partner of the Year for Tableau, Qlik and </a:t>
            </a:r>
            <a:r>
              <a:rPr lang="en-US" sz="1200" kern="0" dirty="0" err="1">
                <a:solidFill>
                  <a:srgbClr val="FFFFFF"/>
                </a:solidFill>
                <a:latin typeface="Segoe UI" panose="020B0502040204020203" pitchFamily="34" charset="0"/>
                <a:cs typeface="Segoe UI" panose="020B0502040204020203" pitchFamily="34" charset="0"/>
              </a:rPr>
              <a:t>PowerBI</a:t>
            </a:r>
            <a:r>
              <a:rPr lang="en-US" sz="1200" kern="0" dirty="0">
                <a:solidFill>
                  <a:srgbClr val="FFFFFF"/>
                </a:solidFill>
                <a:latin typeface="Segoe UI" panose="020B0502040204020203" pitchFamily="34" charset="0"/>
                <a:cs typeface="Segoe UI" panose="020B0502040204020203" pitchFamily="34" charset="0"/>
              </a:rPr>
              <a:t> in 2018</a:t>
            </a:r>
          </a:p>
          <a:p>
            <a:pPr marL="171450" indent="-171450">
              <a:buFontTx/>
              <a:buChar char="-"/>
            </a:pPr>
            <a:r>
              <a:rPr lang="en-US" sz="1200" kern="0" dirty="0">
                <a:solidFill>
                  <a:srgbClr val="FFFFFF"/>
                </a:solidFill>
                <a:latin typeface="Segoe UI" panose="020B0502040204020203" pitchFamily="34" charset="0"/>
                <a:cs typeface="Segoe UI" panose="020B0502040204020203" pitchFamily="34" charset="0"/>
              </a:rPr>
              <a:t>GCP Innovation Partner of the year ‘18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9BB86368-34DF-4041-B8E6-F5DB8E5F5BBB}" type="datetime1">
              <a:rPr lang="en-US" smtClean="0"/>
              <a:t>5/21/2019</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8</a:t>
            </a:fld>
            <a:endParaRPr lang="en-US"/>
          </a:p>
        </p:txBody>
      </p:sp>
    </p:spTree>
    <p:extLst>
      <p:ext uri="{BB962C8B-B14F-4D97-AF65-F5344CB8AC3E}">
        <p14:creationId xmlns:p14="http://schemas.microsoft.com/office/powerpoint/2010/main" val="1751000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677731-B3D8-46F8-B484-4ED26727031E}" type="slidenum">
              <a:rPr lang="en-US" smtClean="0"/>
              <a:t>9</a:t>
            </a:fld>
            <a:endParaRPr lang="en-US"/>
          </a:p>
        </p:txBody>
      </p:sp>
    </p:spTree>
    <p:extLst>
      <p:ext uri="{BB962C8B-B14F-4D97-AF65-F5344CB8AC3E}">
        <p14:creationId xmlns:p14="http://schemas.microsoft.com/office/powerpoint/2010/main" val="630663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3: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13:notes"/>
          <p:cNvSpPr txBox="1">
            <a:spLocks noGrp="1"/>
          </p:cNvSpPr>
          <p:nvPr>
            <p:ph type="body" idx="1"/>
          </p:nvPr>
        </p:nvSpPr>
        <p:spPr>
          <a:xfrm>
            <a:off x="698500" y="4409759"/>
            <a:ext cx="5588000" cy="4177665"/>
          </a:xfrm>
          <a:prstGeom prst="rect">
            <a:avLst/>
          </a:prstGeom>
          <a:noFill/>
          <a:ln>
            <a:noFill/>
          </a:ln>
        </p:spPr>
        <p:txBody>
          <a:bodyPr spcFirstLastPara="1" wrap="square" lIns="92525" tIns="46250" rIns="92525" bIns="46250" anchor="t" anchorCtr="0">
            <a:noAutofit/>
          </a:bodyPr>
          <a:lstStyle/>
          <a:p>
            <a:pPr marL="0" lvl="0" indent="0" algn="l" rtl="0">
              <a:spcBef>
                <a:spcPts val="0"/>
              </a:spcBef>
              <a:spcAft>
                <a:spcPts val="0"/>
              </a:spcAft>
              <a:buNone/>
            </a:pPr>
            <a:endParaRPr/>
          </a:p>
        </p:txBody>
      </p:sp>
      <p:sp>
        <p:nvSpPr>
          <p:cNvPr id="542" name="Google Shape;542;p13:notes"/>
          <p:cNvSpPr txBox="1">
            <a:spLocks noGrp="1"/>
          </p:cNvSpPr>
          <p:nvPr>
            <p:ph type="sldNum" idx="12"/>
          </p:nvPr>
        </p:nvSpPr>
        <p:spPr>
          <a:xfrm>
            <a:off x="3956552" y="8817904"/>
            <a:ext cx="3026833" cy="464185"/>
          </a:xfrm>
          <a:prstGeom prst="rect">
            <a:avLst/>
          </a:prstGeom>
          <a:noFill/>
          <a:ln>
            <a:noFill/>
          </a:ln>
        </p:spPr>
        <p:txBody>
          <a:bodyPr spcFirstLastPara="1" wrap="square" lIns="92525" tIns="46250" rIns="92525" bIns="46250" anchor="b" anchorCtr="0">
            <a:noAutofit/>
          </a:bodyPr>
          <a:lstStyle/>
          <a:p>
            <a:pPr marL="0" lvl="0" indent="0" algn="r" rtl="0">
              <a:spcBef>
                <a:spcPts val="0"/>
              </a:spcBef>
              <a:spcAft>
                <a:spcPts val="0"/>
              </a:spcAft>
              <a:buNone/>
            </a:pPr>
            <a:fld id="{00000000-1234-1234-1234-123412341234}" type="slidenum">
              <a:rPr lang="en-US"/>
              <a:t>11</a:t>
            </a:fld>
            <a:endParaRPr/>
          </a:p>
        </p:txBody>
      </p:sp>
      <p:sp>
        <p:nvSpPr>
          <p:cNvPr id="543" name="Google Shape;543;p13:notes"/>
          <p:cNvSpPr txBox="1">
            <a:spLocks noGrp="1"/>
          </p:cNvSpPr>
          <p:nvPr>
            <p:ph type="dt" idx="10"/>
          </p:nvPr>
        </p:nvSpPr>
        <p:spPr>
          <a:xfrm>
            <a:off x="3956552" y="0"/>
            <a:ext cx="3026833" cy="464185"/>
          </a:xfrm>
          <a:prstGeom prst="rect">
            <a:avLst/>
          </a:prstGeom>
          <a:noFill/>
          <a:ln>
            <a:noFill/>
          </a:ln>
        </p:spPr>
        <p:txBody>
          <a:bodyPr spcFirstLastPara="1" wrap="square" lIns="92525" tIns="46250" rIns="92525" bIns="46250" anchor="t" anchorCtr="0">
            <a:noAutofit/>
          </a:bodyPr>
          <a:lstStyle/>
          <a:p>
            <a:pPr marL="0" lvl="0" indent="0" algn="r" rtl="0">
              <a:spcBef>
                <a:spcPts val="0"/>
              </a:spcBef>
              <a:spcAft>
                <a:spcPts val="0"/>
              </a:spcAft>
              <a:buNone/>
            </a:pPr>
            <a:r>
              <a:rPr lang="en-US"/>
              <a:t>1/17/19</a:t>
            </a:r>
            <a:endParaRPr/>
          </a:p>
        </p:txBody>
      </p:sp>
      <p:sp>
        <p:nvSpPr>
          <p:cNvPr id="544" name="Google Shape;544;p13:notes"/>
          <p:cNvSpPr txBox="1">
            <a:spLocks noGrp="1"/>
          </p:cNvSpPr>
          <p:nvPr>
            <p:ph type="ftr" idx="11"/>
          </p:nvPr>
        </p:nvSpPr>
        <p:spPr>
          <a:xfrm>
            <a:off x="2" y="8817904"/>
            <a:ext cx="3026833" cy="464185"/>
          </a:xfrm>
          <a:prstGeom prst="rect">
            <a:avLst/>
          </a:prstGeom>
          <a:noFill/>
          <a:ln>
            <a:noFill/>
          </a:ln>
        </p:spPr>
        <p:txBody>
          <a:bodyPr spcFirstLastPara="1" wrap="square" lIns="92525" tIns="46250" rIns="92525" bIns="46250" anchor="b" anchorCtr="0">
            <a:noAutofit/>
          </a:bodyPr>
          <a:lstStyle/>
          <a:p>
            <a:pPr marL="0" lvl="0" indent="0" algn="l" rtl="0">
              <a:spcBef>
                <a:spcPts val="0"/>
              </a:spcBef>
              <a:spcAft>
                <a:spcPts val="0"/>
              </a:spcAft>
              <a:buNone/>
            </a:pPr>
            <a:endParaRPr/>
          </a:p>
        </p:txBody>
      </p:sp>
      <p:sp>
        <p:nvSpPr>
          <p:cNvPr id="545" name="Google Shape;545;p13:notes"/>
          <p:cNvSpPr txBox="1">
            <a:spLocks noGrp="1"/>
          </p:cNvSpPr>
          <p:nvPr>
            <p:ph type="hdr" idx="3"/>
          </p:nvPr>
        </p:nvSpPr>
        <p:spPr>
          <a:xfrm>
            <a:off x="2" y="0"/>
            <a:ext cx="3026833" cy="464185"/>
          </a:xfrm>
          <a:prstGeom prst="rect">
            <a:avLst/>
          </a:prstGeom>
          <a:noFill/>
          <a:ln>
            <a:noFill/>
          </a:ln>
        </p:spPr>
        <p:txBody>
          <a:bodyPr spcFirstLastPara="1" wrap="square" lIns="92525" tIns="46250" rIns="92525" bIns="4625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6512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go.slalom.com/field-guide" TargetMode="External"/><Relationship Id="rId2" Type="http://schemas.openxmlformats.org/officeDocument/2006/relationships/hyperlink" Target="https://twodegrees1.sharepoint.com/teams/marketing?e=1:b32776005dc247d1809b137e5f92e3a3" TargetMode="External"/><Relationship Id="rId1" Type="http://schemas.openxmlformats.org/officeDocument/2006/relationships/slideMaster" Target="../slideMasters/slideMaster1.xml"/><Relationship Id="rId4" Type="http://schemas.openxmlformats.org/officeDocument/2006/relationships/hyperlink" Target="mailto:thestudio@slalom.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alom 2016 Base Template">
    <p:bg>
      <p:bgPr>
        <a:solidFill>
          <a:schemeClr val="tx1">
            <a:lumMod val="50000"/>
          </a:schemeClr>
        </a:solidFill>
        <a:effectLst/>
      </p:bgPr>
    </p:bg>
    <p:spTree>
      <p:nvGrpSpPr>
        <p:cNvPr id="1" name=""/>
        <p:cNvGrpSpPr/>
        <p:nvPr/>
      </p:nvGrpSpPr>
      <p:grpSpPr>
        <a:xfrm>
          <a:off x="0" y="0"/>
          <a:ext cx="0" cy="0"/>
          <a:chOff x="0" y="0"/>
          <a:chExt cx="0" cy="0"/>
        </a:xfrm>
      </p:grpSpPr>
      <p:sp>
        <p:nvSpPr>
          <p:cNvPr id="4" name="TextBox 3"/>
          <p:cNvSpPr txBox="1"/>
          <p:nvPr userDrawn="1"/>
        </p:nvSpPr>
        <p:spPr>
          <a:xfrm>
            <a:off x="476657" y="546221"/>
            <a:ext cx="4044543" cy="3203954"/>
          </a:xfrm>
          <a:prstGeom prst="rect">
            <a:avLst/>
          </a:prstGeom>
          <a:noFill/>
        </p:spPr>
        <p:txBody>
          <a:bodyPr wrap="square" lIns="0" tIns="0" rIns="0" bIns="0" rtlCol="0">
            <a:spAutoFit/>
          </a:bodyPr>
          <a:lstStyle/>
          <a:p>
            <a:pPr>
              <a:lnSpc>
                <a:spcPct val="90000"/>
              </a:lnSpc>
              <a:spcBef>
                <a:spcPts val="600"/>
              </a:spcBef>
              <a:buClr>
                <a:srgbClr val="CC0000"/>
              </a:buClr>
              <a:buSzPct val="110000"/>
            </a:pPr>
            <a:r>
              <a:rPr lang="en-US" sz="2000" b="0" dirty="0">
                <a:gradFill>
                  <a:gsLst>
                    <a:gs pos="0">
                      <a:schemeClr val="bg1"/>
                    </a:gs>
                    <a:gs pos="99000">
                      <a:schemeClr val="bg1"/>
                    </a:gs>
                  </a:gsLst>
                  <a:lin ang="5400000" scaled="0"/>
                </a:gradFill>
                <a:latin typeface="Arial" panose="020B0604020202020204" pitchFamily="34" charset="0"/>
                <a:cs typeface="Arial" panose="020B0604020202020204" pitchFamily="34" charset="0"/>
              </a:rPr>
              <a:t>Slalom 2019</a:t>
            </a:r>
            <a:r>
              <a:rPr lang="en-US" sz="20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rPr>
              <a:t> Template and Toolkit</a:t>
            </a:r>
            <a:endPar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endParaRPr>
          </a:p>
          <a:p>
            <a:pPr>
              <a:lnSpc>
                <a:spcPct val="90000"/>
              </a:lnSpc>
              <a:spcBef>
                <a:spcPts val="600"/>
              </a:spcBef>
              <a:buClr>
                <a:srgbClr val="CC0000"/>
              </a:buClr>
              <a:buSzPct val="110000"/>
            </a:pPr>
            <a:endPar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endParaRPr>
          </a:p>
          <a:p>
            <a:pPr>
              <a:lnSpc>
                <a:spcPct val="90000"/>
              </a:lnSpc>
              <a:spcBef>
                <a:spcPts val="600"/>
              </a:spcBef>
              <a:buClr>
                <a:srgbClr val="CC0000"/>
              </a:buClr>
              <a:buSzPct val="110000"/>
            </a:pPr>
            <a:r>
              <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rPr>
              <a:t>The following slides are intended as a template for adding content. Use this deck as a resource, while crafting your presentation or document.</a:t>
            </a:r>
          </a:p>
          <a:p>
            <a:pPr>
              <a:lnSpc>
                <a:spcPct val="90000"/>
              </a:lnSpc>
              <a:spcBef>
                <a:spcPts val="600"/>
              </a:spcBef>
              <a:buClr>
                <a:srgbClr val="CC0000"/>
              </a:buClr>
              <a:buSzPct val="110000"/>
            </a:pPr>
            <a:endPar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endParaRPr>
          </a:p>
          <a:p>
            <a:pPr>
              <a:lnSpc>
                <a:spcPct val="100000"/>
              </a:lnSpc>
              <a:spcBef>
                <a:spcPts val="600"/>
              </a:spcBef>
              <a:buClr>
                <a:srgbClr val="CC0000"/>
              </a:buClr>
              <a:buSzPct val="110000"/>
            </a:pPr>
            <a:r>
              <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rPr>
              <a:t>To ensure you are using the most up-to-date Slalom branded templates visit the link listed below.</a:t>
            </a:r>
          </a:p>
          <a:p>
            <a:pPr>
              <a:lnSpc>
                <a:spcPct val="100000"/>
              </a:lnSpc>
              <a:spcBef>
                <a:spcPts val="600"/>
              </a:spcBef>
              <a:buClr>
                <a:srgbClr val="CC0000"/>
              </a:buClr>
              <a:buSzPct val="110000"/>
            </a:pPr>
            <a:r>
              <a:rPr lang="en-US" sz="1200" b="0" dirty="0">
                <a:gradFill>
                  <a:gsLst>
                    <a:gs pos="0">
                      <a:schemeClr val="bg1"/>
                    </a:gs>
                    <a:gs pos="99000">
                      <a:schemeClr val="bg1"/>
                    </a:gs>
                  </a:gsLst>
                  <a:lin ang="5400000" scaled="0"/>
                </a:gradFill>
                <a:latin typeface="Arial" panose="020B0604020202020204" pitchFamily="34" charset="0"/>
                <a:cs typeface="Arial" panose="020B0604020202020204" pitchFamily="34" charset="0"/>
                <a:hlinkClick r:id="rId2"/>
              </a:rPr>
              <a:t>brand.slalom.com</a:t>
            </a:r>
            <a:endParaRPr lang="en-US" sz="1200" b="0" dirty="0">
              <a:gradFill>
                <a:gsLst>
                  <a:gs pos="0">
                    <a:schemeClr val="bg1"/>
                  </a:gs>
                  <a:gs pos="99000">
                    <a:schemeClr val="bg1"/>
                  </a:gs>
                </a:gsLst>
                <a:lin ang="5400000" scaled="0"/>
              </a:gradFill>
              <a:latin typeface="Arial" panose="020B0604020202020204" pitchFamily="34" charset="0"/>
              <a:cs typeface="Arial" panose="020B0604020202020204" pitchFamily="34" charset="0"/>
            </a:endParaRPr>
          </a:p>
          <a:p>
            <a:pPr>
              <a:lnSpc>
                <a:spcPct val="90000"/>
              </a:lnSpc>
              <a:spcBef>
                <a:spcPts val="600"/>
              </a:spcBef>
              <a:buClr>
                <a:srgbClr val="CC0000"/>
              </a:buClr>
              <a:buSzPct val="110000"/>
            </a:pPr>
            <a:endParaRPr lang="en-US" sz="1200" b="0" dirty="0">
              <a:gradFill>
                <a:gsLst>
                  <a:gs pos="0">
                    <a:schemeClr val="bg1"/>
                  </a:gs>
                  <a:gs pos="99000">
                    <a:schemeClr val="bg1"/>
                  </a:gs>
                </a:gsLst>
                <a:lin ang="5400000" scaled="0"/>
              </a:gradFill>
              <a:latin typeface="Arial" panose="020B0604020202020204" pitchFamily="34" charset="0"/>
              <a:cs typeface="Arial" panose="020B0604020202020204" pitchFamily="34" charset="0"/>
            </a:endParaRPr>
          </a:p>
          <a:p>
            <a:pPr>
              <a:lnSpc>
                <a:spcPct val="100000"/>
              </a:lnSpc>
              <a:spcBef>
                <a:spcPts val="600"/>
              </a:spcBef>
              <a:buClr>
                <a:srgbClr val="CC0000"/>
              </a:buClr>
              <a:buSzPct val="110000"/>
            </a:pPr>
            <a:r>
              <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rPr>
              <a:t>For more information on brand download the </a:t>
            </a:r>
            <a:r>
              <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hlinkClick r:id="rId3"/>
              </a:rPr>
              <a:t>Field Guide</a:t>
            </a:r>
            <a:endPar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90000"/>
              </a:lnSpc>
              <a:spcBef>
                <a:spcPts val="600"/>
              </a:spcBef>
              <a:spcAft>
                <a:spcPts val="0"/>
              </a:spcAft>
              <a:buClr>
                <a:srgbClr val="CC0000"/>
              </a:buClr>
              <a:buSzPct val="110000"/>
              <a:buFontTx/>
              <a:buNone/>
              <a:tabLst/>
              <a:defRPr/>
            </a:pPr>
            <a:endPar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90000"/>
              </a:lnSpc>
              <a:spcBef>
                <a:spcPts val="600"/>
              </a:spcBef>
              <a:spcAft>
                <a:spcPts val="0"/>
              </a:spcAft>
              <a:buClr>
                <a:srgbClr val="CC0000"/>
              </a:buClr>
              <a:buSzPct val="110000"/>
              <a:buFontTx/>
              <a:buNone/>
              <a:tabLst/>
              <a:defRPr/>
            </a:pPr>
            <a:r>
              <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rPr>
              <a:t>For questions about this template email: </a:t>
            </a:r>
            <a:r>
              <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hlinkClick r:id="rId4"/>
              </a:rPr>
              <a:t>thestudio@slalom.com</a:t>
            </a:r>
            <a:endPar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80155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_dark">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438150"/>
            <a:ext cx="329361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bg1"/>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3" name="Text Placeholder 2"/>
          <p:cNvSpPr>
            <a:spLocks noGrp="1"/>
          </p:cNvSpPr>
          <p:nvPr>
            <p:ph type="body" sz="quarter" idx="10" hasCustomPrompt="1"/>
          </p:nvPr>
        </p:nvSpPr>
        <p:spPr>
          <a:xfrm>
            <a:off x="4571999" y="518433"/>
            <a:ext cx="3308555" cy="2212971"/>
          </a:xfrm>
        </p:spPr>
        <p:txBody>
          <a:bodyPr tIns="0" bIns="0"/>
          <a:lstStyle>
            <a:lvl1pPr marL="0" indent="0">
              <a:buNone/>
              <a:defRPr sz="1600" baseline="0">
                <a:solidFill>
                  <a:schemeClr val="accent6"/>
                </a:solidFill>
              </a:defRPr>
            </a:lvl1pPr>
            <a:lvl2pPr marL="173037" indent="0">
              <a:buNone/>
              <a:defRPr>
                <a:solidFill>
                  <a:schemeClr val="accent6"/>
                </a:solidFill>
              </a:defRPr>
            </a:lvl2pPr>
            <a:lvl3pPr marL="323850" indent="0">
              <a:buNone/>
              <a:defRPr>
                <a:solidFill>
                  <a:schemeClr val="accent6"/>
                </a:solidFill>
              </a:defRPr>
            </a:lvl3pPr>
            <a:lvl4pPr marL="457200" indent="0">
              <a:buNone/>
              <a:defRPr>
                <a:solidFill>
                  <a:schemeClr val="accent6"/>
                </a:solidFill>
              </a:defRPr>
            </a:lvl4pPr>
            <a:lvl5pPr marL="593725" indent="0">
              <a:buNone/>
              <a:defRPr>
                <a:solidFill>
                  <a:schemeClr val="accent6"/>
                </a:solidFill>
              </a:defRPr>
            </a:lvl5pPr>
          </a:lstStyle>
          <a:p>
            <a:pPr lvl="0"/>
            <a:r>
              <a:rPr lang="en-US" dirty="0"/>
              <a:t>Enter text here</a:t>
            </a:r>
            <a:endParaRPr lang="en-GB" dirty="0"/>
          </a:p>
        </p:txBody>
      </p:sp>
      <p:sp>
        <p:nvSpPr>
          <p:cNvPr id="5" name="TextBox 4"/>
          <p:cNvSpPr txBox="1"/>
          <p:nvPr userDrawn="1"/>
        </p:nvSpPr>
        <p:spPr>
          <a:xfrm>
            <a:off x="8236268" y="4560147"/>
            <a:ext cx="449636"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fld id="{A86CDF6F-2953-460E-BD1D-295C411077A7}" type="slidenum">
              <a:rPr lang="en-GB" sz="600" spc="0" baseline="0" smtClean="0">
                <a:solidFill>
                  <a:schemeClr val="accent5"/>
                </a:solidFill>
                <a:latin typeface="Arial" panose="020B0604020202020204" pitchFamily="34" charset="0"/>
                <a:cs typeface="Arial" panose="020B0604020202020204" pitchFamily="34" charset="0"/>
              </a:rPr>
              <a:t>‹#›</a:t>
            </a:fld>
            <a:endParaRPr lang="en-GB" sz="600" spc="0" baseline="0" dirty="0">
              <a:solidFill>
                <a:schemeClr val="accent5"/>
              </a:solidFill>
              <a:latin typeface="Arial" panose="020B0604020202020204" pitchFamily="34" charset="0"/>
              <a:cs typeface="Arial" panose="020B0604020202020204" pitchFamily="34" charset="0"/>
            </a:endParaRPr>
          </a:p>
        </p:txBody>
      </p:sp>
      <p:sp>
        <p:nvSpPr>
          <p:cNvPr id="7"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3684236284"/>
      </p:ext>
    </p:extLst>
  </p:cSld>
  <p:clrMapOvr>
    <a:masterClrMapping/>
  </p:clrMapOvr>
  <p:transition spd="slow">
    <p:push dir="u"/>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_gray">
    <p:bg>
      <p:bgPr>
        <a:solidFill>
          <a:schemeClr val="bg2"/>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438150"/>
            <a:ext cx="322503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accent3"/>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7" name="Text Placeholder 2"/>
          <p:cNvSpPr>
            <a:spLocks noGrp="1"/>
          </p:cNvSpPr>
          <p:nvPr>
            <p:ph type="body" sz="quarter" idx="13" hasCustomPrompt="1"/>
          </p:nvPr>
        </p:nvSpPr>
        <p:spPr>
          <a:xfrm>
            <a:off x="4586748" y="518433"/>
            <a:ext cx="3267634" cy="2506435"/>
          </a:xfrm>
        </p:spPr>
        <p:txBody>
          <a:bodyPr tIns="0" bIns="0" anchor="t"/>
          <a:lstStyle>
            <a:lvl1pPr marL="0" indent="0" algn="l" defTabSz="914400" rtl="0" eaLnBrk="1" latinLnBrk="0" hangingPunct="1">
              <a:lnSpc>
                <a:spcPct val="100000"/>
              </a:lnSpc>
              <a:spcBef>
                <a:spcPts val="750"/>
              </a:spcBef>
              <a:buClr>
                <a:schemeClr val="accent2"/>
              </a:buClr>
              <a:buSzPct val="110000"/>
              <a:buFont typeface="Wingdings" panose="05000000000000000000" pitchFamily="2" charset="2"/>
              <a:buNone/>
              <a:defRPr lang="en-US" sz="1600" kern="1200" spc="0" baseline="0" dirty="0" smtClean="0">
                <a:solidFill>
                  <a:schemeClr val="accent4"/>
                </a:solidFill>
                <a:latin typeface="+mj-lt"/>
                <a:ea typeface="+mn-ea"/>
                <a:cs typeface="Segoe UI" panose="020B0502040204020203" pitchFamily="34" charset="0"/>
              </a:defRPr>
            </a:lvl1pPr>
            <a:lvl2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2pPr>
            <a:lvl3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3pPr>
            <a:lvl4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4pPr>
            <a:lvl5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GB" sz="1600" kern="1200" spc="80" baseline="0" dirty="0" smtClean="0">
                <a:solidFill>
                  <a:schemeClr val="accent6"/>
                </a:solidFill>
                <a:latin typeface="+mj-lt"/>
                <a:ea typeface="+mn-ea"/>
                <a:cs typeface="Segoe UI" panose="020B0502040204020203" pitchFamily="34" charset="0"/>
              </a:defRPr>
            </a:lvl5pPr>
          </a:lstStyle>
          <a:p>
            <a:pPr lvl="0"/>
            <a:r>
              <a:rPr lang="en-US" dirty="0"/>
              <a:t>Enter text here</a:t>
            </a:r>
            <a:endParaRPr lang="en-GB" dirty="0"/>
          </a:p>
        </p:txBody>
      </p:sp>
      <p:sp>
        <p:nvSpPr>
          <p:cNvPr id="4" name="TextBox 3"/>
          <p:cNvSpPr txBox="1"/>
          <p:nvPr userDrawn="1"/>
        </p:nvSpPr>
        <p:spPr>
          <a:xfrm>
            <a:off x="8236268" y="4560148"/>
            <a:ext cx="449636"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fld id="{A86CDF6F-2953-460E-BD1D-295C411077A7}" type="slidenum">
              <a:rPr lang="en-GB" sz="600" spc="0" baseline="0" smtClean="0">
                <a:solidFill>
                  <a:schemeClr val="accent5"/>
                </a:solidFill>
                <a:latin typeface="Arial" panose="020B0604020202020204" pitchFamily="34" charset="0"/>
                <a:cs typeface="Arial" panose="020B0604020202020204" pitchFamily="34" charset="0"/>
              </a:rPr>
              <a:t>‹#›</a:t>
            </a:fld>
            <a:endParaRPr lang="en-GB" sz="600" spc="0" baseline="0" dirty="0">
              <a:solidFill>
                <a:schemeClr val="accent5"/>
              </a:solidFill>
              <a:latin typeface="Arial" panose="020B0604020202020204" pitchFamily="34" charset="0"/>
              <a:cs typeface="Arial" panose="020B0604020202020204" pitchFamily="34" charset="0"/>
            </a:endParaRPr>
          </a:p>
        </p:txBody>
      </p:sp>
      <p:sp>
        <p:nvSpPr>
          <p:cNvPr id="5" name="Text Placeholder 3"/>
          <p:cNvSpPr>
            <a:spLocks noGrp="1"/>
          </p:cNvSpPr>
          <p:nvPr>
            <p:ph type="body" sz="quarter" idx="17" hasCustomPrompt="1"/>
          </p:nvPr>
        </p:nvSpPr>
        <p:spPr>
          <a:xfrm>
            <a:off x="466725" y="4603376"/>
            <a:ext cx="1823085" cy="106456"/>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287976385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_divider_gray">
    <p:bg>
      <p:bgPr>
        <a:solidFill>
          <a:schemeClr val="bg2"/>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1" y="1938770"/>
            <a:ext cx="6396343" cy="1265959"/>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4400" b="1" kern="0" spc="-150" baseline="0" dirty="0">
                <a:solidFill>
                  <a:schemeClr val="accent3"/>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8" name="Text Placeholder 7"/>
          <p:cNvSpPr>
            <a:spLocks noGrp="1"/>
          </p:cNvSpPr>
          <p:nvPr>
            <p:ph type="body" sz="quarter" idx="10" hasCustomPrompt="1"/>
          </p:nvPr>
        </p:nvSpPr>
        <p:spPr>
          <a:xfrm>
            <a:off x="466725" y="3282950"/>
            <a:ext cx="6396038" cy="987425"/>
          </a:xfrm>
        </p:spPr>
        <p:txBody>
          <a:bodyPr/>
          <a:lstStyle>
            <a:lvl1pPr marL="228600" indent="-228600">
              <a:lnSpc>
                <a:spcPct val="100000"/>
              </a:lnSpc>
              <a:spcBef>
                <a:spcPts val="750"/>
              </a:spcBef>
              <a:buClr>
                <a:schemeClr val="accent4"/>
              </a:buClr>
              <a:buAutoNum type="arabicParenR"/>
              <a:defRPr/>
            </a:lvl1pPr>
          </a:lstStyle>
          <a:p>
            <a:pPr marL="342900" indent="-342900">
              <a:lnSpc>
                <a:spcPct val="100000"/>
              </a:lnSpc>
              <a:spcBef>
                <a:spcPts val="750"/>
              </a:spcBef>
              <a:buAutoNum type="arabicParenR"/>
            </a:pPr>
            <a:r>
              <a:rPr lang="en-US" sz="1200" b="0" spc="0" baseline="0" dirty="0">
                <a:solidFill>
                  <a:schemeClr val="accent4"/>
                </a:solidFill>
              </a:rPr>
              <a:t>Agenda item</a:t>
            </a:r>
          </a:p>
          <a:p>
            <a:pPr marL="342900" indent="-342900">
              <a:lnSpc>
                <a:spcPct val="100000"/>
              </a:lnSpc>
              <a:spcBef>
                <a:spcPts val="750"/>
              </a:spcBef>
              <a:buAutoNum type="arabicParenR"/>
            </a:pPr>
            <a:r>
              <a:rPr lang="en-US" sz="1200" b="0" spc="0" baseline="0" dirty="0">
                <a:solidFill>
                  <a:schemeClr val="accent4"/>
                </a:solidFill>
              </a:rPr>
              <a:t>Agenda item</a:t>
            </a:r>
          </a:p>
          <a:p>
            <a:pPr marL="342900" indent="-342900">
              <a:lnSpc>
                <a:spcPct val="100000"/>
              </a:lnSpc>
              <a:spcBef>
                <a:spcPts val="750"/>
              </a:spcBef>
              <a:buAutoNum type="arabicParenR"/>
            </a:pPr>
            <a:r>
              <a:rPr lang="en-US" sz="1200" b="0" spc="0" baseline="0" dirty="0">
                <a:solidFill>
                  <a:schemeClr val="accent4"/>
                </a:solidFill>
              </a:rPr>
              <a:t>Agenda item</a:t>
            </a:r>
          </a:p>
        </p:txBody>
      </p:sp>
      <p:sp>
        <p:nvSpPr>
          <p:cNvPr id="4" name="TextBox 3"/>
          <p:cNvSpPr txBox="1"/>
          <p:nvPr userDrawn="1"/>
        </p:nvSpPr>
        <p:spPr>
          <a:xfrm>
            <a:off x="8236268" y="4560148"/>
            <a:ext cx="449636"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fld id="{A86CDF6F-2953-460E-BD1D-295C411077A7}" type="slidenum">
              <a:rPr lang="en-GB" sz="600" spc="0" baseline="0" smtClean="0">
                <a:solidFill>
                  <a:schemeClr val="accent5"/>
                </a:solidFill>
                <a:latin typeface="Arial" panose="020B0604020202020204" pitchFamily="34" charset="0"/>
                <a:cs typeface="Arial" panose="020B0604020202020204" pitchFamily="34" charset="0"/>
              </a:rPr>
              <a:t>‹#›</a:t>
            </a:fld>
            <a:endParaRPr lang="en-GB" sz="600" spc="0" baseline="0" dirty="0">
              <a:solidFill>
                <a:schemeClr val="accent5"/>
              </a:solidFill>
              <a:latin typeface="Arial" panose="020B0604020202020204" pitchFamily="34" charset="0"/>
              <a:cs typeface="Arial" panose="020B0604020202020204" pitchFamily="34" charset="0"/>
            </a:endParaRPr>
          </a:p>
        </p:txBody>
      </p:sp>
      <p:sp>
        <p:nvSpPr>
          <p:cNvPr id="5" name="Text Placeholder 3"/>
          <p:cNvSpPr>
            <a:spLocks noGrp="1"/>
          </p:cNvSpPr>
          <p:nvPr>
            <p:ph type="body" sz="quarter" idx="17" hasCustomPrompt="1"/>
          </p:nvPr>
        </p:nvSpPr>
        <p:spPr>
          <a:xfrm>
            <a:off x="466725" y="4603376"/>
            <a:ext cx="1823085" cy="106456"/>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274531083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Agenda_divider_gray">
    <p:bg>
      <p:bgRef idx="1001">
        <a:schemeClr val="bg1"/>
      </p:bgRef>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1" y="1938770"/>
            <a:ext cx="6396343" cy="1265959"/>
          </a:xfrm>
          <a:prstGeom prst="rect">
            <a:avLst/>
          </a:prstGeom>
        </p:spPr>
        <p:txBody>
          <a:bodyPr vert="horz" lIns="0" tIns="0" rIns="0" bIns="0" rtlCol="0" anchor="b">
            <a:noAutofit/>
          </a:bodyPr>
          <a:lstStyle>
            <a:lvl1pPr marL="0" algn="l" defTabSz="914400" rtl="0" eaLnBrk="1" latinLnBrk="0" hangingPunct="1">
              <a:lnSpc>
                <a:spcPct val="90000"/>
              </a:lnSpc>
              <a:spcBef>
                <a:spcPct val="0"/>
              </a:spcBef>
              <a:buNone/>
              <a:defRPr lang="en-US" sz="4400" b="1" kern="0" spc="-150" baseline="0" dirty="0">
                <a:solidFill>
                  <a:schemeClr val="tx1"/>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8" name="Text Placeholder 7"/>
          <p:cNvSpPr>
            <a:spLocks noGrp="1"/>
          </p:cNvSpPr>
          <p:nvPr>
            <p:ph type="body" sz="quarter" idx="10" hasCustomPrompt="1"/>
          </p:nvPr>
        </p:nvSpPr>
        <p:spPr>
          <a:xfrm>
            <a:off x="466725" y="3282950"/>
            <a:ext cx="6396038" cy="987425"/>
          </a:xfrm>
        </p:spPr>
        <p:txBody>
          <a:bodyPr/>
          <a:lstStyle>
            <a:lvl1pPr marL="228600" indent="-228600">
              <a:lnSpc>
                <a:spcPct val="100000"/>
              </a:lnSpc>
              <a:spcBef>
                <a:spcPts val="750"/>
              </a:spcBef>
              <a:buClr>
                <a:schemeClr val="accent4"/>
              </a:buClr>
              <a:buAutoNum type="arabicParenR"/>
              <a:defRPr>
                <a:solidFill>
                  <a:schemeClr val="accent6"/>
                </a:solidFill>
              </a:defRPr>
            </a:lvl1pPr>
          </a:lstStyle>
          <a:p>
            <a:pPr marL="342900" indent="-342900">
              <a:lnSpc>
                <a:spcPct val="100000"/>
              </a:lnSpc>
              <a:spcBef>
                <a:spcPts val="750"/>
              </a:spcBef>
              <a:buAutoNum type="arabicParenR"/>
            </a:pPr>
            <a:r>
              <a:rPr lang="en-US" sz="1200" b="0" spc="0" baseline="0" dirty="0">
                <a:solidFill>
                  <a:schemeClr val="accent4"/>
                </a:solidFill>
              </a:rPr>
              <a:t>Agenda item</a:t>
            </a:r>
          </a:p>
          <a:p>
            <a:pPr marL="342900" indent="-342900">
              <a:lnSpc>
                <a:spcPct val="100000"/>
              </a:lnSpc>
              <a:spcBef>
                <a:spcPts val="750"/>
              </a:spcBef>
              <a:buAutoNum type="arabicParenR"/>
            </a:pPr>
            <a:r>
              <a:rPr lang="en-US" sz="1200" b="0" spc="0" baseline="0" dirty="0">
                <a:solidFill>
                  <a:schemeClr val="accent4"/>
                </a:solidFill>
              </a:rPr>
              <a:t>Agenda item</a:t>
            </a:r>
          </a:p>
          <a:p>
            <a:pPr marL="342900" indent="-342900">
              <a:lnSpc>
                <a:spcPct val="100000"/>
              </a:lnSpc>
              <a:spcBef>
                <a:spcPts val="750"/>
              </a:spcBef>
              <a:buAutoNum type="arabicParenR"/>
            </a:pPr>
            <a:r>
              <a:rPr lang="en-US" sz="1200" b="0" spc="0" baseline="0" dirty="0">
                <a:solidFill>
                  <a:schemeClr val="accent4"/>
                </a:solidFill>
              </a:rPr>
              <a:t>Agenda item</a:t>
            </a:r>
          </a:p>
        </p:txBody>
      </p:sp>
      <p:sp>
        <p:nvSpPr>
          <p:cNvPr id="4" name="TextBox 3"/>
          <p:cNvSpPr txBox="1"/>
          <p:nvPr userDrawn="1"/>
        </p:nvSpPr>
        <p:spPr>
          <a:xfrm>
            <a:off x="8236268" y="4560148"/>
            <a:ext cx="449636"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fld id="{A86CDF6F-2953-460E-BD1D-295C411077A7}" type="slidenum">
              <a:rPr lang="en-GB" sz="600" spc="0" baseline="0" smtClean="0">
                <a:solidFill>
                  <a:schemeClr val="accent5"/>
                </a:solidFill>
                <a:latin typeface="Arial" panose="020B0604020202020204" pitchFamily="34" charset="0"/>
                <a:cs typeface="Arial" panose="020B0604020202020204" pitchFamily="34" charset="0"/>
              </a:rPr>
              <a:t>‹#›</a:t>
            </a:fld>
            <a:endParaRPr lang="en-GB" sz="600" spc="0" baseline="0" dirty="0">
              <a:solidFill>
                <a:schemeClr val="accent5"/>
              </a:solidFill>
              <a:latin typeface="Arial" panose="020B0604020202020204" pitchFamily="34" charset="0"/>
              <a:cs typeface="Arial" panose="020B0604020202020204" pitchFamily="34" charset="0"/>
            </a:endParaRPr>
          </a:p>
        </p:txBody>
      </p:sp>
      <p:sp>
        <p:nvSpPr>
          <p:cNvPr id="5" name="Text Placeholder 3"/>
          <p:cNvSpPr>
            <a:spLocks noGrp="1"/>
          </p:cNvSpPr>
          <p:nvPr>
            <p:ph type="body" sz="quarter" idx="17" hasCustomPrompt="1"/>
          </p:nvPr>
        </p:nvSpPr>
        <p:spPr>
          <a:xfrm>
            <a:off x="466725" y="4612340"/>
            <a:ext cx="1823085" cy="97491"/>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2457939130"/>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ubtitle_light">
    <p:bg>
      <p:bgPr>
        <a:solidFill>
          <a:srgbClr val="FFFFFF"/>
        </a:solidFill>
        <a:effectLst/>
      </p:bgPr>
    </p:bg>
    <p:spTree>
      <p:nvGrpSpPr>
        <p:cNvPr id="1" name=""/>
        <p:cNvGrpSpPr/>
        <p:nvPr/>
      </p:nvGrpSpPr>
      <p:grpSpPr>
        <a:xfrm>
          <a:off x="0" y="0"/>
          <a:ext cx="0" cy="0"/>
          <a:chOff x="0" y="0"/>
          <a:chExt cx="0" cy="0"/>
        </a:xfrm>
      </p:grpSpPr>
      <p:sp>
        <p:nvSpPr>
          <p:cNvPr id="9" name="Text Placeholder 4"/>
          <p:cNvSpPr>
            <a:spLocks noGrp="1"/>
          </p:cNvSpPr>
          <p:nvPr>
            <p:ph type="body" sz="quarter" idx="16"/>
          </p:nvPr>
        </p:nvSpPr>
        <p:spPr>
          <a:xfrm>
            <a:off x="465187" y="894740"/>
            <a:ext cx="8219717" cy="170816"/>
          </a:xfrm>
        </p:spPr>
        <p:txBody>
          <a:bodyPr tIns="0"/>
          <a:lstStyle>
            <a:lvl1pPr marL="0" indent="0">
              <a:buNone/>
              <a:defRPr lang="en-US" sz="1100" kern="1200" spc="0" baseline="0" dirty="0">
                <a:solidFill>
                  <a:schemeClr val="accent4"/>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3" name="Text Placeholder 2"/>
          <p:cNvSpPr>
            <a:spLocks noGrp="1"/>
          </p:cNvSpPr>
          <p:nvPr>
            <p:ph type="body" sz="quarter" idx="17" hasCustomPrompt="1"/>
          </p:nvPr>
        </p:nvSpPr>
        <p:spPr>
          <a:xfrm>
            <a:off x="465138" y="438150"/>
            <a:ext cx="8221662" cy="368300"/>
          </a:xfrm>
        </p:spPr>
        <p:txBody>
          <a:bodyPr tIns="0" bIns="0"/>
          <a:lstStyle>
            <a:lvl1pPr marL="0" indent="0">
              <a:spcBef>
                <a:spcPts val="0"/>
              </a:spcBef>
              <a:buNone/>
              <a:defRPr sz="2400" b="1" spc="-70" baseline="0">
                <a:solidFill>
                  <a:schemeClr val="accent3"/>
                </a:solidFill>
              </a:defRPr>
            </a:lvl1pPr>
            <a:lvl2pPr>
              <a:defRPr b="1"/>
            </a:lvl2pPr>
            <a:lvl3pPr>
              <a:defRPr b="1"/>
            </a:lvl3pPr>
            <a:lvl4pPr>
              <a:defRPr b="1"/>
            </a:lvl4pPr>
            <a:lvl5pPr>
              <a:defRPr b="1"/>
            </a:lvl5pPr>
          </a:lstStyle>
          <a:p>
            <a:pPr lvl="0"/>
            <a:r>
              <a:rPr lang="en-US" dirty="0"/>
              <a:t>Insert slide title here</a:t>
            </a:r>
            <a:endParaRPr lang="en-GB" dirty="0"/>
          </a:p>
        </p:txBody>
      </p:sp>
      <p:sp>
        <p:nvSpPr>
          <p:cNvPr id="4" name="Text Placeholder 3"/>
          <p:cNvSpPr>
            <a:spLocks noGrp="1"/>
          </p:cNvSpPr>
          <p:nvPr>
            <p:ph type="body" sz="quarter" idx="18" hasCustomPrompt="1"/>
          </p:nvPr>
        </p:nvSpPr>
        <p:spPr>
          <a:xfrm>
            <a:off x="466725" y="4616824"/>
            <a:ext cx="1823085" cy="9300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366695228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Subtitle_gray">
    <p:bg>
      <p:bgPr>
        <a:solidFill>
          <a:schemeClr val="bg2"/>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465138" y="438150"/>
            <a:ext cx="8221662" cy="368300"/>
          </a:xfrm>
        </p:spPr>
        <p:txBody>
          <a:bodyPr tIns="0" bIns="0"/>
          <a:lstStyle>
            <a:lvl1pPr marL="0" indent="0">
              <a:spcBef>
                <a:spcPts val="0"/>
              </a:spcBef>
              <a:buNone/>
              <a:defRPr sz="2400" b="1" spc="-70" baseline="0">
                <a:solidFill>
                  <a:schemeClr val="accent3"/>
                </a:solidFill>
              </a:defRPr>
            </a:lvl1pPr>
            <a:lvl2pPr>
              <a:defRPr b="1"/>
            </a:lvl2pPr>
            <a:lvl3pPr>
              <a:defRPr b="1"/>
            </a:lvl3pPr>
            <a:lvl4pPr>
              <a:defRPr b="1"/>
            </a:lvl4pPr>
            <a:lvl5pPr>
              <a:defRPr b="1"/>
            </a:lvl5pPr>
          </a:lstStyle>
          <a:p>
            <a:pPr lvl="0"/>
            <a:r>
              <a:rPr lang="en-US" dirty="0"/>
              <a:t>Insert slide title here</a:t>
            </a:r>
            <a:endParaRPr lang="en-GB" dirty="0"/>
          </a:p>
        </p:txBody>
      </p:sp>
      <p:sp>
        <p:nvSpPr>
          <p:cNvPr id="8" name="Text Placeholder 4"/>
          <p:cNvSpPr>
            <a:spLocks noGrp="1"/>
          </p:cNvSpPr>
          <p:nvPr>
            <p:ph type="body" sz="quarter" idx="16"/>
          </p:nvPr>
        </p:nvSpPr>
        <p:spPr>
          <a:xfrm>
            <a:off x="465187" y="894740"/>
            <a:ext cx="8219717" cy="170816"/>
          </a:xfrm>
        </p:spPr>
        <p:txBody>
          <a:bodyPr tIns="0"/>
          <a:lstStyle>
            <a:lvl1pPr marL="0" indent="0">
              <a:buNone/>
              <a:defRPr lang="en-US" sz="1100" kern="1200" spc="0" baseline="0" dirty="0">
                <a:solidFill>
                  <a:schemeClr val="accent4"/>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5" name="Text Placeholder 3"/>
          <p:cNvSpPr>
            <a:spLocks noGrp="1"/>
          </p:cNvSpPr>
          <p:nvPr>
            <p:ph type="body" sz="quarter" idx="18" hasCustomPrompt="1"/>
          </p:nvPr>
        </p:nvSpPr>
        <p:spPr>
          <a:xfrm>
            <a:off x="466725" y="4612340"/>
            <a:ext cx="1823085" cy="97491"/>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366806965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Subtitle_dark">
    <p:bg>
      <p:bgRef idx="1001">
        <a:schemeClr val="bg1"/>
      </p:bgRef>
    </p:bg>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465138" y="438150"/>
            <a:ext cx="8221662" cy="368300"/>
          </a:xfrm>
        </p:spPr>
        <p:txBody>
          <a:bodyPr tIns="0" bIns="0"/>
          <a:lstStyle>
            <a:lvl1pPr marL="0" indent="0">
              <a:spcBef>
                <a:spcPts val="0"/>
              </a:spcBef>
              <a:buNone/>
              <a:defRPr sz="2400" b="1" spc="-70" baseline="0">
                <a:solidFill>
                  <a:schemeClr val="tx1"/>
                </a:solidFill>
              </a:defRPr>
            </a:lvl1pPr>
            <a:lvl2pPr>
              <a:defRPr b="1"/>
            </a:lvl2pPr>
            <a:lvl3pPr>
              <a:defRPr b="1"/>
            </a:lvl3pPr>
            <a:lvl4pPr>
              <a:defRPr b="1"/>
            </a:lvl4pPr>
            <a:lvl5pPr>
              <a:defRPr b="1"/>
            </a:lvl5pPr>
          </a:lstStyle>
          <a:p>
            <a:pPr lvl="0"/>
            <a:r>
              <a:rPr lang="en-US" dirty="0"/>
              <a:t>Insert slide title here</a:t>
            </a:r>
            <a:endParaRPr lang="en-GB" dirty="0"/>
          </a:p>
        </p:txBody>
      </p:sp>
      <p:sp>
        <p:nvSpPr>
          <p:cNvPr id="8" name="Text Placeholder 4"/>
          <p:cNvSpPr>
            <a:spLocks noGrp="1"/>
          </p:cNvSpPr>
          <p:nvPr>
            <p:ph type="body" sz="quarter" idx="16"/>
          </p:nvPr>
        </p:nvSpPr>
        <p:spPr>
          <a:xfrm>
            <a:off x="465187" y="894740"/>
            <a:ext cx="8219717" cy="170816"/>
          </a:xfrm>
        </p:spPr>
        <p:txBody>
          <a:bodyPr tIns="0"/>
          <a:lstStyle>
            <a:lvl1pPr marL="0" indent="0">
              <a:buNone/>
              <a:defRPr lang="en-US" sz="1100" kern="1200" spc="0" baseline="0" dirty="0">
                <a:solidFill>
                  <a:schemeClr val="accent6"/>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5" name="Text Placeholder 3"/>
          <p:cNvSpPr>
            <a:spLocks noGrp="1"/>
          </p:cNvSpPr>
          <p:nvPr>
            <p:ph type="body" sz="quarter" idx="18" hasCustomPrompt="1"/>
          </p:nvPr>
        </p:nvSpPr>
        <p:spPr>
          <a:xfrm>
            <a:off x="466725" y="4612340"/>
            <a:ext cx="1823085" cy="97491"/>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35950613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subtitle_bold_light">
    <p:bg>
      <p:bgPr>
        <a:solidFill>
          <a:srgbClr val="FFFFFF"/>
        </a:solidFill>
        <a:effectLst/>
      </p:bgPr>
    </p:bg>
    <p:spTree>
      <p:nvGrpSpPr>
        <p:cNvPr id="1" name=""/>
        <p:cNvGrpSpPr/>
        <p:nvPr/>
      </p:nvGrpSpPr>
      <p:grpSpPr>
        <a:xfrm>
          <a:off x="0" y="0"/>
          <a:ext cx="0" cy="0"/>
          <a:chOff x="0" y="0"/>
          <a:chExt cx="0" cy="0"/>
        </a:xfrm>
      </p:grpSpPr>
      <p:sp>
        <p:nvSpPr>
          <p:cNvPr id="10" name="Text Placeholder 4"/>
          <p:cNvSpPr>
            <a:spLocks noGrp="1"/>
          </p:cNvSpPr>
          <p:nvPr>
            <p:ph type="body" sz="quarter" idx="16"/>
          </p:nvPr>
        </p:nvSpPr>
        <p:spPr>
          <a:xfrm>
            <a:off x="464494" y="1488137"/>
            <a:ext cx="2274660" cy="3062171"/>
          </a:xfrm>
        </p:spPr>
        <p:txBody>
          <a:bodyPr tIns="0"/>
          <a:lstStyle>
            <a:lvl1pPr marL="0" indent="0">
              <a:lnSpc>
                <a:spcPct val="150000"/>
              </a:lnSpc>
              <a:buNone/>
              <a:defRPr lang="en-US" sz="1100" kern="1200" spc="0" baseline="0" dirty="0">
                <a:solidFill>
                  <a:schemeClr val="accent4"/>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11" name="Text Placeholder 7"/>
          <p:cNvSpPr>
            <a:spLocks noGrp="1"/>
          </p:cNvSpPr>
          <p:nvPr>
            <p:ph type="body" sz="quarter" idx="11" hasCustomPrompt="1"/>
          </p:nvPr>
        </p:nvSpPr>
        <p:spPr>
          <a:xfrm>
            <a:off x="464493" y="441223"/>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master style</a:t>
            </a:r>
            <a:endParaRPr lang="en-GB" dirty="0"/>
          </a:p>
        </p:txBody>
      </p:sp>
      <p:sp>
        <p:nvSpPr>
          <p:cNvPr id="4" name="Text Placeholder 3"/>
          <p:cNvSpPr>
            <a:spLocks noGrp="1"/>
          </p:cNvSpPr>
          <p:nvPr>
            <p:ph type="body" sz="quarter" idx="17" hasCustomPrompt="1"/>
          </p:nvPr>
        </p:nvSpPr>
        <p:spPr>
          <a:xfrm>
            <a:off x="466725" y="4621306"/>
            <a:ext cx="1823085" cy="88526"/>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81540149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subtitle_bold_gray">
    <p:bg>
      <p:bgPr>
        <a:solidFill>
          <a:schemeClr val="bg2"/>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1" hasCustomPrompt="1"/>
          </p:nvPr>
        </p:nvSpPr>
        <p:spPr>
          <a:xfrm>
            <a:off x="464493" y="441223"/>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master style</a:t>
            </a:r>
            <a:endParaRPr lang="en-GB" dirty="0"/>
          </a:p>
        </p:txBody>
      </p:sp>
      <p:sp>
        <p:nvSpPr>
          <p:cNvPr id="6" name="Text Placeholder 4"/>
          <p:cNvSpPr>
            <a:spLocks noGrp="1"/>
          </p:cNvSpPr>
          <p:nvPr>
            <p:ph type="body" sz="quarter" idx="16"/>
          </p:nvPr>
        </p:nvSpPr>
        <p:spPr>
          <a:xfrm>
            <a:off x="464494" y="1488137"/>
            <a:ext cx="2274660" cy="3062171"/>
          </a:xfrm>
        </p:spPr>
        <p:txBody>
          <a:bodyPr tIns="0"/>
          <a:lstStyle>
            <a:lvl1pPr marL="0" indent="0">
              <a:lnSpc>
                <a:spcPct val="150000"/>
              </a:lnSpc>
              <a:buNone/>
              <a:defRPr lang="en-US" sz="1100" kern="1200" spc="0" baseline="0" dirty="0">
                <a:solidFill>
                  <a:schemeClr val="accent4"/>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69321396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subtitle_bold_dark">
    <p:bg>
      <p:bgRef idx="1001">
        <a:schemeClr val="bg1"/>
      </p:bgRef>
    </p:bg>
    <p:spTree>
      <p:nvGrpSpPr>
        <p:cNvPr id="1" name=""/>
        <p:cNvGrpSpPr/>
        <p:nvPr/>
      </p:nvGrpSpPr>
      <p:grpSpPr>
        <a:xfrm>
          <a:off x="0" y="0"/>
          <a:ext cx="0" cy="0"/>
          <a:chOff x="0" y="0"/>
          <a:chExt cx="0" cy="0"/>
        </a:xfrm>
      </p:grpSpPr>
      <p:sp>
        <p:nvSpPr>
          <p:cNvPr id="5" name="Text Placeholder 7"/>
          <p:cNvSpPr>
            <a:spLocks noGrp="1"/>
          </p:cNvSpPr>
          <p:nvPr>
            <p:ph type="body" sz="quarter" idx="11" hasCustomPrompt="1"/>
          </p:nvPr>
        </p:nvSpPr>
        <p:spPr>
          <a:xfrm>
            <a:off x="464493" y="438150"/>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tx1"/>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master style</a:t>
            </a:r>
            <a:endParaRPr lang="en-GB" dirty="0"/>
          </a:p>
        </p:txBody>
      </p:sp>
      <p:sp>
        <p:nvSpPr>
          <p:cNvPr id="6" name="Text Placeholder 4"/>
          <p:cNvSpPr>
            <a:spLocks noGrp="1"/>
          </p:cNvSpPr>
          <p:nvPr>
            <p:ph type="body" sz="quarter" idx="16"/>
          </p:nvPr>
        </p:nvSpPr>
        <p:spPr>
          <a:xfrm>
            <a:off x="464494" y="1488137"/>
            <a:ext cx="2274660" cy="3062171"/>
          </a:xfrm>
        </p:spPr>
        <p:txBody>
          <a:bodyPr tIns="0"/>
          <a:lstStyle>
            <a:lvl1pPr marL="0" indent="0">
              <a:lnSpc>
                <a:spcPct val="150000"/>
              </a:lnSpc>
              <a:buNone/>
              <a:defRPr lang="en-US" sz="1100" kern="1200" spc="0" baseline="0" dirty="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178951923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Slide_gray">
    <p:bg>
      <p:bgPr>
        <a:solidFill>
          <a:schemeClr val="bg2"/>
        </a:solidFill>
        <a:effectLst/>
      </p:bgPr>
    </p:bg>
    <p:spTree>
      <p:nvGrpSpPr>
        <p:cNvPr id="1" name=""/>
        <p:cNvGrpSpPr/>
        <p:nvPr/>
      </p:nvGrpSpPr>
      <p:grpSpPr>
        <a:xfrm>
          <a:off x="0" y="0"/>
          <a:ext cx="0" cy="0"/>
          <a:chOff x="0" y="0"/>
          <a:chExt cx="0" cy="0"/>
        </a:xfrm>
      </p:grpSpPr>
      <p:sp>
        <p:nvSpPr>
          <p:cNvPr id="3" name="Rectangle 2"/>
          <p:cNvSpPr/>
          <p:nvPr userDrawn="1"/>
        </p:nvSpPr>
        <p:spPr>
          <a:xfrm>
            <a:off x="8201278" y="4325193"/>
            <a:ext cx="793019" cy="550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
        <p:nvSpPr>
          <p:cNvPr id="2" name="Rectangle 1"/>
          <p:cNvSpPr/>
          <p:nvPr userDrawn="1"/>
        </p:nvSpPr>
        <p:spPr>
          <a:xfrm>
            <a:off x="8473800" y="4392930"/>
            <a:ext cx="210193" cy="2382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66006" y="2963121"/>
            <a:ext cx="4105994"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accent4"/>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 </a:t>
            </a:r>
          </a:p>
        </p:txBody>
      </p:sp>
      <p:grpSp>
        <p:nvGrpSpPr>
          <p:cNvPr id="12" name="Group 11"/>
          <p:cNvGrpSpPr>
            <a:grpSpLocks noChangeAspect="1"/>
          </p:cNvGrpSpPr>
          <p:nvPr userDrawn="1"/>
        </p:nvGrpSpPr>
        <p:grpSpPr>
          <a:xfrm>
            <a:off x="7974591" y="4447234"/>
            <a:ext cx="709402" cy="183918"/>
            <a:chOff x="4724400" y="3073400"/>
            <a:chExt cx="2743200" cy="711200"/>
          </a:xfrm>
          <a:solidFill>
            <a:schemeClr val="accent2"/>
          </a:solidFill>
        </p:grpSpPr>
        <p:sp>
          <p:nvSpPr>
            <p:cNvPr id="13" name="Freeform 5"/>
            <p:cNvSpPr>
              <a:spLocks/>
            </p:cNvSpPr>
            <p:nvPr/>
          </p:nvSpPr>
          <p:spPr bwMode="auto">
            <a:xfrm>
              <a:off x="5222875" y="3073400"/>
              <a:ext cx="133350" cy="698500"/>
            </a:xfrm>
            <a:custGeom>
              <a:avLst/>
              <a:gdLst>
                <a:gd name="T0" fmla="*/ 0 w 84"/>
                <a:gd name="T1" fmla="*/ 406 h 440"/>
                <a:gd name="T2" fmla="*/ 0 w 84"/>
                <a:gd name="T3" fmla="*/ 406 h 440"/>
                <a:gd name="T4" fmla="*/ 0 w 84"/>
                <a:gd name="T5" fmla="*/ 412 h 440"/>
                <a:gd name="T6" fmla="*/ 2 w 84"/>
                <a:gd name="T7" fmla="*/ 418 h 440"/>
                <a:gd name="T8" fmla="*/ 6 w 84"/>
                <a:gd name="T9" fmla="*/ 424 h 440"/>
                <a:gd name="T10" fmla="*/ 10 w 84"/>
                <a:gd name="T11" fmla="*/ 430 h 440"/>
                <a:gd name="T12" fmla="*/ 14 w 84"/>
                <a:gd name="T13" fmla="*/ 434 h 440"/>
                <a:gd name="T14" fmla="*/ 20 w 84"/>
                <a:gd name="T15" fmla="*/ 438 h 440"/>
                <a:gd name="T16" fmla="*/ 28 w 84"/>
                <a:gd name="T17" fmla="*/ 440 h 440"/>
                <a:gd name="T18" fmla="*/ 34 w 84"/>
                <a:gd name="T19" fmla="*/ 440 h 440"/>
                <a:gd name="T20" fmla="*/ 84 w 84"/>
                <a:gd name="T21" fmla="*/ 440 h 440"/>
                <a:gd name="T22" fmla="*/ 84 w 84"/>
                <a:gd name="T23" fmla="*/ 0 h 440"/>
                <a:gd name="T24" fmla="*/ 0 w 84"/>
                <a:gd name="T25" fmla="*/ 0 h 440"/>
                <a:gd name="T26" fmla="*/ 0 w 84"/>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40">
                  <a:moveTo>
                    <a:pt x="0" y="406"/>
                  </a:moveTo>
                  <a:lnTo>
                    <a:pt x="0" y="406"/>
                  </a:lnTo>
                  <a:lnTo>
                    <a:pt x="0" y="412"/>
                  </a:lnTo>
                  <a:lnTo>
                    <a:pt x="2" y="418"/>
                  </a:lnTo>
                  <a:lnTo>
                    <a:pt x="6" y="424"/>
                  </a:lnTo>
                  <a:lnTo>
                    <a:pt x="10" y="430"/>
                  </a:lnTo>
                  <a:lnTo>
                    <a:pt x="14" y="434"/>
                  </a:lnTo>
                  <a:lnTo>
                    <a:pt x="20" y="438"/>
                  </a:lnTo>
                  <a:lnTo>
                    <a:pt x="28" y="440"/>
                  </a:lnTo>
                  <a:lnTo>
                    <a:pt x="34" y="440"/>
                  </a:lnTo>
                  <a:lnTo>
                    <a:pt x="84" y="440"/>
                  </a:lnTo>
                  <a:lnTo>
                    <a:pt x="84"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4" name="Freeform 6"/>
            <p:cNvSpPr>
              <a:spLocks noEditPoints="1"/>
            </p:cNvSpPr>
            <p:nvPr/>
          </p:nvSpPr>
          <p:spPr bwMode="auto">
            <a:xfrm>
              <a:off x="5378450" y="3257550"/>
              <a:ext cx="523875" cy="527050"/>
            </a:xfrm>
            <a:custGeom>
              <a:avLst/>
              <a:gdLst>
                <a:gd name="T0" fmla="*/ 248 w 330"/>
                <a:gd name="T1" fmla="*/ 42 h 332"/>
                <a:gd name="T2" fmla="*/ 230 w 330"/>
                <a:gd name="T3" fmla="*/ 26 h 332"/>
                <a:gd name="T4" fmla="*/ 208 w 330"/>
                <a:gd name="T5" fmla="*/ 12 h 332"/>
                <a:gd name="T6" fmla="*/ 184 w 330"/>
                <a:gd name="T7" fmla="*/ 2 h 332"/>
                <a:gd name="T8" fmla="*/ 154 w 330"/>
                <a:gd name="T9" fmla="*/ 0 h 332"/>
                <a:gd name="T10" fmla="*/ 138 w 330"/>
                <a:gd name="T11" fmla="*/ 0 h 332"/>
                <a:gd name="T12" fmla="*/ 106 w 330"/>
                <a:gd name="T13" fmla="*/ 6 h 332"/>
                <a:gd name="T14" fmla="*/ 80 w 330"/>
                <a:gd name="T15" fmla="*/ 18 h 332"/>
                <a:gd name="T16" fmla="*/ 54 w 330"/>
                <a:gd name="T17" fmla="*/ 36 h 332"/>
                <a:gd name="T18" fmla="*/ 34 w 330"/>
                <a:gd name="T19" fmla="*/ 58 h 332"/>
                <a:gd name="T20" fmla="*/ 18 w 330"/>
                <a:gd name="T21" fmla="*/ 86 h 332"/>
                <a:gd name="T22" fmla="*/ 6 w 330"/>
                <a:gd name="T23" fmla="*/ 116 h 332"/>
                <a:gd name="T24" fmla="*/ 0 w 330"/>
                <a:gd name="T25" fmla="*/ 148 h 332"/>
                <a:gd name="T26" fmla="*/ 0 w 330"/>
                <a:gd name="T27" fmla="*/ 166 h 332"/>
                <a:gd name="T28" fmla="*/ 4 w 330"/>
                <a:gd name="T29" fmla="*/ 200 h 332"/>
                <a:gd name="T30" fmla="*/ 12 w 330"/>
                <a:gd name="T31" fmla="*/ 232 h 332"/>
                <a:gd name="T32" fmla="*/ 26 w 330"/>
                <a:gd name="T33" fmla="*/ 260 h 332"/>
                <a:gd name="T34" fmla="*/ 44 w 330"/>
                <a:gd name="T35" fmla="*/ 284 h 332"/>
                <a:gd name="T36" fmla="*/ 66 w 330"/>
                <a:gd name="T37" fmla="*/ 304 h 332"/>
                <a:gd name="T38" fmla="*/ 92 w 330"/>
                <a:gd name="T39" fmla="*/ 320 h 332"/>
                <a:gd name="T40" fmla="*/ 122 w 330"/>
                <a:gd name="T41" fmla="*/ 328 h 332"/>
                <a:gd name="T42" fmla="*/ 154 w 330"/>
                <a:gd name="T43" fmla="*/ 332 h 332"/>
                <a:gd name="T44" fmla="*/ 168 w 330"/>
                <a:gd name="T45" fmla="*/ 332 h 332"/>
                <a:gd name="T46" fmla="*/ 196 w 330"/>
                <a:gd name="T47" fmla="*/ 324 h 332"/>
                <a:gd name="T48" fmla="*/ 220 w 330"/>
                <a:gd name="T49" fmla="*/ 314 h 332"/>
                <a:gd name="T50" fmla="*/ 240 w 330"/>
                <a:gd name="T51" fmla="*/ 298 h 332"/>
                <a:gd name="T52" fmla="*/ 248 w 330"/>
                <a:gd name="T53" fmla="*/ 290 h 332"/>
                <a:gd name="T54" fmla="*/ 248 w 330"/>
                <a:gd name="T55" fmla="*/ 296 h 332"/>
                <a:gd name="T56" fmla="*/ 254 w 330"/>
                <a:gd name="T57" fmla="*/ 308 h 332"/>
                <a:gd name="T58" fmla="*/ 262 w 330"/>
                <a:gd name="T59" fmla="*/ 318 h 332"/>
                <a:gd name="T60" fmla="*/ 276 w 330"/>
                <a:gd name="T61" fmla="*/ 324 h 332"/>
                <a:gd name="T62" fmla="*/ 330 w 330"/>
                <a:gd name="T63" fmla="*/ 324 h 332"/>
                <a:gd name="T64" fmla="*/ 248 w 330"/>
                <a:gd name="T65" fmla="*/ 8 h 332"/>
                <a:gd name="T66" fmla="*/ 168 w 330"/>
                <a:gd name="T67" fmla="*/ 252 h 332"/>
                <a:gd name="T68" fmla="*/ 150 w 330"/>
                <a:gd name="T69" fmla="*/ 250 h 332"/>
                <a:gd name="T70" fmla="*/ 122 w 330"/>
                <a:gd name="T71" fmla="*/ 238 h 332"/>
                <a:gd name="T72" fmla="*/ 100 w 330"/>
                <a:gd name="T73" fmla="*/ 214 h 332"/>
                <a:gd name="T74" fmla="*/ 88 w 330"/>
                <a:gd name="T75" fmla="*/ 184 h 332"/>
                <a:gd name="T76" fmla="*/ 88 w 330"/>
                <a:gd name="T77" fmla="*/ 166 h 332"/>
                <a:gd name="T78" fmla="*/ 92 w 330"/>
                <a:gd name="T79" fmla="*/ 132 h 332"/>
                <a:gd name="T80" fmla="*/ 110 w 330"/>
                <a:gd name="T81" fmla="*/ 104 h 332"/>
                <a:gd name="T82" fmla="*/ 134 w 330"/>
                <a:gd name="T83" fmla="*/ 86 h 332"/>
                <a:gd name="T84" fmla="*/ 168 w 330"/>
                <a:gd name="T85" fmla="*/ 78 h 332"/>
                <a:gd name="T86" fmla="*/ 186 w 330"/>
                <a:gd name="T87" fmla="*/ 80 h 332"/>
                <a:gd name="T88" fmla="*/ 216 w 330"/>
                <a:gd name="T89" fmla="*/ 94 h 332"/>
                <a:gd name="T90" fmla="*/ 238 w 330"/>
                <a:gd name="T91" fmla="*/ 116 h 332"/>
                <a:gd name="T92" fmla="*/ 248 w 330"/>
                <a:gd name="T93" fmla="*/ 148 h 332"/>
                <a:gd name="T94" fmla="*/ 250 w 330"/>
                <a:gd name="T95" fmla="*/ 166 h 332"/>
                <a:gd name="T96" fmla="*/ 244 w 330"/>
                <a:gd name="T97" fmla="*/ 200 h 332"/>
                <a:gd name="T98" fmla="*/ 228 w 330"/>
                <a:gd name="T99" fmla="*/ 228 h 332"/>
                <a:gd name="T100" fmla="*/ 202 w 330"/>
                <a:gd name="T101" fmla="*/ 246 h 332"/>
                <a:gd name="T102" fmla="*/ 168 w 330"/>
                <a:gd name="T103"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0" h="332">
                  <a:moveTo>
                    <a:pt x="248" y="42"/>
                  </a:moveTo>
                  <a:lnTo>
                    <a:pt x="248" y="42"/>
                  </a:lnTo>
                  <a:lnTo>
                    <a:pt x="240" y="34"/>
                  </a:lnTo>
                  <a:lnTo>
                    <a:pt x="230" y="26"/>
                  </a:lnTo>
                  <a:lnTo>
                    <a:pt x="220" y="18"/>
                  </a:lnTo>
                  <a:lnTo>
                    <a:pt x="208" y="12"/>
                  </a:lnTo>
                  <a:lnTo>
                    <a:pt x="196" y="6"/>
                  </a:lnTo>
                  <a:lnTo>
                    <a:pt x="184" y="2"/>
                  </a:lnTo>
                  <a:lnTo>
                    <a:pt x="168" y="0"/>
                  </a:lnTo>
                  <a:lnTo>
                    <a:pt x="154" y="0"/>
                  </a:lnTo>
                  <a:lnTo>
                    <a:pt x="154" y="0"/>
                  </a:lnTo>
                  <a:lnTo>
                    <a:pt x="138" y="0"/>
                  </a:lnTo>
                  <a:lnTo>
                    <a:pt x="122" y="2"/>
                  </a:lnTo>
                  <a:lnTo>
                    <a:pt x="106" y="6"/>
                  </a:lnTo>
                  <a:lnTo>
                    <a:pt x="92" y="12"/>
                  </a:lnTo>
                  <a:lnTo>
                    <a:pt x="80" y="18"/>
                  </a:lnTo>
                  <a:lnTo>
                    <a:pt x="66" y="28"/>
                  </a:lnTo>
                  <a:lnTo>
                    <a:pt x="54" y="36"/>
                  </a:lnTo>
                  <a:lnTo>
                    <a:pt x="44" y="48"/>
                  </a:lnTo>
                  <a:lnTo>
                    <a:pt x="34" y="58"/>
                  </a:lnTo>
                  <a:lnTo>
                    <a:pt x="26" y="72"/>
                  </a:lnTo>
                  <a:lnTo>
                    <a:pt x="18" y="86"/>
                  </a:lnTo>
                  <a:lnTo>
                    <a:pt x="12" y="100"/>
                  </a:lnTo>
                  <a:lnTo>
                    <a:pt x="6" y="116"/>
                  </a:lnTo>
                  <a:lnTo>
                    <a:pt x="4" y="132"/>
                  </a:lnTo>
                  <a:lnTo>
                    <a:pt x="0" y="148"/>
                  </a:lnTo>
                  <a:lnTo>
                    <a:pt x="0" y="166"/>
                  </a:lnTo>
                  <a:lnTo>
                    <a:pt x="0" y="166"/>
                  </a:lnTo>
                  <a:lnTo>
                    <a:pt x="0" y="184"/>
                  </a:lnTo>
                  <a:lnTo>
                    <a:pt x="4" y="200"/>
                  </a:lnTo>
                  <a:lnTo>
                    <a:pt x="6" y="216"/>
                  </a:lnTo>
                  <a:lnTo>
                    <a:pt x="12" y="232"/>
                  </a:lnTo>
                  <a:lnTo>
                    <a:pt x="18" y="246"/>
                  </a:lnTo>
                  <a:lnTo>
                    <a:pt x="26" y="260"/>
                  </a:lnTo>
                  <a:lnTo>
                    <a:pt x="34" y="272"/>
                  </a:lnTo>
                  <a:lnTo>
                    <a:pt x="44" y="284"/>
                  </a:lnTo>
                  <a:lnTo>
                    <a:pt x="54" y="294"/>
                  </a:lnTo>
                  <a:lnTo>
                    <a:pt x="66" y="304"/>
                  </a:lnTo>
                  <a:lnTo>
                    <a:pt x="80" y="312"/>
                  </a:lnTo>
                  <a:lnTo>
                    <a:pt x="92" y="320"/>
                  </a:lnTo>
                  <a:lnTo>
                    <a:pt x="106" y="324"/>
                  </a:lnTo>
                  <a:lnTo>
                    <a:pt x="122" y="328"/>
                  </a:lnTo>
                  <a:lnTo>
                    <a:pt x="138" y="332"/>
                  </a:lnTo>
                  <a:lnTo>
                    <a:pt x="154" y="332"/>
                  </a:lnTo>
                  <a:lnTo>
                    <a:pt x="154" y="332"/>
                  </a:lnTo>
                  <a:lnTo>
                    <a:pt x="168" y="332"/>
                  </a:lnTo>
                  <a:lnTo>
                    <a:pt x="184" y="328"/>
                  </a:lnTo>
                  <a:lnTo>
                    <a:pt x="196" y="324"/>
                  </a:lnTo>
                  <a:lnTo>
                    <a:pt x="208" y="320"/>
                  </a:lnTo>
                  <a:lnTo>
                    <a:pt x="220" y="314"/>
                  </a:lnTo>
                  <a:lnTo>
                    <a:pt x="230" y="306"/>
                  </a:lnTo>
                  <a:lnTo>
                    <a:pt x="240" y="298"/>
                  </a:lnTo>
                  <a:lnTo>
                    <a:pt x="248" y="288"/>
                  </a:lnTo>
                  <a:lnTo>
                    <a:pt x="248" y="290"/>
                  </a:lnTo>
                  <a:lnTo>
                    <a:pt x="248" y="290"/>
                  </a:lnTo>
                  <a:lnTo>
                    <a:pt x="248" y="296"/>
                  </a:lnTo>
                  <a:lnTo>
                    <a:pt x="250" y="302"/>
                  </a:lnTo>
                  <a:lnTo>
                    <a:pt x="254" y="308"/>
                  </a:lnTo>
                  <a:lnTo>
                    <a:pt x="258" y="314"/>
                  </a:lnTo>
                  <a:lnTo>
                    <a:pt x="262" y="318"/>
                  </a:lnTo>
                  <a:lnTo>
                    <a:pt x="268" y="322"/>
                  </a:lnTo>
                  <a:lnTo>
                    <a:pt x="276" y="324"/>
                  </a:lnTo>
                  <a:lnTo>
                    <a:pt x="282" y="324"/>
                  </a:lnTo>
                  <a:lnTo>
                    <a:pt x="330" y="324"/>
                  </a:lnTo>
                  <a:lnTo>
                    <a:pt x="330" y="8"/>
                  </a:lnTo>
                  <a:lnTo>
                    <a:pt x="248" y="8"/>
                  </a:lnTo>
                  <a:lnTo>
                    <a:pt x="248" y="42"/>
                  </a:lnTo>
                  <a:close/>
                  <a:moveTo>
                    <a:pt x="168" y="252"/>
                  </a:moveTo>
                  <a:lnTo>
                    <a:pt x="168" y="252"/>
                  </a:lnTo>
                  <a:lnTo>
                    <a:pt x="150" y="250"/>
                  </a:lnTo>
                  <a:lnTo>
                    <a:pt x="134" y="246"/>
                  </a:lnTo>
                  <a:lnTo>
                    <a:pt x="122" y="238"/>
                  </a:lnTo>
                  <a:lnTo>
                    <a:pt x="110" y="228"/>
                  </a:lnTo>
                  <a:lnTo>
                    <a:pt x="100" y="214"/>
                  </a:lnTo>
                  <a:lnTo>
                    <a:pt x="92" y="200"/>
                  </a:lnTo>
                  <a:lnTo>
                    <a:pt x="88" y="184"/>
                  </a:lnTo>
                  <a:lnTo>
                    <a:pt x="88" y="166"/>
                  </a:lnTo>
                  <a:lnTo>
                    <a:pt x="88" y="166"/>
                  </a:lnTo>
                  <a:lnTo>
                    <a:pt x="88" y="148"/>
                  </a:lnTo>
                  <a:lnTo>
                    <a:pt x="92" y="132"/>
                  </a:lnTo>
                  <a:lnTo>
                    <a:pt x="100" y="116"/>
                  </a:lnTo>
                  <a:lnTo>
                    <a:pt x="110" y="104"/>
                  </a:lnTo>
                  <a:lnTo>
                    <a:pt x="122" y="94"/>
                  </a:lnTo>
                  <a:lnTo>
                    <a:pt x="134" y="86"/>
                  </a:lnTo>
                  <a:lnTo>
                    <a:pt x="150" y="80"/>
                  </a:lnTo>
                  <a:lnTo>
                    <a:pt x="168" y="78"/>
                  </a:lnTo>
                  <a:lnTo>
                    <a:pt x="168" y="78"/>
                  </a:lnTo>
                  <a:lnTo>
                    <a:pt x="186" y="80"/>
                  </a:lnTo>
                  <a:lnTo>
                    <a:pt x="202" y="86"/>
                  </a:lnTo>
                  <a:lnTo>
                    <a:pt x="216" y="94"/>
                  </a:lnTo>
                  <a:lnTo>
                    <a:pt x="228" y="104"/>
                  </a:lnTo>
                  <a:lnTo>
                    <a:pt x="238" y="116"/>
                  </a:lnTo>
                  <a:lnTo>
                    <a:pt x="244" y="132"/>
                  </a:lnTo>
                  <a:lnTo>
                    <a:pt x="248" y="148"/>
                  </a:lnTo>
                  <a:lnTo>
                    <a:pt x="250" y="166"/>
                  </a:lnTo>
                  <a:lnTo>
                    <a:pt x="250" y="166"/>
                  </a:lnTo>
                  <a:lnTo>
                    <a:pt x="248" y="184"/>
                  </a:lnTo>
                  <a:lnTo>
                    <a:pt x="244" y="200"/>
                  </a:lnTo>
                  <a:lnTo>
                    <a:pt x="238" y="216"/>
                  </a:lnTo>
                  <a:lnTo>
                    <a:pt x="228" y="228"/>
                  </a:lnTo>
                  <a:lnTo>
                    <a:pt x="216" y="238"/>
                  </a:lnTo>
                  <a:lnTo>
                    <a:pt x="202" y="246"/>
                  </a:lnTo>
                  <a:lnTo>
                    <a:pt x="186" y="252"/>
                  </a:lnTo>
                  <a:lnTo>
                    <a:pt x="168" y="252"/>
                  </a:lnTo>
                  <a:lnTo>
                    <a:pt x="168"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5" name="Freeform 7"/>
            <p:cNvSpPr>
              <a:spLocks/>
            </p:cNvSpPr>
            <p:nvPr/>
          </p:nvSpPr>
          <p:spPr bwMode="auto">
            <a:xfrm>
              <a:off x="5937250" y="3073400"/>
              <a:ext cx="136525" cy="698500"/>
            </a:xfrm>
            <a:custGeom>
              <a:avLst/>
              <a:gdLst>
                <a:gd name="T0" fmla="*/ 0 w 86"/>
                <a:gd name="T1" fmla="*/ 406 h 440"/>
                <a:gd name="T2" fmla="*/ 0 w 86"/>
                <a:gd name="T3" fmla="*/ 406 h 440"/>
                <a:gd name="T4" fmla="*/ 2 w 86"/>
                <a:gd name="T5" fmla="*/ 412 h 440"/>
                <a:gd name="T6" fmla="*/ 4 w 86"/>
                <a:gd name="T7" fmla="*/ 418 h 440"/>
                <a:gd name="T8" fmla="*/ 6 w 86"/>
                <a:gd name="T9" fmla="*/ 424 h 440"/>
                <a:gd name="T10" fmla="*/ 12 w 86"/>
                <a:gd name="T11" fmla="*/ 430 h 440"/>
                <a:gd name="T12" fmla="*/ 16 w 86"/>
                <a:gd name="T13" fmla="*/ 434 h 440"/>
                <a:gd name="T14" fmla="*/ 22 w 86"/>
                <a:gd name="T15" fmla="*/ 438 h 440"/>
                <a:gd name="T16" fmla="*/ 28 w 86"/>
                <a:gd name="T17" fmla="*/ 440 h 440"/>
                <a:gd name="T18" fmla="*/ 36 w 86"/>
                <a:gd name="T19" fmla="*/ 440 h 440"/>
                <a:gd name="T20" fmla="*/ 86 w 86"/>
                <a:gd name="T21" fmla="*/ 440 h 440"/>
                <a:gd name="T22" fmla="*/ 86 w 86"/>
                <a:gd name="T23" fmla="*/ 0 h 440"/>
                <a:gd name="T24" fmla="*/ 0 w 86"/>
                <a:gd name="T25" fmla="*/ 0 h 440"/>
                <a:gd name="T26" fmla="*/ 0 w 86"/>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440">
                  <a:moveTo>
                    <a:pt x="0" y="406"/>
                  </a:moveTo>
                  <a:lnTo>
                    <a:pt x="0" y="406"/>
                  </a:lnTo>
                  <a:lnTo>
                    <a:pt x="2" y="412"/>
                  </a:lnTo>
                  <a:lnTo>
                    <a:pt x="4" y="418"/>
                  </a:lnTo>
                  <a:lnTo>
                    <a:pt x="6" y="424"/>
                  </a:lnTo>
                  <a:lnTo>
                    <a:pt x="12" y="430"/>
                  </a:lnTo>
                  <a:lnTo>
                    <a:pt x="16" y="434"/>
                  </a:lnTo>
                  <a:lnTo>
                    <a:pt x="22" y="438"/>
                  </a:lnTo>
                  <a:lnTo>
                    <a:pt x="28" y="440"/>
                  </a:lnTo>
                  <a:lnTo>
                    <a:pt x="36" y="440"/>
                  </a:lnTo>
                  <a:lnTo>
                    <a:pt x="86" y="440"/>
                  </a:lnTo>
                  <a:lnTo>
                    <a:pt x="86"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6" name="Freeform 8"/>
            <p:cNvSpPr>
              <a:spLocks noEditPoints="1"/>
            </p:cNvSpPr>
            <p:nvPr/>
          </p:nvSpPr>
          <p:spPr bwMode="auto">
            <a:xfrm>
              <a:off x="6096000" y="3257550"/>
              <a:ext cx="539750" cy="527050"/>
            </a:xfrm>
            <a:custGeom>
              <a:avLst/>
              <a:gdLst>
                <a:gd name="T0" fmla="*/ 170 w 340"/>
                <a:gd name="T1" fmla="*/ 0 h 332"/>
                <a:gd name="T2" fmla="*/ 134 w 340"/>
                <a:gd name="T3" fmla="*/ 2 h 332"/>
                <a:gd name="T4" fmla="*/ 102 w 340"/>
                <a:gd name="T5" fmla="*/ 12 h 332"/>
                <a:gd name="T6" fmla="*/ 72 w 340"/>
                <a:gd name="T7" fmla="*/ 26 h 332"/>
                <a:gd name="T8" fmla="*/ 48 w 340"/>
                <a:gd name="T9" fmla="*/ 46 h 332"/>
                <a:gd name="T10" fmla="*/ 28 w 340"/>
                <a:gd name="T11" fmla="*/ 72 h 332"/>
                <a:gd name="T12" fmla="*/ 12 w 340"/>
                <a:gd name="T13" fmla="*/ 100 h 332"/>
                <a:gd name="T14" fmla="*/ 2 w 340"/>
                <a:gd name="T15" fmla="*/ 132 h 332"/>
                <a:gd name="T16" fmla="*/ 0 w 340"/>
                <a:gd name="T17" fmla="*/ 166 h 332"/>
                <a:gd name="T18" fmla="*/ 0 w 340"/>
                <a:gd name="T19" fmla="*/ 184 h 332"/>
                <a:gd name="T20" fmla="*/ 6 w 340"/>
                <a:gd name="T21" fmla="*/ 216 h 332"/>
                <a:gd name="T22" fmla="*/ 20 w 340"/>
                <a:gd name="T23" fmla="*/ 246 h 332"/>
                <a:gd name="T24" fmla="*/ 38 w 340"/>
                <a:gd name="T25" fmla="*/ 272 h 332"/>
                <a:gd name="T26" fmla="*/ 60 w 340"/>
                <a:gd name="T27" fmla="*/ 296 h 332"/>
                <a:gd name="T28" fmla="*/ 86 w 340"/>
                <a:gd name="T29" fmla="*/ 312 h 332"/>
                <a:gd name="T30" fmla="*/ 118 w 340"/>
                <a:gd name="T31" fmla="*/ 324 h 332"/>
                <a:gd name="T32" fmla="*/ 152 w 340"/>
                <a:gd name="T33" fmla="*/ 332 h 332"/>
                <a:gd name="T34" fmla="*/ 170 w 340"/>
                <a:gd name="T35" fmla="*/ 332 h 332"/>
                <a:gd name="T36" fmla="*/ 206 w 340"/>
                <a:gd name="T37" fmla="*/ 328 h 332"/>
                <a:gd name="T38" fmla="*/ 238 w 340"/>
                <a:gd name="T39" fmla="*/ 320 h 332"/>
                <a:gd name="T40" fmla="*/ 268 w 340"/>
                <a:gd name="T41" fmla="*/ 304 h 332"/>
                <a:gd name="T42" fmla="*/ 292 w 340"/>
                <a:gd name="T43" fmla="*/ 284 h 332"/>
                <a:gd name="T44" fmla="*/ 312 w 340"/>
                <a:gd name="T45" fmla="*/ 260 h 332"/>
                <a:gd name="T46" fmla="*/ 328 w 340"/>
                <a:gd name="T47" fmla="*/ 232 h 332"/>
                <a:gd name="T48" fmla="*/ 338 w 340"/>
                <a:gd name="T49" fmla="*/ 200 h 332"/>
                <a:gd name="T50" fmla="*/ 340 w 340"/>
                <a:gd name="T51" fmla="*/ 166 h 332"/>
                <a:gd name="T52" fmla="*/ 340 w 340"/>
                <a:gd name="T53" fmla="*/ 148 h 332"/>
                <a:gd name="T54" fmla="*/ 334 w 340"/>
                <a:gd name="T55" fmla="*/ 116 h 332"/>
                <a:gd name="T56" fmla="*/ 322 w 340"/>
                <a:gd name="T57" fmla="*/ 84 h 332"/>
                <a:gd name="T58" fmla="*/ 304 w 340"/>
                <a:gd name="T59" fmla="*/ 58 h 332"/>
                <a:gd name="T60" fmla="*/ 280 w 340"/>
                <a:gd name="T61" fmla="*/ 36 h 332"/>
                <a:gd name="T62" fmla="*/ 254 w 340"/>
                <a:gd name="T63" fmla="*/ 18 h 332"/>
                <a:gd name="T64" fmla="*/ 222 w 340"/>
                <a:gd name="T65" fmla="*/ 6 h 332"/>
                <a:gd name="T66" fmla="*/ 188 w 340"/>
                <a:gd name="T67" fmla="*/ 0 h 332"/>
                <a:gd name="T68" fmla="*/ 170 w 340"/>
                <a:gd name="T69" fmla="*/ 0 h 332"/>
                <a:gd name="T70" fmla="*/ 170 w 340"/>
                <a:gd name="T71" fmla="*/ 252 h 332"/>
                <a:gd name="T72" fmla="*/ 136 w 340"/>
                <a:gd name="T73" fmla="*/ 246 h 332"/>
                <a:gd name="T74" fmla="*/ 110 w 340"/>
                <a:gd name="T75" fmla="*/ 228 h 332"/>
                <a:gd name="T76" fmla="*/ 92 w 340"/>
                <a:gd name="T77" fmla="*/ 200 h 332"/>
                <a:gd name="T78" fmla="*/ 86 w 340"/>
                <a:gd name="T79" fmla="*/ 166 h 332"/>
                <a:gd name="T80" fmla="*/ 88 w 340"/>
                <a:gd name="T81" fmla="*/ 148 h 332"/>
                <a:gd name="T82" fmla="*/ 100 w 340"/>
                <a:gd name="T83" fmla="*/ 116 h 332"/>
                <a:gd name="T84" fmla="*/ 122 w 340"/>
                <a:gd name="T85" fmla="*/ 92 h 332"/>
                <a:gd name="T86" fmla="*/ 152 w 340"/>
                <a:gd name="T87" fmla="*/ 80 h 332"/>
                <a:gd name="T88" fmla="*/ 170 w 340"/>
                <a:gd name="T89" fmla="*/ 78 h 332"/>
                <a:gd name="T90" fmla="*/ 204 w 340"/>
                <a:gd name="T91" fmla="*/ 86 h 332"/>
                <a:gd name="T92" fmla="*/ 230 w 340"/>
                <a:gd name="T93" fmla="*/ 102 h 332"/>
                <a:gd name="T94" fmla="*/ 248 w 340"/>
                <a:gd name="T95" fmla="*/ 130 h 332"/>
                <a:gd name="T96" fmla="*/ 254 w 340"/>
                <a:gd name="T97" fmla="*/ 166 h 332"/>
                <a:gd name="T98" fmla="*/ 252 w 340"/>
                <a:gd name="T99" fmla="*/ 184 h 332"/>
                <a:gd name="T100" fmla="*/ 240 w 340"/>
                <a:gd name="T101" fmla="*/ 216 h 332"/>
                <a:gd name="T102" fmla="*/ 218 w 340"/>
                <a:gd name="T103" fmla="*/ 238 h 332"/>
                <a:gd name="T104" fmla="*/ 188 w 340"/>
                <a:gd name="T105" fmla="*/ 252 h 332"/>
                <a:gd name="T106" fmla="*/ 170 w 340"/>
                <a:gd name="T107"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0" h="332">
                  <a:moveTo>
                    <a:pt x="170" y="0"/>
                  </a:moveTo>
                  <a:lnTo>
                    <a:pt x="170" y="0"/>
                  </a:lnTo>
                  <a:lnTo>
                    <a:pt x="152" y="0"/>
                  </a:lnTo>
                  <a:lnTo>
                    <a:pt x="134" y="2"/>
                  </a:lnTo>
                  <a:lnTo>
                    <a:pt x="118" y="6"/>
                  </a:lnTo>
                  <a:lnTo>
                    <a:pt x="102" y="12"/>
                  </a:lnTo>
                  <a:lnTo>
                    <a:pt x="86" y="18"/>
                  </a:lnTo>
                  <a:lnTo>
                    <a:pt x="72" y="26"/>
                  </a:lnTo>
                  <a:lnTo>
                    <a:pt x="60" y="36"/>
                  </a:lnTo>
                  <a:lnTo>
                    <a:pt x="48" y="46"/>
                  </a:lnTo>
                  <a:lnTo>
                    <a:pt x="38" y="58"/>
                  </a:lnTo>
                  <a:lnTo>
                    <a:pt x="28" y="72"/>
                  </a:lnTo>
                  <a:lnTo>
                    <a:pt x="20" y="84"/>
                  </a:lnTo>
                  <a:lnTo>
                    <a:pt x="12" y="100"/>
                  </a:lnTo>
                  <a:lnTo>
                    <a:pt x="6" y="116"/>
                  </a:lnTo>
                  <a:lnTo>
                    <a:pt x="2" y="132"/>
                  </a:lnTo>
                  <a:lnTo>
                    <a:pt x="0" y="148"/>
                  </a:lnTo>
                  <a:lnTo>
                    <a:pt x="0" y="166"/>
                  </a:lnTo>
                  <a:lnTo>
                    <a:pt x="0" y="166"/>
                  </a:lnTo>
                  <a:lnTo>
                    <a:pt x="0" y="184"/>
                  </a:lnTo>
                  <a:lnTo>
                    <a:pt x="2" y="200"/>
                  </a:lnTo>
                  <a:lnTo>
                    <a:pt x="6" y="216"/>
                  </a:lnTo>
                  <a:lnTo>
                    <a:pt x="12" y="232"/>
                  </a:lnTo>
                  <a:lnTo>
                    <a:pt x="20" y="246"/>
                  </a:lnTo>
                  <a:lnTo>
                    <a:pt x="28" y="260"/>
                  </a:lnTo>
                  <a:lnTo>
                    <a:pt x="38" y="272"/>
                  </a:lnTo>
                  <a:lnTo>
                    <a:pt x="48" y="284"/>
                  </a:lnTo>
                  <a:lnTo>
                    <a:pt x="60" y="296"/>
                  </a:lnTo>
                  <a:lnTo>
                    <a:pt x="72" y="304"/>
                  </a:lnTo>
                  <a:lnTo>
                    <a:pt x="86" y="312"/>
                  </a:lnTo>
                  <a:lnTo>
                    <a:pt x="102" y="320"/>
                  </a:lnTo>
                  <a:lnTo>
                    <a:pt x="118" y="324"/>
                  </a:lnTo>
                  <a:lnTo>
                    <a:pt x="134" y="328"/>
                  </a:lnTo>
                  <a:lnTo>
                    <a:pt x="152" y="332"/>
                  </a:lnTo>
                  <a:lnTo>
                    <a:pt x="170" y="332"/>
                  </a:lnTo>
                  <a:lnTo>
                    <a:pt x="170" y="332"/>
                  </a:lnTo>
                  <a:lnTo>
                    <a:pt x="188" y="332"/>
                  </a:lnTo>
                  <a:lnTo>
                    <a:pt x="206" y="328"/>
                  </a:lnTo>
                  <a:lnTo>
                    <a:pt x="222" y="324"/>
                  </a:lnTo>
                  <a:lnTo>
                    <a:pt x="238" y="320"/>
                  </a:lnTo>
                  <a:lnTo>
                    <a:pt x="254" y="312"/>
                  </a:lnTo>
                  <a:lnTo>
                    <a:pt x="268" y="304"/>
                  </a:lnTo>
                  <a:lnTo>
                    <a:pt x="280" y="296"/>
                  </a:lnTo>
                  <a:lnTo>
                    <a:pt x="292" y="284"/>
                  </a:lnTo>
                  <a:lnTo>
                    <a:pt x="304" y="272"/>
                  </a:lnTo>
                  <a:lnTo>
                    <a:pt x="312" y="260"/>
                  </a:lnTo>
                  <a:lnTo>
                    <a:pt x="322" y="246"/>
                  </a:lnTo>
                  <a:lnTo>
                    <a:pt x="328" y="232"/>
                  </a:lnTo>
                  <a:lnTo>
                    <a:pt x="334" y="216"/>
                  </a:lnTo>
                  <a:lnTo>
                    <a:pt x="338" y="200"/>
                  </a:lnTo>
                  <a:lnTo>
                    <a:pt x="340" y="184"/>
                  </a:lnTo>
                  <a:lnTo>
                    <a:pt x="340" y="166"/>
                  </a:lnTo>
                  <a:lnTo>
                    <a:pt x="340" y="166"/>
                  </a:lnTo>
                  <a:lnTo>
                    <a:pt x="340" y="148"/>
                  </a:lnTo>
                  <a:lnTo>
                    <a:pt x="338" y="132"/>
                  </a:lnTo>
                  <a:lnTo>
                    <a:pt x="334" y="116"/>
                  </a:lnTo>
                  <a:lnTo>
                    <a:pt x="328" y="100"/>
                  </a:lnTo>
                  <a:lnTo>
                    <a:pt x="322" y="84"/>
                  </a:lnTo>
                  <a:lnTo>
                    <a:pt x="312" y="72"/>
                  </a:lnTo>
                  <a:lnTo>
                    <a:pt x="304" y="58"/>
                  </a:lnTo>
                  <a:lnTo>
                    <a:pt x="292" y="46"/>
                  </a:lnTo>
                  <a:lnTo>
                    <a:pt x="280" y="36"/>
                  </a:lnTo>
                  <a:lnTo>
                    <a:pt x="268" y="26"/>
                  </a:lnTo>
                  <a:lnTo>
                    <a:pt x="254" y="18"/>
                  </a:lnTo>
                  <a:lnTo>
                    <a:pt x="238" y="12"/>
                  </a:lnTo>
                  <a:lnTo>
                    <a:pt x="222" y="6"/>
                  </a:lnTo>
                  <a:lnTo>
                    <a:pt x="206" y="2"/>
                  </a:lnTo>
                  <a:lnTo>
                    <a:pt x="188" y="0"/>
                  </a:lnTo>
                  <a:lnTo>
                    <a:pt x="170" y="0"/>
                  </a:lnTo>
                  <a:lnTo>
                    <a:pt x="170" y="0"/>
                  </a:lnTo>
                  <a:close/>
                  <a:moveTo>
                    <a:pt x="170" y="252"/>
                  </a:moveTo>
                  <a:lnTo>
                    <a:pt x="170" y="252"/>
                  </a:lnTo>
                  <a:lnTo>
                    <a:pt x="152" y="252"/>
                  </a:lnTo>
                  <a:lnTo>
                    <a:pt x="136" y="246"/>
                  </a:lnTo>
                  <a:lnTo>
                    <a:pt x="122" y="238"/>
                  </a:lnTo>
                  <a:lnTo>
                    <a:pt x="110" y="228"/>
                  </a:lnTo>
                  <a:lnTo>
                    <a:pt x="100" y="216"/>
                  </a:lnTo>
                  <a:lnTo>
                    <a:pt x="92" y="200"/>
                  </a:lnTo>
                  <a:lnTo>
                    <a:pt x="88" y="184"/>
                  </a:lnTo>
                  <a:lnTo>
                    <a:pt x="86" y="166"/>
                  </a:lnTo>
                  <a:lnTo>
                    <a:pt x="86" y="166"/>
                  </a:lnTo>
                  <a:lnTo>
                    <a:pt x="88" y="148"/>
                  </a:lnTo>
                  <a:lnTo>
                    <a:pt x="92" y="130"/>
                  </a:lnTo>
                  <a:lnTo>
                    <a:pt x="100" y="116"/>
                  </a:lnTo>
                  <a:lnTo>
                    <a:pt x="110" y="102"/>
                  </a:lnTo>
                  <a:lnTo>
                    <a:pt x="122" y="92"/>
                  </a:lnTo>
                  <a:lnTo>
                    <a:pt x="136" y="86"/>
                  </a:lnTo>
                  <a:lnTo>
                    <a:pt x="152" y="80"/>
                  </a:lnTo>
                  <a:lnTo>
                    <a:pt x="170" y="78"/>
                  </a:lnTo>
                  <a:lnTo>
                    <a:pt x="170" y="78"/>
                  </a:lnTo>
                  <a:lnTo>
                    <a:pt x="188" y="80"/>
                  </a:lnTo>
                  <a:lnTo>
                    <a:pt x="204" y="86"/>
                  </a:lnTo>
                  <a:lnTo>
                    <a:pt x="218" y="92"/>
                  </a:lnTo>
                  <a:lnTo>
                    <a:pt x="230" y="102"/>
                  </a:lnTo>
                  <a:lnTo>
                    <a:pt x="240" y="116"/>
                  </a:lnTo>
                  <a:lnTo>
                    <a:pt x="248" y="130"/>
                  </a:lnTo>
                  <a:lnTo>
                    <a:pt x="252" y="148"/>
                  </a:lnTo>
                  <a:lnTo>
                    <a:pt x="254" y="166"/>
                  </a:lnTo>
                  <a:lnTo>
                    <a:pt x="254" y="166"/>
                  </a:lnTo>
                  <a:lnTo>
                    <a:pt x="252" y="184"/>
                  </a:lnTo>
                  <a:lnTo>
                    <a:pt x="248" y="200"/>
                  </a:lnTo>
                  <a:lnTo>
                    <a:pt x="240" y="216"/>
                  </a:lnTo>
                  <a:lnTo>
                    <a:pt x="230" y="228"/>
                  </a:lnTo>
                  <a:lnTo>
                    <a:pt x="218" y="238"/>
                  </a:lnTo>
                  <a:lnTo>
                    <a:pt x="204" y="246"/>
                  </a:lnTo>
                  <a:lnTo>
                    <a:pt x="188" y="252"/>
                  </a:lnTo>
                  <a:lnTo>
                    <a:pt x="170" y="252"/>
                  </a:lnTo>
                  <a:lnTo>
                    <a:pt x="170"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7" name="Freeform 9"/>
            <p:cNvSpPr>
              <a:spLocks/>
            </p:cNvSpPr>
            <p:nvPr/>
          </p:nvSpPr>
          <p:spPr bwMode="auto">
            <a:xfrm>
              <a:off x="6654800" y="3257550"/>
              <a:ext cx="812800" cy="514350"/>
            </a:xfrm>
            <a:custGeom>
              <a:avLst/>
              <a:gdLst>
                <a:gd name="T0" fmla="*/ 388 w 512"/>
                <a:gd name="T1" fmla="*/ 0 h 324"/>
                <a:gd name="T2" fmla="*/ 356 w 512"/>
                <a:gd name="T3" fmla="*/ 2 h 324"/>
                <a:gd name="T4" fmla="*/ 328 w 512"/>
                <a:gd name="T5" fmla="*/ 12 h 324"/>
                <a:gd name="T6" fmla="*/ 302 w 512"/>
                <a:gd name="T7" fmla="*/ 28 h 324"/>
                <a:gd name="T8" fmla="*/ 280 w 512"/>
                <a:gd name="T9" fmla="*/ 54 h 324"/>
                <a:gd name="T10" fmla="*/ 272 w 512"/>
                <a:gd name="T11" fmla="*/ 42 h 324"/>
                <a:gd name="T12" fmla="*/ 250 w 512"/>
                <a:gd name="T13" fmla="*/ 22 h 324"/>
                <a:gd name="T14" fmla="*/ 224 w 512"/>
                <a:gd name="T15" fmla="*/ 8 h 324"/>
                <a:gd name="T16" fmla="*/ 192 w 512"/>
                <a:gd name="T17" fmla="*/ 0 h 324"/>
                <a:gd name="T18" fmla="*/ 176 w 512"/>
                <a:gd name="T19" fmla="*/ 0 h 324"/>
                <a:gd name="T20" fmla="*/ 150 w 512"/>
                <a:gd name="T21" fmla="*/ 2 h 324"/>
                <a:gd name="T22" fmla="*/ 124 w 512"/>
                <a:gd name="T23" fmla="*/ 10 h 324"/>
                <a:gd name="T24" fmla="*/ 102 w 512"/>
                <a:gd name="T25" fmla="*/ 24 h 324"/>
                <a:gd name="T26" fmla="*/ 84 w 512"/>
                <a:gd name="T27" fmla="*/ 46 h 324"/>
                <a:gd name="T28" fmla="*/ 0 w 512"/>
                <a:gd name="T29" fmla="*/ 8 h 324"/>
                <a:gd name="T30" fmla="*/ 0 w 512"/>
                <a:gd name="T31" fmla="*/ 290 h 324"/>
                <a:gd name="T32" fmla="*/ 4 w 512"/>
                <a:gd name="T33" fmla="*/ 302 h 324"/>
                <a:gd name="T34" fmla="*/ 10 w 512"/>
                <a:gd name="T35" fmla="*/ 314 h 324"/>
                <a:gd name="T36" fmla="*/ 22 w 512"/>
                <a:gd name="T37" fmla="*/ 322 h 324"/>
                <a:gd name="T38" fmla="*/ 34 w 512"/>
                <a:gd name="T39" fmla="*/ 324 h 324"/>
                <a:gd name="T40" fmla="*/ 86 w 512"/>
                <a:gd name="T41" fmla="*/ 150 h 324"/>
                <a:gd name="T42" fmla="*/ 86 w 512"/>
                <a:gd name="T43" fmla="*/ 134 h 324"/>
                <a:gd name="T44" fmla="*/ 96 w 512"/>
                <a:gd name="T45" fmla="*/ 108 h 324"/>
                <a:gd name="T46" fmla="*/ 116 w 512"/>
                <a:gd name="T47" fmla="*/ 90 h 324"/>
                <a:gd name="T48" fmla="*/ 138 w 512"/>
                <a:gd name="T49" fmla="*/ 80 h 324"/>
                <a:gd name="T50" fmla="*/ 152 w 512"/>
                <a:gd name="T51" fmla="*/ 80 h 324"/>
                <a:gd name="T52" fmla="*/ 178 w 512"/>
                <a:gd name="T53" fmla="*/ 84 h 324"/>
                <a:gd name="T54" fmla="*/ 198 w 512"/>
                <a:gd name="T55" fmla="*/ 98 h 324"/>
                <a:gd name="T56" fmla="*/ 210 w 512"/>
                <a:gd name="T57" fmla="*/ 120 h 324"/>
                <a:gd name="T58" fmla="*/ 214 w 512"/>
                <a:gd name="T59" fmla="*/ 150 h 324"/>
                <a:gd name="T60" fmla="*/ 214 w 512"/>
                <a:gd name="T61" fmla="*/ 290 h 324"/>
                <a:gd name="T62" fmla="*/ 216 w 512"/>
                <a:gd name="T63" fmla="*/ 302 h 324"/>
                <a:gd name="T64" fmla="*/ 224 w 512"/>
                <a:gd name="T65" fmla="*/ 314 h 324"/>
                <a:gd name="T66" fmla="*/ 234 w 512"/>
                <a:gd name="T67" fmla="*/ 322 h 324"/>
                <a:gd name="T68" fmla="*/ 248 w 512"/>
                <a:gd name="T69" fmla="*/ 324 h 324"/>
                <a:gd name="T70" fmla="*/ 298 w 512"/>
                <a:gd name="T71" fmla="*/ 150 h 324"/>
                <a:gd name="T72" fmla="*/ 300 w 512"/>
                <a:gd name="T73" fmla="*/ 134 h 324"/>
                <a:gd name="T74" fmla="*/ 310 w 512"/>
                <a:gd name="T75" fmla="*/ 108 h 324"/>
                <a:gd name="T76" fmla="*/ 328 w 512"/>
                <a:gd name="T77" fmla="*/ 90 h 324"/>
                <a:gd name="T78" fmla="*/ 352 w 512"/>
                <a:gd name="T79" fmla="*/ 80 h 324"/>
                <a:gd name="T80" fmla="*/ 366 w 512"/>
                <a:gd name="T81" fmla="*/ 80 h 324"/>
                <a:gd name="T82" fmla="*/ 392 w 512"/>
                <a:gd name="T83" fmla="*/ 84 h 324"/>
                <a:gd name="T84" fmla="*/ 410 w 512"/>
                <a:gd name="T85" fmla="*/ 98 h 324"/>
                <a:gd name="T86" fmla="*/ 424 w 512"/>
                <a:gd name="T87" fmla="*/ 120 h 324"/>
                <a:gd name="T88" fmla="*/ 428 w 512"/>
                <a:gd name="T89" fmla="*/ 150 h 324"/>
                <a:gd name="T90" fmla="*/ 428 w 512"/>
                <a:gd name="T91" fmla="*/ 290 h 324"/>
                <a:gd name="T92" fmla="*/ 430 w 512"/>
                <a:gd name="T93" fmla="*/ 302 h 324"/>
                <a:gd name="T94" fmla="*/ 438 w 512"/>
                <a:gd name="T95" fmla="*/ 314 h 324"/>
                <a:gd name="T96" fmla="*/ 448 w 512"/>
                <a:gd name="T97" fmla="*/ 322 h 324"/>
                <a:gd name="T98" fmla="*/ 462 w 512"/>
                <a:gd name="T99" fmla="*/ 324 h 324"/>
                <a:gd name="T100" fmla="*/ 512 w 512"/>
                <a:gd name="T101" fmla="*/ 122 h 324"/>
                <a:gd name="T102" fmla="*/ 510 w 512"/>
                <a:gd name="T103" fmla="*/ 96 h 324"/>
                <a:gd name="T104" fmla="*/ 502 w 512"/>
                <a:gd name="T105" fmla="*/ 72 h 324"/>
                <a:gd name="T106" fmla="*/ 492 w 512"/>
                <a:gd name="T107" fmla="*/ 52 h 324"/>
                <a:gd name="T108" fmla="*/ 478 w 512"/>
                <a:gd name="T109" fmla="*/ 34 h 324"/>
                <a:gd name="T110" fmla="*/ 460 w 512"/>
                <a:gd name="T111" fmla="*/ 20 h 324"/>
                <a:gd name="T112" fmla="*/ 438 w 512"/>
                <a:gd name="T113" fmla="*/ 8 h 324"/>
                <a:gd name="T114" fmla="*/ 414 w 512"/>
                <a:gd name="T115" fmla="*/ 2 h 324"/>
                <a:gd name="T116" fmla="*/ 388 w 512"/>
                <a:gd name="T11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324">
                  <a:moveTo>
                    <a:pt x="388" y="0"/>
                  </a:moveTo>
                  <a:lnTo>
                    <a:pt x="388" y="0"/>
                  </a:lnTo>
                  <a:lnTo>
                    <a:pt x="372" y="0"/>
                  </a:lnTo>
                  <a:lnTo>
                    <a:pt x="356" y="2"/>
                  </a:lnTo>
                  <a:lnTo>
                    <a:pt x="342" y="6"/>
                  </a:lnTo>
                  <a:lnTo>
                    <a:pt x="328" y="12"/>
                  </a:lnTo>
                  <a:lnTo>
                    <a:pt x="314" y="18"/>
                  </a:lnTo>
                  <a:lnTo>
                    <a:pt x="302" y="28"/>
                  </a:lnTo>
                  <a:lnTo>
                    <a:pt x="290" y="40"/>
                  </a:lnTo>
                  <a:lnTo>
                    <a:pt x="280" y="54"/>
                  </a:lnTo>
                  <a:lnTo>
                    <a:pt x="280" y="54"/>
                  </a:lnTo>
                  <a:lnTo>
                    <a:pt x="272" y="42"/>
                  </a:lnTo>
                  <a:lnTo>
                    <a:pt x="262" y="30"/>
                  </a:lnTo>
                  <a:lnTo>
                    <a:pt x="250" y="22"/>
                  </a:lnTo>
                  <a:lnTo>
                    <a:pt x="238" y="14"/>
                  </a:lnTo>
                  <a:lnTo>
                    <a:pt x="224" y="8"/>
                  </a:lnTo>
                  <a:lnTo>
                    <a:pt x="208" y="4"/>
                  </a:lnTo>
                  <a:lnTo>
                    <a:pt x="192" y="0"/>
                  </a:lnTo>
                  <a:lnTo>
                    <a:pt x="176" y="0"/>
                  </a:lnTo>
                  <a:lnTo>
                    <a:pt x="176" y="0"/>
                  </a:lnTo>
                  <a:lnTo>
                    <a:pt x="162" y="0"/>
                  </a:lnTo>
                  <a:lnTo>
                    <a:pt x="150" y="2"/>
                  </a:lnTo>
                  <a:lnTo>
                    <a:pt x="136" y="6"/>
                  </a:lnTo>
                  <a:lnTo>
                    <a:pt x="124" y="10"/>
                  </a:lnTo>
                  <a:lnTo>
                    <a:pt x="114" y="16"/>
                  </a:lnTo>
                  <a:lnTo>
                    <a:pt x="102" y="24"/>
                  </a:lnTo>
                  <a:lnTo>
                    <a:pt x="92" y="34"/>
                  </a:lnTo>
                  <a:lnTo>
                    <a:pt x="84" y="46"/>
                  </a:lnTo>
                  <a:lnTo>
                    <a:pt x="84" y="8"/>
                  </a:lnTo>
                  <a:lnTo>
                    <a:pt x="0" y="8"/>
                  </a:lnTo>
                  <a:lnTo>
                    <a:pt x="0" y="290"/>
                  </a:lnTo>
                  <a:lnTo>
                    <a:pt x="0" y="290"/>
                  </a:lnTo>
                  <a:lnTo>
                    <a:pt x="2" y="296"/>
                  </a:lnTo>
                  <a:lnTo>
                    <a:pt x="4" y="302"/>
                  </a:lnTo>
                  <a:lnTo>
                    <a:pt x="6" y="308"/>
                  </a:lnTo>
                  <a:lnTo>
                    <a:pt x="10" y="314"/>
                  </a:lnTo>
                  <a:lnTo>
                    <a:pt x="16" y="318"/>
                  </a:lnTo>
                  <a:lnTo>
                    <a:pt x="22" y="322"/>
                  </a:lnTo>
                  <a:lnTo>
                    <a:pt x="28" y="324"/>
                  </a:lnTo>
                  <a:lnTo>
                    <a:pt x="34" y="324"/>
                  </a:lnTo>
                  <a:lnTo>
                    <a:pt x="86" y="324"/>
                  </a:lnTo>
                  <a:lnTo>
                    <a:pt x="86" y="150"/>
                  </a:lnTo>
                  <a:lnTo>
                    <a:pt x="86" y="150"/>
                  </a:lnTo>
                  <a:lnTo>
                    <a:pt x="86" y="134"/>
                  </a:lnTo>
                  <a:lnTo>
                    <a:pt x="90" y="120"/>
                  </a:lnTo>
                  <a:lnTo>
                    <a:pt x="96" y="108"/>
                  </a:lnTo>
                  <a:lnTo>
                    <a:pt x="106" y="98"/>
                  </a:lnTo>
                  <a:lnTo>
                    <a:pt x="116" y="90"/>
                  </a:lnTo>
                  <a:lnTo>
                    <a:pt x="126" y="84"/>
                  </a:lnTo>
                  <a:lnTo>
                    <a:pt x="138" y="80"/>
                  </a:lnTo>
                  <a:lnTo>
                    <a:pt x="152" y="80"/>
                  </a:lnTo>
                  <a:lnTo>
                    <a:pt x="152" y="80"/>
                  </a:lnTo>
                  <a:lnTo>
                    <a:pt x="166" y="80"/>
                  </a:lnTo>
                  <a:lnTo>
                    <a:pt x="178" y="84"/>
                  </a:lnTo>
                  <a:lnTo>
                    <a:pt x="188" y="90"/>
                  </a:lnTo>
                  <a:lnTo>
                    <a:pt x="198" y="98"/>
                  </a:lnTo>
                  <a:lnTo>
                    <a:pt x="204" y="108"/>
                  </a:lnTo>
                  <a:lnTo>
                    <a:pt x="210" y="120"/>
                  </a:lnTo>
                  <a:lnTo>
                    <a:pt x="212" y="134"/>
                  </a:lnTo>
                  <a:lnTo>
                    <a:pt x="214" y="150"/>
                  </a:lnTo>
                  <a:lnTo>
                    <a:pt x="214" y="290"/>
                  </a:lnTo>
                  <a:lnTo>
                    <a:pt x="214" y="290"/>
                  </a:lnTo>
                  <a:lnTo>
                    <a:pt x="214" y="296"/>
                  </a:lnTo>
                  <a:lnTo>
                    <a:pt x="216" y="302"/>
                  </a:lnTo>
                  <a:lnTo>
                    <a:pt x="220" y="308"/>
                  </a:lnTo>
                  <a:lnTo>
                    <a:pt x="224" y="314"/>
                  </a:lnTo>
                  <a:lnTo>
                    <a:pt x="230" y="318"/>
                  </a:lnTo>
                  <a:lnTo>
                    <a:pt x="234" y="322"/>
                  </a:lnTo>
                  <a:lnTo>
                    <a:pt x="242" y="324"/>
                  </a:lnTo>
                  <a:lnTo>
                    <a:pt x="248" y="324"/>
                  </a:lnTo>
                  <a:lnTo>
                    <a:pt x="298" y="324"/>
                  </a:lnTo>
                  <a:lnTo>
                    <a:pt x="298" y="150"/>
                  </a:lnTo>
                  <a:lnTo>
                    <a:pt x="298" y="150"/>
                  </a:lnTo>
                  <a:lnTo>
                    <a:pt x="300" y="134"/>
                  </a:lnTo>
                  <a:lnTo>
                    <a:pt x="304" y="120"/>
                  </a:lnTo>
                  <a:lnTo>
                    <a:pt x="310" y="108"/>
                  </a:lnTo>
                  <a:lnTo>
                    <a:pt x="318" y="98"/>
                  </a:lnTo>
                  <a:lnTo>
                    <a:pt x="328" y="90"/>
                  </a:lnTo>
                  <a:lnTo>
                    <a:pt x="340" y="84"/>
                  </a:lnTo>
                  <a:lnTo>
                    <a:pt x="352" y="80"/>
                  </a:lnTo>
                  <a:lnTo>
                    <a:pt x="366" y="80"/>
                  </a:lnTo>
                  <a:lnTo>
                    <a:pt x="366" y="80"/>
                  </a:lnTo>
                  <a:lnTo>
                    <a:pt x="380" y="80"/>
                  </a:lnTo>
                  <a:lnTo>
                    <a:pt x="392" y="84"/>
                  </a:lnTo>
                  <a:lnTo>
                    <a:pt x="402" y="90"/>
                  </a:lnTo>
                  <a:lnTo>
                    <a:pt x="410" y="98"/>
                  </a:lnTo>
                  <a:lnTo>
                    <a:pt x="418" y="108"/>
                  </a:lnTo>
                  <a:lnTo>
                    <a:pt x="424" y="120"/>
                  </a:lnTo>
                  <a:lnTo>
                    <a:pt x="426" y="134"/>
                  </a:lnTo>
                  <a:lnTo>
                    <a:pt x="428" y="150"/>
                  </a:lnTo>
                  <a:lnTo>
                    <a:pt x="428" y="290"/>
                  </a:lnTo>
                  <a:lnTo>
                    <a:pt x="428" y="290"/>
                  </a:lnTo>
                  <a:lnTo>
                    <a:pt x="428" y="296"/>
                  </a:lnTo>
                  <a:lnTo>
                    <a:pt x="430" y="302"/>
                  </a:lnTo>
                  <a:lnTo>
                    <a:pt x="434" y="308"/>
                  </a:lnTo>
                  <a:lnTo>
                    <a:pt x="438" y="314"/>
                  </a:lnTo>
                  <a:lnTo>
                    <a:pt x="442" y="318"/>
                  </a:lnTo>
                  <a:lnTo>
                    <a:pt x="448" y="322"/>
                  </a:lnTo>
                  <a:lnTo>
                    <a:pt x="454" y="324"/>
                  </a:lnTo>
                  <a:lnTo>
                    <a:pt x="462" y="324"/>
                  </a:lnTo>
                  <a:lnTo>
                    <a:pt x="512" y="324"/>
                  </a:lnTo>
                  <a:lnTo>
                    <a:pt x="512" y="122"/>
                  </a:lnTo>
                  <a:lnTo>
                    <a:pt x="512" y="122"/>
                  </a:lnTo>
                  <a:lnTo>
                    <a:pt x="510" y="96"/>
                  </a:lnTo>
                  <a:lnTo>
                    <a:pt x="506" y="84"/>
                  </a:lnTo>
                  <a:lnTo>
                    <a:pt x="502" y="72"/>
                  </a:lnTo>
                  <a:lnTo>
                    <a:pt x="498" y="62"/>
                  </a:lnTo>
                  <a:lnTo>
                    <a:pt x="492" y="52"/>
                  </a:lnTo>
                  <a:lnTo>
                    <a:pt x="486" y="42"/>
                  </a:lnTo>
                  <a:lnTo>
                    <a:pt x="478" y="34"/>
                  </a:lnTo>
                  <a:lnTo>
                    <a:pt x="470" y="26"/>
                  </a:lnTo>
                  <a:lnTo>
                    <a:pt x="460" y="20"/>
                  </a:lnTo>
                  <a:lnTo>
                    <a:pt x="450" y="14"/>
                  </a:lnTo>
                  <a:lnTo>
                    <a:pt x="438" y="8"/>
                  </a:lnTo>
                  <a:lnTo>
                    <a:pt x="426" y="4"/>
                  </a:lnTo>
                  <a:lnTo>
                    <a:pt x="414" y="2"/>
                  </a:lnTo>
                  <a:lnTo>
                    <a:pt x="388" y="0"/>
                  </a:lnTo>
                  <a:lnTo>
                    <a:pt x="3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8" name="Freeform 10"/>
            <p:cNvSpPr>
              <a:spLocks/>
            </p:cNvSpPr>
            <p:nvPr/>
          </p:nvSpPr>
          <p:spPr bwMode="auto">
            <a:xfrm>
              <a:off x="4724400" y="3257550"/>
              <a:ext cx="476250" cy="527050"/>
            </a:xfrm>
            <a:custGeom>
              <a:avLst/>
              <a:gdLst>
                <a:gd name="T0" fmla="*/ 144 w 300"/>
                <a:gd name="T1" fmla="*/ 126 h 332"/>
                <a:gd name="T2" fmla="*/ 124 w 300"/>
                <a:gd name="T3" fmla="*/ 122 h 332"/>
                <a:gd name="T4" fmla="*/ 104 w 300"/>
                <a:gd name="T5" fmla="*/ 114 h 332"/>
                <a:gd name="T6" fmla="*/ 98 w 300"/>
                <a:gd name="T7" fmla="*/ 104 h 332"/>
                <a:gd name="T8" fmla="*/ 96 w 300"/>
                <a:gd name="T9" fmla="*/ 98 h 332"/>
                <a:gd name="T10" fmla="*/ 100 w 300"/>
                <a:gd name="T11" fmla="*/ 86 h 332"/>
                <a:gd name="T12" fmla="*/ 108 w 300"/>
                <a:gd name="T13" fmla="*/ 78 h 332"/>
                <a:gd name="T14" fmla="*/ 124 w 300"/>
                <a:gd name="T15" fmla="*/ 72 h 332"/>
                <a:gd name="T16" fmla="*/ 144 w 300"/>
                <a:gd name="T17" fmla="*/ 70 h 332"/>
                <a:gd name="T18" fmla="*/ 192 w 300"/>
                <a:gd name="T19" fmla="*/ 76 h 332"/>
                <a:gd name="T20" fmla="*/ 232 w 300"/>
                <a:gd name="T21" fmla="*/ 90 h 332"/>
                <a:gd name="T22" fmla="*/ 238 w 300"/>
                <a:gd name="T23" fmla="*/ 92 h 332"/>
                <a:gd name="T24" fmla="*/ 258 w 300"/>
                <a:gd name="T25" fmla="*/ 90 h 332"/>
                <a:gd name="T26" fmla="*/ 268 w 300"/>
                <a:gd name="T27" fmla="*/ 82 h 332"/>
                <a:gd name="T28" fmla="*/ 276 w 300"/>
                <a:gd name="T29" fmla="*/ 72 h 332"/>
                <a:gd name="T30" fmla="*/ 292 w 300"/>
                <a:gd name="T31" fmla="*/ 38 h 332"/>
                <a:gd name="T32" fmla="*/ 224 w 300"/>
                <a:gd name="T33" fmla="*/ 12 h 332"/>
                <a:gd name="T34" fmla="*/ 166 w 300"/>
                <a:gd name="T35" fmla="*/ 2 h 332"/>
                <a:gd name="T36" fmla="*/ 146 w 300"/>
                <a:gd name="T37" fmla="*/ 0 h 332"/>
                <a:gd name="T38" fmla="*/ 94 w 300"/>
                <a:gd name="T39" fmla="*/ 6 h 332"/>
                <a:gd name="T40" fmla="*/ 50 w 300"/>
                <a:gd name="T41" fmla="*/ 24 h 332"/>
                <a:gd name="T42" fmla="*/ 32 w 300"/>
                <a:gd name="T43" fmla="*/ 38 h 332"/>
                <a:gd name="T44" fmla="*/ 20 w 300"/>
                <a:gd name="T45" fmla="*/ 56 h 332"/>
                <a:gd name="T46" fmla="*/ 12 w 300"/>
                <a:gd name="T47" fmla="*/ 76 h 332"/>
                <a:gd name="T48" fmla="*/ 8 w 300"/>
                <a:gd name="T49" fmla="*/ 98 h 332"/>
                <a:gd name="T50" fmla="*/ 10 w 300"/>
                <a:gd name="T51" fmla="*/ 116 h 332"/>
                <a:gd name="T52" fmla="*/ 20 w 300"/>
                <a:gd name="T53" fmla="*/ 148 h 332"/>
                <a:gd name="T54" fmla="*/ 46 w 300"/>
                <a:gd name="T55" fmla="*/ 174 h 332"/>
                <a:gd name="T56" fmla="*/ 92 w 300"/>
                <a:gd name="T57" fmla="*/ 192 h 332"/>
                <a:gd name="T58" fmla="*/ 142 w 300"/>
                <a:gd name="T59" fmla="*/ 202 h 332"/>
                <a:gd name="T60" fmla="*/ 170 w 300"/>
                <a:gd name="T61" fmla="*/ 206 h 332"/>
                <a:gd name="T62" fmla="*/ 202 w 300"/>
                <a:gd name="T63" fmla="*/ 214 h 332"/>
                <a:gd name="T64" fmla="*/ 212 w 300"/>
                <a:gd name="T65" fmla="*/ 224 h 332"/>
                <a:gd name="T66" fmla="*/ 212 w 300"/>
                <a:gd name="T67" fmla="*/ 232 h 332"/>
                <a:gd name="T68" fmla="*/ 208 w 300"/>
                <a:gd name="T69" fmla="*/ 246 h 332"/>
                <a:gd name="T70" fmla="*/ 194 w 300"/>
                <a:gd name="T71" fmla="*/ 256 h 332"/>
                <a:gd name="T72" fmla="*/ 172 w 300"/>
                <a:gd name="T73" fmla="*/ 260 h 332"/>
                <a:gd name="T74" fmla="*/ 142 w 300"/>
                <a:gd name="T75" fmla="*/ 262 h 332"/>
                <a:gd name="T76" fmla="*/ 106 w 300"/>
                <a:gd name="T77" fmla="*/ 258 h 332"/>
                <a:gd name="T78" fmla="*/ 76 w 300"/>
                <a:gd name="T79" fmla="*/ 248 h 332"/>
                <a:gd name="T80" fmla="*/ 30 w 300"/>
                <a:gd name="T81" fmla="*/ 228 h 332"/>
                <a:gd name="T82" fmla="*/ 0 w 300"/>
                <a:gd name="T83" fmla="*/ 292 h 332"/>
                <a:gd name="T84" fmla="*/ 34 w 300"/>
                <a:gd name="T85" fmla="*/ 310 h 332"/>
                <a:gd name="T86" fmla="*/ 70 w 300"/>
                <a:gd name="T87" fmla="*/ 322 h 332"/>
                <a:gd name="T88" fmla="*/ 140 w 300"/>
                <a:gd name="T89" fmla="*/ 332 h 332"/>
                <a:gd name="T90" fmla="*/ 178 w 300"/>
                <a:gd name="T91" fmla="*/ 332 h 332"/>
                <a:gd name="T92" fmla="*/ 238 w 300"/>
                <a:gd name="T93" fmla="*/ 318 h 332"/>
                <a:gd name="T94" fmla="*/ 260 w 300"/>
                <a:gd name="T95" fmla="*/ 308 h 332"/>
                <a:gd name="T96" fmla="*/ 278 w 300"/>
                <a:gd name="T97" fmla="*/ 292 h 332"/>
                <a:gd name="T98" fmla="*/ 290 w 300"/>
                <a:gd name="T99" fmla="*/ 276 h 332"/>
                <a:gd name="T100" fmla="*/ 298 w 300"/>
                <a:gd name="T101" fmla="*/ 254 h 332"/>
                <a:gd name="T102" fmla="*/ 300 w 300"/>
                <a:gd name="T103" fmla="*/ 232 h 332"/>
                <a:gd name="T104" fmla="*/ 300 w 300"/>
                <a:gd name="T105" fmla="*/ 220 h 332"/>
                <a:gd name="T106" fmla="*/ 296 w 300"/>
                <a:gd name="T107" fmla="*/ 200 h 332"/>
                <a:gd name="T108" fmla="*/ 282 w 300"/>
                <a:gd name="T109" fmla="*/ 176 h 332"/>
                <a:gd name="T110" fmla="*/ 250 w 300"/>
                <a:gd name="T111" fmla="*/ 150 h 332"/>
                <a:gd name="T112" fmla="*/ 206 w 300"/>
                <a:gd name="T113" fmla="*/ 136 h 332"/>
                <a:gd name="T114" fmla="*/ 182 w 300"/>
                <a:gd name="T115" fmla="*/ 1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332">
                  <a:moveTo>
                    <a:pt x="182" y="132"/>
                  </a:moveTo>
                  <a:lnTo>
                    <a:pt x="144" y="126"/>
                  </a:lnTo>
                  <a:lnTo>
                    <a:pt x="144" y="126"/>
                  </a:lnTo>
                  <a:lnTo>
                    <a:pt x="124" y="122"/>
                  </a:lnTo>
                  <a:lnTo>
                    <a:pt x="110" y="118"/>
                  </a:lnTo>
                  <a:lnTo>
                    <a:pt x="104" y="114"/>
                  </a:lnTo>
                  <a:lnTo>
                    <a:pt x="100" y="110"/>
                  </a:lnTo>
                  <a:lnTo>
                    <a:pt x="98" y="104"/>
                  </a:lnTo>
                  <a:lnTo>
                    <a:pt x="96" y="98"/>
                  </a:lnTo>
                  <a:lnTo>
                    <a:pt x="96" y="98"/>
                  </a:lnTo>
                  <a:lnTo>
                    <a:pt x="98" y="92"/>
                  </a:lnTo>
                  <a:lnTo>
                    <a:pt x="100" y="86"/>
                  </a:lnTo>
                  <a:lnTo>
                    <a:pt x="104" y="82"/>
                  </a:lnTo>
                  <a:lnTo>
                    <a:pt x="108" y="78"/>
                  </a:lnTo>
                  <a:lnTo>
                    <a:pt x="116" y="74"/>
                  </a:lnTo>
                  <a:lnTo>
                    <a:pt x="124" y="72"/>
                  </a:lnTo>
                  <a:lnTo>
                    <a:pt x="144" y="70"/>
                  </a:lnTo>
                  <a:lnTo>
                    <a:pt x="144" y="70"/>
                  </a:lnTo>
                  <a:lnTo>
                    <a:pt x="168" y="72"/>
                  </a:lnTo>
                  <a:lnTo>
                    <a:pt x="192" y="76"/>
                  </a:lnTo>
                  <a:lnTo>
                    <a:pt x="212" y="82"/>
                  </a:lnTo>
                  <a:lnTo>
                    <a:pt x="232" y="90"/>
                  </a:lnTo>
                  <a:lnTo>
                    <a:pt x="232" y="90"/>
                  </a:lnTo>
                  <a:lnTo>
                    <a:pt x="238" y="92"/>
                  </a:lnTo>
                  <a:lnTo>
                    <a:pt x="246" y="92"/>
                  </a:lnTo>
                  <a:lnTo>
                    <a:pt x="258" y="90"/>
                  </a:lnTo>
                  <a:lnTo>
                    <a:pt x="264" y="86"/>
                  </a:lnTo>
                  <a:lnTo>
                    <a:pt x="268" y="82"/>
                  </a:lnTo>
                  <a:lnTo>
                    <a:pt x="274" y="78"/>
                  </a:lnTo>
                  <a:lnTo>
                    <a:pt x="276" y="72"/>
                  </a:lnTo>
                  <a:lnTo>
                    <a:pt x="292" y="38"/>
                  </a:lnTo>
                  <a:lnTo>
                    <a:pt x="292" y="38"/>
                  </a:lnTo>
                  <a:lnTo>
                    <a:pt x="260" y="22"/>
                  </a:lnTo>
                  <a:lnTo>
                    <a:pt x="224" y="12"/>
                  </a:lnTo>
                  <a:lnTo>
                    <a:pt x="186" y="4"/>
                  </a:lnTo>
                  <a:lnTo>
                    <a:pt x="166" y="2"/>
                  </a:lnTo>
                  <a:lnTo>
                    <a:pt x="146" y="0"/>
                  </a:lnTo>
                  <a:lnTo>
                    <a:pt x="146" y="0"/>
                  </a:lnTo>
                  <a:lnTo>
                    <a:pt x="118" y="2"/>
                  </a:lnTo>
                  <a:lnTo>
                    <a:pt x="94" y="6"/>
                  </a:lnTo>
                  <a:lnTo>
                    <a:pt x="70" y="14"/>
                  </a:lnTo>
                  <a:lnTo>
                    <a:pt x="50" y="24"/>
                  </a:lnTo>
                  <a:lnTo>
                    <a:pt x="40" y="30"/>
                  </a:lnTo>
                  <a:lnTo>
                    <a:pt x="32" y="38"/>
                  </a:lnTo>
                  <a:lnTo>
                    <a:pt x="26" y="46"/>
                  </a:lnTo>
                  <a:lnTo>
                    <a:pt x="20" y="56"/>
                  </a:lnTo>
                  <a:lnTo>
                    <a:pt x="16" y="64"/>
                  </a:lnTo>
                  <a:lnTo>
                    <a:pt x="12" y="76"/>
                  </a:lnTo>
                  <a:lnTo>
                    <a:pt x="10" y="86"/>
                  </a:lnTo>
                  <a:lnTo>
                    <a:pt x="8" y="98"/>
                  </a:lnTo>
                  <a:lnTo>
                    <a:pt x="8" y="98"/>
                  </a:lnTo>
                  <a:lnTo>
                    <a:pt x="10" y="116"/>
                  </a:lnTo>
                  <a:lnTo>
                    <a:pt x="12" y="134"/>
                  </a:lnTo>
                  <a:lnTo>
                    <a:pt x="20" y="148"/>
                  </a:lnTo>
                  <a:lnTo>
                    <a:pt x="30" y="162"/>
                  </a:lnTo>
                  <a:lnTo>
                    <a:pt x="46" y="174"/>
                  </a:lnTo>
                  <a:lnTo>
                    <a:pt x="66" y="184"/>
                  </a:lnTo>
                  <a:lnTo>
                    <a:pt x="92" y="192"/>
                  </a:lnTo>
                  <a:lnTo>
                    <a:pt x="124" y="200"/>
                  </a:lnTo>
                  <a:lnTo>
                    <a:pt x="142" y="202"/>
                  </a:lnTo>
                  <a:lnTo>
                    <a:pt x="142" y="202"/>
                  </a:lnTo>
                  <a:lnTo>
                    <a:pt x="170" y="206"/>
                  </a:lnTo>
                  <a:lnTo>
                    <a:pt x="192" y="210"/>
                  </a:lnTo>
                  <a:lnTo>
                    <a:pt x="202" y="214"/>
                  </a:lnTo>
                  <a:lnTo>
                    <a:pt x="208" y="218"/>
                  </a:lnTo>
                  <a:lnTo>
                    <a:pt x="212" y="224"/>
                  </a:lnTo>
                  <a:lnTo>
                    <a:pt x="212" y="232"/>
                  </a:lnTo>
                  <a:lnTo>
                    <a:pt x="212" y="232"/>
                  </a:lnTo>
                  <a:lnTo>
                    <a:pt x="212" y="240"/>
                  </a:lnTo>
                  <a:lnTo>
                    <a:pt x="208" y="246"/>
                  </a:lnTo>
                  <a:lnTo>
                    <a:pt x="202" y="252"/>
                  </a:lnTo>
                  <a:lnTo>
                    <a:pt x="194" y="256"/>
                  </a:lnTo>
                  <a:lnTo>
                    <a:pt x="184" y="258"/>
                  </a:lnTo>
                  <a:lnTo>
                    <a:pt x="172" y="260"/>
                  </a:lnTo>
                  <a:lnTo>
                    <a:pt x="142" y="262"/>
                  </a:lnTo>
                  <a:lnTo>
                    <a:pt x="142" y="262"/>
                  </a:lnTo>
                  <a:lnTo>
                    <a:pt x="124" y="260"/>
                  </a:lnTo>
                  <a:lnTo>
                    <a:pt x="106" y="258"/>
                  </a:lnTo>
                  <a:lnTo>
                    <a:pt x="90" y="254"/>
                  </a:lnTo>
                  <a:lnTo>
                    <a:pt x="76" y="248"/>
                  </a:lnTo>
                  <a:lnTo>
                    <a:pt x="50" y="238"/>
                  </a:lnTo>
                  <a:lnTo>
                    <a:pt x="30" y="228"/>
                  </a:lnTo>
                  <a:lnTo>
                    <a:pt x="0" y="292"/>
                  </a:lnTo>
                  <a:lnTo>
                    <a:pt x="0" y="292"/>
                  </a:lnTo>
                  <a:lnTo>
                    <a:pt x="16" y="302"/>
                  </a:lnTo>
                  <a:lnTo>
                    <a:pt x="34" y="310"/>
                  </a:lnTo>
                  <a:lnTo>
                    <a:pt x="52" y="316"/>
                  </a:lnTo>
                  <a:lnTo>
                    <a:pt x="70" y="322"/>
                  </a:lnTo>
                  <a:lnTo>
                    <a:pt x="106" y="330"/>
                  </a:lnTo>
                  <a:lnTo>
                    <a:pt x="140" y="332"/>
                  </a:lnTo>
                  <a:lnTo>
                    <a:pt x="140" y="332"/>
                  </a:lnTo>
                  <a:lnTo>
                    <a:pt x="178" y="332"/>
                  </a:lnTo>
                  <a:lnTo>
                    <a:pt x="210" y="326"/>
                  </a:lnTo>
                  <a:lnTo>
                    <a:pt x="238" y="318"/>
                  </a:lnTo>
                  <a:lnTo>
                    <a:pt x="250" y="314"/>
                  </a:lnTo>
                  <a:lnTo>
                    <a:pt x="260" y="308"/>
                  </a:lnTo>
                  <a:lnTo>
                    <a:pt x="270" y="300"/>
                  </a:lnTo>
                  <a:lnTo>
                    <a:pt x="278" y="292"/>
                  </a:lnTo>
                  <a:lnTo>
                    <a:pt x="284" y="284"/>
                  </a:lnTo>
                  <a:lnTo>
                    <a:pt x="290" y="276"/>
                  </a:lnTo>
                  <a:lnTo>
                    <a:pt x="294" y="266"/>
                  </a:lnTo>
                  <a:lnTo>
                    <a:pt x="298" y="254"/>
                  </a:lnTo>
                  <a:lnTo>
                    <a:pt x="300" y="244"/>
                  </a:lnTo>
                  <a:lnTo>
                    <a:pt x="300" y="232"/>
                  </a:lnTo>
                  <a:lnTo>
                    <a:pt x="300" y="232"/>
                  </a:lnTo>
                  <a:lnTo>
                    <a:pt x="300" y="220"/>
                  </a:lnTo>
                  <a:lnTo>
                    <a:pt x="298" y="210"/>
                  </a:lnTo>
                  <a:lnTo>
                    <a:pt x="296" y="200"/>
                  </a:lnTo>
                  <a:lnTo>
                    <a:pt x="292" y="192"/>
                  </a:lnTo>
                  <a:lnTo>
                    <a:pt x="282" y="176"/>
                  </a:lnTo>
                  <a:lnTo>
                    <a:pt x="268" y="162"/>
                  </a:lnTo>
                  <a:lnTo>
                    <a:pt x="250" y="150"/>
                  </a:lnTo>
                  <a:lnTo>
                    <a:pt x="230" y="142"/>
                  </a:lnTo>
                  <a:lnTo>
                    <a:pt x="206" y="136"/>
                  </a:lnTo>
                  <a:lnTo>
                    <a:pt x="182" y="132"/>
                  </a:lnTo>
                  <a:lnTo>
                    <a:pt x="182"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grpSp>
      <p:sp>
        <p:nvSpPr>
          <p:cNvPr id="19"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600">
                <a:solidFill>
                  <a:schemeClr val="accent4"/>
                </a:solidFill>
              </a:defRPr>
            </a:lvl1pPr>
          </a:lstStyle>
          <a:p>
            <a:pPr lvl="0"/>
            <a:r>
              <a:rPr lang="en-US" dirty="0"/>
              <a:t>Optional small text </a:t>
            </a:r>
            <a:endParaRPr lang="en-GB" dirty="0"/>
          </a:p>
        </p:txBody>
      </p:sp>
      <p:grpSp>
        <p:nvGrpSpPr>
          <p:cNvPr id="20" name="Group 19"/>
          <p:cNvGrpSpPr/>
          <p:nvPr userDrawn="1"/>
        </p:nvGrpSpPr>
        <p:grpSpPr>
          <a:xfrm>
            <a:off x="5642628" y="514350"/>
            <a:ext cx="3044172" cy="2959100"/>
            <a:chOff x="5432334" y="327546"/>
            <a:chExt cx="3327492" cy="3234502"/>
          </a:xfrm>
        </p:grpSpPr>
        <p:sp>
          <p:nvSpPr>
            <p:cNvPr id="21" name="Freeform 5"/>
            <p:cNvSpPr>
              <a:spLocks/>
            </p:cNvSpPr>
            <p:nvPr/>
          </p:nvSpPr>
          <p:spPr bwMode="auto">
            <a:xfrm>
              <a:off x="5432334" y="1944797"/>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5"/>
            <p:cNvSpPr>
              <a:spLocks/>
            </p:cNvSpPr>
            <p:nvPr/>
          </p:nvSpPr>
          <p:spPr bwMode="auto">
            <a:xfrm>
              <a:off x="7096080" y="1944796"/>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5"/>
            <p:cNvSpPr>
              <a:spLocks/>
            </p:cNvSpPr>
            <p:nvPr/>
          </p:nvSpPr>
          <p:spPr bwMode="auto">
            <a:xfrm>
              <a:off x="7096080" y="327546"/>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110338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layout_dark">
    <p:bg>
      <p:bgRef idx="1001">
        <a:schemeClr val="bg1"/>
      </p:bgRef>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4582478" y="438150"/>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accent6"/>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dirty="0"/>
              <a:t>Edit Master text styles</a:t>
            </a:r>
          </a:p>
        </p:txBody>
      </p:sp>
      <p:sp>
        <p:nvSpPr>
          <p:cNvPr id="8" name="Text Placeholder 7"/>
          <p:cNvSpPr>
            <a:spLocks noGrp="1"/>
          </p:cNvSpPr>
          <p:nvPr>
            <p:ph type="body" sz="quarter" idx="11" hasCustomPrompt="1"/>
          </p:nvPr>
        </p:nvSpPr>
        <p:spPr>
          <a:xfrm>
            <a:off x="464856" y="438150"/>
            <a:ext cx="3055584" cy="2231970"/>
          </a:xfrm>
        </p:spPr>
        <p:txBody>
          <a:bodyPr tIns="0" bIns="0"/>
          <a:lstStyle>
            <a:lvl1pPr marL="0" indent="0" algn="l" defTabSz="914400" rtl="0" eaLnBrk="1" latinLnBrk="0" hangingPunct="1">
              <a:lnSpc>
                <a:spcPct val="90000"/>
              </a:lnSpc>
              <a:spcBef>
                <a:spcPct val="0"/>
              </a:spcBef>
              <a:buNone/>
              <a:defRPr lang="en-GB" sz="3200" b="1" kern="0" spc="-150" baseline="0" dirty="0">
                <a:solidFill>
                  <a:schemeClr val="tx1"/>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marL="0" lvl="0" indent="0" algn="l" defTabSz="914400" rtl="0" eaLnBrk="1" latinLnBrk="0" hangingPunct="1">
              <a:lnSpc>
                <a:spcPct val="90000"/>
              </a:lnSpc>
              <a:spcBef>
                <a:spcPct val="0"/>
              </a:spcBef>
              <a:buClr>
                <a:schemeClr val="accent2"/>
              </a:buClr>
              <a:buSzPct val="110000"/>
              <a:buFont typeface="Arial" panose="020B0604020202020204" pitchFamily="34" charset="0"/>
              <a:buNone/>
            </a:pPr>
            <a:r>
              <a:rPr lang="en-US" dirty="0"/>
              <a:t>Click to edit</a:t>
            </a: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354541472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layout_gray">
    <p:bg>
      <p:bgPr>
        <a:solidFill>
          <a:schemeClr val="tx2"/>
        </a:solidFill>
        <a:effectLst/>
      </p:bgPr>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4582478" y="438150"/>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accent4"/>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dirty="0"/>
              <a:t>Edit Master text styles</a:t>
            </a:r>
          </a:p>
        </p:txBody>
      </p:sp>
      <p:sp>
        <p:nvSpPr>
          <p:cNvPr id="6" name="Text Placeholder 7"/>
          <p:cNvSpPr>
            <a:spLocks noGrp="1"/>
          </p:cNvSpPr>
          <p:nvPr>
            <p:ph type="body" sz="quarter" idx="11" hasCustomPrompt="1"/>
          </p:nvPr>
        </p:nvSpPr>
        <p:spPr>
          <a:xfrm>
            <a:off x="464856" y="438150"/>
            <a:ext cx="3055584" cy="2231970"/>
          </a:xfrm>
        </p:spPr>
        <p:txBody>
          <a:bodyPr tIns="0" bIns="0"/>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a:t>
            </a: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170417933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layout_light">
    <p:bg>
      <p:bgRef idx="1001">
        <a:schemeClr val="bg1"/>
      </p:bgRef>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4582478" y="438150"/>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accent4"/>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dirty="0"/>
              <a:t>Edit Master text styles</a:t>
            </a:r>
          </a:p>
        </p:txBody>
      </p:sp>
      <p:sp>
        <p:nvSpPr>
          <p:cNvPr id="6" name="Text Placeholder 7"/>
          <p:cNvSpPr>
            <a:spLocks noGrp="1"/>
          </p:cNvSpPr>
          <p:nvPr>
            <p:ph type="body" sz="quarter" idx="11" hasCustomPrompt="1"/>
          </p:nvPr>
        </p:nvSpPr>
        <p:spPr>
          <a:xfrm>
            <a:off x="464856" y="438150"/>
            <a:ext cx="3055584" cy="2231970"/>
          </a:xfrm>
        </p:spPr>
        <p:txBody>
          <a:bodyPr tIns="0" bIns="0"/>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a:t>
            </a: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662280095"/>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graphic background">
    <p:bg>
      <p:bgPr>
        <a:solidFill>
          <a:srgbClr val="FFFFFF"/>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21"/>
          </p:nvPr>
        </p:nvSpPr>
        <p:spPr>
          <a:xfrm>
            <a:off x="0" y="0"/>
            <a:ext cx="9144000" cy="5143500"/>
          </a:xfrm>
          <a:prstGeom prst="rect">
            <a:avLst/>
          </a:prstGeom>
          <a:solidFill>
            <a:schemeClr val="accent5"/>
          </a:solidFill>
        </p:spPr>
        <p:txBody>
          <a:bodyPr vert="horz" wrap="square" lIns="0" tIns="914400" rIns="0" bIns="45720" rtlCol="0" anchor="ctr">
            <a:noAutofit/>
          </a:bodyPr>
          <a:lstStyle>
            <a:lvl1pPr marL="0" indent="0" algn="ctr">
              <a:buNone/>
              <a:defRPr lang="en-US">
                <a:solidFill>
                  <a:schemeClr val="bg1"/>
                </a:solidFill>
              </a:defRPr>
            </a:lvl1pPr>
          </a:lstStyle>
          <a:p>
            <a:pPr marL="173038" lvl="0" indent="-173038" algn="ctr"/>
            <a:r>
              <a:rPr lang="en-US" dirty="0"/>
              <a:t>Click icon to add picture</a:t>
            </a:r>
          </a:p>
        </p:txBody>
      </p:sp>
    </p:spTree>
    <p:extLst>
      <p:ext uri="{BB962C8B-B14F-4D97-AF65-F5344CB8AC3E}">
        <p14:creationId xmlns:p14="http://schemas.microsoft.com/office/powerpoint/2010/main" val="3805140041"/>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_subhead_photo">
    <p:bg>
      <p:bgPr>
        <a:solidFill>
          <a:srgbClr val="FFFFFF"/>
        </a:solidFill>
        <a:effectLst/>
      </p:bgPr>
    </p:bg>
    <p:spTree>
      <p:nvGrpSpPr>
        <p:cNvPr id="1" name=""/>
        <p:cNvGrpSpPr/>
        <p:nvPr/>
      </p:nvGrpSpPr>
      <p:grpSpPr>
        <a:xfrm>
          <a:off x="0" y="0"/>
          <a:ext cx="0" cy="0"/>
          <a:chOff x="0" y="0"/>
          <a:chExt cx="0" cy="0"/>
        </a:xfrm>
      </p:grpSpPr>
      <p:sp>
        <p:nvSpPr>
          <p:cNvPr id="8" name="Picture Placeholder 4"/>
          <p:cNvSpPr>
            <a:spLocks noGrp="1"/>
          </p:cNvSpPr>
          <p:nvPr>
            <p:ph type="pic" sz="quarter" idx="21"/>
          </p:nvPr>
        </p:nvSpPr>
        <p:spPr>
          <a:xfrm>
            <a:off x="4572000" y="0"/>
            <a:ext cx="4572000" cy="5143500"/>
          </a:xfrm>
          <a:prstGeom prst="rect">
            <a:avLst/>
          </a:prstGeom>
          <a:solidFill>
            <a:schemeClr val="accent5"/>
          </a:solidFill>
        </p:spPr>
        <p:txBody>
          <a:bodyPr vert="horz" wrap="square" lIns="0" tIns="1005840" rIns="0" bIns="45720" rtlCol="0" anchor="ctr">
            <a:noAutofit/>
          </a:bodyPr>
          <a:lstStyle>
            <a:lvl1pPr marL="0" indent="0" algn="ctr">
              <a:buNone/>
              <a:defRPr lang="en-US">
                <a:solidFill>
                  <a:schemeClr val="bg1"/>
                </a:solidFill>
              </a:defRPr>
            </a:lvl1pPr>
          </a:lstStyle>
          <a:p>
            <a:pPr marL="173038" lvl="0" indent="-173038" algn="ctr"/>
            <a:r>
              <a:rPr lang="en-US" dirty="0"/>
              <a:t>Click icon to add picture</a:t>
            </a:r>
          </a:p>
        </p:txBody>
      </p:sp>
      <p:sp>
        <p:nvSpPr>
          <p:cNvPr id="10" name="Text Placeholder 4"/>
          <p:cNvSpPr>
            <a:spLocks noGrp="1"/>
          </p:cNvSpPr>
          <p:nvPr>
            <p:ph type="body" sz="quarter" idx="16"/>
          </p:nvPr>
        </p:nvSpPr>
        <p:spPr>
          <a:xfrm>
            <a:off x="464494" y="1477280"/>
            <a:ext cx="3273116" cy="847455"/>
          </a:xfrm>
        </p:spPr>
        <p:txBody>
          <a:bodyPr tIns="0"/>
          <a:lstStyle>
            <a:lvl1pPr marL="0" indent="0">
              <a:lnSpc>
                <a:spcPct val="150000"/>
              </a:lnSpc>
              <a:buNone/>
              <a:defRPr lang="en-US" sz="1100" kern="1200" spc="0" baseline="0" dirty="0" smtClean="0">
                <a:solidFill>
                  <a:schemeClr val="accent4"/>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11" name="Text Placeholder 7"/>
          <p:cNvSpPr>
            <a:spLocks noGrp="1"/>
          </p:cNvSpPr>
          <p:nvPr>
            <p:ph type="body" sz="quarter" idx="11" hasCustomPrompt="1"/>
          </p:nvPr>
        </p:nvSpPr>
        <p:spPr>
          <a:xfrm>
            <a:off x="464493" y="438150"/>
            <a:ext cx="3273117" cy="908685"/>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a:t>
            </a:r>
            <a:endParaRPr lang="en-GB" dirty="0"/>
          </a:p>
        </p:txBody>
      </p:sp>
      <p:sp>
        <p:nvSpPr>
          <p:cNvPr id="5"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128345404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_floating photo layout">
    <p:bg>
      <p:bgPr>
        <a:solidFill>
          <a:srgbClr val="FFFFFF"/>
        </a:solidFill>
        <a:effectLst/>
      </p:bgPr>
    </p:bg>
    <p:spTree>
      <p:nvGrpSpPr>
        <p:cNvPr id="1" name=""/>
        <p:cNvGrpSpPr/>
        <p:nvPr/>
      </p:nvGrpSpPr>
      <p:grpSpPr>
        <a:xfrm>
          <a:off x="0" y="0"/>
          <a:ext cx="0" cy="0"/>
          <a:chOff x="0" y="0"/>
          <a:chExt cx="0" cy="0"/>
        </a:xfrm>
      </p:grpSpPr>
      <p:sp>
        <p:nvSpPr>
          <p:cNvPr id="5" name="Rectangle 4"/>
          <p:cNvSpPr/>
          <p:nvPr userDrawn="1"/>
        </p:nvSpPr>
        <p:spPr>
          <a:xfrm>
            <a:off x="5073358" y="1987267"/>
            <a:ext cx="2309339" cy="1514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7" name="Picture Placeholder 4"/>
          <p:cNvSpPr>
            <a:spLocks noGrp="1"/>
          </p:cNvSpPr>
          <p:nvPr>
            <p:ph type="pic" sz="quarter" idx="21"/>
          </p:nvPr>
        </p:nvSpPr>
        <p:spPr>
          <a:xfrm>
            <a:off x="5537466" y="1066800"/>
            <a:ext cx="3150178" cy="1990918"/>
          </a:xfrm>
          <a:prstGeom prst="rect">
            <a:avLst/>
          </a:prstGeom>
          <a:solidFill>
            <a:schemeClr val="accent5"/>
          </a:solidFill>
        </p:spPr>
        <p:txBody>
          <a:bodyPr vert="horz" wrap="square" lIns="0" tIns="1005840" rIns="0" bIns="45720" rtlCol="0" anchor="ctr">
            <a:noAutofit/>
          </a:bodyPr>
          <a:lstStyle>
            <a:lvl1pPr marL="0" indent="0" algn="ctr">
              <a:buNone/>
              <a:defRPr lang="en-US" dirty="0">
                <a:solidFill>
                  <a:schemeClr val="bg1"/>
                </a:solidFill>
              </a:defRPr>
            </a:lvl1pPr>
          </a:lstStyle>
          <a:p>
            <a:pPr marL="173038" lvl="0" indent="-173038" algn="ctr"/>
            <a:r>
              <a:rPr lang="en-US" dirty="0"/>
              <a:t>Click icon to add picture</a:t>
            </a:r>
          </a:p>
        </p:txBody>
      </p:sp>
      <p:sp>
        <p:nvSpPr>
          <p:cNvPr id="11" name="Text Placeholder 7"/>
          <p:cNvSpPr>
            <a:spLocks noGrp="1"/>
          </p:cNvSpPr>
          <p:nvPr>
            <p:ph type="body" sz="quarter" idx="11" hasCustomPrompt="1"/>
          </p:nvPr>
        </p:nvSpPr>
        <p:spPr>
          <a:xfrm>
            <a:off x="464493" y="438151"/>
            <a:ext cx="3273117" cy="4066614"/>
          </a:xfrm>
        </p:spPr>
        <p:txBody>
          <a:bodyPr tIns="0" bIns="0" anchor="t"/>
          <a:lstStyle>
            <a:lvl1pPr marL="0" indent="0" algn="l" defTabSz="914400" rtl="0" eaLnBrk="1" latinLnBrk="0" hangingPunct="1">
              <a:lnSpc>
                <a:spcPct val="90000"/>
              </a:lnSpc>
              <a:spcBef>
                <a:spcPct val="0"/>
              </a:spcBef>
              <a:buNone/>
              <a:defRPr lang="en-US" sz="28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a:t>
            </a:r>
            <a:endParaRPr lang="en-GB" dirty="0"/>
          </a:p>
        </p:txBody>
      </p:sp>
      <p:sp>
        <p:nvSpPr>
          <p:cNvPr id="6"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268594060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lumn layout_light">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978400" y="1066800"/>
            <a:ext cx="4165600" cy="2184400"/>
          </a:xfrm>
          <a:solidFill>
            <a:schemeClr val="accent5"/>
          </a:solidFill>
        </p:spPr>
        <p:txBody>
          <a:bodyPr vert="horz" wrap="square" lIns="0" tIns="1005840" rIns="0" bIns="45720" rtlCol="0" anchor="ctr">
            <a:noAutofit/>
          </a:bodyPr>
          <a:lstStyle>
            <a:lvl1pPr marL="0" indent="0" algn="ctr">
              <a:buNone/>
              <a:defRPr lang="en-GB">
                <a:solidFill>
                  <a:schemeClr val="bg1"/>
                </a:solidFill>
              </a:defRPr>
            </a:lvl1pPr>
          </a:lstStyle>
          <a:p>
            <a:pPr marL="173038" lvl="0" indent="-173038" algn="ctr"/>
            <a:r>
              <a:rPr lang="en-US" dirty="0"/>
              <a:t>Click icon to add picture</a:t>
            </a:r>
          </a:p>
        </p:txBody>
      </p:sp>
      <p:sp>
        <p:nvSpPr>
          <p:cNvPr id="7" name="Text Placeholder 4"/>
          <p:cNvSpPr>
            <a:spLocks noGrp="1"/>
          </p:cNvSpPr>
          <p:nvPr>
            <p:ph type="body" sz="quarter" idx="16"/>
          </p:nvPr>
        </p:nvSpPr>
        <p:spPr>
          <a:xfrm>
            <a:off x="464494" y="1559195"/>
            <a:ext cx="3273116" cy="695055"/>
          </a:xfrm>
        </p:spPr>
        <p:txBody>
          <a:bodyPr tIns="0"/>
          <a:lstStyle>
            <a:lvl1pPr marL="0" indent="0">
              <a:buNone/>
              <a:defRPr lang="en-US" sz="1400" kern="1200" spc="0" baseline="0" dirty="0" smtClean="0">
                <a:gradFill>
                  <a:gsLst>
                    <a:gs pos="2419">
                      <a:schemeClr val="bg1">
                        <a:lumMod val="50000"/>
                      </a:schemeClr>
                    </a:gs>
                    <a:gs pos="8000">
                      <a:schemeClr val="bg1">
                        <a:lumMod val="50000"/>
                      </a:schemeClr>
                    </a:gs>
                  </a:gsLst>
                  <a:lin ang="5400000" scaled="0"/>
                </a:gra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8" name="Text Placeholder 7"/>
          <p:cNvSpPr>
            <a:spLocks noGrp="1"/>
          </p:cNvSpPr>
          <p:nvPr>
            <p:ph type="body" sz="quarter" idx="11" hasCustomPrompt="1"/>
          </p:nvPr>
        </p:nvSpPr>
        <p:spPr>
          <a:xfrm>
            <a:off x="464493" y="520065"/>
            <a:ext cx="3273117" cy="908685"/>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a:t>
            </a:r>
            <a:endParaRPr lang="en-GB" dirty="0"/>
          </a:p>
        </p:txBody>
      </p:sp>
      <p:sp>
        <p:nvSpPr>
          <p:cNvPr id="9" name="Text Placeholder 4"/>
          <p:cNvSpPr>
            <a:spLocks noGrp="1"/>
          </p:cNvSpPr>
          <p:nvPr>
            <p:ph type="body" sz="quarter" idx="17"/>
          </p:nvPr>
        </p:nvSpPr>
        <p:spPr>
          <a:xfrm>
            <a:off x="464494" y="2473596"/>
            <a:ext cx="3273116" cy="2013240"/>
          </a:xfrm>
        </p:spPr>
        <p:txBody>
          <a:bodyPr tIns="0"/>
          <a:lstStyle>
            <a:lvl1pPr marL="285750" indent="-285750">
              <a:lnSpc>
                <a:spcPct val="150000"/>
              </a:lnSpc>
              <a:spcBef>
                <a:spcPts val="750"/>
              </a:spcBef>
              <a:buFont typeface="Arial" panose="020B0604020202020204" pitchFamily="34" charset="0"/>
              <a:buChar char="•"/>
              <a:defRPr lang="en-US" sz="1400" kern="1200" spc="0" baseline="0" dirty="0" smtClean="0">
                <a:gradFill>
                  <a:gsLst>
                    <a:gs pos="2419">
                      <a:schemeClr val="bg1">
                        <a:lumMod val="50000"/>
                      </a:schemeClr>
                    </a:gs>
                    <a:gs pos="8000">
                      <a:schemeClr val="bg1">
                        <a:lumMod val="50000"/>
                      </a:schemeClr>
                    </a:gs>
                  </a:gsLst>
                  <a:lin ang="5400000" scaled="0"/>
                </a:gra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285750" lvl="0" indent="-285750" algn="l" defTabSz="914400" rtl="0" eaLnBrk="1" latinLnBrk="0" hangingPunct="1">
              <a:lnSpc>
                <a:spcPct val="90000"/>
              </a:lnSpc>
              <a:spcBef>
                <a:spcPts val="1200"/>
              </a:spcBef>
              <a:buClr>
                <a:srgbClr val="0072C8"/>
              </a:buClr>
              <a:buSzPct val="110000"/>
            </a:pPr>
            <a:r>
              <a:rPr lang="en-US" dirty="0"/>
              <a:t>Click to edit Master text styles</a:t>
            </a:r>
          </a:p>
        </p:txBody>
      </p:sp>
      <p:sp>
        <p:nvSpPr>
          <p:cNvPr id="6" name="Text Placeholder 3"/>
          <p:cNvSpPr>
            <a:spLocks noGrp="1"/>
          </p:cNvSpPr>
          <p:nvPr>
            <p:ph type="body" sz="quarter" idx="18"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1416698228"/>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layout">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5195888" y="3752850"/>
            <a:ext cx="3948111" cy="1389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spc="100" dirty="0">
              <a:solidFill>
                <a:schemeClr val="bg1"/>
              </a:solidFill>
              <a:ea typeface="Segoe UI Black" panose="020B0A02040204020203" pitchFamily="34" charset="0"/>
              <a:cs typeface="Segoe UI Black" panose="020B0A02040204020203" pitchFamily="34" charset="0"/>
            </a:endParaRPr>
          </a:p>
        </p:txBody>
      </p:sp>
      <p:sp>
        <p:nvSpPr>
          <p:cNvPr id="8" name="Picture Placeholder 7"/>
          <p:cNvSpPr>
            <a:spLocks noGrp="1"/>
          </p:cNvSpPr>
          <p:nvPr>
            <p:ph type="pic" sz="quarter" idx="13"/>
          </p:nvPr>
        </p:nvSpPr>
        <p:spPr>
          <a:xfrm>
            <a:off x="5929313" y="2613025"/>
            <a:ext cx="3214687" cy="2530475"/>
          </a:xfrm>
          <a:solidFill>
            <a:schemeClr val="accent5"/>
          </a:solidFill>
        </p:spPr>
        <p:txBody>
          <a:bodyPr vert="horz" wrap="square" lIns="0" tIns="1005840" rIns="0" bIns="45720" rtlCol="0" anchor="ctr">
            <a:noAutofit/>
          </a:bodyPr>
          <a:lstStyle>
            <a:lvl1pPr marL="0" marR="0" indent="0" algn="ctr" defTabSz="914400" rtl="0" eaLnBrk="1" fontAlgn="auto" latinLnBrk="0" hangingPunct="1">
              <a:lnSpc>
                <a:spcPct val="100000"/>
              </a:lnSpc>
              <a:spcBef>
                <a:spcPts val="750"/>
              </a:spcBef>
              <a:spcAft>
                <a:spcPts val="0"/>
              </a:spcAft>
              <a:buClr>
                <a:schemeClr val="accent2"/>
              </a:buClr>
              <a:buSzPct val="110000"/>
              <a:buFont typeface="Arial" panose="020B0604020202020204" pitchFamily="34" charset="0"/>
              <a:buNone/>
              <a:tabLst/>
              <a:defRPr lang="en-GB" dirty="0">
                <a:solidFill>
                  <a:schemeClr val="bg1"/>
                </a:solidFill>
              </a:defRPr>
            </a:lvl1pPr>
          </a:lstStyle>
          <a:p>
            <a:pPr marL="171450" marR="0" lvl="0" indent="-171450" algn="ctr" defTabSz="914400" rtl="0" eaLnBrk="1" fontAlgn="auto" latinLnBrk="0" hangingPunct="1">
              <a:lnSpc>
                <a:spcPct val="100000"/>
              </a:lnSpc>
              <a:spcBef>
                <a:spcPts val="750"/>
              </a:spcBef>
              <a:spcAft>
                <a:spcPts val="0"/>
              </a:spcAft>
              <a:buClr>
                <a:schemeClr val="accent2"/>
              </a:buClr>
              <a:buSzPct val="110000"/>
              <a:tabLst/>
              <a:defRPr/>
            </a:pPr>
            <a:r>
              <a:rPr lang="en-US" dirty="0"/>
              <a:t>Click icon to add picture</a:t>
            </a:r>
          </a:p>
          <a:p>
            <a:pPr marL="171450" lvl="0" indent="-171450" algn="ctr"/>
            <a:endParaRPr lang="en-GB" dirty="0"/>
          </a:p>
        </p:txBody>
      </p:sp>
      <p:sp>
        <p:nvSpPr>
          <p:cNvPr id="10" name="Picture Placeholder 9"/>
          <p:cNvSpPr>
            <a:spLocks noGrp="1"/>
          </p:cNvSpPr>
          <p:nvPr>
            <p:ph type="pic" sz="quarter" idx="14"/>
          </p:nvPr>
        </p:nvSpPr>
        <p:spPr>
          <a:xfrm>
            <a:off x="3986090" y="536215"/>
            <a:ext cx="2743200" cy="2743200"/>
          </a:xfrm>
          <a:prstGeom prst="ellipse">
            <a:avLst/>
          </a:prstGeom>
          <a:solidFill>
            <a:schemeClr val="accent5"/>
          </a:solidFill>
        </p:spPr>
        <p:txBody>
          <a:bodyPr vert="horz" wrap="square" lIns="0" tIns="1005840" rIns="0" bIns="45720" rtlCol="0" anchor="ctr">
            <a:noAutofit/>
          </a:bodyPr>
          <a:lstStyle>
            <a:lvl1pPr marL="0" indent="0" algn="ctr">
              <a:buNone/>
              <a:defRPr lang="en-GB">
                <a:solidFill>
                  <a:schemeClr val="bg1"/>
                </a:solidFill>
              </a:defRPr>
            </a:lvl1pPr>
          </a:lstStyle>
          <a:p>
            <a:pPr marL="173038" lvl="0" indent="-173038" algn="ctr"/>
            <a:r>
              <a:rPr lang="en-US" dirty="0"/>
              <a:t>Click icon to add picture</a:t>
            </a:r>
          </a:p>
        </p:txBody>
      </p:sp>
      <p:sp>
        <p:nvSpPr>
          <p:cNvPr id="5"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2843585989"/>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layout_title subtitle">
    <p:bg>
      <p:bgPr>
        <a:solidFill>
          <a:srgbClr val="FFFFFF"/>
        </a:solidFill>
        <a:effectLst/>
      </p:bgPr>
    </p:bg>
    <p:spTree>
      <p:nvGrpSpPr>
        <p:cNvPr id="1" name=""/>
        <p:cNvGrpSpPr/>
        <p:nvPr/>
      </p:nvGrpSpPr>
      <p:grpSpPr>
        <a:xfrm>
          <a:off x="0" y="0"/>
          <a:ext cx="0" cy="0"/>
          <a:chOff x="0" y="0"/>
          <a:chExt cx="0" cy="0"/>
        </a:xfrm>
      </p:grpSpPr>
      <p:sp>
        <p:nvSpPr>
          <p:cNvPr id="5" name="Rectangle 4"/>
          <p:cNvSpPr/>
          <p:nvPr userDrawn="1"/>
        </p:nvSpPr>
        <p:spPr>
          <a:xfrm>
            <a:off x="2000250" y="514350"/>
            <a:ext cx="4751057" cy="2886757"/>
          </a:xfrm>
          <a:prstGeom prst="rect">
            <a:avLst/>
          </a:prstGeom>
          <a:solidFill>
            <a:schemeClr val="tx1">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8" name="Picture Placeholder 7"/>
          <p:cNvSpPr>
            <a:spLocks noGrp="1"/>
          </p:cNvSpPr>
          <p:nvPr>
            <p:ph type="pic" sz="quarter" idx="13"/>
          </p:nvPr>
        </p:nvSpPr>
        <p:spPr>
          <a:xfrm>
            <a:off x="2686050" y="1066799"/>
            <a:ext cx="6471201" cy="3001619"/>
          </a:xfrm>
          <a:solidFill>
            <a:schemeClr val="accent5"/>
          </a:solidFill>
        </p:spPr>
        <p:txBody>
          <a:bodyPr vert="horz" wrap="square" lIns="0" tIns="1005840" rIns="0" bIns="45720" rtlCol="0" anchor="ctr">
            <a:noAutofit/>
          </a:bodyPr>
          <a:lstStyle>
            <a:lvl1pPr marL="0" indent="0" algn="ctr">
              <a:buNone/>
              <a:defRPr lang="en-GB" dirty="0">
                <a:solidFill>
                  <a:schemeClr val="bg1"/>
                </a:solidFill>
              </a:defRPr>
            </a:lvl1pPr>
          </a:lstStyle>
          <a:p>
            <a:pPr marL="173038" lvl="0" indent="-173038" algn="ctr"/>
            <a:r>
              <a:rPr lang="en-US" dirty="0"/>
              <a:t>Click icon to add picture</a:t>
            </a:r>
          </a:p>
        </p:txBody>
      </p:sp>
      <p:sp>
        <p:nvSpPr>
          <p:cNvPr id="13" name="Text Placeholder 7"/>
          <p:cNvSpPr>
            <a:spLocks noGrp="1"/>
          </p:cNvSpPr>
          <p:nvPr>
            <p:ph type="body" sz="quarter" idx="11" hasCustomPrompt="1"/>
          </p:nvPr>
        </p:nvSpPr>
        <p:spPr>
          <a:xfrm>
            <a:off x="464493" y="2004666"/>
            <a:ext cx="4107507" cy="2063751"/>
          </a:xfrm>
          <a:solidFill>
            <a:schemeClr val="bg1"/>
          </a:solidFill>
        </p:spPr>
        <p:txBody>
          <a:bodyPr tIns="0" bIns="0" anchor="ctr"/>
          <a:lstStyle>
            <a:lvl1pPr marL="0" indent="0" algn="l" defTabSz="914400" rtl="0" eaLnBrk="1" latinLnBrk="0" hangingPunct="1">
              <a:lnSpc>
                <a:spcPct val="80000"/>
              </a:lnSpc>
              <a:spcBef>
                <a:spcPts val="0"/>
              </a:spcBef>
              <a:buNone/>
              <a:defRPr lang="en-US" sz="44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master</a:t>
            </a:r>
            <a:endParaRPr lang="en-GB" dirty="0"/>
          </a:p>
        </p:txBody>
      </p:sp>
      <p:sp>
        <p:nvSpPr>
          <p:cNvPr id="12" name="Text Placeholder 11"/>
          <p:cNvSpPr>
            <a:spLocks noGrp="1"/>
          </p:cNvSpPr>
          <p:nvPr>
            <p:ph type="body" sz="quarter" idx="15" hasCustomPrompt="1"/>
          </p:nvPr>
        </p:nvSpPr>
        <p:spPr>
          <a:xfrm>
            <a:off x="457200" y="3735042"/>
            <a:ext cx="3816350" cy="504825"/>
          </a:xfrm>
        </p:spPr>
        <p:txBody>
          <a:bodyPr/>
          <a:lstStyle>
            <a:lvl1pPr marL="0" indent="0">
              <a:lnSpc>
                <a:spcPct val="100000"/>
              </a:lnSpc>
              <a:buNone/>
              <a:defRPr>
                <a:solidFill>
                  <a:schemeClr val="accent4"/>
                </a:solidFill>
              </a:defRPr>
            </a:lvl1pPr>
            <a:lvl2pPr marL="173037" indent="0">
              <a:buNone/>
              <a:defRPr>
                <a:solidFill>
                  <a:schemeClr val="accent5"/>
                </a:solidFill>
              </a:defRPr>
            </a:lvl2pPr>
            <a:lvl3pPr marL="323850" indent="0">
              <a:buNone/>
              <a:defRPr>
                <a:solidFill>
                  <a:schemeClr val="accent5"/>
                </a:solidFill>
              </a:defRPr>
            </a:lvl3pPr>
            <a:lvl4pPr marL="457200" indent="0">
              <a:buNone/>
              <a:defRPr>
                <a:solidFill>
                  <a:schemeClr val="accent5"/>
                </a:solidFill>
              </a:defRPr>
            </a:lvl4pPr>
            <a:lvl5pPr marL="593725" indent="0">
              <a:buNone/>
              <a:defRPr>
                <a:solidFill>
                  <a:schemeClr val="accent5"/>
                </a:solidFill>
              </a:defRPr>
            </a:lvl5pPr>
          </a:lstStyle>
          <a:p>
            <a:pPr lvl="0"/>
            <a:r>
              <a:rPr lang="en-US" dirty="0"/>
              <a:t>Enter text here</a:t>
            </a:r>
            <a:endParaRPr lang="en-GB" dirty="0"/>
          </a:p>
        </p:txBody>
      </p:sp>
      <p:sp>
        <p:nvSpPr>
          <p:cNvPr id="6"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grpSp>
        <p:nvGrpSpPr>
          <p:cNvPr id="7" name="Group 6"/>
          <p:cNvGrpSpPr/>
          <p:nvPr userDrawn="1"/>
        </p:nvGrpSpPr>
        <p:grpSpPr>
          <a:xfrm>
            <a:off x="7958138" y="514350"/>
            <a:ext cx="728662" cy="236100"/>
            <a:chOff x="3768588" y="1944796"/>
            <a:chExt cx="4991238" cy="1617252"/>
          </a:xfrm>
        </p:grpSpPr>
        <p:sp>
          <p:nvSpPr>
            <p:cNvPr id="9" name="Freeform 8"/>
            <p:cNvSpPr>
              <a:spLocks/>
            </p:cNvSpPr>
            <p:nvPr/>
          </p:nvSpPr>
          <p:spPr bwMode="auto">
            <a:xfrm>
              <a:off x="5432334" y="1944797"/>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p:cNvSpPr>
              <a:spLocks/>
            </p:cNvSpPr>
            <p:nvPr/>
          </p:nvSpPr>
          <p:spPr bwMode="auto">
            <a:xfrm>
              <a:off x="7096080" y="1944796"/>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5"/>
            <p:cNvSpPr>
              <a:spLocks/>
            </p:cNvSpPr>
            <p:nvPr/>
          </p:nvSpPr>
          <p:spPr bwMode="auto">
            <a:xfrm>
              <a:off x="3768588" y="1944797"/>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alpha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0732187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layout_title">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2880711" y="645617"/>
            <a:ext cx="4363050" cy="1990358"/>
          </a:xfrm>
          <a:prstGeom prst="rect">
            <a:avLst/>
          </a:prstGeom>
          <a:solidFill>
            <a:schemeClr val="tx1">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8" name="Picture Placeholder 7"/>
          <p:cNvSpPr>
            <a:spLocks noGrp="1"/>
          </p:cNvSpPr>
          <p:nvPr>
            <p:ph type="pic" sz="quarter" idx="13"/>
          </p:nvPr>
        </p:nvSpPr>
        <p:spPr>
          <a:xfrm>
            <a:off x="1136650" y="1066799"/>
            <a:ext cx="5676900" cy="2678998"/>
          </a:xfrm>
          <a:solidFill>
            <a:schemeClr val="accent5"/>
          </a:solidFill>
        </p:spPr>
        <p:txBody>
          <a:bodyPr vert="horz" wrap="square" lIns="0" tIns="1005840" rIns="0" bIns="45720" rtlCol="0" anchor="ctr">
            <a:noAutofit/>
          </a:bodyPr>
          <a:lstStyle>
            <a:lvl1pPr marL="0" indent="0" algn="ctr">
              <a:buFont typeface="Arial" panose="020B0604020202020204" pitchFamily="34" charset="0"/>
              <a:buNone/>
              <a:defRPr lang="en-GB" dirty="0">
                <a:solidFill>
                  <a:schemeClr val="bg1"/>
                </a:solidFill>
              </a:defRPr>
            </a:lvl1pPr>
          </a:lstStyle>
          <a:p>
            <a:pPr marL="173038" lvl="0" indent="-173038" algn="ctr"/>
            <a:r>
              <a:rPr lang="en-US" dirty="0"/>
              <a:t>Click icon to add picture</a:t>
            </a:r>
          </a:p>
        </p:txBody>
      </p:sp>
      <p:sp>
        <p:nvSpPr>
          <p:cNvPr id="13" name="Text Placeholder 7"/>
          <p:cNvSpPr>
            <a:spLocks noGrp="1"/>
          </p:cNvSpPr>
          <p:nvPr>
            <p:ph type="body" sz="quarter" idx="11" hasCustomPrompt="1"/>
          </p:nvPr>
        </p:nvSpPr>
        <p:spPr>
          <a:xfrm>
            <a:off x="2429191" y="3246283"/>
            <a:ext cx="5959159" cy="1380784"/>
          </a:xfrm>
          <a:solidFill>
            <a:schemeClr val="bg1"/>
          </a:solidFill>
        </p:spPr>
        <p:txBody>
          <a:bodyPr lIns="274320" tIns="228600"/>
          <a:lstStyle>
            <a:lvl1pPr marL="0" indent="0">
              <a:buNone/>
              <a:defRPr lang="en-GB" sz="2400" b="1" kern="0" spc="-10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dirty="0"/>
              <a:t>Click to edit</a:t>
            </a:r>
            <a:endParaRPr lang="en-GB" dirty="0"/>
          </a:p>
        </p:txBody>
      </p:sp>
      <p:sp>
        <p:nvSpPr>
          <p:cNvPr id="5"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352413306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_gray blank">
    <p:bg>
      <p:bgPr>
        <a:solidFill>
          <a:schemeClr val="bg2"/>
        </a:solidFill>
        <a:effectLst/>
      </p:bgPr>
    </p:bg>
    <p:spTree>
      <p:nvGrpSpPr>
        <p:cNvPr id="1" name=""/>
        <p:cNvGrpSpPr/>
        <p:nvPr/>
      </p:nvGrpSpPr>
      <p:grpSpPr>
        <a:xfrm>
          <a:off x="0" y="0"/>
          <a:ext cx="0" cy="0"/>
          <a:chOff x="0" y="0"/>
          <a:chExt cx="0" cy="0"/>
        </a:xfrm>
      </p:grpSpPr>
      <p:sp>
        <p:nvSpPr>
          <p:cNvPr id="3" name="Rectangle 2"/>
          <p:cNvSpPr/>
          <p:nvPr userDrawn="1"/>
        </p:nvSpPr>
        <p:spPr>
          <a:xfrm>
            <a:off x="8201278" y="4325193"/>
            <a:ext cx="793019" cy="550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
        <p:nvSpPr>
          <p:cNvPr id="2" name="Rectangle 1"/>
          <p:cNvSpPr/>
          <p:nvPr userDrawn="1"/>
        </p:nvSpPr>
        <p:spPr>
          <a:xfrm>
            <a:off x="8473800" y="4392930"/>
            <a:ext cx="210193" cy="2382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66006" y="2963121"/>
            <a:ext cx="4105994"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accent4"/>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 </a:t>
            </a:r>
          </a:p>
        </p:txBody>
      </p:sp>
      <p:grpSp>
        <p:nvGrpSpPr>
          <p:cNvPr id="12" name="Group 11"/>
          <p:cNvGrpSpPr>
            <a:grpSpLocks noChangeAspect="1"/>
          </p:cNvGrpSpPr>
          <p:nvPr userDrawn="1"/>
        </p:nvGrpSpPr>
        <p:grpSpPr>
          <a:xfrm>
            <a:off x="7974591" y="4447234"/>
            <a:ext cx="709402" cy="183918"/>
            <a:chOff x="4724400" y="3073400"/>
            <a:chExt cx="2743200" cy="711200"/>
          </a:xfrm>
          <a:solidFill>
            <a:schemeClr val="accent2"/>
          </a:solidFill>
        </p:grpSpPr>
        <p:sp>
          <p:nvSpPr>
            <p:cNvPr id="13" name="Freeform 5"/>
            <p:cNvSpPr>
              <a:spLocks/>
            </p:cNvSpPr>
            <p:nvPr/>
          </p:nvSpPr>
          <p:spPr bwMode="auto">
            <a:xfrm>
              <a:off x="5222875" y="3073400"/>
              <a:ext cx="133350" cy="698500"/>
            </a:xfrm>
            <a:custGeom>
              <a:avLst/>
              <a:gdLst>
                <a:gd name="T0" fmla="*/ 0 w 84"/>
                <a:gd name="T1" fmla="*/ 406 h 440"/>
                <a:gd name="T2" fmla="*/ 0 w 84"/>
                <a:gd name="T3" fmla="*/ 406 h 440"/>
                <a:gd name="T4" fmla="*/ 0 w 84"/>
                <a:gd name="T5" fmla="*/ 412 h 440"/>
                <a:gd name="T6" fmla="*/ 2 w 84"/>
                <a:gd name="T7" fmla="*/ 418 h 440"/>
                <a:gd name="T8" fmla="*/ 6 w 84"/>
                <a:gd name="T9" fmla="*/ 424 h 440"/>
                <a:gd name="T10" fmla="*/ 10 w 84"/>
                <a:gd name="T11" fmla="*/ 430 h 440"/>
                <a:gd name="T12" fmla="*/ 14 w 84"/>
                <a:gd name="T13" fmla="*/ 434 h 440"/>
                <a:gd name="T14" fmla="*/ 20 w 84"/>
                <a:gd name="T15" fmla="*/ 438 h 440"/>
                <a:gd name="T16" fmla="*/ 28 w 84"/>
                <a:gd name="T17" fmla="*/ 440 h 440"/>
                <a:gd name="T18" fmla="*/ 34 w 84"/>
                <a:gd name="T19" fmla="*/ 440 h 440"/>
                <a:gd name="T20" fmla="*/ 84 w 84"/>
                <a:gd name="T21" fmla="*/ 440 h 440"/>
                <a:gd name="T22" fmla="*/ 84 w 84"/>
                <a:gd name="T23" fmla="*/ 0 h 440"/>
                <a:gd name="T24" fmla="*/ 0 w 84"/>
                <a:gd name="T25" fmla="*/ 0 h 440"/>
                <a:gd name="T26" fmla="*/ 0 w 84"/>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40">
                  <a:moveTo>
                    <a:pt x="0" y="406"/>
                  </a:moveTo>
                  <a:lnTo>
                    <a:pt x="0" y="406"/>
                  </a:lnTo>
                  <a:lnTo>
                    <a:pt x="0" y="412"/>
                  </a:lnTo>
                  <a:lnTo>
                    <a:pt x="2" y="418"/>
                  </a:lnTo>
                  <a:lnTo>
                    <a:pt x="6" y="424"/>
                  </a:lnTo>
                  <a:lnTo>
                    <a:pt x="10" y="430"/>
                  </a:lnTo>
                  <a:lnTo>
                    <a:pt x="14" y="434"/>
                  </a:lnTo>
                  <a:lnTo>
                    <a:pt x="20" y="438"/>
                  </a:lnTo>
                  <a:lnTo>
                    <a:pt x="28" y="440"/>
                  </a:lnTo>
                  <a:lnTo>
                    <a:pt x="34" y="440"/>
                  </a:lnTo>
                  <a:lnTo>
                    <a:pt x="84" y="440"/>
                  </a:lnTo>
                  <a:lnTo>
                    <a:pt x="84"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4" name="Freeform 6"/>
            <p:cNvSpPr>
              <a:spLocks noEditPoints="1"/>
            </p:cNvSpPr>
            <p:nvPr/>
          </p:nvSpPr>
          <p:spPr bwMode="auto">
            <a:xfrm>
              <a:off x="5378450" y="3257550"/>
              <a:ext cx="523875" cy="527050"/>
            </a:xfrm>
            <a:custGeom>
              <a:avLst/>
              <a:gdLst>
                <a:gd name="T0" fmla="*/ 248 w 330"/>
                <a:gd name="T1" fmla="*/ 42 h 332"/>
                <a:gd name="T2" fmla="*/ 230 w 330"/>
                <a:gd name="T3" fmla="*/ 26 h 332"/>
                <a:gd name="T4" fmla="*/ 208 w 330"/>
                <a:gd name="T5" fmla="*/ 12 h 332"/>
                <a:gd name="T6" fmla="*/ 184 w 330"/>
                <a:gd name="T7" fmla="*/ 2 h 332"/>
                <a:gd name="T8" fmla="*/ 154 w 330"/>
                <a:gd name="T9" fmla="*/ 0 h 332"/>
                <a:gd name="T10" fmla="*/ 138 w 330"/>
                <a:gd name="T11" fmla="*/ 0 h 332"/>
                <a:gd name="T12" fmla="*/ 106 w 330"/>
                <a:gd name="T13" fmla="*/ 6 h 332"/>
                <a:gd name="T14" fmla="*/ 80 w 330"/>
                <a:gd name="T15" fmla="*/ 18 h 332"/>
                <a:gd name="T16" fmla="*/ 54 w 330"/>
                <a:gd name="T17" fmla="*/ 36 h 332"/>
                <a:gd name="T18" fmla="*/ 34 w 330"/>
                <a:gd name="T19" fmla="*/ 58 h 332"/>
                <a:gd name="T20" fmla="*/ 18 w 330"/>
                <a:gd name="T21" fmla="*/ 86 h 332"/>
                <a:gd name="T22" fmla="*/ 6 w 330"/>
                <a:gd name="T23" fmla="*/ 116 h 332"/>
                <a:gd name="T24" fmla="*/ 0 w 330"/>
                <a:gd name="T25" fmla="*/ 148 h 332"/>
                <a:gd name="T26" fmla="*/ 0 w 330"/>
                <a:gd name="T27" fmla="*/ 166 h 332"/>
                <a:gd name="T28" fmla="*/ 4 w 330"/>
                <a:gd name="T29" fmla="*/ 200 h 332"/>
                <a:gd name="T30" fmla="*/ 12 w 330"/>
                <a:gd name="T31" fmla="*/ 232 h 332"/>
                <a:gd name="T32" fmla="*/ 26 w 330"/>
                <a:gd name="T33" fmla="*/ 260 h 332"/>
                <a:gd name="T34" fmla="*/ 44 w 330"/>
                <a:gd name="T35" fmla="*/ 284 h 332"/>
                <a:gd name="T36" fmla="*/ 66 w 330"/>
                <a:gd name="T37" fmla="*/ 304 h 332"/>
                <a:gd name="T38" fmla="*/ 92 w 330"/>
                <a:gd name="T39" fmla="*/ 320 h 332"/>
                <a:gd name="T40" fmla="*/ 122 w 330"/>
                <a:gd name="T41" fmla="*/ 328 h 332"/>
                <a:gd name="T42" fmla="*/ 154 w 330"/>
                <a:gd name="T43" fmla="*/ 332 h 332"/>
                <a:gd name="T44" fmla="*/ 168 w 330"/>
                <a:gd name="T45" fmla="*/ 332 h 332"/>
                <a:gd name="T46" fmla="*/ 196 w 330"/>
                <a:gd name="T47" fmla="*/ 324 h 332"/>
                <a:gd name="T48" fmla="*/ 220 w 330"/>
                <a:gd name="T49" fmla="*/ 314 h 332"/>
                <a:gd name="T50" fmla="*/ 240 w 330"/>
                <a:gd name="T51" fmla="*/ 298 h 332"/>
                <a:gd name="T52" fmla="*/ 248 w 330"/>
                <a:gd name="T53" fmla="*/ 290 h 332"/>
                <a:gd name="T54" fmla="*/ 248 w 330"/>
                <a:gd name="T55" fmla="*/ 296 h 332"/>
                <a:gd name="T56" fmla="*/ 254 w 330"/>
                <a:gd name="T57" fmla="*/ 308 h 332"/>
                <a:gd name="T58" fmla="*/ 262 w 330"/>
                <a:gd name="T59" fmla="*/ 318 h 332"/>
                <a:gd name="T60" fmla="*/ 276 w 330"/>
                <a:gd name="T61" fmla="*/ 324 h 332"/>
                <a:gd name="T62" fmla="*/ 330 w 330"/>
                <a:gd name="T63" fmla="*/ 324 h 332"/>
                <a:gd name="T64" fmla="*/ 248 w 330"/>
                <a:gd name="T65" fmla="*/ 8 h 332"/>
                <a:gd name="T66" fmla="*/ 168 w 330"/>
                <a:gd name="T67" fmla="*/ 252 h 332"/>
                <a:gd name="T68" fmla="*/ 150 w 330"/>
                <a:gd name="T69" fmla="*/ 250 h 332"/>
                <a:gd name="T70" fmla="*/ 122 w 330"/>
                <a:gd name="T71" fmla="*/ 238 h 332"/>
                <a:gd name="T72" fmla="*/ 100 w 330"/>
                <a:gd name="T73" fmla="*/ 214 h 332"/>
                <a:gd name="T74" fmla="*/ 88 w 330"/>
                <a:gd name="T75" fmla="*/ 184 h 332"/>
                <a:gd name="T76" fmla="*/ 88 w 330"/>
                <a:gd name="T77" fmla="*/ 166 h 332"/>
                <a:gd name="T78" fmla="*/ 92 w 330"/>
                <a:gd name="T79" fmla="*/ 132 h 332"/>
                <a:gd name="T80" fmla="*/ 110 w 330"/>
                <a:gd name="T81" fmla="*/ 104 h 332"/>
                <a:gd name="T82" fmla="*/ 134 w 330"/>
                <a:gd name="T83" fmla="*/ 86 h 332"/>
                <a:gd name="T84" fmla="*/ 168 w 330"/>
                <a:gd name="T85" fmla="*/ 78 h 332"/>
                <a:gd name="T86" fmla="*/ 186 w 330"/>
                <a:gd name="T87" fmla="*/ 80 h 332"/>
                <a:gd name="T88" fmla="*/ 216 w 330"/>
                <a:gd name="T89" fmla="*/ 94 h 332"/>
                <a:gd name="T90" fmla="*/ 238 w 330"/>
                <a:gd name="T91" fmla="*/ 116 h 332"/>
                <a:gd name="T92" fmla="*/ 248 w 330"/>
                <a:gd name="T93" fmla="*/ 148 h 332"/>
                <a:gd name="T94" fmla="*/ 250 w 330"/>
                <a:gd name="T95" fmla="*/ 166 h 332"/>
                <a:gd name="T96" fmla="*/ 244 w 330"/>
                <a:gd name="T97" fmla="*/ 200 h 332"/>
                <a:gd name="T98" fmla="*/ 228 w 330"/>
                <a:gd name="T99" fmla="*/ 228 h 332"/>
                <a:gd name="T100" fmla="*/ 202 w 330"/>
                <a:gd name="T101" fmla="*/ 246 h 332"/>
                <a:gd name="T102" fmla="*/ 168 w 330"/>
                <a:gd name="T103"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0" h="332">
                  <a:moveTo>
                    <a:pt x="248" y="42"/>
                  </a:moveTo>
                  <a:lnTo>
                    <a:pt x="248" y="42"/>
                  </a:lnTo>
                  <a:lnTo>
                    <a:pt x="240" y="34"/>
                  </a:lnTo>
                  <a:lnTo>
                    <a:pt x="230" y="26"/>
                  </a:lnTo>
                  <a:lnTo>
                    <a:pt x="220" y="18"/>
                  </a:lnTo>
                  <a:lnTo>
                    <a:pt x="208" y="12"/>
                  </a:lnTo>
                  <a:lnTo>
                    <a:pt x="196" y="6"/>
                  </a:lnTo>
                  <a:lnTo>
                    <a:pt x="184" y="2"/>
                  </a:lnTo>
                  <a:lnTo>
                    <a:pt x="168" y="0"/>
                  </a:lnTo>
                  <a:lnTo>
                    <a:pt x="154" y="0"/>
                  </a:lnTo>
                  <a:lnTo>
                    <a:pt x="154" y="0"/>
                  </a:lnTo>
                  <a:lnTo>
                    <a:pt x="138" y="0"/>
                  </a:lnTo>
                  <a:lnTo>
                    <a:pt x="122" y="2"/>
                  </a:lnTo>
                  <a:lnTo>
                    <a:pt x="106" y="6"/>
                  </a:lnTo>
                  <a:lnTo>
                    <a:pt x="92" y="12"/>
                  </a:lnTo>
                  <a:lnTo>
                    <a:pt x="80" y="18"/>
                  </a:lnTo>
                  <a:lnTo>
                    <a:pt x="66" y="28"/>
                  </a:lnTo>
                  <a:lnTo>
                    <a:pt x="54" y="36"/>
                  </a:lnTo>
                  <a:lnTo>
                    <a:pt x="44" y="48"/>
                  </a:lnTo>
                  <a:lnTo>
                    <a:pt x="34" y="58"/>
                  </a:lnTo>
                  <a:lnTo>
                    <a:pt x="26" y="72"/>
                  </a:lnTo>
                  <a:lnTo>
                    <a:pt x="18" y="86"/>
                  </a:lnTo>
                  <a:lnTo>
                    <a:pt x="12" y="100"/>
                  </a:lnTo>
                  <a:lnTo>
                    <a:pt x="6" y="116"/>
                  </a:lnTo>
                  <a:lnTo>
                    <a:pt x="4" y="132"/>
                  </a:lnTo>
                  <a:lnTo>
                    <a:pt x="0" y="148"/>
                  </a:lnTo>
                  <a:lnTo>
                    <a:pt x="0" y="166"/>
                  </a:lnTo>
                  <a:lnTo>
                    <a:pt x="0" y="166"/>
                  </a:lnTo>
                  <a:lnTo>
                    <a:pt x="0" y="184"/>
                  </a:lnTo>
                  <a:lnTo>
                    <a:pt x="4" y="200"/>
                  </a:lnTo>
                  <a:lnTo>
                    <a:pt x="6" y="216"/>
                  </a:lnTo>
                  <a:lnTo>
                    <a:pt x="12" y="232"/>
                  </a:lnTo>
                  <a:lnTo>
                    <a:pt x="18" y="246"/>
                  </a:lnTo>
                  <a:lnTo>
                    <a:pt x="26" y="260"/>
                  </a:lnTo>
                  <a:lnTo>
                    <a:pt x="34" y="272"/>
                  </a:lnTo>
                  <a:lnTo>
                    <a:pt x="44" y="284"/>
                  </a:lnTo>
                  <a:lnTo>
                    <a:pt x="54" y="294"/>
                  </a:lnTo>
                  <a:lnTo>
                    <a:pt x="66" y="304"/>
                  </a:lnTo>
                  <a:lnTo>
                    <a:pt x="80" y="312"/>
                  </a:lnTo>
                  <a:lnTo>
                    <a:pt x="92" y="320"/>
                  </a:lnTo>
                  <a:lnTo>
                    <a:pt x="106" y="324"/>
                  </a:lnTo>
                  <a:lnTo>
                    <a:pt x="122" y="328"/>
                  </a:lnTo>
                  <a:lnTo>
                    <a:pt x="138" y="332"/>
                  </a:lnTo>
                  <a:lnTo>
                    <a:pt x="154" y="332"/>
                  </a:lnTo>
                  <a:lnTo>
                    <a:pt x="154" y="332"/>
                  </a:lnTo>
                  <a:lnTo>
                    <a:pt x="168" y="332"/>
                  </a:lnTo>
                  <a:lnTo>
                    <a:pt x="184" y="328"/>
                  </a:lnTo>
                  <a:lnTo>
                    <a:pt x="196" y="324"/>
                  </a:lnTo>
                  <a:lnTo>
                    <a:pt x="208" y="320"/>
                  </a:lnTo>
                  <a:lnTo>
                    <a:pt x="220" y="314"/>
                  </a:lnTo>
                  <a:lnTo>
                    <a:pt x="230" y="306"/>
                  </a:lnTo>
                  <a:lnTo>
                    <a:pt x="240" y="298"/>
                  </a:lnTo>
                  <a:lnTo>
                    <a:pt x="248" y="288"/>
                  </a:lnTo>
                  <a:lnTo>
                    <a:pt x="248" y="290"/>
                  </a:lnTo>
                  <a:lnTo>
                    <a:pt x="248" y="290"/>
                  </a:lnTo>
                  <a:lnTo>
                    <a:pt x="248" y="296"/>
                  </a:lnTo>
                  <a:lnTo>
                    <a:pt x="250" y="302"/>
                  </a:lnTo>
                  <a:lnTo>
                    <a:pt x="254" y="308"/>
                  </a:lnTo>
                  <a:lnTo>
                    <a:pt x="258" y="314"/>
                  </a:lnTo>
                  <a:lnTo>
                    <a:pt x="262" y="318"/>
                  </a:lnTo>
                  <a:lnTo>
                    <a:pt x="268" y="322"/>
                  </a:lnTo>
                  <a:lnTo>
                    <a:pt x="276" y="324"/>
                  </a:lnTo>
                  <a:lnTo>
                    <a:pt x="282" y="324"/>
                  </a:lnTo>
                  <a:lnTo>
                    <a:pt x="330" y="324"/>
                  </a:lnTo>
                  <a:lnTo>
                    <a:pt x="330" y="8"/>
                  </a:lnTo>
                  <a:lnTo>
                    <a:pt x="248" y="8"/>
                  </a:lnTo>
                  <a:lnTo>
                    <a:pt x="248" y="42"/>
                  </a:lnTo>
                  <a:close/>
                  <a:moveTo>
                    <a:pt x="168" y="252"/>
                  </a:moveTo>
                  <a:lnTo>
                    <a:pt x="168" y="252"/>
                  </a:lnTo>
                  <a:lnTo>
                    <a:pt x="150" y="250"/>
                  </a:lnTo>
                  <a:lnTo>
                    <a:pt x="134" y="246"/>
                  </a:lnTo>
                  <a:lnTo>
                    <a:pt x="122" y="238"/>
                  </a:lnTo>
                  <a:lnTo>
                    <a:pt x="110" y="228"/>
                  </a:lnTo>
                  <a:lnTo>
                    <a:pt x="100" y="214"/>
                  </a:lnTo>
                  <a:lnTo>
                    <a:pt x="92" y="200"/>
                  </a:lnTo>
                  <a:lnTo>
                    <a:pt x="88" y="184"/>
                  </a:lnTo>
                  <a:lnTo>
                    <a:pt x="88" y="166"/>
                  </a:lnTo>
                  <a:lnTo>
                    <a:pt x="88" y="166"/>
                  </a:lnTo>
                  <a:lnTo>
                    <a:pt x="88" y="148"/>
                  </a:lnTo>
                  <a:lnTo>
                    <a:pt x="92" y="132"/>
                  </a:lnTo>
                  <a:lnTo>
                    <a:pt x="100" y="116"/>
                  </a:lnTo>
                  <a:lnTo>
                    <a:pt x="110" y="104"/>
                  </a:lnTo>
                  <a:lnTo>
                    <a:pt x="122" y="94"/>
                  </a:lnTo>
                  <a:lnTo>
                    <a:pt x="134" y="86"/>
                  </a:lnTo>
                  <a:lnTo>
                    <a:pt x="150" y="80"/>
                  </a:lnTo>
                  <a:lnTo>
                    <a:pt x="168" y="78"/>
                  </a:lnTo>
                  <a:lnTo>
                    <a:pt x="168" y="78"/>
                  </a:lnTo>
                  <a:lnTo>
                    <a:pt x="186" y="80"/>
                  </a:lnTo>
                  <a:lnTo>
                    <a:pt x="202" y="86"/>
                  </a:lnTo>
                  <a:lnTo>
                    <a:pt x="216" y="94"/>
                  </a:lnTo>
                  <a:lnTo>
                    <a:pt x="228" y="104"/>
                  </a:lnTo>
                  <a:lnTo>
                    <a:pt x="238" y="116"/>
                  </a:lnTo>
                  <a:lnTo>
                    <a:pt x="244" y="132"/>
                  </a:lnTo>
                  <a:lnTo>
                    <a:pt x="248" y="148"/>
                  </a:lnTo>
                  <a:lnTo>
                    <a:pt x="250" y="166"/>
                  </a:lnTo>
                  <a:lnTo>
                    <a:pt x="250" y="166"/>
                  </a:lnTo>
                  <a:lnTo>
                    <a:pt x="248" y="184"/>
                  </a:lnTo>
                  <a:lnTo>
                    <a:pt x="244" y="200"/>
                  </a:lnTo>
                  <a:lnTo>
                    <a:pt x="238" y="216"/>
                  </a:lnTo>
                  <a:lnTo>
                    <a:pt x="228" y="228"/>
                  </a:lnTo>
                  <a:lnTo>
                    <a:pt x="216" y="238"/>
                  </a:lnTo>
                  <a:lnTo>
                    <a:pt x="202" y="246"/>
                  </a:lnTo>
                  <a:lnTo>
                    <a:pt x="186" y="252"/>
                  </a:lnTo>
                  <a:lnTo>
                    <a:pt x="168" y="252"/>
                  </a:lnTo>
                  <a:lnTo>
                    <a:pt x="168"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5" name="Freeform 7"/>
            <p:cNvSpPr>
              <a:spLocks/>
            </p:cNvSpPr>
            <p:nvPr/>
          </p:nvSpPr>
          <p:spPr bwMode="auto">
            <a:xfrm>
              <a:off x="5937250" y="3073400"/>
              <a:ext cx="136525" cy="698500"/>
            </a:xfrm>
            <a:custGeom>
              <a:avLst/>
              <a:gdLst>
                <a:gd name="T0" fmla="*/ 0 w 86"/>
                <a:gd name="T1" fmla="*/ 406 h 440"/>
                <a:gd name="T2" fmla="*/ 0 w 86"/>
                <a:gd name="T3" fmla="*/ 406 h 440"/>
                <a:gd name="T4" fmla="*/ 2 w 86"/>
                <a:gd name="T5" fmla="*/ 412 h 440"/>
                <a:gd name="T6" fmla="*/ 4 w 86"/>
                <a:gd name="T7" fmla="*/ 418 h 440"/>
                <a:gd name="T8" fmla="*/ 6 w 86"/>
                <a:gd name="T9" fmla="*/ 424 h 440"/>
                <a:gd name="T10" fmla="*/ 12 w 86"/>
                <a:gd name="T11" fmla="*/ 430 h 440"/>
                <a:gd name="T12" fmla="*/ 16 w 86"/>
                <a:gd name="T13" fmla="*/ 434 h 440"/>
                <a:gd name="T14" fmla="*/ 22 w 86"/>
                <a:gd name="T15" fmla="*/ 438 h 440"/>
                <a:gd name="T16" fmla="*/ 28 w 86"/>
                <a:gd name="T17" fmla="*/ 440 h 440"/>
                <a:gd name="T18" fmla="*/ 36 w 86"/>
                <a:gd name="T19" fmla="*/ 440 h 440"/>
                <a:gd name="T20" fmla="*/ 86 w 86"/>
                <a:gd name="T21" fmla="*/ 440 h 440"/>
                <a:gd name="T22" fmla="*/ 86 w 86"/>
                <a:gd name="T23" fmla="*/ 0 h 440"/>
                <a:gd name="T24" fmla="*/ 0 w 86"/>
                <a:gd name="T25" fmla="*/ 0 h 440"/>
                <a:gd name="T26" fmla="*/ 0 w 86"/>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440">
                  <a:moveTo>
                    <a:pt x="0" y="406"/>
                  </a:moveTo>
                  <a:lnTo>
                    <a:pt x="0" y="406"/>
                  </a:lnTo>
                  <a:lnTo>
                    <a:pt x="2" y="412"/>
                  </a:lnTo>
                  <a:lnTo>
                    <a:pt x="4" y="418"/>
                  </a:lnTo>
                  <a:lnTo>
                    <a:pt x="6" y="424"/>
                  </a:lnTo>
                  <a:lnTo>
                    <a:pt x="12" y="430"/>
                  </a:lnTo>
                  <a:lnTo>
                    <a:pt x="16" y="434"/>
                  </a:lnTo>
                  <a:lnTo>
                    <a:pt x="22" y="438"/>
                  </a:lnTo>
                  <a:lnTo>
                    <a:pt x="28" y="440"/>
                  </a:lnTo>
                  <a:lnTo>
                    <a:pt x="36" y="440"/>
                  </a:lnTo>
                  <a:lnTo>
                    <a:pt x="86" y="440"/>
                  </a:lnTo>
                  <a:lnTo>
                    <a:pt x="86"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6" name="Freeform 8"/>
            <p:cNvSpPr>
              <a:spLocks noEditPoints="1"/>
            </p:cNvSpPr>
            <p:nvPr/>
          </p:nvSpPr>
          <p:spPr bwMode="auto">
            <a:xfrm>
              <a:off x="6096000" y="3257550"/>
              <a:ext cx="539750" cy="527050"/>
            </a:xfrm>
            <a:custGeom>
              <a:avLst/>
              <a:gdLst>
                <a:gd name="T0" fmla="*/ 170 w 340"/>
                <a:gd name="T1" fmla="*/ 0 h 332"/>
                <a:gd name="T2" fmla="*/ 134 w 340"/>
                <a:gd name="T3" fmla="*/ 2 h 332"/>
                <a:gd name="T4" fmla="*/ 102 w 340"/>
                <a:gd name="T5" fmla="*/ 12 h 332"/>
                <a:gd name="T6" fmla="*/ 72 w 340"/>
                <a:gd name="T7" fmla="*/ 26 h 332"/>
                <a:gd name="T8" fmla="*/ 48 w 340"/>
                <a:gd name="T9" fmla="*/ 46 h 332"/>
                <a:gd name="T10" fmla="*/ 28 w 340"/>
                <a:gd name="T11" fmla="*/ 72 h 332"/>
                <a:gd name="T12" fmla="*/ 12 w 340"/>
                <a:gd name="T13" fmla="*/ 100 h 332"/>
                <a:gd name="T14" fmla="*/ 2 w 340"/>
                <a:gd name="T15" fmla="*/ 132 h 332"/>
                <a:gd name="T16" fmla="*/ 0 w 340"/>
                <a:gd name="T17" fmla="*/ 166 h 332"/>
                <a:gd name="T18" fmla="*/ 0 w 340"/>
                <a:gd name="T19" fmla="*/ 184 h 332"/>
                <a:gd name="T20" fmla="*/ 6 w 340"/>
                <a:gd name="T21" fmla="*/ 216 h 332"/>
                <a:gd name="T22" fmla="*/ 20 w 340"/>
                <a:gd name="T23" fmla="*/ 246 h 332"/>
                <a:gd name="T24" fmla="*/ 38 w 340"/>
                <a:gd name="T25" fmla="*/ 272 h 332"/>
                <a:gd name="T26" fmla="*/ 60 w 340"/>
                <a:gd name="T27" fmla="*/ 296 h 332"/>
                <a:gd name="T28" fmla="*/ 86 w 340"/>
                <a:gd name="T29" fmla="*/ 312 h 332"/>
                <a:gd name="T30" fmla="*/ 118 w 340"/>
                <a:gd name="T31" fmla="*/ 324 h 332"/>
                <a:gd name="T32" fmla="*/ 152 w 340"/>
                <a:gd name="T33" fmla="*/ 332 h 332"/>
                <a:gd name="T34" fmla="*/ 170 w 340"/>
                <a:gd name="T35" fmla="*/ 332 h 332"/>
                <a:gd name="T36" fmla="*/ 206 w 340"/>
                <a:gd name="T37" fmla="*/ 328 h 332"/>
                <a:gd name="T38" fmla="*/ 238 w 340"/>
                <a:gd name="T39" fmla="*/ 320 h 332"/>
                <a:gd name="T40" fmla="*/ 268 w 340"/>
                <a:gd name="T41" fmla="*/ 304 h 332"/>
                <a:gd name="T42" fmla="*/ 292 w 340"/>
                <a:gd name="T43" fmla="*/ 284 h 332"/>
                <a:gd name="T44" fmla="*/ 312 w 340"/>
                <a:gd name="T45" fmla="*/ 260 h 332"/>
                <a:gd name="T46" fmla="*/ 328 w 340"/>
                <a:gd name="T47" fmla="*/ 232 h 332"/>
                <a:gd name="T48" fmla="*/ 338 w 340"/>
                <a:gd name="T49" fmla="*/ 200 h 332"/>
                <a:gd name="T50" fmla="*/ 340 w 340"/>
                <a:gd name="T51" fmla="*/ 166 h 332"/>
                <a:gd name="T52" fmla="*/ 340 w 340"/>
                <a:gd name="T53" fmla="*/ 148 h 332"/>
                <a:gd name="T54" fmla="*/ 334 w 340"/>
                <a:gd name="T55" fmla="*/ 116 h 332"/>
                <a:gd name="T56" fmla="*/ 322 w 340"/>
                <a:gd name="T57" fmla="*/ 84 h 332"/>
                <a:gd name="T58" fmla="*/ 304 w 340"/>
                <a:gd name="T59" fmla="*/ 58 h 332"/>
                <a:gd name="T60" fmla="*/ 280 w 340"/>
                <a:gd name="T61" fmla="*/ 36 h 332"/>
                <a:gd name="T62" fmla="*/ 254 w 340"/>
                <a:gd name="T63" fmla="*/ 18 h 332"/>
                <a:gd name="T64" fmla="*/ 222 w 340"/>
                <a:gd name="T65" fmla="*/ 6 h 332"/>
                <a:gd name="T66" fmla="*/ 188 w 340"/>
                <a:gd name="T67" fmla="*/ 0 h 332"/>
                <a:gd name="T68" fmla="*/ 170 w 340"/>
                <a:gd name="T69" fmla="*/ 0 h 332"/>
                <a:gd name="T70" fmla="*/ 170 w 340"/>
                <a:gd name="T71" fmla="*/ 252 h 332"/>
                <a:gd name="T72" fmla="*/ 136 w 340"/>
                <a:gd name="T73" fmla="*/ 246 h 332"/>
                <a:gd name="T74" fmla="*/ 110 w 340"/>
                <a:gd name="T75" fmla="*/ 228 h 332"/>
                <a:gd name="T76" fmla="*/ 92 w 340"/>
                <a:gd name="T77" fmla="*/ 200 h 332"/>
                <a:gd name="T78" fmla="*/ 86 w 340"/>
                <a:gd name="T79" fmla="*/ 166 h 332"/>
                <a:gd name="T80" fmla="*/ 88 w 340"/>
                <a:gd name="T81" fmla="*/ 148 h 332"/>
                <a:gd name="T82" fmla="*/ 100 w 340"/>
                <a:gd name="T83" fmla="*/ 116 h 332"/>
                <a:gd name="T84" fmla="*/ 122 w 340"/>
                <a:gd name="T85" fmla="*/ 92 h 332"/>
                <a:gd name="T86" fmla="*/ 152 w 340"/>
                <a:gd name="T87" fmla="*/ 80 h 332"/>
                <a:gd name="T88" fmla="*/ 170 w 340"/>
                <a:gd name="T89" fmla="*/ 78 h 332"/>
                <a:gd name="T90" fmla="*/ 204 w 340"/>
                <a:gd name="T91" fmla="*/ 86 h 332"/>
                <a:gd name="T92" fmla="*/ 230 w 340"/>
                <a:gd name="T93" fmla="*/ 102 h 332"/>
                <a:gd name="T94" fmla="*/ 248 w 340"/>
                <a:gd name="T95" fmla="*/ 130 h 332"/>
                <a:gd name="T96" fmla="*/ 254 w 340"/>
                <a:gd name="T97" fmla="*/ 166 h 332"/>
                <a:gd name="T98" fmla="*/ 252 w 340"/>
                <a:gd name="T99" fmla="*/ 184 h 332"/>
                <a:gd name="T100" fmla="*/ 240 w 340"/>
                <a:gd name="T101" fmla="*/ 216 h 332"/>
                <a:gd name="T102" fmla="*/ 218 w 340"/>
                <a:gd name="T103" fmla="*/ 238 h 332"/>
                <a:gd name="T104" fmla="*/ 188 w 340"/>
                <a:gd name="T105" fmla="*/ 252 h 332"/>
                <a:gd name="T106" fmla="*/ 170 w 340"/>
                <a:gd name="T107"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0" h="332">
                  <a:moveTo>
                    <a:pt x="170" y="0"/>
                  </a:moveTo>
                  <a:lnTo>
                    <a:pt x="170" y="0"/>
                  </a:lnTo>
                  <a:lnTo>
                    <a:pt x="152" y="0"/>
                  </a:lnTo>
                  <a:lnTo>
                    <a:pt x="134" y="2"/>
                  </a:lnTo>
                  <a:lnTo>
                    <a:pt x="118" y="6"/>
                  </a:lnTo>
                  <a:lnTo>
                    <a:pt x="102" y="12"/>
                  </a:lnTo>
                  <a:lnTo>
                    <a:pt x="86" y="18"/>
                  </a:lnTo>
                  <a:lnTo>
                    <a:pt x="72" y="26"/>
                  </a:lnTo>
                  <a:lnTo>
                    <a:pt x="60" y="36"/>
                  </a:lnTo>
                  <a:lnTo>
                    <a:pt x="48" y="46"/>
                  </a:lnTo>
                  <a:lnTo>
                    <a:pt x="38" y="58"/>
                  </a:lnTo>
                  <a:lnTo>
                    <a:pt x="28" y="72"/>
                  </a:lnTo>
                  <a:lnTo>
                    <a:pt x="20" y="84"/>
                  </a:lnTo>
                  <a:lnTo>
                    <a:pt x="12" y="100"/>
                  </a:lnTo>
                  <a:lnTo>
                    <a:pt x="6" y="116"/>
                  </a:lnTo>
                  <a:lnTo>
                    <a:pt x="2" y="132"/>
                  </a:lnTo>
                  <a:lnTo>
                    <a:pt x="0" y="148"/>
                  </a:lnTo>
                  <a:lnTo>
                    <a:pt x="0" y="166"/>
                  </a:lnTo>
                  <a:lnTo>
                    <a:pt x="0" y="166"/>
                  </a:lnTo>
                  <a:lnTo>
                    <a:pt x="0" y="184"/>
                  </a:lnTo>
                  <a:lnTo>
                    <a:pt x="2" y="200"/>
                  </a:lnTo>
                  <a:lnTo>
                    <a:pt x="6" y="216"/>
                  </a:lnTo>
                  <a:lnTo>
                    <a:pt x="12" y="232"/>
                  </a:lnTo>
                  <a:lnTo>
                    <a:pt x="20" y="246"/>
                  </a:lnTo>
                  <a:lnTo>
                    <a:pt x="28" y="260"/>
                  </a:lnTo>
                  <a:lnTo>
                    <a:pt x="38" y="272"/>
                  </a:lnTo>
                  <a:lnTo>
                    <a:pt x="48" y="284"/>
                  </a:lnTo>
                  <a:lnTo>
                    <a:pt x="60" y="296"/>
                  </a:lnTo>
                  <a:lnTo>
                    <a:pt x="72" y="304"/>
                  </a:lnTo>
                  <a:lnTo>
                    <a:pt x="86" y="312"/>
                  </a:lnTo>
                  <a:lnTo>
                    <a:pt x="102" y="320"/>
                  </a:lnTo>
                  <a:lnTo>
                    <a:pt x="118" y="324"/>
                  </a:lnTo>
                  <a:lnTo>
                    <a:pt x="134" y="328"/>
                  </a:lnTo>
                  <a:lnTo>
                    <a:pt x="152" y="332"/>
                  </a:lnTo>
                  <a:lnTo>
                    <a:pt x="170" y="332"/>
                  </a:lnTo>
                  <a:lnTo>
                    <a:pt x="170" y="332"/>
                  </a:lnTo>
                  <a:lnTo>
                    <a:pt x="188" y="332"/>
                  </a:lnTo>
                  <a:lnTo>
                    <a:pt x="206" y="328"/>
                  </a:lnTo>
                  <a:lnTo>
                    <a:pt x="222" y="324"/>
                  </a:lnTo>
                  <a:lnTo>
                    <a:pt x="238" y="320"/>
                  </a:lnTo>
                  <a:lnTo>
                    <a:pt x="254" y="312"/>
                  </a:lnTo>
                  <a:lnTo>
                    <a:pt x="268" y="304"/>
                  </a:lnTo>
                  <a:lnTo>
                    <a:pt x="280" y="296"/>
                  </a:lnTo>
                  <a:lnTo>
                    <a:pt x="292" y="284"/>
                  </a:lnTo>
                  <a:lnTo>
                    <a:pt x="304" y="272"/>
                  </a:lnTo>
                  <a:lnTo>
                    <a:pt x="312" y="260"/>
                  </a:lnTo>
                  <a:lnTo>
                    <a:pt x="322" y="246"/>
                  </a:lnTo>
                  <a:lnTo>
                    <a:pt x="328" y="232"/>
                  </a:lnTo>
                  <a:lnTo>
                    <a:pt x="334" y="216"/>
                  </a:lnTo>
                  <a:lnTo>
                    <a:pt x="338" y="200"/>
                  </a:lnTo>
                  <a:lnTo>
                    <a:pt x="340" y="184"/>
                  </a:lnTo>
                  <a:lnTo>
                    <a:pt x="340" y="166"/>
                  </a:lnTo>
                  <a:lnTo>
                    <a:pt x="340" y="166"/>
                  </a:lnTo>
                  <a:lnTo>
                    <a:pt x="340" y="148"/>
                  </a:lnTo>
                  <a:lnTo>
                    <a:pt x="338" y="132"/>
                  </a:lnTo>
                  <a:lnTo>
                    <a:pt x="334" y="116"/>
                  </a:lnTo>
                  <a:lnTo>
                    <a:pt x="328" y="100"/>
                  </a:lnTo>
                  <a:lnTo>
                    <a:pt x="322" y="84"/>
                  </a:lnTo>
                  <a:lnTo>
                    <a:pt x="312" y="72"/>
                  </a:lnTo>
                  <a:lnTo>
                    <a:pt x="304" y="58"/>
                  </a:lnTo>
                  <a:lnTo>
                    <a:pt x="292" y="46"/>
                  </a:lnTo>
                  <a:lnTo>
                    <a:pt x="280" y="36"/>
                  </a:lnTo>
                  <a:lnTo>
                    <a:pt x="268" y="26"/>
                  </a:lnTo>
                  <a:lnTo>
                    <a:pt x="254" y="18"/>
                  </a:lnTo>
                  <a:lnTo>
                    <a:pt x="238" y="12"/>
                  </a:lnTo>
                  <a:lnTo>
                    <a:pt x="222" y="6"/>
                  </a:lnTo>
                  <a:lnTo>
                    <a:pt x="206" y="2"/>
                  </a:lnTo>
                  <a:lnTo>
                    <a:pt x="188" y="0"/>
                  </a:lnTo>
                  <a:lnTo>
                    <a:pt x="170" y="0"/>
                  </a:lnTo>
                  <a:lnTo>
                    <a:pt x="170" y="0"/>
                  </a:lnTo>
                  <a:close/>
                  <a:moveTo>
                    <a:pt x="170" y="252"/>
                  </a:moveTo>
                  <a:lnTo>
                    <a:pt x="170" y="252"/>
                  </a:lnTo>
                  <a:lnTo>
                    <a:pt x="152" y="252"/>
                  </a:lnTo>
                  <a:lnTo>
                    <a:pt x="136" y="246"/>
                  </a:lnTo>
                  <a:lnTo>
                    <a:pt x="122" y="238"/>
                  </a:lnTo>
                  <a:lnTo>
                    <a:pt x="110" y="228"/>
                  </a:lnTo>
                  <a:lnTo>
                    <a:pt x="100" y="216"/>
                  </a:lnTo>
                  <a:lnTo>
                    <a:pt x="92" y="200"/>
                  </a:lnTo>
                  <a:lnTo>
                    <a:pt x="88" y="184"/>
                  </a:lnTo>
                  <a:lnTo>
                    <a:pt x="86" y="166"/>
                  </a:lnTo>
                  <a:lnTo>
                    <a:pt x="86" y="166"/>
                  </a:lnTo>
                  <a:lnTo>
                    <a:pt x="88" y="148"/>
                  </a:lnTo>
                  <a:lnTo>
                    <a:pt x="92" y="130"/>
                  </a:lnTo>
                  <a:lnTo>
                    <a:pt x="100" y="116"/>
                  </a:lnTo>
                  <a:lnTo>
                    <a:pt x="110" y="102"/>
                  </a:lnTo>
                  <a:lnTo>
                    <a:pt x="122" y="92"/>
                  </a:lnTo>
                  <a:lnTo>
                    <a:pt x="136" y="86"/>
                  </a:lnTo>
                  <a:lnTo>
                    <a:pt x="152" y="80"/>
                  </a:lnTo>
                  <a:lnTo>
                    <a:pt x="170" y="78"/>
                  </a:lnTo>
                  <a:lnTo>
                    <a:pt x="170" y="78"/>
                  </a:lnTo>
                  <a:lnTo>
                    <a:pt x="188" y="80"/>
                  </a:lnTo>
                  <a:lnTo>
                    <a:pt x="204" y="86"/>
                  </a:lnTo>
                  <a:lnTo>
                    <a:pt x="218" y="92"/>
                  </a:lnTo>
                  <a:lnTo>
                    <a:pt x="230" y="102"/>
                  </a:lnTo>
                  <a:lnTo>
                    <a:pt x="240" y="116"/>
                  </a:lnTo>
                  <a:lnTo>
                    <a:pt x="248" y="130"/>
                  </a:lnTo>
                  <a:lnTo>
                    <a:pt x="252" y="148"/>
                  </a:lnTo>
                  <a:lnTo>
                    <a:pt x="254" y="166"/>
                  </a:lnTo>
                  <a:lnTo>
                    <a:pt x="254" y="166"/>
                  </a:lnTo>
                  <a:lnTo>
                    <a:pt x="252" y="184"/>
                  </a:lnTo>
                  <a:lnTo>
                    <a:pt x="248" y="200"/>
                  </a:lnTo>
                  <a:lnTo>
                    <a:pt x="240" y="216"/>
                  </a:lnTo>
                  <a:lnTo>
                    <a:pt x="230" y="228"/>
                  </a:lnTo>
                  <a:lnTo>
                    <a:pt x="218" y="238"/>
                  </a:lnTo>
                  <a:lnTo>
                    <a:pt x="204" y="246"/>
                  </a:lnTo>
                  <a:lnTo>
                    <a:pt x="188" y="252"/>
                  </a:lnTo>
                  <a:lnTo>
                    <a:pt x="170" y="252"/>
                  </a:lnTo>
                  <a:lnTo>
                    <a:pt x="170"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7" name="Freeform 9"/>
            <p:cNvSpPr>
              <a:spLocks/>
            </p:cNvSpPr>
            <p:nvPr/>
          </p:nvSpPr>
          <p:spPr bwMode="auto">
            <a:xfrm>
              <a:off x="6654800" y="3257550"/>
              <a:ext cx="812800" cy="514350"/>
            </a:xfrm>
            <a:custGeom>
              <a:avLst/>
              <a:gdLst>
                <a:gd name="T0" fmla="*/ 388 w 512"/>
                <a:gd name="T1" fmla="*/ 0 h 324"/>
                <a:gd name="T2" fmla="*/ 356 w 512"/>
                <a:gd name="T3" fmla="*/ 2 h 324"/>
                <a:gd name="T4" fmla="*/ 328 w 512"/>
                <a:gd name="T5" fmla="*/ 12 h 324"/>
                <a:gd name="T6" fmla="*/ 302 w 512"/>
                <a:gd name="T7" fmla="*/ 28 h 324"/>
                <a:gd name="T8" fmla="*/ 280 w 512"/>
                <a:gd name="T9" fmla="*/ 54 h 324"/>
                <a:gd name="T10" fmla="*/ 272 w 512"/>
                <a:gd name="T11" fmla="*/ 42 h 324"/>
                <a:gd name="T12" fmla="*/ 250 w 512"/>
                <a:gd name="T13" fmla="*/ 22 h 324"/>
                <a:gd name="T14" fmla="*/ 224 w 512"/>
                <a:gd name="T15" fmla="*/ 8 h 324"/>
                <a:gd name="T16" fmla="*/ 192 w 512"/>
                <a:gd name="T17" fmla="*/ 0 h 324"/>
                <a:gd name="T18" fmla="*/ 176 w 512"/>
                <a:gd name="T19" fmla="*/ 0 h 324"/>
                <a:gd name="T20" fmla="*/ 150 w 512"/>
                <a:gd name="T21" fmla="*/ 2 h 324"/>
                <a:gd name="T22" fmla="*/ 124 w 512"/>
                <a:gd name="T23" fmla="*/ 10 h 324"/>
                <a:gd name="T24" fmla="*/ 102 w 512"/>
                <a:gd name="T25" fmla="*/ 24 h 324"/>
                <a:gd name="T26" fmla="*/ 84 w 512"/>
                <a:gd name="T27" fmla="*/ 46 h 324"/>
                <a:gd name="T28" fmla="*/ 0 w 512"/>
                <a:gd name="T29" fmla="*/ 8 h 324"/>
                <a:gd name="T30" fmla="*/ 0 w 512"/>
                <a:gd name="T31" fmla="*/ 290 h 324"/>
                <a:gd name="T32" fmla="*/ 4 w 512"/>
                <a:gd name="T33" fmla="*/ 302 h 324"/>
                <a:gd name="T34" fmla="*/ 10 w 512"/>
                <a:gd name="T35" fmla="*/ 314 h 324"/>
                <a:gd name="T36" fmla="*/ 22 w 512"/>
                <a:gd name="T37" fmla="*/ 322 h 324"/>
                <a:gd name="T38" fmla="*/ 34 w 512"/>
                <a:gd name="T39" fmla="*/ 324 h 324"/>
                <a:gd name="T40" fmla="*/ 86 w 512"/>
                <a:gd name="T41" fmla="*/ 150 h 324"/>
                <a:gd name="T42" fmla="*/ 86 w 512"/>
                <a:gd name="T43" fmla="*/ 134 h 324"/>
                <a:gd name="T44" fmla="*/ 96 w 512"/>
                <a:gd name="T45" fmla="*/ 108 h 324"/>
                <a:gd name="T46" fmla="*/ 116 w 512"/>
                <a:gd name="T47" fmla="*/ 90 h 324"/>
                <a:gd name="T48" fmla="*/ 138 w 512"/>
                <a:gd name="T49" fmla="*/ 80 h 324"/>
                <a:gd name="T50" fmla="*/ 152 w 512"/>
                <a:gd name="T51" fmla="*/ 80 h 324"/>
                <a:gd name="T52" fmla="*/ 178 w 512"/>
                <a:gd name="T53" fmla="*/ 84 h 324"/>
                <a:gd name="T54" fmla="*/ 198 w 512"/>
                <a:gd name="T55" fmla="*/ 98 h 324"/>
                <a:gd name="T56" fmla="*/ 210 w 512"/>
                <a:gd name="T57" fmla="*/ 120 h 324"/>
                <a:gd name="T58" fmla="*/ 214 w 512"/>
                <a:gd name="T59" fmla="*/ 150 h 324"/>
                <a:gd name="T60" fmla="*/ 214 w 512"/>
                <a:gd name="T61" fmla="*/ 290 h 324"/>
                <a:gd name="T62" fmla="*/ 216 w 512"/>
                <a:gd name="T63" fmla="*/ 302 h 324"/>
                <a:gd name="T64" fmla="*/ 224 w 512"/>
                <a:gd name="T65" fmla="*/ 314 h 324"/>
                <a:gd name="T66" fmla="*/ 234 w 512"/>
                <a:gd name="T67" fmla="*/ 322 h 324"/>
                <a:gd name="T68" fmla="*/ 248 w 512"/>
                <a:gd name="T69" fmla="*/ 324 h 324"/>
                <a:gd name="T70" fmla="*/ 298 w 512"/>
                <a:gd name="T71" fmla="*/ 150 h 324"/>
                <a:gd name="T72" fmla="*/ 300 w 512"/>
                <a:gd name="T73" fmla="*/ 134 h 324"/>
                <a:gd name="T74" fmla="*/ 310 w 512"/>
                <a:gd name="T75" fmla="*/ 108 h 324"/>
                <a:gd name="T76" fmla="*/ 328 w 512"/>
                <a:gd name="T77" fmla="*/ 90 h 324"/>
                <a:gd name="T78" fmla="*/ 352 w 512"/>
                <a:gd name="T79" fmla="*/ 80 h 324"/>
                <a:gd name="T80" fmla="*/ 366 w 512"/>
                <a:gd name="T81" fmla="*/ 80 h 324"/>
                <a:gd name="T82" fmla="*/ 392 w 512"/>
                <a:gd name="T83" fmla="*/ 84 h 324"/>
                <a:gd name="T84" fmla="*/ 410 w 512"/>
                <a:gd name="T85" fmla="*/ 98 h 324"/>
                <a:gd name="T86" fmla="*/ 424 w 512"/>
                <a:gd name="T87" fmla="*/ 120 h 324"/>
                <a:gd name="T88" fmla="*/ 428 w 512"/>
                <a:gd name="T89" fmla="*/ 150 h 324"/>
                <a:gd name="T90" fmla="*/ 428 w 512"/>
                <a:gd name="T91" fmla="*/ 290 h 324"/>
                <a:gd name="T92" fmla="*/ 430 w 512"/>
                <a:gd name="T93" fmla="*/ 302 h 324"/>
                <a:gd name="T94" fmla="*/ 438 w 512"/>
                <a:gd name="T95" fmla="*/ 314 h 324"/>
                <a:gd name="T96" fmla="*/ 448 w 512"/>
                <a:gd name="T97" fmla="*/ 322 h 324"/>
                <a:gd name="T98" fmla="*/ 462 w 512"/>
                <a:gd name="T99" fmla="*/ 324 h 324"/>
                <a:gd name="T100" fmla="*/ 512 w 512"/>
                <a:gd name="T101" fmla="*/ 122 h 324"/>
                <a:gd name="T102" fmla="*/ 510 w 512"/>
                <a:gd name="T103" fmla="*/ 96 h 324"/>
                <a:gd name="T104" fmla="*/ 502 w 512"/>
                <a:gd name="T105" fmla="*/ 72 h 324"/>
                <a:gd name="T106" fmla="*/ 492 w 512"/>
                <a:gd name="T107" fmla="*/ 52 h 324"/>
                <a:gd name="T108" fmla="*/ 478 w 512"/>
                <a:gd name="T109" fmla="*/ 34 h 324"/>
                <a:gd name="T110" fmla="*/ 460 w 512"/>
                <a:gd name="T111" fmla="*/ 20 h 324"/>
                <a:gd name="T112" fmla="*/ 438 w 512"/>
                <a:gd name="T113" fmla="*/ 8 h 324"/>
                <a:gd name="T114" fmla="*/ 414 w 512"/>
                <a:gd name="T115" fmla="*/ 2 h 324"/>
                <a:gd name="T116" fmla="*/ 388 w 512"/>
                <a:gd name="T11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324">
                  <a:moveTo>
                    <a:pt x="388" y="0"/>
                  </a:moveTo>
                  <a:lnTo>
                    <a:pt x="388" y="0"/>
                  </a:lnTo>
                  <a:lnTo>
                    <a:pt x="372" y="0"/>
                  </a:lnTo>
                  <a:lnTo>
                    <a:pt x="356" y="2"/>
                  </a:lnTo>
                  <a:lnTo>
                    <a:pt x="342" y="6"/>
                  </a:lnTo>
                  <a:lnTo>
                    <a:pt x="328" y="12"/>
                  </a:lnTo>
                  <a:lnTo>
                    <a:pt x="314" y="18"/>
                  </a:lnTo>
                  <a:lnTo>
                    <a:pt x="302" y="28"/>
                  </a:lnTo>
                  <a:lnTo>
                    <a:pt x="290" y="40"/>
                  </a:lnTo>
                  <a:lnTo>
                    <a:pt x="280" y="54"/>
                  </a:lnTo>
                  <a:lnTo>
                    <a:pt x="280" y="54"/>
                  </a:lnTo>
                  <a:lnTo>
                    <a:pt x="272" y="42"/>
                  </a:lnTo>
                  <a:lnTo>
                    <a:pt x="262" y="30"/>
                  </a:lnTo>
                  <a:lnTo>
                    <a:pt x="250" y="22"/>
                  </a:lnTo>
                  <a:lnTo>
                    <a:pt x="238" y="14"/>
                  </a:lnTo>
                  <a:lnTo>
                    <a:pt x="224" y="8"/>
                  </a:lnTo>
                  <a:lnTo>
                    <a:pt x="208" y="4"/>
                  </a:lnTo>
                  <a:lnTo>
                    <a:pt x="192" y="0"/>
                  </a:lnTo>
                  <a:lnTo>
                    <a:pt x="176" y="0"/>
                  </a:lnTo>
                  <a:lnTo>
                    <a:pt x="176" y="0"/>
                  </a:lnTo>
                  <a:lnTo>
                    <a:pt x="162" y="0"/>
                  </a:lnTo>
                  <a:lnTo>
                    <a:pt x="150" y="2"/>
                  </a:lnTo>
                  <a:lnTo>
                    <a:pt x="136" y="6"/>
                  </a:lnTo>
                  <a:lnTo>
                    <a:pt x="124" y="10"/>
                  </a:lnTo>
                  <a:lnTo>
                    <a:pt x="114" y="16"/>
                  </a:lnTo>
                  <a:lnTo>
                    <a:pt x="102" y="24"/>
                  </a:lnTo>
                  <a:lnTo>
                    <a:pt x="92" y="34"/>
                  </a:lnTo>
                  <a:lnTo>
                    <a:pt x="84" y="46"/>
                  </a:lnTo>
                  <a:lnTo>
                    <a:pt x="84" y="8"/>
                  </a:lnTo>
                  <a:lnTo>
                    <a:pt x="0" y="8"/>
                  </a:lnTo>
                  <a:lnTo>
                    <a:pt x="0" y="290"/>
                  </a:lnTo>
                  <a:lnTo>
                    <a:pt x="0" y="290"/>
                  </a:lnTo>
                  <a:lnTo>
                    <a:pt x="2" y="296"/>
                  </a:lnTo>
                  <a:lnTo>
                    <a:pt x="4" y="302"/>
                  </a:lnTo>
                  <a:lnTo>
                    <a:pt x="6" y="308"/>
                  </a:lnTo>
                  <a:lnTo>
                    <a:pt x="10" y="314"/>
                  </a:lnTo>
                  <a:lnTo>
                    <a:pt x="16" y="318"/>
                  </a:lnTo>
                  <a:lnTo>
                    <a:pt x="22" y="322"/>
                  </a:lnTo>
                  <a:lnTo>
                    <a:pt x="28" y="324"/>
                  </a:lnTo>
                  <a:lnTo>
                    <a:pt x="34" y="324"/>
                  </a:lnTo>
                  <a:lnTo>
                    <a:pt x="86" y="324"/>
                  </a:lnTo>
                  <a:lnTo>
                    <a:pt x="86" y="150"/>
                  </a:lnTo>
                  <a:lnTo>
                    <a:pt x="86" y="150"/>
                  </a:lnTo>
                  <a:lnTo>
                    <a:pt x="86" y="134"/>
                  </a:lnTo>
                  <a:lnTo>
                    <a:pt x="90" y="120"/>
                  </a:lnTo>
                  <a:lnTo>
                    <a:pt x="96" y="108"/>
                  </a:lnTo>
                  <a:lnTo>
                    <a:pt x="106" y="98"/>
                  </a:lnTo>
                  <a:lnTo>
                    <a:pt x="116" y="90"/>
                  </a:lnTo>
                  <a:lnTo>
                    <a:pt x="126" y="84"/>
                  </a:lnTo>
                  <a:lnTo>
                    <a:pt x="138" y="80"/>
                  </a:lnTo>
                  <a:lnTo>
                    <a:pt x="152" y="80"/>
                  </a:lnTo>
                  <a:lnTo>
                    <a:pt x="152" y="80"/>
                  </a:lnTo>
                  <a:lnTo>
                    <a:pt x="166" y="80"/>
                  </a:lnTo>
                  <a:lnTo>
                    <a:pt x="178" y="84"/>
                  </a:lnTo>
                  <a:lnTo>
                    <a:pt x="188" y="90"/>
                  </a:lnTo>
                  <a:lnTo>
                    <a:pt x="198" y="98"/>
                  </a:lnTo>
                  <a:lnTo>
                    <a:pt x="204" y="108"/>
                  </a:lnTo>
                  <a:lnTo>
                    <a:pt x="210" y="120"/>
                  </a:lnTo>
                  <a:lnTo>
                    <a:pt x="212" y="134"/>
                  </a:lnTo>
                  <a:lnTo>
                    <a:pt x="214" y="150"/>
                  </a:lnTo>
                  <a:lnTo>
                    <a:pt x="214" y="290"/>
                  </a:lnTo>
                  <a:lnTo>
                    <a:pt x="214" y="290"/>
                  </a:lnTo>
                  <a:lnTo>
                    <a:pt x="214" y="296"/>
                  </a:lnTo>
                  <a:lnTo>
                    <a:pt x="216" y="302"/>
                  </a:lnTo>
                  <a:lnTo>
                    <a:pt x="220" y="308"/>
                  </a:lnTo>
                  <a:lnTo>
                    <a:pt x="224" y="314"/>
                  </a:lnTo>
                  <a:lnTo>
                    <a:pt x="230" y="318"/>
                  </a:lnTo>
                  <a:lnTo>
                    <a:pt x="234" y="322"/>
                  </a:lnTo>
                  <a:lnTo>
                    <a:pt x="242" y="324"/>
                  </a:lnTo>
                  <a:lnTo>
                    <a:pt x="248" y="324"/>
                  </a:lnTo>
                  <a:lnTo>
                    <a:pt x="298" y="324"/>
                  </a:lnTo>
                  <a:lnTo>
                    <a:pt x="298" y="150"/>
                  </a:lnTo>
                  <a:lnTo>
                    <a:pt x="298" y="150"/>
                  </a:lnTo>
                  <a:lnTo>
                    <a:pt x="300" y="134"/>
                  </a:lnTo>
                  <a:lnTo>
                    <a:pt x="304" y="120"/>
                  </a:lnTo>
                  <a:lnTo>
                    <a:pt x="310" y="108"/>
                  </a:lnTo>
                  <a:lnTo>
                    <a:pt x="318" y="98"/>
                  </a:lnTo>
                  <a:lnTo>
                    <a:pt x="328" y="90"/>
                  </a:lnTo>
                  <a:lnTo>
                    <a:pt x="340" y="84"/>
                  </a:lnTo>
                  <a:lnTo>
                    <a:pt x="352" y="80"/>
                  </a:lnTo>
                  <a:lnTo>
                    <a:pt x="366" y="80"/>
                  </a:lnTo>
                  <a:lnTo>
                    <a:pt x="366" y="80"/>
                  </a:lnTo>
                  <a:lnTo>
                    <a:pt x="380" y="80"/>
                  </a:lnTo>
                  <a:lnTo>
                    <a:pt x="392" y="84"/>
                  </a:lnTo>
                  <a:lnTo>
                    <a:pt x="402" y="90"/>
                  </a:lnTo>
                  <a:lnTo>
                    <a:pt x="410" y="98"/>
                  </a:lnTo>
                  <a:lnTo>
                    <a:pt x="418" y="108"/>
                  </a:lnTo>
                  <a:lnTo>
                    <a:pt x="424" y="120"/>
                  </a:lnTo>
                  <a:lnTo>
                    <a:pt x="426" y="134"/>
                  </a:lnTo>
                  <a:lnTo>
                    <a:pt x="428" y="150"/>
                  </a:lnTo>
                  <a:lnTo>
                    <a:pt x="428" y="290"/>
                  </a:lnTo>
                  <a:lnTo>
                    <a:pt x="428" y="290"/>
                  </a:lnTo>
                  <a:lnTo>
                    <a:pt x="428" y="296"/>
                  </a:lnTo>
                  <a:lnTo>
                    <a:pt x="430" y="302"/>
                  </a:lnTo>
                  <a:lnTo>
                    <a:pt x="434" y="308"/>
                  </a:lnTo>
                  <a:lnTo>
                    <a:pt x="438" y="314"/>
                  </a:lnTo>
                  <a:lnTo>
                    <a:pt x="442" y="318"/>
                  </a:lnTo>
                  <a:lnTo>
                    <a:pt x="448" y="322"/>
                  </a:lnTo>
                  <a:lnTo>
                    <a:pt x="454" y="324"/>
                  </a:lnTo>
                  <a:lnTo>
                    <a:pt x="462" y="324"/>
                  </a:lnTo>
                  <a:lnTo>
                    <a:pt x="512" y="324"/>
                  </a:lnTo>
                  <a:lnTo>
                    <a:pt x="512" y="122"/>
                  </a:lnTo>
                  <a:lnTo>
                    <a:pt x="512" y="122"/>
                  </a:lnTo>
                  <a:lnTo>
                    <a:pt x="510" y="96"/>
                  </a:lnTo>
                  <a:lnTo>
                    <a:pt x="506" y="84"/>
                  </a:lnTo>
                  <a:lnTo>
                    <a:pt x="502" y="72"/>
                  </a:lnTo>
                  <a:lnTo>
                    <a:pt x="498" y="62"/>
                  </a:lnTo>
                  <a:lnTo>
                    <a:pt x="492" y="52"/>
                  </a:lnTo>
                  <a:lnTo>
                    <a:pt x="486" y="42"/>
                  </a:lnTo>
                  <a:lnTo>
                    <a:pt x="478" y="34"/>
                  </a:lnTo>
                  <a:lnTo>
                    <a:pt x="470" y="26"/>
                  </a:lnTo>
                  <a:lnTo>
                    <a:pt x="460" y="20"/>
                  </a:lnTo>
                  <a:lnTo>
                    <a:pt x="450" y="14"/>
                  </a:lnTo>
                  <a:lnTo>
                    <a:pt x="438" y="8"/>
                  </a:lnTo>
                  <a:lnTo>
                    <a:pt x="426" y="4"/>
                  </a:lnTo>
                  <a:lnTo>
                    <a:pt x="414" y="2"/>
                  </a:lnTo>
                  <a:lnTo>
                    <a:pt x="388" y="0"/>
                  </a:lnTo>
                  <a:lnTo>
                    <a:pt x="3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8" name="Freeform 10"/>
            <p:cNvSpPr>
              <a:spLocks/>
            </p:cNvSpPr>
            <p:nvPr/>
          </p:nvSpPr>
          <p:spPr bwMode="auto">
            <a:xfrm>
              <a:off x="4724400" y="3257550"/>
              <a:ext cx="476250" cy="527050"/>
            </a:xfrm>
            <a:custGeom>
              <a:avLst/>
              <a:gdLst>
                <a:gd name="T0" fmla="*/ 144 w 300"/>
                <a:gd name="T1" fmla="*/ 126 h 332"/>
                <a:gd name="T2" fmla="*/ 124 w 300"/>
                <a:gd name="T3" fmla="*/ 122 h 332"/>
                <a:gd name="T4" fmla="*/ 104 w 300"/>
                <a:gd name="T5" fmla="*/ 114 h 332"/>
                <a:gd name="T6" fmla="*/ 98 w 300"/>
                <a:gd name="T7" fmla="*/ 104 h 332"/>
                <a:gd name="T8" fmla="*/ 96 w 300"/>
                <a:gd name="T9" fmla="*/ 98 h 332"/>
                <a:gd name="T10" fmla="*/ 100 w 300"/>
                <a:gd name="T11" fmla="*/ 86 h 332"/>
                <a:gd name="T12" fmla="*/ 108 w 300"/>
                <a:gd name="T13" fmla="*/ 78 h 332"/>
                <a:gd name="T14" fmla="*/ 124 w 300"/>
                <a:gd name="T15" fmla="*/ 72 h 332"/>
                <a:gd name="T16" fmla="*/ 144 w 300"/>
                <a:gd name="T17" fmla="*/ 70 h 332"/>
                <a:gd name="T18" fmla="*/ 192 w 300"/>
                <a:gd name="T19" fmla="*/ 76 h 332"/>
                <a:gd name="T20" fmla="*/ 232 w 300"/>
                <a:gd name="T21" fmla="*/ 90 h 332"/>
                <a:gd name="T22" fmla="*/ 238 w 300"/>
                <a:gd name="T23" fmla="*/ 92 h 332"/>
                <a:gd name="T24" fmla="*/ 258 w 300"/>
                <a:gd name="T25" fmla="*/ 90 h 332"/>
                <a:gd name="T26" fmla="*/ 268 w 300"/>
                <a:gd name="T27" fmla="*/ 82 h 332"/>
                <a:gd name="T28" fmla="*/ 276 w 300"/>
                <a:gd name="T29" fmla="*/ 72 h 332"/>
                <a:gd name="T30" fmla="*/ 292 w 300"/>
                <a:gd name="T31" fmla="*/ 38 h 332"/>
                <a:gd name="T32" fmla="*/ 224 w 300"/>
                <a:gd name="T33" fmla="*/ 12 h 332"/>
                <a:gd name="T34" fmla="*/ 166 w 300"/>
                <a:gd name="T35" fmla="*/ 2 h 332"/>
                <a:gd name="T36" fmla="*/ 146 w 300"/>
                <a:gd name="T37" fmla="*/ 0 h 332"/>
                <a:gd name="T38" fmla="*/ 94 w 300"/>
                <a:gd name="T39" fmla="*/ 6 h 332"/>
                <a:gd name="T40" fmla="*/ 50 w 300"/>
                <a:gd name="T41" fmla="*/ 24 h 332"/>
                <a:gd name="T42" fmla="*/ 32 w 300"/>
                <a:gd name="T43" fmla="*/ 38 h 332"/>
                <a:gd name="T44" fmla="*/ 20 w 300"/>
                <a:gd name="T45" fmla="*/ 56 h 332"/>
                <a:gd name="T46" fmla="*/ 12 w 300"/>
                <a:gd name="T47" fmla="*/ 76 h 332"/>
                <a:gd name="T48" fmla="*/ 8 w 300"/>
                <a:gd name="T49" fmla="*/ 98 h 332"/>
                <a:gd name="T50" fmla="*/ 10 w 300"/>
                <a:gd name="T51" fmla="*/ 116 h 332"/>
                <a:gd name="T52" fmla="*/ 20 w 300"/>
                <a:gd name="T53" fmla="*/ 148 h 332"/>
                <a:gd name="T54" fmla="*/ 46 w 300"/>
                <a:gd name="T55" fmla="*/ 174 h 332"/>
                <a:gd name="T56" fmla="*/ 92 w 300"/>
                <a:gd name="T57" fmla="*/ 192 h 332"/>
                <a:gd name="T58" fmla="*/ 142 w 300"/>
                <a:gd name="T59" fmla="*/ 202 h 332"/>
                <a:gd name="T60" fmla="*/ 170 w 300"/>
                <a:gd name="T61" fmla="*/ 206 h 332"/>
                <a:gd name="T62" fmla="*/ 202 w 300"/>
                <a:gd name="T63" fmla="*/ 214 h 332"/>
                <a:gd name="T64" fmla="*/ 212 w 300"/>
                <a:gd name="T65" fmla="*/ 224 h 332"/>
                <a:gd name="T66" fmla="*/ 212 w 300"/>
                <a:gd name="T67" fmla="*/ 232 h 332"/>
                <a:gd name="T68" fmla="*/ 208 w 300"/>
                <a:gd name="T69" fmla="*/ 246 h 332"/>
                <a:gd name="T70" fmla="*/ 194 w 300"/>
                <a:gd name="T71" fmla="*/ 256 h 332"/>
                <a:gd name="T72" fmla="*/ 172 w 300"/>
                <a:gd name="T73" fmla="*/ 260 h 332"/>
                <a:gd name="T74" fmla="*/ 142 w 300"/>
                <a:gd name="T75" fmla="*/ 262 h 332"/>
                <a:gd name="T76" fmla="*/ 106 w 300"/>
                <a:gd name="T77" fmla="*/ 258 h 332"/>
                <a:gd name="T78" fmla="*/ 76 w 300"/>
                <a:gd name="T79" fmla="*/ 248 h 332"/>
                <a:gd name="T80" fmla="*/ 30 w 300"/>
                <a:gd name="T81" fmla="*/ 228 h 332"/>
                <a:gd name="T82" fmla="*/ 0 w 300"/>
                <a:gd name="T83" fmla="*/ 292 h 332"/>
                <a:gd name="T84" fmla="*/ 34 w 300"/>
                <a:gd name="T85" fmla="*/ 310 h 332"/>
                <a:gd name="T86" fmla="*/ 70 w 300"/>
                <a:gd name="T87" fmla="*/ 322 h 332"/>
                <a:gd name="T88" fmla="*/ 140 w 300"/>
                <a:gd name="T89" fmla="*/ 332 h 332"/>
                <a:gd name="T90" fmla="*/ 178 w 300"/>
                <a:gd name="T91" fmla="*/ 332 h 332"/>
                <a:gd name="T92" fmla="*/ 238 w 300"/>
                <a:gd name="T93" fmla="*/ 318 h 332"/>
                <a:gd name="T94" fmla="*/ 260 w 300"/>
                <a:gd name="T95" fmla="*/ 308 h 332"/>
                <a:gd name="T96" fmla="*/ 278 w 300"/>
                <a:gd name="T97" fmla="*/ 292 h 332"/>
                <a:gd name="T98" fmla="*/ 290 w 300"/>
                <a:gd name="T99" fmla="*/ 276 h 332"/>
                <a:gd name="T100" fmla="*/ 298 w 300"/>
                <a:gd name="T101" fmla="*/ 254 h 332"/>
                <a:gd name="T102" fmla="*/ 300 w 300"/>
                <a:gd name="T103" fmla="*/ 232 h 332"/>
                <a:gd name="T104" fmla="*/ 300 w 300"/>
                <a:gd name="T105" fmla="*/ 220 h 332"/>
                <a:gd name="T106" fmla="*/ 296 w 300"/>
                <a:gd name="T107" fmla="*/ 200 h 332"/>
                <a:gd name="T108" fmla="*/ 282 w 300"/>
                <a:gd name="T109" fmla="*/ 176 h 332"/>
                <a:gd name="T110" fmla="*/ 250 w 300"/>
                <a:gd name="T111" fmla="*/ 150 h 332"/>
                <a:gd name="T112" fmla="*/ 206 w 300"/>
                <a:gd name="T113" fmla="*/ 136 h 332"/>
                <a:gd name="T114" fmla="*/ 182 w 300"/>
                <a:gd name="T115" fmla="*/ 1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332">
                  <a:moveTo>
                    <a:pt x="182" y="132"/>
                  </a:moveTo>
                  <a:lnTo>
                    <a:pt x="144" y="126"/>
                  </a:lnTo>
                  <a:lnTo>
                    <a:pt x="144" y="126"/>
                  </a:lnTo>
                  <a:lnTo>
                    <a:pt x="124" y="122"/>
                  </a:lnTo>
                  <a:lnTo>
                    <a:pt x="110" y="118"/>
                  </a:lnTo>
                  <a:lnTo>
                    <a:pt x="104" y="114"/>
                  </a:lnTo>
                  <a:lnTo>
                    <a:pt x="100" y="110"/>
                  </a:lnTo>
                  <a:lnTo>
                    <a:pt x="98" y="104"/>
                  </a:lnTo>
                  <a:lnTo>
                    <a:pt x="96" y="98"/>
                  </a:lnTo>
                  <a:lnTo>
                    <a:pt x="96" y="98"/>
                  </a:lnTo>
                  <a:lnTo>
                    <a:pt x="98" y="92"/>
                  </a:lnTo>
                  <a:lnTo>
                    <a:pt x="100" y="86"/>
                  </a:lnTo>
                  <a:lnTo>
                    <a:pt x="104" y="82"/>
                  </a:lnTo>
                  <a:lnTo>
                    <a:pt x="108" y="78"/>
                  </a:lnTo>
                  <a:lnTo>
                    <a:pt x="116" y="74"/>
                  </a:lnTo>
                  <a:lnTo>
                    <a:pt x="124" y="72"/>
                  </a:lnTo>
                  <a:lnTo>
                    <a:pt x="144" y="70"/>
                  </a:lnTo>
                  <a:lnTo>
                    <a:pt x="144" y="70"/>
                  </a:lnTo>
                  <a:lnTo>
                    <a:pt x="168" y="72"/>
                  </a:lnTo>
                  <a:lnTo>
                    <a:pt x="192" y="76"/>
                  </a:lnTo>
                  <a:lnTo>
                    <a:pt x="212" y="82"/>
                  </a:lnTo>
                  <a:lnTo>
                    <a:pt x="232" y="90"/>
                  </a:lnTo>
                  <a:lnTo>
                    <a:pt x="232" y="90"/>
                  </a:lnTo>
                  <a:lnTo>
                    <a:pt x="238" y="92"/>
                  </a:lnTo>
                  <a:lnTo>
                    <a:pt x="246" y="92"/>
                  </a:lnTo>
                  <a:lnTo>
                    <a:pt x="258" y="90"/>
                  </a:lnTo>
                  <a:lnTo>
                    <a:pt x="264" y="86"/>
                  </a:lnTo>
                  <a:lnTo>
                    <a:pt x="268" y="82"/>
                  </a:lnTo>
                  <a:lnTo>
                    <a:pt x="274" y="78"/>
                  </a:lnTo>
                  <a:lnTo>
                    <a:pt x="276" y="72"/>
                  </a:lnTo>
                  <a:lnTo>
                    <a:pt x="292" y="38"/>
                  </a:lnTo>
                  <a:lnTo>
                    <a:pt x="292" y="38"/>
                  </a:lnTo>
                  <a:lnTo>
                    <a:pt x="260" y="22"/>
                  </a:lnTo>
                  <a:lnTo>
                    <a:pt x="224" y="12"/>
                  </a:lnTo>
                  <a:lnTo>
                    <a:pt x="186" y="4"/>
                  </a:lnTo>
                  <a:lnTo>
                    <a:pt x="166" y="2"/>
                  </a:lnTo>
                  <a:lnTo>
                    <a:pt x="146" y="0"/>
                  </a:lnTo>
                  <a:lnTo>
                    <a:pt x="146" y="0"/>
                  </a:lnTo>
                  <a:lnTo>
                    <a:pt x="118" y="2"/>
                  </a:lnTo>
                  <a:lnTo>
                    <a:pt x="94" y="6"/>
                  </a:lnTo>
                  <a:lnTo>
                    <a:pt x="70" y="14"/>
                  </a:lnTo>
                  <a:lnTo>
                    <a:pt x="50" y="24"/>
                  </a:lnTo>
                  <a:lnTo>
                    <a:pt x="40" y="30"/>
                  </a:lnTo>
                  <a:lnTo>
                    <a:pt x="32" y="38"/>
                  </a:lnTo>
                  <a:lnTo>
                    <a:pt x="26" y="46"/>
                  </a:lnTo>
                  <a:lnTo>
                    <a:pt x="20" y="56"/>
                  </a:lnTo>
                  <a:lnTo>
                    <a:pt x="16" y="64"/>
                  </a:lnTo>
                  <a:lnTo>
                    <a:pt x="12" y="76"/>
                  </a:lnTo>
                  <a:lnTo>
                    <a:pt x="10" y="86"/>
                  </a:lnTo>
                  <a:lnTo>
                    <a:pt x="8" y="98"/>
                  </a:lnTo>
                  <a:lnTo>
                    <a:pt x="8" y="98"/>
                  </a:lnTo>
                  <a:lnTo>
                    <a:pt x="10" y="116"/>
                  </a:lnTo>
                  <a:lnTo>
                    <a:pt x="12" y="134"/>
                  </a:lnTo>
                  <a:lnTo>
                    <a:pt x="20" y="148"/>
                  </a:lnTo>
                  <a:lnTo>
                    <a:pt x="30" y="162"/>
                  </a:lnTo>
                  <a:lnTo>
                    <a:pt x="46" y="174"/>
                  </a:lnTo>
                  <a:lnTo>
                    <a:pt x="66" y="184"/>
                  </a:lnTo>
                  <a:lnTo>
                    <a:pt x="92" y="192"/>
                  </a:lnTo>
                  <a:lnTo>
                    <a:pt x="124" y="200"/>
                  </a:lnTo>
                  <a:lnTo>
                    <a:pt x="142" y="202"/>
                  </a:lnTo>
                  <a:lnTo>
                    <a:pt x="142" y="202"/>
                  </a:lnTo>
                  <a:lnTo>
                    <a:pt x="170" y="206"/>
                  </a:lnTo>
                  <a:lnTo>
                    <a:pt x="192" y="210"/>
                  </a:lnTo>
                  <a:lnTo>
                    <a:pt x="202" y="214"/>
                  </a:lnTo>
                  <a:lnTo>
                    <a:pt x="208" y="218"/>
                  </a:lnTo>
                  <a:lnTo>
                    <a:pt x="212" y="224"/>
                  </a:lnTo>
                  <a:lnTo>
                    <a:pt x="212" y="232"/>
                  </a:lnTo>
                  <a:lnTo>
                    <a:pt x="212" y="232"/>
                  </a:lnTo>
                  <a:lnTo>
                    <a:pt x="212" y="240"/>
                  </a:lnTo>
                  <a:lnTo>
                    <a:pt x="208" y="246"/>
                  </a:lnTo>
                  <a:lnTo>
                    <a:pt x="202" y="252"/>
                  </a:lnTo>
                  <a:lnTo>
                    <a:pt x="194" y="256"/>
                  </a:lnTo>
                  <a:lnTo>
                    <a:pt x="184" y="258"/>
                  </a:lnTo>
                  <a:lnTo>
                    <a:pt x="172" y="260"/>
                  </a:lnTo>
                  <a:lnTo>
                    <a:pt x="142" y="262"/>
                  </a:lnTo>
                  <a:lnTo>
                    <a:pt x="142" y="262"/>
                  </a:lnTo>
                  <a:lnTo>
                    <a:pt x="124" y="260"/>
                  </a:lnTo>
                  <a:lnTo>
                    <a:pt x="106" y="258"/>
                  </a:lnTo>
                  <a:lnTo>
                    <a:pt x="90" y="254"/>
                  </a:lnTo>
                  <a:lnTo>
                    <a:pt x="76" y="248"/>
                  </a:lnTo>
                  <a:lnTo>
                    <a:pt x="50" y="238"/>
                  </a:lnTo>
                  <a:lnTo>
                    <a:pt x="30" y="228"/>
                  </a:lnTo>
                  <a:lnTo>
                    <a:pt x="0" y="292"/>
                  </a:lnTo>
                  <a:lnTo>
                    <a:pt x="0" y="292"/>
                  </a:lnTo>
                  <a:lnTo>
                    <a:pt x="16" y="302"/>
                  </a:lnTo>
                  <a:lnTo>
                    <a:pt x="34" y="310"/>
                  </a:lnTo>
                  <a:lnTo>
                    <a:pt x="52" y="316"/>
                  </a:lnTo>
                  <a:lnTo>
                    <a:pt x="70" y="322"/>
                  </a:lnTo>
                  <a:lnTo>
                    <a:pt x="106" y="330"/>
                  </a:lnTo>
                  <a:lnTo>
                    <a:pt x="140" y="332"/>
                  </a:lnTo>
                  <a:lnTo>
                    <a:pt x="140" y="332"/>
                  </a:lnTo>
                  <a:lnTo>
                    <a:pt x="178" y="332"/>
                  </a:lnTo>
                  <a:lnTo>
                    <a:pt x="210" y="326"/>
                  </a:lnTo>
                  <a:lnTo>
                    <a:pt x="238" y="318"/>
                  </a:lnTo>
                  <a:lnTo>
                    <a:pt x="250" y="314"/>
                  </a:lnTo>
                  <a:lnTo>
                    <a:pt x="260" y="308"/>
                  </a:lnTo>
                  <a:lnTo>
                    <a:pt x="270" y="300"/>
                  </a:lnTo>
                  <a:lnTo>
                    <a:pt x="278" y="292"/>
                  </a:lnTo>
                  <a:lnTo>
                    <a:pt x="284" y="284"/>
                  </a:lnTo>
                  <a:lnTo>
                    <a:pt x="290" y="276"/>
                  </a:lnTo>
                  <a:lnTo>
                    <a:pt x="294" y="266"/>
                  </a:lnTo>
                  <a:lnTo>
                    <a:pt x="298" y="254"/>
                  </a:lnTo>
                  <a:lnTo>
                    <a:pt x="300" y="244"/>
                  </a:lnTo>
                  <a:lnTo>
                    <a:pt x="300" y="232"/>
                  </a:lnTo>
                  <a:lnTo>
                    <a:pt x="300" y="232"/>
                  </a:lnTo>
                  <a:lnTo>
                    <a:pt x="300" y="220"/>
                  </a:lnTo>
                  <a:lnTo>
                    <a:pt x="298" y="210"/>
                  </a:lnTo>
                  <a:lnTo>
                    <a:pt x="296" y="200"/>
                  </a:lnTo>
                  <a:lnTo>
                    <a:pt x="292" y="192"/>
                  </a:lnTo>
                  <a:lnTo>
                    <a:pt x="282" y="176"/>
                  </a:lnTo>
                  <a:lnTo>
                    <a:pt x="268" y="162"/>
                  </a:lnTo>
                  <a:lnTo>
                    <a:pt x="250" y="150"/>
                  </a:lnTo>
                  <a:lnTo>
                    <a:pt x="230" y="142"/>
                  </a:lnTo>
                  <a:lnTo>
                    <a:pt x="206" y="136"/>
                  </a:lnTo>
                  <a:lnTo>
                    <a:pt x="182" y="132"/>
                  </a:lnTo>
                  <a:lnTo>
                    <a:pt x="182"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grpSp>
      <p:sp>
        <p:nvSpPr>
          <p:cNvPr id="19"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600">
                <a:solidFill>
                  <a:schemeClr val="accent4"/>
                </a:solidFill>
              </a:defRPr>
            </a:lvl1pPr>
          </a:lstStyle>
          <a:p>
            <a:pPr lvl="0"/>
            <a:r>
              <a:rPr lang="en-US" dirty="0"/>
              <a:t>Optional small text </a:t>
            </a:r>
            <a:endParaRPr lang="en-GB" dirty="0"/>
          </a:p>
        </p:txBody>
      </p:sp>
    </p:spTree>
    <p:extLst>
      <p:ext uri="{BB962C8B-B14F-4D97-AF65-F5344CB8AC3E}">
        <p14:creationId xmlns:p14="http://schemas.microsoft.com/office/powerpoint/2010/main" val="315423798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_two photo">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4572000" y="641350"/>
            <a:ext cx="1409700" cy="1409700"/>
          </a:xfrm>
          <a:prstGeom prst="ellipse">
            <a:avLst/>
          </a:prstGeom>
          <a:solidFill>
            <a:schemeClr val="accent5"/>
          </a:solidFill>
        </p:spPr>
        <p:txBody>
          <a:bodyPr vert="horz" wrap="square" lIns="0" tIns="1005840" rIns="0" bIns="45720" rtlCol="0" anchor="ctr">
            <a:noAutofit/>
          </a:bodyPr>
          <a:lstStyle>
            <a:lvl1pPr>
              <a:defRPr lang="en-GB">
                <a:solidFill>
                  <a:schemeClr val="bg1"/>
                </a:solidFill>
              </a:defRPr>
            </a:lvl1pPr>
          </a:lstStyle>
          <a:p>
            <a:pPr marL="0" lvl="0" indent="0" algn="ctr">
              <a:buNone/>
            </a:pPr>
            <a:r>
              <a:rPr lang="en-US" dirty="0"/>
              <a:t>Click icon to add picture</a:t>
            </a:r>
          </a:p>
          <a:p>
            <a:pPr marL="0" lvl="0" indent="0" algn="ctr">
              <a:buNone/>
            </a:pPr>
            <a:endParaRPr lang="en-US" dirty="0"/>
          </a:p>
        </p:txBody>
      </p:sp>
      <p:sp>
        <p:nvSpPr>
          <p:cNvPr id="10" name="Text Placeholder 4"/>
          <p:cNvSpPr>
            <a:spLocks noGrp="1"/>
          </p:cNvSpPr>
          <p:nvPr>
            <p:ph type="body" sz="quarter" idx="16"/>
          </p:nvPr>
        </p:nvSpPr>
        <p:spPr>
          <a:xfrm>
            <a:off x="464494" y="1485064"/>
            <a:ext cx="3273116" cy="847455"/>
          </a:xfrm>
        </p:spPr>
        <p:txBody>
          <a:bodyPr tIns="0"/>
          <a:lstStyle>
            <a:lvl1pPr marL="0" indent="0">
              <a:buNone/>
              <a:defRPr lang="en-US" sz="1100" kern="1200" spc="0" baseline="0" dirty="0" smtClean="0">
                <a:solidFill>
                  <a:schemeClr val="accent4"/>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11" name="Text Placeholder 7"/>
          <p:cNvSpPr>
            <a:spLocks noGrp="1"/>
          </p:cNvSpPr>
          <p:nvPr>
            <p:ph type="body" sz="quarter" idx="11" hasCustomPrompt="1"/>
          </p:nvPr>
        </p:nvSpPr>
        <p:spPr>
          <a:xfrm>
            <a:off x="464493" y="438150"/>
            <a:ext cx="3273117" cy="949858"/>
          </a:xfrm>
        </p:spPr>
        <p:txBody>
          <a:bodyPr tIns="0" bIns="0" anchor="t"/>
          <a:lstStyle>
            <a:lvl1pPr marL="0" indent="0" algn="l" defTabSz="914400" rtl="0" eaLnBrk="1" latinLnBrk="0" hangingPunct="1">
              <a:lnSpc>
                <a:spcPct val="90000"/>
              </a:lnSpc>
              <a:spcBef>
                <a:spcPct val="0"/>
              </a:spcBef>
              <a:buNone/>
              <a:defRPr lang="en-US" sz="44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a:t>
            </a:r>
            <a:endParaRPr lang="en-GB" dirty="0"/>
          </a:p>
        </p:txBody>
      </p:sp>
      <p:sp>
        <p:nvSpPr>
          <p:cNvPr id="7" name="Picture Placeholder 2"/>
          <p:cNvSpPr>
            <a:spLocks noGrp="1"/>
          </p:cNvSpPr>
          <p:nvPr>
            <p:ph type="pic" sz="quarter" idx="18"/>
          </p:nvPr>
        </p:nvSpPr>
        <p:spPr>
          <a:xfrm>
            <a:off x="4572000" y="2757472"/>
            <a:ext cx="1409700" cy="1409700"/>
          </a:xfrm>
          <a:prstGeom prst="ellipse">
            <a:avLst/>
          </a:prstGeom>
          <a:solidFill>
            <a:schemeClr val="accent5"/>
          </a:solidFill>
        </p:spPr>
        <p:txBody>
          <a:bodyPr vert="horz" wrap="square" lIns="0" tIns="1005840" rIns="0" bIns="45720" rtlCol="0" anchor="ctr">
            <a:noAutofit/>
          </a:bodyPr>
          <a:lstStyle>
            <a:lvl1pPr marL="0" marR="0" indent="0" algn="ctr" defTabSz="914400" rtl="0" eaLnBrk="1" fontAlgn="auto" latinLnBrk="0" hangingPunct="1">
              <a:lnSpc>
                <a:spcPct val="100000"/>
              </a:lnSpc>
              <a:spcBef>
                <a:spcPts val="750"/>
              </a:spcBef>
              <a:spcAft>
                <a:spcPts val="0"/>
              </a:spcAft>
              <a:buClr>
                <a:schemeClr val="accent2"/>
              </a:buClr>
              <a:buSzPct val="110000"/>
              <a:buFont typeface="Arial" panose="020B0604020202020204" pitchFamily="34" charset="0"/>
              <a:buNone/>
              <a:tabLst/>
              <a:defRPr lang="en-GB">
                <a:solidFill>
                  <a:schemeClr val="bg1"/>
                </a:solidFill>
              </a:defRPr>
            </a:lvl1pPr>
          </a:lstStyle>
          <a:p>
            <a:pPr marL="0" marR="0" lvl="0" indent="0" algn="ctr" defTabSz="914400" rtl="0" eaLnBrk="1" fontAlgn="auto" latinLnBrk="0" hangingPunct="1">
              <a:lnSpc>
                <a:spcPct val="100000"/>
              </a:lnSpc>
              <a:spcBef>
                <a:spcPts val="750"/>
              </a:spcBef>
              <a:spcAft>
                <a:spcPts val="0"/>
              </a:spcAft>
              <a:buClr>
                <a:schemeClr val="accent2"/>
              </a:buClr>
              <a:buSzPct val="110000"/>
              <a:buFont typeface="Arial" panose="020B0604020202020204" pitchFamily="34" charset="0"/>
              <a:buNone/>
              <a:tabLst/>
              <a:defRPr/>
            </a:pPr>
            <a:r>
              <a:rPr lang="en-US" dirty="0"/>
              <a:t>Click icon to add picture</a:t>
            </a:r>
          </a:p>
          <a:p>
            <a:pPr marL="0" lvl="0" indent="0" algn="ctr">
              <a:buNone/>
            </a:pPr>
            <a:endParaRPr lang="en-GB" dirty="0"/>
          </a:p>
        </p:txBody>
      </p:sp>
      <p:sp>
        <p:nvSpPr>
          <p:cNvPr id="6" name="Text Placeholder 5"/>
          <p:cNvSpPr>
            <a:spLocks noGrp="1"/>
          </p:cNvSpPr>
          <p:nvPr>
            <p:ph type="body" sz="quarter" idx="19" hasCustomPrompt="1"/>
          </p:nvPr>
        </p:nvSpPr>
        <p:spPr>
          <a:xfrm>
            <a:off x="6248400" y="641350"/>
            <a:ext cx="2438400" cy="339725"/>
          </a:xfrm>
        </p:spPr>
        <p:txBody>
          <a:bodyPr/>
          <a:lstStyle>
            <a:lvl1pPr marL="0" indent="0">
              <a:buNone/>
              <a:defRPr sz="1400" b="1" spc="0" baseline="0">
                <a:solidFill>
                  <a:schemeClr val="tx1"/>
                </a:solidFill>
              </a:defRPr>
            </a:lvl1pPr>
          </a:lstStyle>
          <a:p>
            <a:pPr lvl="0"/>
            <a:r>
              <a:rPr lang="en-US" dirty="0" err="1"/>
              <a:t>Firstname</a:t>
            </a:r>
            <a:r>
              <a:rPr lang="en-US" dirty="0"/>
              <a:t> </a:t>
            </a:r>
            <a:r>
              <a:rPr lang="en-US" dirty="0" err="1"/>
              <a:t>Lastname</a:t>
            </a:r>
            <a:endParaRPr lang="en-GB" dirty="0"/>
          </a:p>
        </p:txBody>
      </p:sp>
      <p:sp>
        <p:nvSpPr>
          <p:cNvPr id="12" name="Text Placeholder 5"/>
          <p:cNvSpPr>
            <a:spLocks noGrp="1"/>
          </p:cNvSpPr>
          <p:nvPr>
            <p:ph type="body" sz="quarter" idx="20" hasCustomPrompt="1"/>
          </p:nvPr>
        </p:nvSpPr>
        <p:spPr>
          <a:xfrm>
            <a:off x="6248400" y="981076"/>
            <a:ext cx="2438400" cy="266700"/>
          </a:xfrm>
        </p:spPr>
        <p:txBody>
          <a:bodyPr/>
          <a:lstStyle>
            <a:lvl1pPr marL="0" indent="0">
              <a:buNone/>
              <a:defRPr sz="900" b="0" spc="0" baseline="0">
                <a:solidFill>
                  <a:schemeClr val="accent2"/>
                </a:solidFill>
              </a:defRPr>
            </a:lvl1pPr>
          </a:lstStyle>
          <a:p>
            <a:pPr lvl="0"/>
            <a:r>
              <a:rPr lang="en-US" dirty="0"/>
              <a:t>Title</a:t>
            </a:r>
            <a:endParaRPr lang="en-GB" dirty="0"/>
          </a:p>
        </p:txBody>
      </p:sp>
      <p:sp>
        <p:nvSpPr>
          <p:cNvPr id="13" name="Text Placeholder 5"/>
          <p:cNvSpPr>
            <a:spLocks noGrp="1"/>
          </p:cNvSpPr>
          <p:nvPr>
            <p:ph type="body" sz="quarter" idx="21" hasCustomPrompt="1"/>
          </p:nvPr>
        </p:nvSpPr>
        <p:spPr>
          <a:xfrm>
            <a:off x="6248400" y="1247776"/>
            <a:ext cx="2438400" cy="803273"/>
          </a:xfrm>
        </p:spPr>
        <p:txBody>
          <a:bodyPr tIns="0" bIns="0"/>
          <a:lstStyle>
            <a:lvl1pPr marL="0" indent="0">
              <a:lnSpc>
                <a:spcPct val="150000"/>
              </a:lnSpc>
              <a:buNone/>
              <a:defRPr sz="900" b="0" spc="0" baseline="0">
                <a:solidFill>
                  <a:schemeClr val="accent4"/>
                </a:solidFill>
              </a:defRPr>
            </a:lvl1pPr>
          </a:lstStyle>
          <a:p>
            <a:pPr lvl="0"/>
            <a:r>
              <a:rPr lang="en-US" dirty="0"/>
              <a:t>Enter text here</a:t>
            </a:r>
            <a:endParaRPr lang="en-GB" dirty="0"/>
          </a:p>
        </p:txBody>
      </p:sp>
      <p:sp>
        <p:nvSpPr>
          <p:cNvPr id="14" name="Text Placeholder 5"/>
          <p:cNvSpPr>
            <a:spLocks noGrp="1"/>
          </p:cNvSpPr>
          <p:nvPr>
            <p:ph type="body" sz="quarter" idx="22" hasCustomPrompt="1"/>
          </p:nvPr>
        </p:nvSpPr>
        <p:spPr>
          <a:xfrm>
            <a:off x="6248400" y="2757473"/>
            <a:ext cx="2438400" cy="339725"/>
          </a:xfrm>
        </p:spPr>
        <p:txBody>
          <a:bodyPr/>
          <a:lstStyle>
            <a:lvl1pPr marL="0" indent="0">
              <a:buNone/>
              <a:defRPr sz="1400" b="1" spc="0" baseline="0">
                <a:solidFill>
                  <a:schemeClr val="tx1"/>
                </a:solidFill>
              </a:defRPr>
            </a:lvl1pPr>
          </a:lstStyle>
          <a:p>
            <a:pPr lvl="0"/>
            <a:r>
              <a:rPr lang="en-US" dirty="0" err="1"/>
              <a:t>Firstname</a:t>
            </a:r>
            <a:r>
              <a:rPr lang="en-US" dirty="0"/>
              <a:t> </a:t>
            </a:r>
            <a:r>
              <a:rPr lang="en-US" dirty="0" err="1"/>
              <a:t>Lastname</a:t>
            </a:r>
            <a:endParaRPr lang="en-GB" dirty="0"/>
          </a:p>
        </p:txBody>
      </p:sp>
      <p:sp>
        <p:nvSpPr>
          <p:cNvPr id="15" name="Text Placeholder 5"/>
          <p:cNvSpPr>
            <a:spLocks noGrp="1"/>
          </p:cNvSpPr>
          <p:nvPr>
            <p:ph type="body" sz="quarter" idx="23" hasCustomPrompt="1"/>
          </p:nvPr>
        </p:nvSpPr>
        <p:spPr>
          <a:xfrm>
            <a:off x="6248400" y="3097199"/>
            <a:ext cx="2438400" cy="266700"/>
          </a:xfrm>
        </p:spPr>
        <p:txBody>
          <a:bodyPr/>
          <a:lstStyle>
            <a:lvl1pPr marL="0" indent="0">
              <a:buNone/>
              <a:defRPr sz="900" b="0" spc="0" baseline="0">
                <a:solidFill>
                  <a:schemeClr val="accent2"/>
                </a:solidFill>
              </a:defRPr>
            </a:lvl1pPr>
          </a:lstStyle>
          <a:p>
            <a:pPr lvl="0"/>
            <a:r>
              <a:rPr lang="en-US" dirty="0"/>
              <a:t>Title</a:t>
            </a:r>
            <a:endParaRPr lang="en-GB" dirty="0"/>
          </a:p>
        </p:txBody>
      </p:sp>
      <p:sp>
        <p:nvSpPr>
          <p:cNvPr id="16" name="Text Placeholder 5"/>
          <p:cNvSpPr>
            <a:spLocks noGrp="1"/>
          </p:cNvSpPr>
          <p:nvPr>
            <p:ph type="body" sz="quarter" idx="24" hasCustomPrompt="1"/>
          </p:nvPr>
        </p:nvSpPr>
        <p:spPr>
          <a:xfrm>
            <a:off x="6248400" y="3363899"/>
            <a:ext cx="2438400" cy="803273"/>
          </a:xfrm>
        </p:spPr>
        <p:txBody>
          <a:bodyPr tIns="0" bIns="0"/>
          <a:lstStyle>
            <a:lvl1pPr marL="0" indent="0">
              <a:lnSpc>
                <a:spcPct val="150000"/>
              </a:lnSpc>
              <a:buNone/>
              <a:defRPr sz="900" b="0" spc="0" baseline="0">
                <a:solidFill>
                  <a:schemeClr val="accent4"/>
                </a:solidFill>
              </a:defRPr>
            </a:lvl1pPr>
          </a:lstStyle>
          <a:p>
            <a:pPr lvl="0"/>
            <a:r>
              <a:rPr lang="en-US" dirty="0"/>
              <a:t>Enter text here</a:t>
            </a:r>
            <a:endParaRPr lang="en-GB" dirty="0"/>
          </a:p>
        </p:txBody>
      </p:sp>
      <p:sp>
        <p:nvSpPr>
          <p:cNvPr id="17" name="Text Placeholder 3"/>
          <p:cNvSpPr>
            <a:spLocks noGrp="1"/>
          </p:cNvSpPr>
          <p:nvPr>
            <p:ph type="body" sz="quarter" idx="25"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383164354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_4">
    <p:bg>
      <p:bgPr>
        <a:solidFill>
          <a:srgbClr val="FFFFFF"/>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7"/>
          </p:nvPr>
        </p:nvSpPr>
        <p:spPr>
          <a:xfrm>
            <a:off x="478382" y="1350140"/>
            <a:ext cx="1146068" cy="1146068"/>
          </a:xfrm>
          <a:prstGeom prst="ellipse">
            <a:avLst/>
          </a:prstGeom>
          <a:solidFill>
            <a:schemeClr val="accent5"/>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dirty="0"/>
              <a:t>Click icon to add picture</a:t>
            </a:r>
            <a:endParaRPr lang="id-ID" dirty="0"/>
          </a:p>
        </p:txBody>
      </p:sp>
      <p:sp>
        <p:nvSpPr>
          <p:cNvPr id="9" name="Picture Placeholder 2"/>
          <p:cNvSpPr>
            <a:spLocks noGrp="1"/>
          </p:cNvSpPr>
          <p:nvPr>
            <p:ph type="pic" sz="quarter" idx="18"/>
          </p:nvPr>
        </p:nvSpPr>
        <p:spPr>
          <a:xfrm>
            <a:off x="2549739" y="1350140"/>
            <a:ext cx="1146068" cy="1146068"/>
          </a:xfrm>
          <a:prstGeom prst="ellipse">
            <a:avLst/>
          </a:prstGeom>
          <a:solidFill>
            <a:schemeClr val="accent5"/>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dirty="0"/>
              <a:t>Click icon to add picture</a:t>
            </a:r>
            <a:endParaRPr lang="id-ID"/>
          </a:p>
        </p:txBody>
      </p:sp>
      <p:sp>
        <p:nvSpPr>
          <p:cNvPr id="11" name="Picture Placeholder 2"/>
          <p:cNvSpPr>
            <a:spLocks noGrp="1"/>
          </p:cNvSpPr>
          <p:nvPr>
            <p:ph type="pic" sz="quarter" idx="19"/>
          </p:nvPr>
        </p:nvSpPr>
        <p:spPr>
          <a:xfrm>
            <a:off x="4576131" y="1350140"/>
            <a:ext cx="1146068" cy="1146068"/>
          </a:xfrm>
          <a:prstGeom prst="ellipse">
            <a:avLst/>
          </a:prstGeom>
          <a:solidFill>
            <a:schemeClr val="accent5"/>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dirty="0"/>
              <a:t>Click icon to add picture</a:t>
            </a:r>
            <a:endParaRPr lang="id-ID"/>
          </a:p>
        </p:txBody>
      </p:sp>
      <p:sp>
        <p:nvSpPr>
          <p:cNvPr id="13" name="Picture Placeholder 2"/>
          <p:cNvSpPr>
            <a:spLocks noGrp="1"/>
          </p:cNvSpPr>
          <p:nvPr>
            <p:ph type="pic" sz="quarter" idx="20"/>
          </p:nvPr>
        </p:nvSpPr>
        <p:spPr>
          <a:xfrm>
            <a:off x="6602520" y="1350140"/>
            <a:ext cx="1146068" cy="1146068"/>
          </a:xfrm>
          <a:prstGeom prst="ellipse">
            <a:avLst/>
          </a:prstGeom>
          <a:solidFill>
            <a:schemeClr val="accent5"/>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dirty="0"/>
              <a:t>Click icon to add picture</a:t>
            </a:r>
            <a:endParaRPr lang="id-ID"/>
          </a:p>
        </p:txBody>
      </p:sp>
      <p:sp>
        <p:nvSpPr>
          <p:cNvPr id="14" name="Text Placeholder 10"/>
          <p:cNvSpPr>
            <a:spLocks noGrp="1"/>
          </p:cNvSpPr>
          <p:nvPr>
            <p:ph type="body" sz="quarter" idx="21" hasCustomPrompt="1"/>
          </p:nvPr>
        </p:nvSpPr>
        <p:spPr>
          <a:xfrm>
            <a:off x="478382"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a:t>
            </a:r>
          </a:p>
        </p:txBody>
      </p:sp>
      <p:sp>
        <p:nvSpPr>
          <p:cNvPr id="15" name="Text Placeholder 10"/>
          <p:cNvSpPr>
            <a:spLocks noGrp="1"/>
          </p:cNvSpPr>
          <p:nvPr>
            <p:ph type="body" sz="quarter" idx="22"/>
          </p:nvPr>
        </p:nvSpPr>
        <p:spPr>
          <a:xfrm>
            <a:off x="478382"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4"/>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 Master text styles</a:t>
            </a:r>
          </a:p>
        </p:txBody>
      </p:sp>
      <p:sp>
        <p:nvSpPr>
          <p:cNvPr id="18" name="Text Placeholder 10"/>
          <p:cNvSpPr>
            <a:spLocks noGrp="1"/>
          </p:cNvSpPr>
          <p:nvPr>
            <p:ph type="body" sz="quarter" idx="23" hasCustomPrompt="1"/>
          </p:nvPr>
        </p:nvSpPr>
        <p:spPr>
          <a:xfrm>
            <a:off x="2549739"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a:t>
            </a:r>
          </a:p>
        </p:txBody>
      </p:sp>
      <p:sp>
        <p:nvSpPr>
          <p:cNvPr id="19" name="Text Placeholder 10"/>
          <p:cNvSpPr>
            <a:spLocks noGrp="1"/>
          </p:cNvSpPr>
          <p:nvPr>
            <p:ph type="body" sz="quarter" idx="24"/>
          </p:nvPr>
        </p:nvSpPr>
        <p:spPr>
          <a:xfrm>
            <a:off x="2549739"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4"/>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0" name="Text Placeholder 10"/>
          <p:cNvSpPr>
            <a:spLocks noGrp="1"/>
          </p:cNvSpPr>
          <p:nvPr>
            <p:ph type="body" sz="quarter" idx="25" hasCustomPrompt="1"/>
          </p:nvPr>
        </p:nvSpPr>
        <p:spPr>
          <a:xfrm>
            <a:off x="4576131"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a:t>
            </a:r>
          </a:p>
        </p:txBody>
      </p:sp>
      <p:sp>
        <p:nvSpPr>
          <p:cNvPr id="21" name="Text Placeholder 10"/>
          <p:cNvSpPr>
            <a:spLocks noGrp="1"/>
          </p:cNvSpPr>
          <p:nvPr>
            <p:ph type="body" sz="quarter" idx="26"/>
          </p:nvPr>
        </p:nvSpPr>
        <p:spPr>
          <a:xfrm>
            <a:off x="4576131"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4"/>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2" name="Text Placeholder 10"/>
          <p:cNvSpPr>
            <a:spLocks noGrp="1"/>
          </p:cNvSpPr>
          <p:nvPr>
            <p:ph type="body" sz="quarter" idx="27" hasCustomPrompt="1"/>
          </p:nvPr>
        </p:nvSpPr>
        <p:spPr>
          <a:xfrm>
            <a:off x="6602520"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a:t>
            </a:r>
          </a:p>
        </p:txBody>
      </p:sp>
      <p:sp>
        <p:nvSpPr>
          <p:cNvPr id="23" name="Text Placeholder 10"/>
          <p:cNvSpPr>
            <a:spLocks noGrp="1"/>
          </p:cNvSpPr>
          <p:nvPr>
            <p:ph type="body" sz="quarter" idx="28"/>
          </p:nvPr>
        </p:nvSpPr>
        <p:spPr>
          <a:xfrm>
            <a:off x="6602520"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4"/>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4" name="Text Placeholder 10"/>
          <p:cNvSpPr>
            <a:spLocks noGrp="1"/>
          </p:cNvSpPr>
          <p:nvPr>
            <p:ph type="body" sz="quarter" idx="14" hasCustomPrompt="1"/>
          </p:nvPr>
        </p:nvSpPr>
        <p:spPr>
          <a:xfrm>
            <a:off x="457200" y="444732"/>
            <a:ext cx="8229600" cy="337614"/>
          </a:xfrm>
        </p:spPr>
        <p:txBody>
          <a:bodyPr vert="horz" wrap="square" lIns="0" tIns="0" rIns="0" bIns="0" rtlCol="0">
            <a:noAutofit/>
          </a:bodyPr>
          <a:lstStyle>
            <a:lvl1pPr marL="285750" indent="-285750">
              <a:buFont typeface="Arial" panose="020B0604020202020204" pitchFamily="34" charset="0"/>
              <a:buNone/>
              <a:defRPr lang="en-US" sz="2400" b="1" kern="0" spc="-7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pPr marL="0" lvl="0" indent="0" algn="l" defTabSz="914400" rtl="0" eaLnBrk="1" latinLnBrk="0" hangingPunct="1">
              <a:lnSpc>
                <a:spcPct val="90000"/>
              </a:lnSpc>
              <a:spcBef>
                <a:spcPts val="1200"/>
              </a:spcBef>
              <a:buClr>
                <a:srgbClr val="0072C8"/>
              </a:buClr>
              <a:buSzPct val="110000"/>
              <a:buFont typeface="Arial" panose="020B0604020202020204" pitchFamily="34" charset="0"/>
              <a:buNone/>
            </a:pPr>
            <a:r>
              <a:rPr lang="en-US" dirty="0"/>
              <a:t>Insert slide title here</a:t>
            </a:r>
          </a:p>
        </p:txBody>
      </p:sp>
      <p:sp>
        <p:nvSpPr>
          <p:cNvPr id="16" name="Text Placeholder 3"/>
          <p:cNvSpPr>
            <a:spLocks noGrp="1"/>
          </p:cNvSpPr>
          <p:nvPr>
            <p:ph type="body" sz="quarter" idx="29"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grpSp>
        <p:nvGrpSpPr>
          <p:cNvPr id="17" name="Group 16"/>
          <p:cNvGrpSpPr/>
          <p:nvPr userDrawn="1"/>
        </p:nvGrpSpPr>
        <p:grpSpPr>
          <a:xfrm>
            <a:off x="7958138" y="514350"/>
            <a:ext cx="728662" cy="236100"/>
            <a:chOff x="3768588" y="1944796"/>
            <a:chExt cx="4991238" cy="1617252"/>
          </a:xfrm>
        </p:grpSpPr>
        <p:sp>
          <p:nvSpPr>
            <p:cNvPr id="25" name="Freeform 24"/>
            <p:cNvSpPr>
              <a:spLocks/>
            </p:cNvSpPr>
            <p:nvPr/>
          </p:nvSpPr>
          <p:spPr bwMode="auto">
            <a:xfrm>
              <a:off x="5432334" y="1944797"/>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5"/>
            <p:cNvSpPr>
              <a:spLocks/>
            </p:cNvSpPr>
            <p:nvPr/>
          </p:nvSpPr>
          <p:spPr bwMode="auto">
            <a:xfrm>
              <a:off x="7096080" y="1944796"/>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5"/>
            <p:cNvSpPr>
              <a:spLocks/>
            </p:cNvSpPr>
            <p:nvPr/>
          </p:nvSpPr>
          <p:spPr bwMode="auto">
            <a:xfrm>
              <a:off x="3768588" y="1944797"/>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alpha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94883397"/>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ro_bi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200" y="438150"/>
            <a:ext cx="1900238" cy="1866900"/>
          </a:xfrm>
          <a:solidFill>
            <a:schemeClr val="accent5"/>
          </a:solidFill>
        </p:spPr>
        <p:txBody>
          <a:bodyPr vert="horz" wrap="square" lIns="0" tIns="1005840" rIns="0" bIns="45720" rtlCol="0" anchor="ctr">
            <a:noAutofit/>
          </a:bodyPr>
          <a:lstStyle>
            <a:lvl1pPr marL="0" indent="0" algn="ctr">
              <a:buNone/>
              <a:defRPr lang="en-GB" dirty="0">
                <a:solidFill>
                  <a:schemeClr val="bg1"/>
                </a:solidFill>
              </a:defRPr>
            </a:lvl1pPr>
          </a:lstStyle>
          <a:p>
            <a:pPr marL="173038" lvl="0" indent="-173038" algn="ctr"/>
            <a:r>
              <a:rPr lang="en-US" dirty="0"/>
              <a:t>Click icon to add picture</a:t>
            </a:r>
          </a:p>
          <a:p>
            <a:pPr marL="173038" lvl="0" indent="-173038" algn="ct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grpSp>
        <p:nvGrpSpPr>
          <p:cNvPr id="5" name="Group 4"/>
          <p:cNvGrpSpPr/>
          <p:nvPr userDrawn="1"/>
        </p:nvGrpSpPr>
        <p:grpSpPr>
          <a:xfrm>
            <a:off x="7958138" y="514350"/>
            <a:ext cx="728662" cy="236100"/>
            <a:chOff x="3768588" y="1944796"/>
            <a:chExt cx="4991238" cy="1617252"/>
          </a:xfrm>
        </p:grpSpPr>
        <p:sp>
          <p:nvSpPr>
            <p:cNvPr id="6" name="Freeform 5"/>
            <p:cNvSpPr>
              <a:spLocks/>
            </p:cNvSpPr>
            <p:nvPr/>
          </p:nvSpPr>
          <p:spPr bwMode="auto">
            <a:xfrm>
              <a:off x="5432334" y="1944797"/>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5"/>
            <p:cNvSpPr>
              <a:spLocks/>
            </p:cNvSpPr>
            <p:nvPr/>
          </p:nvSpPr>
          <p:spPr bwMode="auto">
            <a:xfrm>
              <a:off x="7096080" y="1944796"/>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5"/>
            <p:cNvSpPr>
              <a:spLocks/>
            </p:cNvSpPr>
            <p:nvPr/>
          </p:nvSpPr>
          <p:spPr bwMode="auto">
            <a:xfrm>
              <a:off x="3768588" y="1944797"/>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alpha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0113609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_gray">
    <p:bg>
      <p:bgPr>
        <a:solidFill>
          <a:schemeClr val="bg2"/>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189123889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_dark">
    <p:bg>
      <p:bgPr>
        <a:solidFill>
          <a:schemeClr val="tx1"/>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Tree>
    <p:extLst>
      <p:ext uri="{BB962C8B-B14F-4D97-AF65-F5344CB8AC3E}">
        <p14:creationId xmlns:p14="http://schemas.microsoft.com/office/powerpoint/2010/main" val="760527592"/>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ject Snapshot">
    <p:bg>
      <p:bgPr>
        <a:solidFill>
          <a:srgbClr val="FFFFFF"/>
        </a:solidFill>
        <a:effectLst/>
      </p:bgPr>
    </p:bg>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464493" y="1066800"/>
            <a:ext cx="6336357" cy="730250"/>
          </a:xfrm>
        </p:spPr>
        <p:txBody>
          <a:bodyPr tIns="0" bIns="0" anchor="t"/>
          <a:lstStyle>
            <a:lvl1pPr marL="0" indent="0" algn="l" defTabSz="914400" rtl="0" eaLnBrk="1" latinLnBrk="0" hangingPunct="1">
              <a:lnSpc>
                <a:spcPct val="90000"/>
              </a:lnSpc>
              <a:spcBef>
                <a:spcPct val="0"/>
              </a:spcBef>
              <a:buNone/>
              <a:defRPr lang="en-US" sz="2400" b="1" kern="0" spc="-1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 Try to keep to two lines of text</a:t>
            </a:r>
          </a:p>
        </p:txBody>
      </p:sp>
      <p:sp>
        <p:nvSpPr>
          <p:cNvPr id="6" name="Text Placeholder 4"/>
          <p:cNvSpPr>
            <a:spLocks noGrp="1"/>
          </p:cNvSpPr>
          <p:nvPr>
            <p:ph type="body" sz="quarter" idx="33" hasCustomPrompt="1"/>
          </p:nvPr>
        </p:nvSpPr>
        <p:spPr>
          <a:xfrm>
            <a:off x="464494" y="1819247"/>
            <a:ext cx="6336356" cy="223556"/>
          </a:xfrm>
        </p:spPr>
        <p:txBody>
          <a:bodyPr tIns="0"/>
          <a:lstStyle>
            <a:lvl1pPr marL="0" indent="0">
              <a:lnSpc>
                <a:spcPct val="120000"/>
              </a:lnSpc>
              <a:buNone/>
              <a:defRPr lang="en-US" sz="1100" kern="1200" spc="0" baseline="0" dirty="0" smtClean="0">
                <a:solidFill>
                  <a:schemeClr val="accent4"/>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Technologies used | related topics | keywords </a:t>
            </a:r>
          </a:p>
        </p:txBody>
      </p:sp>
      <p:sp>
        <p:nvSpPr>
          <p:cNvPr id="13" name="Text Placeholder 12"/>
          <p:cNvSpPr>
            <a:spLocks noGrp="1"/>
          </p:cNvSpPr>
          <p:nvPr>
            <p:ph type="body" sz="quarter" idx="34" hasCustomPrompt="1"/>
          </p:nvPr>
        </p:nvSpPr>
        <p:spPr>
          <a:xfrm>
            <a:off x="465138" y="2387600"/>
            <a:ext cx="2058987" cy="203200"/>
          </a:xfrm>
        </p:spPr>
        <p:txBody>
          <a:bodyPr/>
          <a:lstStyle>
            <a:lvl1pPr marL="0" indent="0" algn="l" defTabSz="914400" rtl="0" eaLnBrk="1" latinLnBrk="0" hangingPunct="1">
              <a:lnSpc>
                <a:spcPct val="90000"/>
              </a:lnSpc>
              <a:spcBef>
                <a:spcPts val="1200"/>
              </a:spcBef>
              <a:buClr>
                <a:schemeClr val="accent2"/>
              </a:buClr>
              <a:buSzPct val="110000"/>
              <a:buNone/>
              <a:defRPr lang="en-GB" sz="1400" b="1" kern="1200" dirty="0">
                <a:solidFill>
                  <a:schemeClr val="accent3"/>
                </a:solidFill>
                <a:latin typeface="Arial" panose="020B0604020202020204" pitchFamily="34" charset="0"/>
                <a:ea typeface="+mn-ea"/>
                <a:cs typeface="Arial" panose="020B0604020202020204" pitchFamily="34" charset="0"/>
              </a:defRPr>
            </a:lvl1pPr>
          </a:lstStyle>
          <a:p>
            <a:pPr lvl="0"/>
            <a:r>
              <a:rPr lang="en-US" dirty="0"/>
              <a:t>Why</a:t>
            </a:r>
            <a:endParaRPr lang="en-GB" dirty="0"/>
          </a:p>
        </p:txBody>
      </p:sp>
      <p:sp>
        <p:nvSpPr>
          <p:cNvPr id="14" name="Text Placeholder 12"/>
          <p:cNvSpPr>
            <a:spLocks noGrp="1"/>
          </p:cNvSpPr>
          <p:nvPr>
            <p:ph type="body" sz="quarter" idx="35" hasCustomPrompt="1"/>
          </p:nvPr>
        </p:nvSpPr>
        <p:spPr>
          <a:xfrm>
            <a:off x="3398838" y="2387600"/>
            <a:ext cx="2058987" cy="203200"/>
          </a:xfrm>
        </p:spPr>
        <p:txBody>
          <a:bodyPr/>
          <a:lstStyle>
            <a:lvl1pPr marL="0" indent="0" algn="l" defTabSz="914400" rtl="0" eaLnBrk="1" latinLnBrk="0" hangingPunct="1">
              <a:lnSpc>
                <a:spcPct val="90000"/>
              </a:lnSpc>
              <a:spcBef>
                <a:spcPts val="1200"/>
              </a:spcBef>
              <a:buClr>
                <a:schemeClr val="accent2"/>
              </a:buClr>
              <a:buSzPct val="110000"/>
              <a:buNone/>
              <a:defRPr lang="en-GB" sz="1400" b="1" kern="1200" dirty="0">
                <a:solidFill>
                  <a:schemeClr val="accent3"/>
                </a:solidFill>
                <a:latin typeface="Arial" panose="020B0604020202020204" pitchFamily="34" charset="0"/>
                <a:ea typeface="+mn-ea"/>
                <a:cs typeface="Arial" panose="020B0604020202020204" pitchFamily="34" charset="0"/>
              </a:defRPr>
            </a:lvl1pPr>
          </a:lstStyle>
          <a:p>
            <a:pPr lvl="0"/>
            <a:r>
              <a:rPr lang="en-US" dirty="0"/>
              <a:t>What</a:t>
            </a:r>
            <a:endParaRPr lang="en-GB" dirty="0"/>
          </a:p>
        </p:txBody>
      </p:sp>
      <p:sp>
        <p:nvSpPr>
          <p:cNvPr id="15" name="Text Placeholder 12"/>
          <p:cNvSpPr>
            <a:spLocks noGrp="1"/>
          </p:cNvSpPr>
          <p:nvPr>
            <p:ph type="body" sz="quarter" idx="36" hasCustomPrompt="1"/>
          </p:nvPr>
        </p:nvSpPr>
        <p:spPr>
          <a:xfrm>
            <a:off x="6231818" y="2387600"/>
            <a:ext cx="2058987" cy="203200"/>
          </a:xfrm>
        </p:spPr>
        <p:txBody>
          <a:bodyPr/>
          <a:lstStyle>
            <a:lvl1pPr marL="0" indent="0" algn="l" defTabSz="914400" rtl="0" eaLnBrk="1" latinLnBrk="0" hangingPunct="1">
              <a:lnSpc>
                <a:spcPct val="90000"/>
              </a:lnSpc>
              <a:spcBef>
                <a:spcPts val="1200"/>
              </a:spcBef>
              <a:buClr>
                <a:schemeClr val="accent2"/>
              </a:buClr>
              <a:buSzPct val="110000"/>
              <a:buNone/>
              <a:defRPr lang="en-GB" sz="1400" b="1" kern="1200" dirty="0">
                <a:solidFill>
                  <a:schemeClr val="accent2"/>
                </a:solidFill>
                <a:latin typeface="Arial" panose="020B0604020202020204" pitchFamily="34" charset="0"/>
                <a:ea typeface="+mn-ea"/>
                <a:cs typeface="Arial" panose="020B0604020202020204" pitchFamily="34" charset="0"/>
              </a:defRPr>
            </a:lvl1pPr>
          </a:lstStyle>
          <a:p>
            <a:pPr lvl="0"/>
            <a:r>
              <a:rPr lang="en-US" dirty="0"/>
              <a:t>Wow</a:t>
            </a:r>
            <a:endParaRPr lang="en-GB" dirty="0"/>
          </a:p>
        </p:txBody>
      </p:sp>
      <p:sp>
        <p:nvSpPr>
          <p:cNvPr id="16" name="Text Placeholder 12"/>
          <p:cNvSpPr>
            <a:spLocks noGrp="1"/>
          </p:cNvSpPr>
          <p:nvPr>
            <p:ph type="body" sz="quarter" idx="37" hasCustomPrompt="1"/>
          </p:nvPr>
        </p:nvSpPr>
        <p:spPr>
          <a:xfrm>
            <a:off x="465138" y="2675246"/>
            <a:ext cx="2454982" cy="1630054"/>
          </a:xfrm>
        </p:spPr>
        <p:txBody>
          <a:bodyPr/>
          <a:lstStyle>
            <a:lvl1pPr marL="0" indent="0" algn="l" defTabSz="914400" rtl="0" eaLnBrk="1" latinLnBrk="0" hangingPunct="1">
              <a:lnSpc>
                <a:spcPct val="120000"/>
              </a:lnSpc>
              <a:spcBef>
                <a:spcPts val="0"/>
              </a:spcBef>
              <a:spcAft>
                <a:spcPts val="600"/>
              </a:spcAft>
              <a:buClr>
                <a:schemeClr val="accent2"/>
              </a:buClr>
              <a:buSzPct val="110000"/>
              <a:buNone/>
              <a:defRPr lang="en-GB" sz="900" kern="1200" dirty="0">
                <a:solidFill>
                  <a:schemeClr val="accent4"/>
                </a:solidFill>
                <a:latin typeface="+mn-lt"/>
                <a:ea typeface="+mn-ea"/>
                <a:cs typeface="+mn-cs"/>
              </a:defRPr>
            </a:lvl1pPr>
          </a:lstStyle>
          <a:p>
            <a:pPr lvl="0"/>
            <a:r>
              <a:rPr lang="en-US" dirty="0"/>
              <a:t>Enter text here</a:t>
            </a:r>
            <a:endParaRPr lang="en-GB" dirty="0"/>
          </a:p>
        </p:txBody>
      </p:sp>
      <p:sp>
        <p:nvSpPr>
          <p:cNvPr id="17" name="Text Placeholder 12"/>
          <p:cNvSpPr>
            <a:spLocks noGrp="1"/>
          </p:cNvSpPr>
          <p:nvPr>
            <p:ph type="body" sz="quarter" idx="38" hasCustomPrompt="1"/>
          </p:nvPr>
        </p:nvSpPr>
        <p:spPr>
          <a:xfrm>
            <a:off x="3398838" y="2675246"/>
            <a:ext cx="2454982" cy="1630054"/>
          </a:xfrm>
        </p:spPr>
        <p:txBody>
          <a:bodyPr/>
          <a:lstStyle>
            <a:lvl1pPr marL="0" indent="0" algn="l" defTabSz="914400" rtl="0" eaLnBrk="1" latinLnBrk="0" hangingPunct="1">
              <a:lnSpc>
                <a:spcPct val="120000"/>
              </a:lnSpc>
              <a:spcBef>
                <a:spcPts val="0"/>
              </a:spcBef>
              <a:spcAft>
                <a:spcPts val="600"/>
              </a:spcAft>
              <a:buClr>
                <a:schemeClr val="accent2"/>
              </a:buClr>
              <a:buSzPct val="110000"/>
              <a:buNone/>
              <a:defRPr lang="en-GB" sz="900" kern="1200" dirty="0">
                <a:solidFill>
                  <a:schemeClr val="accent4"/>
                </a:solidFill>
                <a:latin typeface="+mn-lt"/>
                <a:ea typeface="+mn-ea"/>
                <a:cs typeface="+mn-cs"/>
              </a:defRPr>
            </a:lvl1pPr>
          </a:lstStyle>
          <a:p>
            <a:pPr lvl="0"/>
            <a:r>
              <a:rPr lang="en-US" dirty="0"/>
              <a:t>Enter text here</a:t>
            </a:r>
            <a:endParaRPr lang="en-GB" dirty="0"/>
          </a:p>
        </p:txBody>
      </p:sp>
      <p:sp>
        <p:nvSpPr>
          <p:cNvPr id="18" name="Text Placeholder 12"/>
          <p:cNvSpPr>
            <a:spLocks noGrp="1"/>
          </p:cNvSpPr>
          <p:nvPr>
            <p:ph type="body" sz="quarter" idx="39" hasCustomPrompt="1"/>
          </p:nvPr>
        </p:nvSpPr>
        <p:spPr>
          <a:xfrm>
            <a:off x="6231818" y="2675246"/>
            <a:ext cx="2454982" cy="1630054"/>
          </a:xfrm>
        </p:spPr>
        <p:txBody>
          <a:bodyPr/>
          <a:lstStyle>
            <a:lvl1pPr marL="0" indent="0" algn="l" defTabSz="914400" rtl="0" eaLnBrk="1" latinLnBrk="0" hangingPunct="1">
              <a:lnSpc>
                <a:spcPct val="120000"/>
              </a:lnSpc>
              <a:spcBef>
                <a:spcPts val="0"/>
              </a:spcBef>
              <a:spcAft>
                <a:spcPts val="600"/>
              </a:spcAft>
              <a:buClr>
                <a:schemeClr val="accent2"/>
              </a:buClr>
              <a:buSzPct val="110000"/>
              <a:buNone/>
              <a:defRPr lang="en-GB" sz="900" kern="1200" dirty="0">
                <a:solidFill>
                  <a:schemeClr val="accent2"/>
                </a:solidFill>
                <a:latin typeface="+mn-lt"/>
                <a:ea typeface="+mn-ea"/>
                <a:cs typeface="+mn-cs"/>
              </a:defRPr>
            </a:lvl1pPr>
          </a:lstStyle>
          <a:p>
            <a:pPr lvl="0"/>
            <a:r>
              <a:rPr lang="en-US" dirty="0"/>
              <a:t>Enter text here</a:t>
            </a:r>
            <a:endParaRPr lang="en-GB" dirty="0"/>
          </a:p>
        </p:txBody>
      </p:sp>
    </p:spTree>
    <p:extLst>
      <p:ext uri="{BB962C8B-B14F-4D97-AF65-F5344CB8AC3E}">
        <p14:creationId xmlns:p14="http://schemas.microsoft.com/office/powerpoint/2010/main" val="392826422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ory_metrics">
    <p:bg>
      <p:bgPr>
        <a:solidFill>
          <a:srgbClr val="FFFFFF"/>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28" hasCustomPrompt="1"/>
          </p:nvPr>
        </p:nvSpPr>
        <p:spPr>
          <a:xfrm>
            <a:off x="4572001" y="1108301"/>
            <a:ext cx="1118877" cy="258532"/>
          </a:xfrm>
        </p:spPr>
        <p:txBody>
          <a:bodyPr/>
          <a:lstStyle>
            <a:lvl1pPr marL="0" indent="0">
              <a:buFont typeface="Arial" panose="020B0604020202020204" pitchFamily="34" charset="0"/>
              <a:buNone/>
              <a:defRPr lang="en-US" sz="1400" kern="1200" baseline="30000" dirty="0">
                <a:solidFill>
                  <a:schemeClr val="accent4"/>
                </a:solidFill>
                <a:latin typeface="+mn-lt"/>
                <a:ea typeface="+mn-ea"/>
                <a:cs typeface="+mn-cs"/>
              </a:defRPr>
            </a:lvl1pPr>
          </a:lstStyle>
          <a:p>
            <a:pPr lvl="0"/>
            <a:r>
              <a:rPr lang="en-US" dirty="0"/>
              <a:t>Enter subtitle</a:t>
            </a:r>
          </a:p>
        </p:txBody>
      </p:sp>
      <p:sp>
        <p:nvSpPr>
          <p:cNvPr id="25" name="Text Placeholder 6"/>
          <p:cNvSpPr>
            <a:spLocks noGrp="1"/>
          </p:cNvSpPr>
          <p:nvPr>
            <p:ph type="body" sz="quarter" idx="29" hasCustomPrompt="1"/>
          </p:nvPr>
        </p:nvSpPr>
        <p:spPr>
          <a:xfrm>
            <a:off x="5961059" y="676937"/>
            <a:ext cx="1118877" cy="376238"/>
          </a:xfrm>
        </p:spPr>
        <p:txBody>
          <a:bodyPr vert="horz" wrap="square" lIns="0" tIns="0" rIns="0" bIns="0" rtlCol="0" anchor="t">
            <a:noAutofit/>
          </a:bodyPr>
          <a:lstStyle>
            <a:lvl1pPr marL="0" indent="0">
              <a:buNone/>
              <a:defRPr lang="en-US" sz="2800" b="1" kern="0" spc="-15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dirty="0"/>
              <a:t>1B</a:t>
            </a:r>
          </a:p>
        </p:txBody>
      </p:sp>
      <p:sp>
        <p:nvSpPr>
          <p:cNvPr id="26" name="Text Placeholder 10"/>
          <p:cNvSpPr>
            <a:spLocks noGrp="1"/>
          </p:cNvSpPr>
          <p:nvPr>
            <p:ph type="body" sz="quarter" idx="30" hasCustomPrompt="1"/>
          </p:nvPr>
        </p:nvSpPr>
        <p:spPr>
          <a:xfrm>
            <a:off x="5961059" y="1108301"/>
            <a:ext cx="1118877" cy="258532"/>
          </a:xfrm>
        </p:spPr>
        <p:txBody>
          <a:bodyPr/>
          <a:lstStyle>
            <a:lvl1pPr marL="0" indent="0">
              <a:buFont typeface="Arial" panose="020B0604020202020204" pitchFamily="34" charset="0"/>
              <a:buNone/>
              <a:defRPr lang="en-US" sz="1400" kern="1200" baseline="30000" dirty="0">
                <a:solidFill>
                  <a:schemeClr val="accent4"/>
                </a:solidFill>
                <a:latin typeface="+mn-lt"/>
                <a:ea typeface="+mn-ea"/>
                <a:cs typeface="+mn-cs"/>
              </a:defRPr>
            </a:lvl1pPr>
          </a:lstStyle>
          <a:p>
            <a:pPr lvl="0"/>
            <a:r>
              <a:rPr lang="en-US" dirty="0"/>
              <a:t>Enter subtitle</a:t>
            </a:r>
          </a:p>
        </p:txBody>
      </p:sp>
      <p:sp>
        <p:nvSpPr>
          <p:cNvPr id="27" name="Text Placeholder 6"/>
          <p:cNvSpPr>
            <a:spLocks noGrp="1"/>
          </p:cNvSpPr>
          <p:nvPr>
            <p:ph type="body" sz="quarter" idx="31" hasCustomPrompt="1"/>
          </p:nvPr>
        </p:nvSpPr>
        <p:spPr>
          <a:xfrm>
            <a:off x="7350117" y="676937"/>
            <a:ext cx="1118877" cy="376238"/>
          </a:xfrm>
        </p:spPr>
        <p:txBody>
          <a:bodyPr vert="horz" wrap="square" lIns="0" tIns="0" rIns="0" bIns="0" rtlCol="0" anchor="t">
            <a:noAutofit/>
          </a:bodyPr>
          <a:lstStyle>
            <a:lvl1pPr marL="0" indent="0">
              <a:buNone/>
              <a:defRPr lang="en-US" sz="2800" b="1" kern="0" spc="-15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dirty="0"/>
              <a:t>100</a:t>
            </a:r>
          </a:p>
        </p:txBody>
      </p:sp>
      <p:sp>
        <p:nvSpPr>
          <p:cNvPr id="28" name="Text Placeholder 10"/>
          <p:cNvSpPr>
            <a:spLocks noGrp="1"/>
          </p:cNvSpPr>
          <p:nvPr>
            <p:ph type="body" sz="quarter" idx="32" hasCustomPrompt="1"/>
          </p:nvPr>
        </p:nvSpPr>
        <p:spPr>
          <a:xfrm>
            <a:off x="7350117" y="1108301"/>
            <a:ext cx="1118877" cy="258532"/>
          </a:xfrm>
        </p:spPr>
        <p:txBody>
          <a:bodyPr/>
          <a:lstStyle>
            <a:lvl1pPr marL="0" indent="0">
              <a:buFont typeface="Arial" panose="020B0604020202020204" pitchFamily="34" charset="0"/>
              <a:buNone/>
              <a:defRPr lang="en-US" sz="1400" kern="1200" baseline="30000" dirty="0">
                <a:solidFill>
                  <a:schemeClr val="accent4"/>
                </a:solidFill>
                <a:latin typeface="+mn-lt"/>
                <a:ea typeface="+mn-ea"/>
                <a:cs typeface="+mn-cs"/>
              </a:defRPr>
            </a:lvl1pPr>
          </a:lstStyle>
          <a:p>
            <a:pPr lvl="0"/>
            <a:r>
              <a:rPr lang="en-US" dirty="0"/>
              <a:t>Enter subtitle</a:t>
            </a:r>
          </a:p>
        </p:txBody>
      </p:sp>
      <p:sp>
        <p:nvSpPr>
          <p:cNvPr id="7" name="Text Placeholder 6"/>
          <p:cNvSpPr>
            <a:spLocks noGrp="1"/>
          </p:cNvSpPr>
          <p:nvPr>
            <p:ph type="body" sz="quarter" idx="27" hasCustomPrompt="1"/>
          </p:nvPr>
        </p:nvSpPr>
        <p:spPr>
          <a:xfrm>
            <a:off x="4572001" y="676937"/>
            <a:ext cx="1118877" cy="376238"/>
          </a:xfrm>
        </p:spPr>
        <p:txBody>
          <a:bodyPr vert="horz" wrap="square" lIns="0" tIns="0" rIns="0" bIns="0" rtlCol="0" anchor="t">
            <a:noAutofit/>
          </a:bodyPr>
          <a:lstStyle>
            <a:lvl1pPr marL="0" indent="0">
              <a:buNone/>
              <a:defRPr lang="en-US" sz="2800" b="1" kern="0" spc="-15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dirty="0"/>
              <a:t>1,000</a:t>
            </a:r>
          </a:p>
        </p:txBody>
      </p:sp>
      <p:sp>
        <p:nvSpPr>
          <p:cNvPr id="29" name="Text Placeholder 3"/>
          <p:cNvSpPr>
            <a:spLocks noGrp="1"/>
          </p:cNvSpPr>
          <p:nvPr>
            <p:ph type="body" sz="quarter" idx="26" hasCustomPrompt="1"/>
          </p:nvPr>
        </p:nvSpPr>
        <p:spPr>
          <a:xfrm>
            <a:off x="4572000" y="4596644"/>
            <a:ext cx="2076456" cy="193899"/>
          </a:xfrm>
        </p:spPr>
        <p:txBody>
          <a:bodyPr/>
          <a:lstStyle>
            <a:lvl1pPr marL="0" indent="0" algn="l" defTabSz="914400" rtl="0" eaLnBrk="1" latinLnBrk="0" hangingPunct="1">
              <a:buNone/>
              <a:defRPr lang="en-US" sz="1100" kern="1200" baseline="30000" dirty="0" smtClean="0">
                <a:solidFill>
                  <a:schemeClr val="accent4"/>
                </a:solidFill>
                <a:latin typeface="+mn-lt"/>
                <a:ea typeface="+mn-ea"/>
                <a:cs typeface="+mn-cs"/>
              </a:defRPr>
            </a:lvl1pPr>
            <a:lvl2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2pPr>
            <a:lvl3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3pPr>
            <a:lvl4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4pPr>
            <a:lvl5pPr marL="0" algn="r" defTabSz="914400" rtl="0" eaLnBrk="1" latinLnBrk="0" hangingPunct="1">
              <a:defRPr lang="en-US" sz="1100" kern="1200" baseline="30000" dirty="0">
                <a:solidFill>
                  <a:schemeClr val="accent1">
                    <a:lumMod val="60000"/>
                    <a:lumOff val="40000"/>
                  </a:schemeClr>
                </a:solidFill>
                <a:latin typeface="+mn-lt"/>
                <a:ea typeface="+mn-ea"/>
                <a:cs typeface="+mn-cs"/>
              </a:defRPr>
            </a:lvl5pPr>
          </a:lstStyle>
          <a:p>
            <a:pPr lvl="0"/>
            <a:r>
              <a:rPr lang="en-US" dirty="0"/>
              <a:t>Contact: Enter name</a:t>
            </a:r>
          </a:p>
        </p:txBody>
      </p:sp>
      <p:sp>
        <p:nvSpPr>
          <p:cNvPr id="39" name="Text Placeholder 10"/>
          <p:cNvSpPr>
            <a:spLocks noGrp="1"/>
          </p:cNvSpPr>
          <p:nvPr>
            <p:ph type="body" sz="quarter" idx="34" hasCustomPrompt="1"/>
          </p:nvPr>
        </p:nvSpPr>
        <p:spPr>
          <a:xfrm>
            <a:off x="4572000" y="2064881"/>
            <a:ext cx="2349182" cy="755181"/>
          </a:xfrm>
        </p:spPr>
        <p:txBody>
          <a:bodyPr/>
          <a:lstStyle>
            <a:lvl1pPr marL="0" indent="0">
              <a:buFont typeface="Arial" panose="020B0604020202020204" pitchFamily="34" charset="0"/>
              <a:buNone/>
              <a:defRPr lang="en-US" sz="1400" kern="1200" baseline="30000" dirty="0">
                <a:solidFill>
                  <a:schemeClr val="accent4"/>
                </a:solidFill>
                <a:latin typeface="+mn-lt"/>
                <a:ea typeface="+mn-ea"/>
                <a:cs typeface="+mn-cs"/>
              </a:defRPr>
            </a:lvl1pPr>
          </a:lstStyle>
          <a:p>
            <a:pPr lvl="0"/>
            <a:r>
              <a:rPr lang="en-US" dirty="0"/>
              <a:t>Enter subtitle</a:t>
            </a:r>
          </a:p>
        </p:txBody>
      </p:sp>
      <p:sp>
        <p:nvSpPr>
          <p:cNvPr id="40" name="Text Placeholder 6"/>
          <p:cNvSpPr>
            <a:spLocks noGrp="1"/>
          </p:cNvSpPr>
          <p:nvPr>
            <p:ph type="body" sz="quarter" idx="35" hasCustomPrompt="1"/>
          </p:nvPr>
        </p:nvSpPr>
        <p:spPr>
          <a:xfrm>
            <a:off x="4572000" y="1855310"/>
            <a:ext cx="2349182" cy="202076"/>
          </a:xfrm>
        </p:spPr>
        <p:txBody>
          <a:bodyPr vert="horz" wrap="square" lIns="0" tIns="0" rIns="0" bIns="0" rtlCol="0" anchor="t">
            <a:noAutofit/>
          </a:bodyPr>
          <a:lstStyle>
            <a:lvl1pPr marL="0" indent="0">
              <a:buNone/>
              <a:defRPr lang="en-US" sz="1200" b="1" kern="0" spc="-50" baseline="0" dirty="0">
                <a:solidFill>
                  <a:schemeClr val="accent2"/>
                </a:solidFill>
                <a:latin typeface="+mj-lt"/>
                <a:ea typeface="Roboto Medium" panose="02000000000000000000" pitchFamily="2" charset="0"/>
              </a:defRPr>
            </a:lvl1pPr>
          </a:lstStyle>
          <a:p>
            <a:pPr marL="173038" lvl="0" indent="-173038">
              <a:lnSpc>
                <a:spcPct val="90000"/>
              </a:lnSpc>
              <a:spcBef>
                <a:spcPct val="0"/>
              </a:spcBef>
            </a:pPr>
            <a:r>
              <a:rPr lang="en-US" dirty="0"/>
              <a:t>Client</a:t>
            </a:r>
          </a:p>
        </p:txBody>
      </p:sp>
      <p:sp>
        <p:nvSpPr>
          <p:cNvPr id="41" name="Text Placeholder 10"/>
          <p:cNvSpPr>
            <a:spLocks noGrp="1"/>
          </p:cNvSpPr>
          <p:nvPr>
            <p:ph type="body" sz="quarter" idx="36" hasCustomPrompt="1"/>
          </p:nvPr>
        </p:nvSpPr>
        <p:spPr>
          <a:xfrm>
            <a:off x="7350117" y="2058085"/>
            <a:ext cx="1118877" cy="258532"/>
          </a:xfrm>
        </p:spPr>
        <p:txBody>
          <a:bodyPr/>
          <a:lstStyle>
            <a:lvl1pPr marL="0" indent="0">
              <a:buFont typeface="Arial" panose="020B0604020202020204" pitchFamily="34" charset="0"/>
              <a:buNone/>
              <a:defRPr lang="en-US" sz="1400" kern="1200" baseline="30000" dirty="0">
                <a:solidFill>
                  <a:schemeClr val="accent4"/>
                </a:solidFill>
                <a:latin typeface="+mn-lt"/>
                <a:ea typeface="+mn-ea"/>
                <a:cs typeface="+mn-cs"/>
              </a:defRPr>
            </a:lvl1pPr>
          </a:lstStyle>
          <a:p>
            <a:pPr lvl="0"/>
            <a:r>
              <a:rPr lang="en-US" dirty="0"/>
              <a:t>Enter subtitle</a:t>
            </a:r>
          </a:p>
        </p:txBody>
      </p:sp>
      <p:sp>
        <p:nvSpPr>
          <p:cNvPr id="42" name="Text Placeholder 6"/>
          <p:cNvSpPr>
            <a:spLocks noGrp="1"/>
          </p:cNvSpPr>
          <p:nvPr>
            <p:ph type="body" sz="quarter" idx="37" hasCustomPrompt="1"/>
          </p:nvPr>
        </p:nvSpPr>
        <p:spPr>
          <a:xfrm>
            <a:off x="7350117" y="1848513"/>
            <a:ext cx="1118877" cy="202076"/>
          </a:xfrm>
        </p:spPr>
        <p:txBody>
          <a:bodyPr vert="horz" wrap="square" lIns="0" tIns="0" rIns="0" bIns="0" rtlCol="0" anchor="t">
            <a:noAutofit/>
          </a:bodyPr>
          <a:lstStyle>
            <a:lvl1pPr marL="0" indent="0">
              <a:buNone/>
              <a:defRPr lang="en-US" sz="1200" b="1" kern="0" spc="-50" baseline="0" dirty="0">
                <a:solidFill>
                  <a:schemeClr val="accent2"/>
                </a:solidFill>
                <a:latin typeface="+mj-lt"/>
                <a:ea typeface="Roboto Medium" panose="02000000000000000000" pitchFamily="2" charset="0"/>
              </a:defRPr>
            </a:lvl1pPr>
          </a:lstStyle>
          <a:p>
            <a:pPr marL="173038" lvl="0" indent="-173038">
              <a:lnSpc>
                <a:spcPct val="90000"/>
              </a:lnSpc>
              <a:spcBef>
                <a:spcPct val="0"/>
              </a:spcBef>
            </a:pPr>
            <a:r>
              <a:rPr lang="en-US" dirty="0"/>
              <a:t>Industry</a:t>
            </a:r>
          </a:p>
        </p:txBody>
      </p:sp>
      <p:sp>
        <p:nvSpPr>
          <p:cNvPr id="43" name="Text Placeholder 10"/>
          <p:cNvSpPr>
            <a:spLocks noGrp="1"/>
          </p:cNvSpPr>
          <p:nvPr>
            <p:ph type="body" sz="quarter" idx="38" hasCustomPrompt="1"/>
          </p:nvPr>
        </p:nvSpPr>
        <p:spPr>
          <a:xfrm>
            <a:off x="4572000" y="3184216"/>
            <a:ext cx="2349182" cy="812189"/>
          </a:xfrm>
        </p:spPr>
        <p:txBody>
          <a:bodyPr/>
          <a:lstStyle>
            <a:lvl1pPr marL="0" indent="0">
              <a:buFont typeface="Arial" panose="020B0604020202020204" pitchFamily="34" charset="0"/>
              <a:buNone/>
              <a:defRPr lang="en-US" sz="1400" kern="1200" baseline="30000" dirty="0">
                <a:solidFill>
                  <a:schemeClr val="accent4"/>
                </a:solidFill>
                <a:latin typeface="+mn-lt"/>
                <a:ea typeface="+mn-ea"/>
                <a:cs typeface="+mn-cs"/>
              </a:defRPr>
            </a:lvl1pPr>
          </a:lstStyle>
          <a:p>
            <a:pPr lvl="0"/>
            <a:r>
              <a:rPr lang="en-US" dirty="0"/>
              <a:t>Enter subtitle</a:t>
            </a:r>
          </a:p>
        </p:txBody>
      </p:sp>
      <p:sp>
        <p:nvSpPr>
          <p:cNvPr id="44" name="Text Placeholder 6"/>
          <p:cNvSpPr>
            <a:spLocks noGrp="1"/>
          </p:cNvSpPr>
          <p:nvPr>
            <p:ph type="body" sz="quarter" idx="39" hasCustomPrompt="1"/>
          </p:nvPr>
        </p:nvSpPr>
        <p:spPr>
          <a:xfrm>
            <a:off x="4572000" y="2974645"/>
            <a:ext cx="2349182" cy="202076"/>
          </a:xfrm>
        </p:spPr>
        <p:txBody>
          <a:bodyPr vert="horz" wrap="square" lIns="0" tIns="0" rIns="0" bIns="0" rtlCol="0" anchor="t">
            <a:noAutofit/>
          </a:bodyPr>
          <a:lstStyle>
            <a:lvl1pPr marL="0" indent="0">
              <a:buNone/>
              <a:defRPr lang="en-US" sz="1200" b="1" kern="0" spc="-50" baseline="0" dirty="0">
                <a:solidFill>
                  <a:schemeClr val="accent2"/>
                </a:solidFill>
                <a:latin typeface="+mj-lt"/>
                <a:ea typeface="Roboto Medium" panose="02000000000000000000" pitchFamily="2" charset="0"/>
              </a:defRPr>
            </a:lvl1pPr>
          </a:lstStyle>
          <a:p>
            <a:pPr marL="173038" lvl="0" indent="-173038">
              <a:lnSpc>
                <a:spcPct val="90000"/>
              </a:lnSpc>
              <a:spcBef>
                <a:spcPct val="0"/>
              </a:spcBef>
            </a:pPr>
            <a:r>
              <a:rPr lang="en-US" dirty="0"/>
              <a:t>Solutions</a:t>
            </a:r>
          </a:p>
        </p:txBody>
      </p:sp>
      <p:sp>
        <p:nvSpPr>
          <p:cNvPr id="45" name="Text Placeholder 10"/>
          <p:cNvSpPr>
            <a:spLocks noGrp="1"/>
          </p:cNvSpPr>
          <p:nvPr>
            <p:ph type="body" sz="quarter" idx="40" hasCustomPrompt="1"/>
          </p:nvPr>
        </p:nvSpPr>
        <p:spPr>
          <a:xfrm>
            <a:off x="7350117" y="2669876"/>
            <a:ext cx="1118877" cy="258532"/>
          </a:xfrm>
        </p:spPr>
        <p:txBody>
          <a:bodyPr/>
          <a:lstStyle>
            <a:lvl1pPr marL="0" indent="0">
              <a:buFont typeface="Arial" panose="020B0604020202020204" pitchFamily="34" charset="0"/>
              <a:buNone/>
              <a:defRPr lang="en-US" sz="1400" kern="1200" baseline="30000" dirty="0">
                <a:solidFill>
                  <a:schemeClr val="accent4"/>
                </a:solidFill>
                <a:latin typeface="+mn-lt"/>
                <a:ea typeface="+mn-ea"/>
                <a:cs typeface="+mn-cs"/>
              </a:defRPr>
            </a:lvl1pPr>
          </a:lstStyle>
          <a:p>
            <a:pPr lvl="0"/>
            <a:r>
              <a:rPr lang="en-US" dirty="0"/>
              <a:t>Enter subtitle</a:t>
            </a:r>
          </a:p>
        </p:txBody>
      </p:sp>
      <p:sp>
        <p:nvSpPr>
          <p:cNvPr id="46" name="Text Placeholder 6"/>
          <p:cNvSpPr>
            <a:spLocks noGrp="1"/>
          </p:cNvSpPr>
          <p:nvPr>
            <p:ph type="body" sz="quarter" idx="41" hasCustomPrompt="1"/>
          </p:nvPr>
        </p:nvSpPr>
        <p:spPr>
          <a:xfrm>
            <a:off x="7350117" y="2460304"/>
            <a:ext cx="1118877" cy="202076"/>
          </a:xfrm>
        </p:spPr>
        <p:txBody>
          <a:bodyPr vert="horz" wrap="square" lIns="0" tIns="0" rIns="0" bIns="0" rtlCol="0" anchor="t">
            <a:noAutofit/>
          </a:bodyPr>
          <a:lstStyle>
            <a:lvl1pPr marL="0" indent="0">
              <a:buNone/>
              <a:defRPr lang="en-US" sz="1200" b="1" kern="0" spc="-50" baseline="0" dirty="0">
                <a:solidFill>
                  <a:schemeClr val="accent2"/>
                </a:solidFill>
                <a:latin typeface="+mj-lt"/>
                <a:ea typeface="Roboto Medium" panose="02000000000000000000" pitchFamily="2" charset="0"/>
              </a:defRPr>
            </a:lvl1pPr>
          </a:lstStyle>
          <a:p>
            <a:pPr marL="173038" lvl="0" indent="-173038">
              <a:lnSpc>
                <a:spcPct val="90000"/>
              </a:lnSpc>
              <a:spcBef>
                <a:spcPct val="0"/>
              </a:spcBef>
            </a:pPr>
            <a:r>
              <a:rPr lang="en-US" dirty="0"/>
              <a:t>Platforms</a:t>
            </a:r>
          </a:p>
        </p:txBody>
      </p:sp>
      <p:sp>
        <p:nvSpPr>
          <p:cNvPr id="19" name="Text Placeholder 4"/>
          <p:cNvSpPr>
            <a:spLocks noGrp="1"/>
          </p:cNvSpPr>
          <p:nvPr>
            <p:ph type="body" sz="quarter" idx="33"/>
          </p:nvPr>
        </p:nvSpPr>
        <p:spPr>
          <a:xfrm>
            <a:off x="464494" y="1738594"/>
            <a:ext cx="3770956" cy="1704412"/>
          </a:xfrm>
        </p:spPr>
        <p:txBody>
          <a:bodyPr tIns="0"/>
          <a:lstStyle>
            <a:lvl1pPr marL="0" indent="0">
              <a:lnSpc>
                <a:spcPct val="120000"/>
              </a:lnSpc>
              <a:buNone/>
              <a:defRPr lang="en-US" sz="1100" kern="1200" spc="0" baseline="0" dirty="0" smtClean="0">
                <a:solidFill>
                  <a:schemeClr val="accent4"/>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20" name="Text Placeholder 7"/>
          <p:cNvSpPr>
            <a:spLocks noGrp="1"/>
          </p:cNvSpPr>
          <p:nvPr>
            <p:ph type="body" sz="quarter" idx="11" hasCustomPrompt="1"/>
          </p:nvPr>
        </p:nvSpPr>
        <p:spPr>
          <a:xfrm>
            <a:off x="464493" y="438150"/>
            <a:ext cx="3770957" cy="1257300"/>
          </a:xfrm>
        </p:spPr>
        <p:txBody>
          <a:bodyPr tIns="0" bIns="0" anchor="t"/>
          <a:lstStyle>
            <a:lvl1pPr marL="0" indent="0" algn="l" defTabSz="914400" rtl="0" eaLnBrk="1" latinLnBrk="0" hangingPunct="1">
              <a:lnSpc>
                <a:spcPct val="90000"/>
              </a:lnSpc>
              <a:spcBef>
                <a:spcPct val="0"/>
              </a:spcBef>
              <a:buNone/>
              <a:defRPr lang="en-US" sz="2800" b="1" kern="0" spc="-1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 Try to keep to three lines of text</a:t>
            </a:r>
          </a:p>
        </p:txBody>
      </p:sp>
    </p:spTree>
    <p:extLst>
      <p:ext uri="{BB962C8B-B14F-4D97-AF65-F5344CB8AC3E}">
        <p14:creationId xmlns:p14="http://schemas.microsoft.com/office/powerpoint/2010/main" val="319218398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ory_quote">
    <p:bg>
      <p:bgPr>
        <a:solidFill>
          <a:srgbClr val="FFFFFF"/>
        </a:solidFill>
        <a:effectLst/>
      </p:bgPr>
    </p:bg>
    <p:spTree>
      <p:nvGrpSpPr>
        <p:cNvPr id="1" name=""/>
        <p:cNvGrpSpPr/>
        <p:nvPr/>
      </p:nvGrpSpPr>
      <p:grpSpPr>
        <a:xfrm>
          <a:off x="0" y="0"/>
          <a:ext cx="0" cy="0"/>
          <a:chOff x="0" y="0"/>
          <a:chExt cx="0" cy="0"/>
        </a:xfrm>
      </p:grpSpPr>
      <p:sp>
        <p:nvSpPr>
          <p:cNvPr id="29" name="Text Placeholder 3"/>
          <p:cNvSpPr>
            <a:spLocks noGrp="1"/>
          </p:cNvSpPr>
          <p:nvPr>
            <p:ph type="body" sz="quarter" idx="26" hasCustomPrompt="1"/>
          </p:nvPr>
        </p:nvSpPr>
        <p:spPr>
          <a:xfrm>
            <a:off x="4700906" y="4596644"/>
            <a:ext cx="2076456" cy="193899"/>
          </a:xfrm>
        </p:spPr>
        <p:txBody>
          <a:bodyPr/>
          <a:lstStyle>
            <a:lvl1pPr marL="0" indent="0" algn="l" defTabSz="914400" rtl="0" eaLnBrk="1" latinLnBrk="0" hangingPunct="1">
              <a:buNone/>
              <a:defRPr lang="en-US" sz="1100" kern="1200" baseline="30000" dirty="0" smtClean="0">
                <a:solidFill>
                  <a:schemeClr val="accent4"/>
                </a:solidFill>
                <a:latin typeface="+mn-lt"/>
                <a:ea typeface="+mn-ea"/>
                <a:cs typeface="+mn-cs"/>
              </a:defRPr>
            </a:lvl1pPr>
            <a:lvl2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2pPr>
            <a:lvl3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3pPr>
            <a:lvl4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4pPr>
            <a:lvl5pPr marL="0" algn="r" defTabSz="914400" rtl="0" eaLnBrk="1" latinLnBrk="0" hangingPunct="1">
              <a:defRPr lang="en-US" sz="1100" kern="1200" baseline="30000" dirty="0">
                <a:solidFill>
                  <a:schemeClr val="accent1">
                    <a:lumMod val="60000"/>
                    <a:lumOff val="40000"/>
                  </a:schemeClr>
                </a:solidFill>
                <a:latin typeface="+mn-lt"/>
                <a:ea typeface="+mn-ea"/>
                <a:cs typeface="+mn-cs"/>
              </a:defRPr>
            </a:lvl5pPr>
          </a:lstStyle>
          <a:p>
            <a:pPr lvl="0"/>
            <a:r>
              <a:rPr lang="en-US" dirty="0"/>
              <a:t>Contact: Enter name</a:t>
            </a:r>
          </a:p>
        </p:txBody>
      </p:sp>
      <p:sp>
        <p:nvSpPr>
          <p:cNvPr id="38" name="Text Placeholder 7"/>
          <p:cNvSpPr>
            <a:spLocks noGrp="1"/>
          </p:cNvSpPr>
          <p:nvPr>
            <p:ph type="body" sz="quarter" idx="11" hasCustomPrompt="1"/>
          </p:nvPr>
        </p:nvSpPr>
        <p:spPr>
          <a:xfrm>
            <a:off x="464493" y="438150"/>
            <a:ext cx="3770957" cy="1257300"/>
          </a:xfrm>
        </p:spPr>
        <p:txBody>
          <a:bodyPr tIns="0" bIns="0" anchor="t"/>
          <a:lstStyle>
            <a:lvl1pPr marL="0" indent="0" algn="l" defTabSz="914400" rtl="0" eaLnBrk="1" latinLnBrk="0" hangingPunct="1">
              <a:lnSpc>
                <a:spcPct val="90000"/>
              </a:lnSpc>
              <a:spcBef>
                <a:spcPct val="0"/>
              </a:spcBef>
              <a:buNone/>
              <a:defRPr lang="en-US" sz="2800" b="1" kern="0" spc="-1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 Try to keep to three lines of text</a:t>
            </a:r>
          </a:p>
        </p:txBody>
      </p:sp>
      <p:sp>
        <p:nvSpPr>
          <p:cNvPr id="39" name="Text Placeholder 10"/>
          <p:cNvSpPr>
            <a:spLocks noGrp="1"/>
          </p:cNvSpPr>
          <p:nvPr>
            <p:ph type="body" sz="quarter" idx="34" hasCustomPrompt="1"/>
          </p:nvPr>
        </p:nvSpPr>
        <p:spPr>
          <a:xfrm>
            <a:off x="4700906" y="2253251"/>
            <a:ext cx="2349182" cy="755181"/>
          </a:xfrm>
        </p:spPr>
        <p:txBody>
          <a:bodyPr/>
          <a:lstStyle>
            <a:lvl1pPr marL="0" indent="0">
              <a:buFont typeface="Arial" panose="020B0604020202020204" pitchFamily="34" charset="0"/>
              <a:buNone/>
              <a:defRPr lang="en-US" sz="1400" kern="1200" baseline="30000" dirty="0">
                <a:solidFill>
                  <a:schemeClr val="accent4"/>
                </a:solidFill>
                <a:latin typeface="+mn-lt"/>
                <a:ea typeface="+mn-ea"/>
                <a:cs typeface="+mn-cs"/>
              </a:defRPr>
            </a:lvl1pPr>
          </a:lstStyle>
          <a:p>
            <a:pPr lvl="0"/>
            <a:r>
              <a:rPr lang="en-US" dirty="0"/>
              <a:t>Enter subtitle</a:t>
            </a:r>
          </a:p>
        </p:txBody>
      </p:sp>
      <p:sp>
        <p:nvSpPr>
          <p:cNvPr id="40" name="Text Placeholder 6"/>
          <p:cNvSpPr>
            <a:spLocks noGrp="1"/>
          </p:cNvSpPr>
          <p:nvPr>
            <p:ph type="body" sz="quarter" idx="35" hasCustomPrompt="1"/>
          </p:nvPr>
        </p:nvSpPr>
        <p:spPr>
          <a:xfrm>
            <a:off x="4700906" y="2043680"/>
            <a:ext cx="2349182" cy="202076"/>
          </a:xfrm>
        </p:spPr>
        <p:txBody>
          <a:bodyPr vert="horz" wrap="square" lIns="0" tIns="0" rIns="0" bIns="0" rtlCol="0" anchor="t">
            <a:noAutofit/>
          </a:bodyPr>
          <a:lstStyle>
            <a:lvl1pPr marL="0" indent="0">
              <a:buNone/>
              <a:defRPr lang="en-US" sz="1200" b="1" kern="0" spc="-50" baseline="0" dirty="0">
                <a:solidFill>
                  <a:schemeClr val="accent2"/>
                </a:solidFill>
                <a:latin typeface="+mj-lt"/>
                <a:ea typeface="Roboto Medium" panose="02000000000000000000" pitchFamily="2" charset="0"/>
              </a:defRPr>
            </a:lvl1pPr>
          </a:lstStyle>
          <a:p>
            <a:pPr marL="173038" lvl="0" indent="-173038">
              <a:lnSpc>
                <a:spcPct val="90000"/>
              </a:lnSpc>
              <a:spcBef>
                <a:spcPct val="0"/>
              </a:spcBef>
            </a:pPr>
            <a:r>
              <a:rPr lang="en-US" dirty="0"/>
              <a:t>Client</a:t>
            </a:r>
          </a:p>
        </p:txBody>
      </p:sp>
      <p:sp>
        <p:nvSpPr>
          <p:cNvPr id="41" name="Text Placeholder 10"/>
          <p:cNvSpPr>
            <a:spLocks noGrp="1"/>
          </p:cNvSpPr>
          <p:nvPr>
            <p:ph type="body" sz="quarter" idx="36" hasCustomPrompt="1"/>
          </p:nvPr>
        </p:nvSpPr>
        <p:spPr>
          <a:xfrm>
            <a:off x="7479023" y="2246455"/>
            <a:ext cx="1118877" cy="258532"/>
          </a:xfrm>
        </p:spPr>
        <p:txBody>
          <a:bodyPr/>
          <a:lstStyle>
            <a:lvl1pPr marL="0" indent="0">
              <a:buFont typeface="Arial" panose="020B0604020202020204" pitchFamily="34" charset="0"/>
              <a:buNone/>
              <a:defRPr lang="en-US" sz="1400" kern="1200" baseline="30000" dirty="0">
                <a:solidFill>
                  <a:schemeClr val="accent4"/>
                </a:solidFill>
                <a:latin typeface="+mn-lt"/>
                <a:ea typeface="+mn-ea"/>
                <a:cs typeface="+mn-cs"/>
              </a:defRPr>
            </a:lvl1pPr>
          </a:lstStyle>
          <a:p>
            <a:pPr lvl="0"/>
            <a:r>
              <a:rPr lang="en-US" dirty="0"/>
              <a:t>Enter subtitle</a:t>
            </a:r>
          </a:p>
        </p:txBody>
      </p:sp>
      <p:sp>
        <p:nvSpPr>
          <p:cNvPr id="42" name="Text Placeholder 6"/>
          <p:cNvSpPr>
            <a:spLocks noGrp="1"/>
          </p:cNvSpPr>
          <p:nvPr>
            <p:ph type="body" sz="quarter" idx="37" hasCustomPrompt="1"/>
          </p:nvPr>
        </p:nvSpPr>
        <p:spPr>
          <a:xfrm>
            <a:off x="7479023" y="2036883"/>
            <a:ext cx="1118877" cy="202076"/>
          </a:xfrm>
        </p:spPr>
        <p:txBody>
          <a:bodyPr vert="horz" wrap="square" lIns="0" tIns="0" rIns="0" bIns="0" rtlCol="0" anchor="t">
            <a:noAutofit/>
          </a:bodyPr>
          <a:lstStyle>
            <a:lvl1pPr marL="0" indent="0">
              <a:buNone/>
              <a:defRPr lang="en-US" sz="1200" b="1" kern="0" spc="-50" baseline="0" dirty="0">
                <a:solidFill>
                  <a:schemeClr val="accent2"/>
                </a:solidFill>
                <a:latin typeface="+mj-lt"/>
                <a:ea typeface="Roboto Medium" panose="02000000000000000000" pitchFamily="2" charset="0"/>
              </a:defRPr>
            </a:lvl1pPr>
          </a:lstStyle>
          <a:p>
            <a:pPr marL="173038" lvl="0" indent="-173038">
              <a:lnSpc>
                <a:spcPct val="90000"/>
              </a:lnSpc>
              <a:spcBef>
                <a:spcPct val="0"/>
              </a:spcBef>
            </a:pPr>
            <a:r>
              <a:rPr lang="en-US" dirty="0"/>
              <a:t>Industry</a:t>
            </a:r>
          </a:p>
        </p:txBody>
      </p:sp>
      <p:sp>
        <p:nvSpPr>
          <p:cNvPr id="43" name="Text Placeholder 10"/>
          <p:cNvSpPr>
            <a:spLocks noGrp="1"/>
          </p:cNvSpPr>
          <p:nvPr>
            <p:ph type="body" sz="quarter" idx="38" hasCustomPrompt="1"/>
          </p:nvPr>
        </p:nvSpPr>
        <p:spPr>
          <a:xfrm>
            <a:off x="4700906" y="3372586"/>
            <a:ext cx="2349182" cy="409271"/>
          </a:xfrm>
        </p:spPr>
        <p:txBody>
          <a:bodyPr/>
          <a:lstStyle>
            <a:lvl1pPr marL="0" indent="0">
              <a:buFont typeface="Arial" panose="020B0604020202020204" pitchFamily="34" charset="0"/>
              <a:buNone/>
              <a:defRPr lang="en-US" sz="1400" kern="1200" baseline="30000" dirty="0">
                <a:solidFill>
                  <a:schemeClr val="accent4"/>
                </a:solidFill>
                <a:latin typeface="+mn-lt"/>
                <a:ea typeface="+mn-ea"/>
                <a:cs typeface="+mn-cs"/>
              </a:defRPr>
            </a:lvl1pPr>
          </a:lstStyle>
          <a:p>
            <a:pPr lvl="0"/>
            <a:r>
              <a:rPr lang="en-US" dirty="0"/>
              <a:t>Enter subtitle</a:t>
            </a:r>
          </a:p>
        </p:txBody>
      </p:sp>
      <p:sp>
        <p:nvSpPr>
          <p:cNvPr id="44" name="Text Placeholder 6"/>
          <p:cNvSpPr>
            <a:spLocks noGrp="1"/>
          </p:cNvSpPr>
          <p:nvPr>
            <p:ph type="body" sz="quarter" idx="39" hasCustomPrompt="1"/>
          </p:nvPr>
        </p:nvSpPr>
        <p:spPr>
          <a:xfrm>
            <a:off x="4700906" y="3163015"/>
            <a:ext cx="2349182" cy="202076"/>
          </a:xfrm>
        </p:spPr>
        <p:txBody>
          <a:bodyPr vert="horz" wrap="square" lIns="0" tIns="0" rIns="0" bIns="0" rtlCol="0" anchor="t">
            <a:noAutofit/>
          </a:bodyPr>
          <a:lstStyle>
            <a:lvl1pPr marL="0" indent="0">
              <a:buNone/>
              <a:defRPr lang="en-US" sz="1200" b="1" kern="0" spc="-50" baseline="0" dirty="0">
                <a:solidFill>
                  <a:schemeClr val="accent2"/>
                </a:solidFill>
                <a:latin typeface="+mj-lt"/>
                <a:ea typeface="Roboto Medium" panose="02000000000000000000" pitchFamily="2" charset="0"/>
              </a:defRPr>
            </a:lvl1pPr>
          </a:lstStyle>
          <a:p>
            <a:pPr marL="173038" lvl="0" indent="-173038">
              <a:lnSpc>
                <a:spcPct val="90000"/>
              </a:lnSpc>
              <a:spcBef>
                <a:spcPct val="0"/>
              </a:spcBef>
            </a:pPr>
            <a:r>
              <a:rPr lang="en-US" dirty="0"/>
              <a:t>Solutions</a:t>
            </a:r>
          </a:p>
        </p:txBody>
      </p:sp>
      <p:sp>
        <p:nvSpPr>
          <p:cNvPr id="45" name="Text Placeholder 10"/>
          <p:cNvSpPr>
            <a:spLocks noGrp="1"/>
          </p:cNvSpPr>
          <p:nvPr>
            <p:ph type="body" sz="quarter" idx="40" hasCustomPrompt="1"/>
          </p:nvPr>
        </p:nvSpPr>
        <p:spPr>
          <a:xfrm>
            <a:off x="7479023" y="2858246"/>
            <a:ext cx="1118877" cy="258532"/>
          </a:xfrm>
        </p:spPr>
        <p:txBody>
          <a:bodyPr/>
          <a:lstStyle>
            <a:lvl1pPr marL="0" indent="0">
              <a:buFont typeface="Arial" panose="020B0604020202020204" pitchFamily="34" charset="0"/>
              <a:buNone/>
              <a:defRPr lang="en-US" sz="1400" kern="1200" baseline="30000" dirty="0">
                <a:solidFill>
                  <a:schemeClr val="accent4"/>
                </a:solidFill>
                <a:latin typeface="+mn-lt"/>
                <a:ea typeface="+mn-ea"/>
                <a:cs typeface="+mn-cs"/>
              </a:defRPr>
            </a:lvl1pPr>
          </a:lstStyle>
          <a:p>
            <a:pPr lvl="0"/>
            <a:r>
              <a:rPr lang="en-US" dirty="0"/>
              <a:t>Enter subtitle</a:t>
            </a:r>
          </a:p>
        </p:txBody>
      </p:sp>
      <p:sp>
        <p:nvSpPr>
          <p:cNvPr id="46" name="Text Placeholder 6"/>
          <p:cNvSpPr>
            <a:spLocks noGrp="1"/>
          </p:cNvSpPr>
          <p:nvPr>
            <p:ph type="body" sz="quarter" idx="41" hasCustomPrompt="1"/>
          </p:nvPr>
        </p:nvSpPr>
        <p:spPr>
          <a:xfrm>
            <a:off x="7479023" y="2648674"/>
            <a:ext cx="1118877" cy="202076"/>
          </a:xfrm>
        </p:spPr>
        <p:txBody>
          <a:bodyPr vert="horz" wrap="square" lIns="0" tIns="0" rIns="0" bIns="0" rtlCol="0" anchor="t">
            <a:noAutofit/>
          </a:bodyPr>
          <a:lstStyle>
            <a:lvl1pPr marL="0" indent="0">
              <a:buNone/>
              <a:defRPr lang="en-US" sz="1200" b="1" kern="0" spc="-50" baseline="0" dirty="0">
                <a:solidFill>
                  <a:schemeClr val="accent2"/>
                </a:solidFill>
                <a:latin typeface="+mj-lt"/>
                <a:ea typeface="Roboto Medium" panose="02000000000000000000" pitchFamily="2" charset="0"/>
              </a:defRPr>
            </a:lvl1pPr>
          </a:lstStyle>
          <a:p>
            <a:pPr marL="173038" lvl="0" indent="-173038">
              <a:lnSpc>
                <a:spcPct val="90000"/>
              </a:lnSpc>
              <a:spcBef>
                <a:spcPct val="0"/>
              </a:spcBef>
            </a:pPr>
            <a:r>
              <a:rPr lang="en-US" dirty="0"/>
              <a:t>Platforms</a:t>
            </a:r>
          </a:p>
        </p:txBody>
      </p:sp>
      <p:sp>
        <p:nvSpPr>
          <p:cNvPr id="3" name="Text Placeholder 2"/>
          <p:cNvSpPr>
            <a:spLocks noGrp="1"/>
          </p:cNvSpPr>
          <p:nvPr>
            <p:ph type="body" sz="quarter" idx="42" hasCustomPrompt="1"/>
          </p:nvPr>
        </p:nvSpPr>
        <p:spPr>
          <a:xfrm>
            <a:off x="4699000" y="670091"/>
            <a:ext cx="3898900" cy="1114259"/>
          </a:xfrm>
        </p:spPr>
        <p:txBody>
          <a:bodyPr/>
          <a:lstStyle>
            <a:lvl1pPr marL="0" indent="0">
              <a:buNone/>
              <a:defRPr sz="2000" baseline="0"/>
            </a:lvl1pPr>
          </a:lstStyle>
          <a:p>
            <a:pPr lvl="0"/>
            <a:r>
              <a:rPr lang="en-US" dirty="0"/>
              <a:t>Here’s a place for your quote. We recommend to keep it short. Maybe about this long.”</a:t>
            </a:r>
            <a:endParaRPr lang="en-GB" dirty="0"/>
          </a:p>
        </p:txBody>
      </p:sp>
      <p:sp>
        <p:nvSpPr>
          <p:cNvPr id="4" name="TextBox 3"/>
          <p:cNvSpPr txBox="1"/>
          <p:nvPr userDrawn="1"/>
        </p:nvSpPr>
        <p:spPr>
          <a:xfrm>
            <a:off x="4483100" y="670091"/>
            <a:ext cx="431800" cy="406400"/>
          </a:xfrm>
          <a:prstGeom prst="rect">
            <a:avLst/>
          </a:prstGeom>
          <a:noFill/>
        </p:spPr>
        <p:txBody>
          <a:bodyPr wrap="square" rtlCol="0">
            <a:noAutofit/>
          </a:bodyPr>
          <a:lstStyle/>
          <a:p>
            <a:pPr>
              <a:spcBef>
                <a:spcPts val="750"/>
              </a:spcBef>
              <a:buClr>
                <a:schemeClr val="accent2"/>
              </a:buClr>
              <a:buSzPct val="100000"/>
            </a:pPr>
            <a:r>
              <a:rPr lang="en-US" sz="2000" dirty="0">
                <a:solidFill>
                  <a:schemeClr val="accent4"/>
                </a:solidFill>
                <a:latin typeface="Arial" panose="020B0604020202020204" pitchFamily="34" charset="0"/>
                <a:cs typeface="Arial" panose="020B0604020202020204" pitchFamily="34" charset="0"/>
              </a:rPr>
              <a:t>“</a:t>
            </a:r>
            <a:endParaRPr lang="en-GB" sz="2000" dirty="0">
              <a:solidFill>
                <a:schemeClr val="accent4"/>
              </a:solidFill>
              <a:latin typeface="Arial" panose="020B0604020202020204" pitchFamily="34" charset="0"/>
              <a:cs typeface="Arial" panose="020B0604020202020204" pitchFamily="34" charset="0"/>
            </a:endParaRPr>
          </a:p>
        </p:txBody>
      </p:sp>
      <p:sp>
        <p:nvSpPr>
          <p:cNvPr id="22" name="Text Placeholder 4"/>
          <p:cNvSpPr>
            <a:spLocks noGrp="1"/>
          </p:cNvSpPr>
          <p:nvPr>
            <p:ph type="body" sz="quarter" idx="33"/>
          </p:nvPr>
        </p:nvSpPr>
        <p:spPr>
          <a:xfrm>
            <a:off x="464494" y="1738594"/>
            <a:ext cx="3770956" cy="1704412"/>
          </a:xfrm>
        </p:spPr>
        <p:txBody>
          <a:bodyPr tIns="0"/>
          <a:lstStyle>
            <a:lvl1pPr marL="0" indent="0">
              <a:lnSpc>
                <a:spcPct val="120000"/>
              </a:lnSpc>
              <a:buNone/>
              <a:defRPr lang="en-US" sz="1100" kern="1200" spc="0" baseline="0" dirty="0" smtClean="0">
                <a:solidFill>
                  <a:schemeClr val="accent4"/>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Tree>
    <p:extLst>
      <p:ext uri="{BB962C8B-B14F-4D97-AF65-F5344CB8AC3E}">
        <p14:creationId xmlns:p14="http://schemas.microsoft.com/office/powerpoint/2010/main" val="131632261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466894" y="524279"/>
            <a:ext cx="2566929" cy="1374489"/>
            <a:chOff x="-1026613" y="1901064"/>
            <a:chExt cx="3422573" cy="1832652"/>
          </a:xfrm>
        </p:grpSpPr>
        <p:sp>
          <p:nvSpPr>
            <p:cNvPr id="4" name="Text Box 3"/>
            <p:cNvSpPr txBox="1">
              <a:spLocks noChangeArrowheads="1"/>
            </p:cNvSpPr>
            <p:nvPr userDrawn="1"/>
          </p:nvSpPr>
          <p:spPr bwMode="blackWhite">
            <a:xfrm>
              <a:off x="-1026613" y="3024127"/>
              <a:ext cx="3422573" cy="709589"/>
            </a:xfrm>
            <a:prstGeom prst="rect">
              <a:avLst/>
            </a:prstGeom>
            <a:noFill/>
            <a:ln w="12700">
              <a:noFill/>
              <a:miter lim="800000"/>
              <a:headEnd type="none" w="sm" len="sm"/>
              <a:tailEnd type="none" w="sm" len="sm"/>
            </a:ln>
            <a:effectLst/>
          </p:spPr>
          <p:txBody>
            <a:bodyPr wrap="square" lIns="0" tIns="34285" rIns="0" bIns="137160" anchor="b" anchorCtr="0">
              <a:spAutoFit/>
            </a:bodyPr>
            <a:lstStyle/>
            <a:p>
              <a:pPr defTabSz="685574" eaLnBrk="0" hangingPunct="0">
                <a:lnSpc>
                  <a:spcPts val="675"/>
                </a:lnSpc>
                <a:defRPr/>
              </a:pPr>
              <a:r>
                <a:rPr lang="en-US" sz="525" dirty="0">
                  <a:gradFill>
                    <a:gsLst>
                      <a:gs pos="5417">
                        <a:srgbClr val="FFFFFF"/>
                      </a:gs>
                      <a:gs pos="13333">
                        <a:srgbClr val="FFFFFF"/>
                      </a:gs>
                    </a:gsLst>
                    <a:lin ang="5400000" scaled="0"/>
                  </a:gradFill>
                  <a:latin typeface="Arial" panose="020B0604020202020204" pitchFamily="34" charset="0"/>
                  <a:cs typeface="Arial" panose="020B0604020202020204" pitchFamily="34" charset="0"/>
                </a:rPr>
                <a:t>© 2018 Slalom, LLC. All rights reserved. The information herein is for informational purposes only and represents the current view of Slalom, LLC. as of the date of this presentation. SLALOM MAKES NO WARRANTIES, EXPRESS, IMPLIED, OR STATUTORY, AS TO THE INFORMATION IN THIS PRESENTATION.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613" y="1901064"/>
              <a:ext cx="2717495" cy="708228"/>
            </a:xfrm>
            <a:prstGeom prst="rect">
              <a:avLst/>
            </a:prstGeom>
            <a:noFill/>
            <a:ln>
              <a:noFill/>
            </a:ln>
          </p:spPr>
        </p:pic>
      </p:grpSp>
      <p:sp>
        <p:nvSpPr>
          <p:cNvPr id="6" name="TextBox 5"/>
          <p:cNvSpPr txBox="1"/>
          <p:nvPr userDrawn="1"/>
        </p:nvSpPr>
        <p:spPr>
          <a:xfrm>
            <a:off x="463269" y="1926053"/>
            <a:ext cx="871392" cy="207749"/>
          </a:xfrm>
          <a:prstGeom prst="rect">
            <a:avLst/>
          </a:prstGeom>
          <a:noFill/>
        </p:spPr>
        <p:txBody>
          <a:bodyPr wrap="none" lIns="0" bIns="0" rtlCol="0" anchor="b" anchorCtr="0">
            <a:spAutoFit/>
          </a:bodyPr>
          <a:lstStyle/>
          <a:p>
            <a:pPr defTabSz="685755"/>
            <a:r>
              <a:rPr lang="en-AU" sz="1050" spc="75" dirty="0">
                <a:solidFill>
                  <a:schemeClr val="tx1"/>
                </a:solidFill>
                <a:latin typeface="Arial" panose="020B0604020202020204" pitchFamily="34" charset="0"/>
                <a:ea typeface="Roboto Light" panose="02000000000000000000" pitchFamily="2" charset="0"/>
                <a:cs typeface="Arial" panose="020B0604020202020204" pitchFamily="34" charset="0"/>
              </a:rPr>
              <a:t>slalom.com</a:t>
            </a:r>
          </a:p>
        </p:txBody>
      </p:sp>
    </p:spTree>
    <p:extLst>
      <p:ext uri="{BB962C8B-B14F-4D97-AF65-F5344CB8AC3E}">
        <p14:creationId xmlns:p14="http://schemas.microsoft.com/office/powerpoint/2010/main" val="23388134"/>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ogo Slide 1">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82469" y="2021300"/>
            <a:ext cx="2379062" cy="620026"/>
          </a:xfrm>
          <a:prstGeom prst="rect">
            <a:avLst/>
          </a:prstGeom>
          <a:noFill/>
          <a:ln>
            <a:noFill/>
          </a:ln>
        </p:spPr>
      </p:pic>
      <p:sp>
        <p:nvSpPr>
          <p:cNvPr id="7" name="Text Box 3"/>
          <p:cNvSpPr txBox="1">
            <a:spLocks noChangeArrowheads="1"/>
          </p:cNvSpPr>
          <p:nvPr userDrawn="1"/>
        </p:nvSpPr>
        <p:spPr bwMode="blackWhite">
          <a:xfrm>
            <a:off x="1831837" y="4428571"/>
            <a:ext cx="5480327" cy="352656"/>
          </a:xfrm>
          <a:prstGeom prst="rect">
            <a:avLst/>
          </a:prstGeom>
          <a:noFill/>
          <a:ln w="12700">
            <a:noFill/>
            <a:miter lim="800000"/>
            <a:headEnd type="none" w="sm" len="sm"/>
            <a:tailEnd type="none" w="sm" len="sm"/>
          </a:ln>
          <a:effectLst/>
        </p:spPr>
        <p:txBody>
          <a:bodyPr wrap="square" lIns="0" tIns="34285" rIns="0" bIns="137160" anchor="b" anchorCtr="0">
            <a:spAutoFit/>
          </a:bodyPr>
          <a:lstStyle/>
          <a:p>
            <a:pPr algn="ctr" defTabSz="685574" eaLnBrk="0" hangingPunct="0">
              <a:lnSpc>
                <a:spcPts val="675"/>
              </a:lnSpc>
              <a:defRPr/>
            </a:pPr>
            <a:r>
              <a:rPr lang="en-US" sz="525" dirty="0">
                <a:solidFill>
                  <a:schemeClr val="accent6"/>
                </a:solidFill>
                <a:latin typeface="Arial" panose="020B0604020202020204" pitchFamily="34" charset="0"/>
                <a:cs typeface="Arial" panose="020B0604020202020204" pitchFamily="34" charset="0"/>
              </a:rPr>
              <a:t>© 2018 Slalom, LLC. All rights reserved. The information herein is for informational purposes only and represents the current view of Slalom, LLC. as of the date of this presentation. SLALOM MAKES NO WARRANTIES, EXPRESS, IMPLIED, OR STATUTORY, AS TO THE INFORMATION IN THIS PRESENTATION.</a:t>
            </a:r>
          </a:p>
        </p:txBody>
      </p:sp>
    </p:spTree>
    <p:extLst>
      <p:ext uri="{BB962C8B-B14F-4D97-AF65-F5344CB8AC3E}">
        <p14:creationId xmlns:p14="http://schemas.microsoft.com/office/powerpoint/2010/main" val="997395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_dark">
    <p:bg>
      <p:bgPr>
        <a:solidFill>
          <a:schemeClr val="tx1"/>
        </a:solidFill>
        <a:effectLst/>
      </p:bgPr>
    </p:bg>
    <p:spTree>
      <p:nvGrpSpPr>
        <p:cNvPr id="1" name=""/>
        <p:cNvGrpSpPr/>
        <p:nvPr/>
      </p:nvGrpSpPr>
      <p:grpSpPr>
        <a:xfrm>
          <a:off x="0" y="0"/>
          <a:ext cx="0" cy="0"/>
          <a:chOff x="0" y="0"/>
          <a:chExt cx="0" cy="0"/>
        </a:xfrm>
      </p:grpSpPr>
      <p:sp>
        <p:nvSpPr>
          <p:cNvPr id="14" name="Rectangle 13"/>
          <p:cNvSpPr/>
          <p:nvPr userDrawn="1"/>
        </p:nvSpPr>
        <p:spPr>
          <a:xfrm>
            <a:off x="8201278" y="4325193"/>
            <a:ext cx="793019" cy="5502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57200" y="2963121"/>
            <a:ext cx="4114800"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accent6"/>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a:t>
            </a:r>
          </a:p>
        </p:txBody>
      </p:sp>
      <p:sp>
        <p:nvSpPr>
          <p:cNvPr id="19" name="Rectangle 18"/>
          <p:cNvSpPr/>
          <p:nvPr userDrawn="1"/>
        </p:nvSpPr>
        <p:spPr>
          <a:xfrm>
            <a:off x="8473800" y="4392930"/>
            <a:ext cx="210193" cy="2382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grpSp>
        <p:nvGrpSpPr>
          <p:cNvPr id="20" name="Group 19"/>
          <p:cNvGrpSpPr>
            <a:grpSpLocks noChangeAspect="1"/>
          </p:cNvGrpSpPr>
          <p:nvPr userDrawn="1"/>
        </p:nvGrpSpPr>
        <p:grpSpPr>
          <a:xfrm>
            <a:off x="7974591" y="4447234"/>
            <a:ext cx="709402" cy="183918"/>
            <a:chOff x="4724400" y="3073400"/>
            <a:chExt cx="2743200" cy="711200"/>
          </a:xfrm>
          <a:solidFill>
            <a:schemeClr val="bg1"/>
          </a:solidFill>
        </p:grpSpPr>
        <p:sp>
          <p:nvSpPr>
            <p:cNvPr id="21" name="Freeform 5"/>
            <p:cNvSpPr>
              <a:spLocks/>
            </p:cNvSpPr>
            <p:nvPr/>
          </p:nvSpPr>
          <p:spPr bwMode="auto">
            <a:xfrm>
              <a:off x="5222875" y="3073400"/>
              <a:ext cx="133350" cy="698500"/>
            </a:xfrm>
            <a:custGeom>
              <a:avLst/>
              <a:gdLst>
                <a:gd name="T0" fmla="*/ 0 w 84"/>
                <a:gd name="T1" fmla="*/ 406 h 440"/>
                <a:gd name="T2" fmla="*/ 0 w 84"/>
                <a:gd name="T3" fmla="*/ 406 h 440"/>
                <a:gd name="T4" fmla="*/ 0 w 84"/>
                <a:gd name="T5" fmla="*/ 412 h 440"/>
                <a:gd name="T6" fmla="*/ 2 w 84"/>
                <a:gd name="T7" fmla="*/ 418 h 440"/>
                <a:gd name="T8" fmla="*/ 6 w 84"/>
                <a:gd name="T9" fmla="*/ 424 h 440"/>
                <a:gd name="T10" fmla="*/ 10 w 84"/>
                <a:gd name="T11" fmla="*/ 430 h 440"/>
                <a:gd name="T12" fmla="*/ 14 w 84"/>
                <a:gd name="T13" fmla="*/ 434 h 440"/>
                <a:gd name="T14" fmla="*/ 20 w 84"/>
                <a:gd name="T15" fmla="*/ 438 h 440"/>
                <a:gd name="T16" fmla="*/ 28 w 84"/>
                <a:gd name="T17" fmla="*/ 440 h 440"/>
                <a:gd name="T18" fmla="*/ 34 w 84"/>
                <a:gd name="T19" fmla="*/ 440 h 440"/>
                <a:gd name="T20" fmla="*/ 84 w 84"/>
                <a:gd name="T21" fmla="*/ 440 h 440"/>
                <a:gd name="T22" fmla="*/ 84 w 84"/>
                <a:gd name="T23" fmla="*/ 0 h 440"/>
                <a:gd name="T24" fmla="*/ 0 w 84"/>
                <a:gd name="T25" fmla="*/ 0 h 440"/>
                <a:gd name="T26" fmla="*/ 0 w 84"/>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40">
                  <a:moveTo>
                    <a:pt x="0" y="406"/>
                  </a:moveTo>
                  <a:lnTo>
                    <a:pt x="0" y="406"/>
                  </a:lnTo>
                  <a:lnTo>
                    <a:pt x="0" y="412"/>
                  </a:lnTo>
                  <a:lnTo>
                    <a:pt x="2" y="418"/>
                  </a:lnTo>
                  <a:lnTo>
                    <a:pt x="6" y="424"/>
                  </a:lnTo>
                  <a:lnTo>
                    <a:pt x="10" y="430"/>
                  </a:lnTo>
                  <a:lnTo>
                    <a:pt x="14" y="434"/>
                  </a:lnTo>
                  <a:lnTo>
                    <a:pt x="20" y="438"/>
                  </a:lnTo>
                  <a:lnTo>
                    <a:pt x="28" y="440"/>
                  </a:lnTo>
                  <a:lnTo>
                    <a:pt x="34" y="440"/>
                  </a:lnTo>
                  <a:lnTo>
                    <a:pt x="84" y="440"/>
                  </a:lnTo>
                  <a:lnTo>
                    <a:pt x="84"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2" name="Freeform 6"/>
            <p:cNvSpPr>
              <a:spLocks noEditPoints="1"/>
            </p:cNvSpPr>
            <p:nvPr/>
          </p:nvSpPr>
          <p:spPr bwMode="auto">
            <a:xfrm>
              <a:off x="5378450" y="3257550"/>
              <a:ext cx="523875" cy="527050"/>
            </a:xfrm>
            <a:custGeom>
              <a:avLst/>
              <a:gdLst>
                <a:gd name="T0" fmla="*/ 248 w 330"/>
                <a:gd name="T1" fmla="*/ 42 h 332"/>
                <a:gd name="T2" fmla="*/ 230 w 330"/>
                <a:gd name="T3" fmla="*/ 26 h 332"/>
                <a:gd name="T4" fmla="*/ 208 w 330"/>
                <a:gd name="T5" fmla="*/ 12 h 332"/>
                <a:gd name="T6" fmla="*/ 184 w 330"/>
                <a:gd name="T7" fmla="*/ 2 h 332"/>
                <a:gd name="T8" fmla="*/ 154 w 330"/>
                <a:gd name="T9" fmla="*/ 0 h 332"/>
                <a:gd name="T10" fmla="*/ 138 w 330"/>
                <a:gd name="T11" fmla="*/ 0 h 332"/>
                <a:gd name="T12" fmla="*/ 106 w 330"/>
                <a:gd name="T13" fmla="*/ 6 h 332"/>
                <a:gd name="T14" fmla="*/ 80 w 330"/>
                <a:gd name="T15" fmla="*/ 18 h 332"/>
                <a:gd name="T16" fmla="*/ 54 w 330"/>
                <a:gd name="T17" fmla="*/ 36 h 332"/>
                <a:gd name="T18" fmla="*/ 34 w 330"/>
                <a:gd name="T19" fmla="*/ 58 h 332"/>
                <a:gd name="T20" fmla="*/ 18 w 330"/>
                <a:gd name="T21" fmla="*/ 86 h 332"/>
                <a:gd name="T22" fmla="*/ 6 w 330"/>
                <a:gd name="T23" fmla="*/ 116 h 332"/>
                <a:gd name="T24" fmla="*/ 0 w 330"/>
                <a:gd name="T25" fmla="*/ 148 h 332"/>
                <a:gd name="T26" fmla="*/ 0 w 330"/>
                <a:gd name="T27" fmla="*/ 166 h 332"/>
                <a:gd name="T28" fmla="*/ 4 w 330"/>
                <a:gd name="T29" fmla="*/ 200 h 332"/>
                <a:gd name="T30" fmla="*/ 12 w 330"/>
                <a:gd name="T31" fmla="*/ 232 h 332"/>
                <a:gd name="T32" fmla="*/ 26 w 330"/>
                <a:gd name="T33" fmla="*/ 260 h 332"/>
                <a:gd name="T34" fmla="*/ 44 w 330"/>
                <a:gd name="T35" fmla="*/ 284 h 332"/>
                <a:gd name="T36" fmla="*/ 66 w 330"/>
                <a:gd name="T37" fmla="*/ 304 h 332"/>
                <a:gd name="T38" fmla="*/ 92 w 330"/>
                <a:gd name="T39" fmla="*/ 320 h 332"/>
                <a:gd name="T40" fmla="*/ 122 w 330"/>
                <a:gd name="T41" fmla="*/ 328 h 332"/>
                <a:gd name="T42" fmla="*/ 154 w 330"/>
                <a:gd name="T43" fmla="*/ 332 h 332"/>
                <a:gd name="T44" fmla="*/ 168 w 330"/>
                <a:gd name="T45" fmla="*/ 332 h 332"/>
                <a:gd name="T46" fmla="*/ 196 w 330"/>
                <a:gd name="T47" fmla="*/ 324 h 332"/>
                <a:gd name="T48" fmla="*/ 220 w 330"/>
                <a:gd name="T49" fmla="*/ 314 h 332"/>
                <a:gd name="T50" fmla="*/ 240 w 330"/>
                <a:gd name="T51" fmla="*/ 298 h 332"/>
                <a:gd name="T52" fmla="*/ 248 w 330"/>
                <a:gd name="T53" fmla="*/ 290 h 332"/>
                <a:gd name="T54" fmla="*/ 248 w 330"/>
                <a:gd name="T55" fmla="*/ 296 h 332"/>
                <a:gd name="T56" fmla="*/ 254 w 330"/>
                <a:gd name="T57" fmla="*/ 308 h 332"/>
                <a:gd name="T58" fmla="*/ 262 w 330"/>
                <a:gd name="T59" fmla="*/ 318 h 332"/>
                <a:gd name="T60" fmla="*/ 276 w 330"/>
                <a:gd name="T61" fmla="*/ 324 h 332"/>
                <a:gd name="T62" fmla="*/ 330 w 330"/>
                <a:gd name="T63" fmla="*/ 324 h 332"/>
                <a:gd name="T64" fmla="*/ 248 w 330"/>
                <a:gd name="T65" fmla="*/ 8 h 332"/>
                <a:gd name="T66" fmla="*/ 168 w 330"/>
                <a:gd name="T67" fmla="*/ 252 h 332"/>
                <a:gd name="T68" fmla="*/ 150 w 330"/>
                <a:gd name="T69" fmla="*/ 250 h 332"/>
                <a:gd name="T70" fmla="*/ 122 w 330"/>
                <a:gd name="T71" fmla="*/ 238 h 332"/>
                <a:gd name="T72" fmla="*/ 100 w 330"/>
                <a:gd name="T73" fmla="*/ 214 h 332"/>
                <a:gd name="T74" fmla="*/ 88 w 330"/>
                <a:gd name="T75" fmla="*/ 184 h 332"/>
                <a:gd name="T76" fmla="*/ 88 w 330"/>
                <a:gd name="T77" fmla="*/ 166 h 332"/>
                <a:gd name="T78" fmla="*/ 92 w 330"/>
                <a:gd name="T79" fmla="*/ 132 h 332"/>
                <a:gd name="T80" fmla="*/ 110 w 330"/>
                <a:gd name="T81" fmla="*/ 104 h 332"/>
                <a:gd name="T82" fmla="*/ 134 w 330"/>
                <a:gd name="T83" fmla="*/ 86 h 332"/>
                <a:gd name="T84" fmla="*/ 168 w 330"/>
                <a:gd name="T85" fmla="*/ 78 h 332"/>
                <a:gd name="T86" fmla="*/ 186 w 330"/>
                <a:gd name="T87" fmla="*/ 80 h 332"/>
                <a:gd name="T88" fmla="*/ 216 w 330"/>
                <a:gd name="T89" fmla="*/ 94 h 332"/>
                <a:gd name="T90" fmla="*/ 238 w 330"/>
                <a:gd name="T91" fmla="*/ 116 h 332"/>
                <a:gd name="T92" fmla="*/ 248 w 330"/>
                <a:gd name="T93" fmla="*/ 148 h 332"/>
                <a:gd name="T94" fmla="*/ 250 w 330"/>
                <a:gd name="T95" fmla="*/ 166 h 332"/>
                <a:gd name="T96" fmla="*/ 244 w 330"/>
                <a:gd name="T97" fmla="*/ 200 h 332"/>
                <a:gd name="T98" fmla="*/ 228 w 330"/>
                <a:gd name="T99" fmla="*/ 228 h 332"/>
                <a:gd name="T100" fmla="*/ 202 w 330"/>
                <a:gd name="T101" fmla="*/ 246 h 332"/>
                <a:gd name="T102" fmla="*/ 168 w 330"/>
                <a:gd name="T103"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0" h="332">
                  <a:moveTo>
                    <a:pt x="248" y="42"/>
                  </a:moveTo>
                  <a:lnTo>
                    <a:pt x="248" y="42"/>
                  </a:lnTo>
                  <a:lnTo>
                    <a:pt x="240" y="34"/>
                  </a:lnTo>
                  <a:lnTo>
                    <a:pt x="230" y="26"/>
                  </a:lnTo>
                  <a:lnTo>
                    <a:pt x="220" y="18"/>
                  </a:lnTo>
                  <a:lnTo>
                    <a:pt x="208" y="12"/>
                  </a:lnTo>
                  <a:lnTo>
                    <a:pt x="196" y="6"/>
                  </a:lnTo>
                  <a:lnTo>
                    <a:pt x="184" y="2"/>
                  </a:lnTo>
                  <a:lnTo>
                    <a:pt x="168" y="0"/>
                  </a:lnTo>
                  <a:lnTo>
                    <a:pt x="154" y="0"/>
                  </a:lnTo>
                  <a:lnTo>
                    <a:pt x="154" y="0"/>
                  </a:lnTo>
                  <a:lnTo>
                    <a:pt x="138" y="0"/>
                  </a:lnTo>
                  <a:lnTo>
                    <a:pt x="122" y="2"/>
                  </a:lnTo>
                  <a:lnTo>
                    <a:pt x="106" y="6"/>
                  </a:lnTo>
                  <a:lnTo>
                    <a:pt x="92" y="12"/>
                  </a:lnTo>
                  <a:lnTo>
                    <a:pt x="80" y="18"/>
                  </a:lnTo>
                  <a:lnTo>
                    <a:pt x="66" y="28"/>
                  </a:lnTo>
                  <a:lnTo>
                    <a:pt x="54" y="36"/>
                  </a:lnTo>
                  <a:lnTo>
                    <a:pt x="44" y="48"/>
                  </a:lnTo>
                  <a:lnTo>
                    <a:pt x="34" y="58"/>
                  </a:lnTo>
                  <a:lnTo>
                    <a:pt x="26" y="72"/>
                  </a:lnTo>
                  <a:lnTo>
                    <a:pt x="18" y="86"/>
                  </a:lnTo>
                  <a:lnTo>
                    <a:pt x="12" y="100"/>
                  </a:lnTo>
                  <a:lnTo>
                    <a:pt x="6" y="116"/>
                  </a:lnTo>
                  <a:lnTo>
                    <a:pt x="4" y="132"/>
                  </a:lnTo>
                  <a:lnTo>
                    <a:pt x="0" y="148"/>
                  </a:lnTo>
                  <a:lnTo>
                    <a:pt x="0" y="166"/>
                  </a:lnTo>
                  <a:lnTo>
                    <a:pt x="0" y="166"/>
                  </a:lnTo>
                  <a:lnTo>
                    <a:pt x="0" y="184"/>
                  </a:lnTo>
                  <a:lnTo>
                    <a:pt x="4" y="200"/>
                  </a:lnTo>
                  <a:lnTo>
                    <a:pt x="6" y="216"/>
                  </a:lnTo>
                  <a:lnTo>
                    <a:pt x="12" y="232"/>
                  </a:lnTo>
                  <a:lnTo>
                    <a:pt x="18" y="246"/>
                  </a:lnTo>
                  <a:lnTo>
                    <a:pt x="26" y="260"/>
                  </a:lnTo>
                  <a:lnTo>
                    <a:pt x="34" y="272"/>
                  </a:lnTo>
                  <a:lnTo>
                    <a:pt x="44" y="284"/>
                  </a:lnTo>
                  <a:lnTo>
                    <a:pt x="54" y="294"/>
                  </a:lnTo>
                  <a:lnTo>
                    <a:pt x="66" y="304"/>
                  </a:lnTo>
                  <a:lnTo>
                    <a:pt x="80" y="312"/>
                  </a:lnTo>
                  <a:lnTo>
                    <a:pt x="92" y="320"/>
                  </a:lnTo>
                  <a:lnTo>
                    <a:pt x="106" y="324"/>
                  </a:lnTo>
                  <a:lnTo>
                    <a:pt x="122" y="328"/>
                  </a:lnTo>
                  <a:lnTo>
                    <a:pt x="138" y="332"/>
                  </a:lnTo>
                  <a:lnTo>
                    <a:pt x="154" y="332"/>
                  </a:lnTo>
                  <a:lnTo>
                    <a:pt x="154" y="332"/>
                  </a:lnTo>
                  <a:lnTo>
                    <a:pt x="168" y="332"/>
                  </a:lnTo>
                  <a:lnTo>
                    <a:pt x="184" y="328"/>
                  </a:lnTo>
                  <a:lnTo>
                    <a:pt x="196" y="324"/>
                  </a:lnTo>
                  <a:lnTo>
                    <a:pt x="208" y="320"/>
                  </a:lnTo>
                  <a:lnTo>
                    <a:pt x="220" y="314"/>
                  </a:lnTo>
                  <a:lnTo>
                    <a:pt x="230" y="306"/>
                  </a:lnTo>
                  <a:lnTo>
                    <a:pt x="240" y="298"/>
                  </a:lnTo>
                  <a:lnTo>
                    <a:pt x="248" y="288"/>
                  </a:lnTo>
                  <a:lnTo>
                    <a:pt x="248" y="290"/>
                  </a:lnTo>
                  <a:lnTo>
                    <a:pt x="248" y="290"/>
                  </a:lnTo>
                  <a:lnTo>
                    <a:pt x="248" y="296"/>
                  </a:lnTo>
                  <a:lnTo>
                    <a:pt x="250" y="302"/>
                  </a:lnTo>
                  <a:lnTo>
                    <a:pt x="254" y="308"/>
                  </a:lnTo>
                  <a:lnTo>
                    <a:pt x="258" y="314"/>
                  </a:lnTo>
                  <a:lnTo>
                    <a:pt x="262" y="318"/>
                  </a:lnTo>
                  <a:lnTo>
                    <a:pt x="268" y="322"/>
                  </a:lnTo>
                  <a:lnTo>
                    <a:pt x="276" y="324"/>
                  </a:lnTo>
                  <a:lnTo>
                    <a:pt x="282" y="324"/>
                  </a:lnTo>
                  <a:lnTo>
                    <a:pt x="330" y="324"/>
                  </a:lnTo>
                  <a:lnTo>
                    <a:pt x="330" y="8"/>
                  </a:lnTo>
                  <a:lnTo>
                    <a:pt x="248" y="8"/>
                  </a:lnTo>
                  <a:lnTo>
                    <a:pt x="248" y="42"/>
                  </a:lnTo>
                  <a:close/>
                  <a:moveTo>
                    <a:pt x="168" y="252"/>
                  </a:moveTo>
                  <a:lnTo>
                    <a:pt x="168" y="252"/>
                  </a:lnTo>
                  <a:lnTo>
                    <a:pt x="150" y="250"/>
                  </a:lnTo>
                  <a:lnTo>
                    <a:pt x="134" y="246"/>
                  </a:lnTo>
                  <a:lnTo>
                    <a:pt x="122" y="238"/>
                  </a:lnTo>
                  <a:lnTo>
                    <a:pt x="110" y="228"/>
                  </a:lnTo>
                  <a:lnTo>
                    <a:pt x="100" y="214"/>
                  </a:lnTo>
                  <a:lnTo>
                    <a:pt x="92" y="200"/>
                  </a:lnTo>
                  <a:lnTo>
                    <a:pt x="88" y="184"/>
                  </a:lnTo>
                  <a:lnTo>
                    <a:pt x="88" y="166"/>
                  </a:lnTo>
                  <a:lnTo>
                    <a:pt x="88" y="166"/>
                  </a:lnTo>
                  <a:lnTo>
                    <a:pt x="88" y="148"/>
                  </a:lnTo>
                  <a:lnTo>
                    <a:pt x="92" y="132"/>
                  </a:lnTo>
                  <a:lnTo>
                    <a:pt x="100" y="116"/>
                  </a:lnTo>
                  <a:lnTo>
                    <a:pt x="110" y="104"/>
                  </a:lnTo>
                  <a:lnTo>
                    <a:pt x="122" y="94"/>
                  </a:lnTo>
                  <a:lnTo>
                    <a:pt x="134" y="86"/>
                  </a:lnTo>
                  <a:lnTo>
                    <a:pt x="150" y="80"/>
                  </a:lnTo>
                  <a:lnTo>
                    <a:pt x="168" y="78"/>
                  </a:lnTo>
                  <a:lnTo>
                    <a:pt x="168" y="78"/>
                  </a:lnTo>
                  <a:lnTo>
                    <a:pt x="186" y="80"/>
                  </a:lnTo>
                  <a:lnTo>
                    <a:pt x="202" y="86"/>
                  </a:lnTo>
                  <a:lnTo>
                    <a:pt x="216" y="94"/>
                  </a:lnTo>
                  <a:lnTo>
                    <a:pt x="228" y="104"/>
                  </a:lnTo>
                  <a:lnTo>
                    <a:pt x="238" y="116"/>
                  </a:lnTo>
                  <a:lnTo>
                    <a:pt x="244" y="132"/>
                  </a:lnTo>
                  <a:lnTo>
                    <a:pt x="248" y="148"/>
                  </a:lnTo>
                  <a:lnTo>
                    <a:pt x="250" y="166"/>
                  </a:lnTo>
                  <a:lnTo>
                    <a:pt x="250" y="166"/>
                  </a:lnTo>
                  <a:lnTo>
                    <a:pt x="248" y="184"/>
                  </a:lnTo>
                  <a:lnTo>
                    <a:pt x="244" y="200"/>
                  </a:lnTo>
                  <a:lnTo>
                    <a:pt x="238" y="216"/>
                  </a:lnTo>
                  <a:lnTo>
                    <a:pt x="228" y="228"/>
                  </a:lnTo>
                  <a:lnTo>
                    <a:pt x="216" y="238"/>
                  </a:lnTo>
                  <a:lnTo>
                    <a:pt x="202" y="246"/>
                  </a:lnTo>
                  <a:lnTo>
                    <a:pt x="186" y="252"/>
                  </a:lnTo>
                  <a:lnTo>
                    <a:pt x="168" y="252"/>
                  </a:lnTo>
                  <a:lnTo>
                    <a:pt x="168"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3" name="Freeform 7"/>
            <p:cNvSpPr>
              <a:spLocks/>
            </p:cNvSpPr>
            <p:nvPr/>
          </p:nvSpPr>
          <p:spPr bwMode="auto">
            <a:xfrm>
              <a:off x="5937250" y="3073400"/>
              <a:ext cx="136525" cy="698500"/>
            </a:xfrm>
            <a:custGeom>
              <a:avLst/>
              <a:gdLst>
                <a:gd name="T0" fmla="*/ 0 w 86"/>
                <a:gd name="T1" fmla="*/ 406 h 440"/>
                <a:gd name="T2" fmla="*/ 0 w 86"/>
                <a:gd name="T3" fmla="*/ 406 h 440"/>
                <a:gd name="T4" fmla="*/ 2 w 86"/>
                <a:gd name="T5" fmla="*/ 412 h 440"/>
                <a:gd name="T6" fmla="*/ 4 w 86"/>
                <a:gd name="T7" fmla="*/ 418 h 440"/>
                <a:gd name="T8" fmla="*/ 6 w 86"/>
                <a:gd name="T9" fmla="*/ 424 h 440"/>
                <a:gd name="T10" fmla="*/ 12 w 86"/>
                <a:gd name="T11" fmla="*/ 430 h 440"/>
                <a:gd name="T12" fmla="*/ 16 w 86"/>
                <a:gd name="T13" fmla="*/ 434 h 440"/>
                <a:gd name="T14" fmla="*/ 22 w 86"/>
                <a:gd name="T15" fmla="*/ 438 h 440"/>
                <a:gd name="T16" fmla="*/ 28 w 86"/>
                <a:gd name="T17" fmla="*/ 440 h 440"/>
                <a:gd name="T18" fmla="*/ 36 w 86"/>
                <a:gd name="T19" fmla="*/ 440 h 440"/>
                <a:gd name="T20" fmla="*/ 86 w 86"/>
                <a:gd name="T21" fmla="*/ 440 h 440"/>
                <a:gd name="T22" fmla="*/ 86 w 86"/>
                <a:gd name="T23" fmla="*/ 0 h 440"/>
                <a:gd name="T24" fmla="*/ 0 w 86"/>
                <a:gd name="T25" fmla="*/ 0 h 440"/>
                <a:gd name="T26" fmla="*/ 0 w 86"/>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440">
                  <a:moveTo>
                    <a:pt x="0" y="406"/>
                  </a:moveTo>
                  <a:lnTo>
                    <a:pt x="0" y="406"/>
                  </a:lnTo>
                  <a:lnTo>
                    <a:pt x="2" y="412"/>
                  </a:lnTo>
                  <a:lnTo>
                    <a:pt x="4" y="418"/>
                  </a:lnTo>
                  <a:lnTo>
                    <a:pt x="6" y="424"/>
                  </a:lnTo>
                  <a:lnTo>
                    <a:pt x="12" y="430"/>
                  </a:lnTo>
                  <a:lnTo>
                    <a:pt x="16" y="434"/>
                  </a:lnTo>
                  <a:lnTo>
                    <a:pt x="22" y="438"/>
                  </a:lnTo>
                  <a:lnTo>
                    <a:pt x="28" y="440"/>
                  </a:lnTo>
                  <a:lnTo>
                    <a:pt x="36" y="440"/>
                  </a:lnTo>
                  <a:lnTo>
                    <a:pt x="86" y="440"/>
                  </a:lnTo>
                  <a:lnTo>
                    <a:pt x="86"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4" name="Freeform 8"/>
            <p:cNvSpPr>
              <a:spLocks noEditPoints="1"/>
            </p:cNvSpPr>
            <p:nvPr/>
          </p:nvSpPr>
          <p:spPr bwMode="auto">
            <a:xfrm>
              <a:off x="6096000" y="3257550"/>
              <a:ext cx="539750" cy="527050"/>
            </a:xfrm>
            <a:custGeom>
              <a:avLst/>
              <a:gdLst>
                <a:gd name="T0" fmla="*/ 170 w 340"/>
                <a:gd name="T1" fmla="*/ 0 h 332"/>
                <a:gd name="T2" fmla="*/ 134 w 340"/>
                <a:gd name="T3" fmla="*/ 2 h 332"/>
                <a:gd name="T4" fmla="*/ 102 w 340"/>
                <a:gd name="T5" fmla="*/ 12 h 332"/>
                <a:gd name="T6" fmla="*/ 72 w 340"/>
                <a:gd name="T7" fmla="*/ 26 h 332"/>
                <a:gd name="T8" fmla="*/ 48 w 340"/>
                <a:gd name="T9" fmla="*/ 46 h 332"/>
                <a:gd name="T10" fmla="*/ 28 w 340"/>
                <a:gd name="T11" fmla="*/ 72 h 332"/>
                <a:gd name="T12" fmla="*/ 12 w 340"/>
                <a:gd name="T13" fmla="*/ 100 h 332"/>
                <a:gd name="T14" fmla="*/ 2 w 340"/>
                <a:gd name="T15" fmla="*/ 132 h 332"/>
                <a:gd name="T16" fmla="*/ 0 w 340"/>
                <a:gd name="T17" fmla="*/ 166 h 332"/>
                <a:gd name="T18" fmla="*/ 0 w 340"/>
                <a:gd name="T19" fmla="*/ 184 h 332"/>
                <a:gd name="T20" fmla="*/ 6 w 340"/>
                <a:gd name="T21" fmla="*/ 216 h 332"/>
                <a:gd name="T22" fmla="*/ 20 w 340"/>
                <a:gd name="T23" fmla="*/ 246 h 332"/>
                <a:gd name="T24" fmla="*/ 38 w 340"/>
                <a:gd name="T25" fmla="*/ 272 h 332"/>
                <a:gd name="T26" fmla="*/ 60 w 340"/>
                <a:gd name="T27" fmla="*/ 296 h 332"/>
                <a:gd name="T28" fmla="*/ 86 w 340"/>
                <a:gd name="T29" fmla="*/ 312 h 332"/>
                <a:gd name="T30" fmla="*/ 118 w 340"/>
                <a:gd name="T31" fmla="*/ 324 h 332"/>
                <a:gd name="T32" fmla="*/ 152 w 340"/>
                <a:gd name="T33" fmla="*/ 332 h 332"/>
                <a:gd name="T34" fmla="*/ 170 w 340"/>
                <a:gd name="T35" fmla="*/ 332 h 332"/>
                <a:gd name="T36" fmla="*/ 206 w 340"/>
                <a:gd name="T37" fmla="*/ 328 h 332"/>
                <a:gd name="T38" fmla="*/ 238 w 340"/>
                <a:gd name="T39" fmla="*/ 320 h 332"/>
                <a:gd name="T40" fmla="*/ 268 w 340"/>
                <a:gd name="T41" fmla="*/ 304 h 332"/>
                <a:gd name="T42" fmla="*/ 292 w 340"/>
                <a:gd name="T43" fmla="*/ 284 h 332"/>
                <a:gd name="T44" fmla="*/ 312 w 340"/>
                <a:gd name="T45" fmla="*/ 260 h 332"/>
                <a:gd name="T46" fmla="*/ 328 w 340"/>
                <a:gd name="T47" fmla="*/ 232 h 332"/>
                <a:gd name="T48" fmla="*/ 338 w 340"/>
                <a:gd name="T49" fmla="*/ 200 h 332"/>
                <a:gd name="T50" fmla="*/ 340 w 340"/>
                <a:gd name="T51" fmla="*/ 166 h 332"/>
                <a:gd name="T52" fmla="*/ 340 w 340"/>
                <a:gd name="T53" fmla="*/ 148 h 332"/>
                <a:gd name="T54" fmla="*/ 334 w 340"/>
                <a:gd name="T55" fmla="*/ 116 h 332"/>
                <a:gd name="T56" fmla="*/ 322 w 340"/>
                <a:gd name="T57" fmla="*/ 84 h 332"/>
                <a:gd name="T58" fmla="*/ 304 w 340"/>
                <a:gd name="T59" fmla="*/ 58 h 332"/>
                <a:gd name="T60" fmla="*/ 280 w 340"/>
                <a:gd name="T61" fmla="*/ 36 h 332"/>
                <a:gd name="T62" fmla="*/ 254 w 340"/>
                <a:gd name="T63" fmla="*/ 18 h 332"/>
                <a:gd name="T64" fmla="*/ 222 w 340"/>
                <a:gd name="T65" fmla="*/ 6 h 332"/>
                <a:gd name="T66" fmla="*/ 188 w 340"/>
                <a:gd name="T67" fmla="*/ 0 h 332"/>
                <a:gd name="T68" fmla="*/ 170 w 340"/>
                <a:gd name="T69" fmla="*/ 0 h 332"/>
                <a:gd name="T70" fmla="*/ 170 w 340"/>
                <a:gd name="T71" fmla="*/ 252 h 332"/>
                <a:gd name="T72" fmla="*/ 136 w 340"/>
                <a:gd name="T73" fmla="*/ 246 h 332"/>
                <a:gd name="T74" fmla="*/ 110 w 340"/>
                <a:gd name="T75" fmla="*/ 228 h 332"/>
                <a:gd name="T76" fmla="*/ 92 w 340"/>
                <a:gd name="T77" fmla="*/ 200 h 332"/>
                <a:gd name="T78" fmla="*/ 86 w 340"/>
                <a:gd name="T79" fmla="*/ 166 h 332"/>
                <a:gd name="T80" fmla="*/ 88 w 340"/>
                <a:gd name="T81" fmla="*/ 148 h 332"/>
                <a:gd name="T82" fmla="*/ 100 w 340"/>
                <a:gd name="T83" fmla="*/ 116 h 332"/>
                <a:gd name="T84" fmla="*/ 122 w 340"/>
                <a:gd name="T85" fmla="*/ 92 h 332"/>
                <a:gd name="T86" fmla="*/ 152 w 340"/>
                <a:gd name="T87" fmla="*/ 80 h 332"/>
                <a:gd name="T88" fmla="*/ 170 w 340"/>
                <a:gd name="T89" fmla="*/ 78 h 332"/>
                <a:gd name="T90" fmla="*/ 204 w 340"/>
                <a:gd name="T91" fmla="*/ 86 h 332"/>
                <a:gd name="T92" fmla="*/ 230 w 340"/>
                <a:gd name="T93" fmla="*/ 102 h 332"/>
                <a:gd name="T94" fmla="*/ 248 w 340"/>
                <a:gd name="T95" fmla="*/ 130 h 332"/>
                <a:gd name="T96" fmla="*/ 254 w 340"/>
                <a:gd name="T97" fmla="*/ 166 h 332"/>
                <a:gd name="T98" fmla="*/ 252 w 340"/>
                <a:gd name="T99" fmla="*/ 184 h 332"/>
                <a:gd name="T100" fmla="*/ 240 w 340"/>
                <a:gd name="T101" fmla="*/ 216 h 332"/>
                <a:gd name="T102" fmla="*/ 218 w 340"/>
                <a:gd name="T103" fmla="*/ 238 h 332"/>
                <a:gd name="T104" fmla="*/ 188 w 340"/>
                <a:gd name="T105" fmla="*/ 252 h 332"/>
                <a:gd name="T106" fmla="*/ 170 w 340"/>
                <a:gd name="T107"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0" h="332">
                  <a:moveTo>
                    <a:pt x="170" y="0"/>
                  </a:moveTo>
                  <a:lnTo>
                    <a:pt x="170" y="0"/>
                  </a:lnTo>
                  <a:lnTo>
                    <a:pt x="152" y="0"/>
                  </a:lnTo>
                  <a:lnTo>
                    <a:pt x="134" y="2"/>
                  </a:lnTo>
                  <a:lnTo>
                    <a:pt x="118" y="6"/>
                  </a:lnTo>
                  <a:lnTo>
                    <a:pt x="102" y="12"/>
                  </a:lnTo>
                  <a:lnTo>
                    <a:pt x="86" y="18"/>
                  </a:lnTo>
                  <a:lnTo>
                    <a:pt x="72" y="26"/>
                  </a:lnTo>
                  <a:lnTo>
                    <a:pt x="60" y="36"/>
                  </a:lnTo>
                  <a:lnTo>
                    <a:pt x="48" y="46"/>
                  </a:lnTo>
                  <a:lnTo>
                    <a:pt x="38" y="58"/>
                  </a:lnTo>
                  <a:lnTo>
                    <a:pt x="28" y="72"/>
                  </a:lnTo>
                  <a:lnTo>
                    <a:pt x="20" y="84"/>
                  </a:lnTo>
                  <a:lnTo>
                    <a:pt x="12" y="100"/>
                  </a:lnTo>
                  <a:lnTo>
                    <a:pt x="6" y="116"/>
                  </a:lnTo>
                  <a:lnTo>
                    <a:pt x="2" y="132"/>
                  </a:lnTo>
                  <a:lnTo>
                    <a:pt x="0" y="148"/>
                  </a:lnTo>
                  <a:lnTo>
                    <a:pt x="0" y="166"/>
                  </a:lnTo>
                  <a:lnTo>
                    <a:pt x="0" y="166"/>
                  </a:lnTo>
                  <a:lnTo>
                    <a:pt x="0" y="184"/>
                  </a:lnTo>
                  <a:lnTo>
                    <a:pt x="2" y="200"/>
                  </a:lnTo>
                  <a:lnTo>
                    <a:pt x="6" y="216"/>
                  </a:lnTo>
                  <a:lnTo>
                    <a:pt x="12" y="232"/>
                  </a:lnTo>
                  <a:lnTo>
                    <a:pt x="20" y="246"/>
                  </a:lnTo>
                  <a:lnTo>
                    <a:pt x="28" y="260"/>
                  </a:lnTo>
                  <a:lnTo>
                    <a:pt x="38" y="272"/>
                  </a:lnTo>
                  <a:lnTo>
                    <a:pt x="48" y="284"/>
                  </a:lnTo>
                  <a:lnTo>
                    <a:pt x="60" y="296"/>
                  </a:lnTo>
                  <a:lnTo>
                    <a:pt x="72" y="304"/>
                  </a:lnTo>
                  <a:lnTo>
                    <a:pt x="86" y="312"/>
                  </a:lnTo>
                  <a:lnTo>
                    <a:pt x="102" y="320"/>
                  </a:lnTo>
                  <a:lnTo>
                    <a:pt x="118" y="324"/>
                  </a:lnTo>
                  <a:lnTo>
                    <a:pt x="134" y="328"/>
                  </a:lnTo>
                  <a:lnTo>
                    <a:pt x="152" y="332"/>
                  </a:lnTo>
                  <a:lnTo>
                    <a:pt x="170" y="332"/>
                  </a:lnTo>
                  <a:lnTo>
                    <a:pt x="170" y="332"/>
                  </a:lnTo>
                  <a:lnTo>
                    <a:pt x="188" y="332"/>
                  </a:lnTo>
                  <a:lnTo>
                    <a:pt x="206" y="328"/>
                  </a:lnTo>
                  <a:lnTo>
                    <a:pt x="222" y="324"/>
                  </a:lnTo>
                  <a:lnTo>
                    <a:pt x="238" y="320"/>
                  </a:lnTo>
                  <a:lnTo>
                    <a:pt x="254" y="312"/>
                  </a:lnTo>
                  <a:lnTo>
                    <a:pt x="268" y="304"/>
                  </a:lnTo>
                  <a:lnTo>
                    <a:pt x="280" y="296"/>
                  </a:lnTo>
                  <a:lnTo>
                    <a:pt x="292" y="284"/>
                  </a:lnTo>
                  <a:lnTo>
                    <a:pt x="304" y="272"/>
                  </a:lnTo>
                  <a:lnTo>
                    <a:pt x="312" y="260"/>
                  </a:lnTo>
                  <a:lnTo>
                    <a:pt x="322" y="246"/>
                  </a:lnTo>
                  <a:lnTo>
                    <a:pt x="328" y="232"/>
                  </a:lnTo>
                  <a:lnTo>
                    <a:pt x="334" y="216"/>
                  </a:lnTo>
                  <a:lnTo>
                    <a:pt x="338" y="200"/>
                  </a:lnTo>
                  <a:lnTo>
                    <a:pt x="340" y="184"/>
                  </a:lnTo>
                  <a:lnTo>
                    <a:pt x="340" y="166"/>
                  </a:lnTo>
                  <a:lnTo>
                    <a:pt x="340" y="166"/>
                  </a:lnTo>
                  <a:lnTo>
                    <a:pt x="340" y="148"/>
                  </a:lnTo>
                  <a:lnTo>
                    <a:pt x="338" y="132"/>
                  </a:lnTo>
                  <a:lnTo>
                    <a:pt x="334" y="116"/>
                  </a:lnTo>
                  <a:lnTo>
                    <a:pt x="328" y="100"/>
                  </a:lnTo>
                  <a:lnTo>
                    <a:pt x="322" y="84"/>
                  </a:lnTo>
                  <a:lnTo>
                    <a:pt x="312" y="72"/>
                  </a:lnTo>
                  <a:lnTo>
                    <a:pt x="304" y="58"/>
                  </a:lnTo>
                  <a:lnTo>
                    <a:pt x="292" y="46"/>
                  </a:lnTo>
                  <a:lnTo>
                    <a:pt x="280" y="36"/>
                  </a:lnTo>
                  <a:lnTo>
                    <a:pt x="268" y="26"/>
                  </a:lnTo>
                  <a:lnTo>
                    <a:pt x="254" y="18"/>
                  </a:lnTo>
                  <a:lnTo>
                    <a:pt x="238" y="12"/>
                  </a:lnTo>
                  <a:lnTo>
                    <a:pt x="222" y="6"/>
                  </a:lnTo>
                  <a:lnTo>
                    <a:pt x="206" y="2"/>
                  </a:lnTo>
                  <a:lnTo>
                    <a:pt x="188" y="0"/>
                  </a:lnTo>
                  <a:lnTo>
                    <a:pt x="170" y="0"/>
                  </a:lnTo>
                  <a:lnTo>
                    <a:pt x="170" y="0"/>
                  </a:lnTo>
                  <a:close/>
                  <a:moveTo>
                    <a:pt x="170" y="252"/>
                  </a:moveTo>
                  <a:lnTo>
                    <a:pt x="170" y="252"/>
                  </a:lnTo>
                  <a:lnTo>
                    <a:pt x="152" y="252"/>
                  </a:lnTo>
                  <a:lnTo>
                    <a:pt x="136" y="246"/>
                  </a:lnTo>
                  <a:lnTo>
                    <a:pt x="122" y="238"/>
                  </a:lnTo>
                  <a:lnTo>
                    <a:pt x="110" y="228"/>
                  </a:lnTo>
                  <a:lnTo>
                    <a:pt x="100" y="216"/>
                  </a:lnTo>
                  <a:lnTo>
                    <a:pt x="92" y="200"/>
                  </a:lnTo>
                  <a:lnTo>
                    <a:pt x="88" y="184"/>
                  </a:lnTo>
                  <a:lnTo>
                    <a:pt x="86" y="166"/>
                  </a:lnTo>
                  <a:lnTo>
                    <a:pt x="86" y="166"/>
                  </a:lnTo>
                  <a:lnTo>
                    <a:pt x="88" y="148"/>
                  </a:lnTo>
                  <a:lnTo>
                    <a:pt x="92" y="130"/>
                  </a:lnTo>
                  <a:lnTo>
                    <a:pt x="100" y="116"/>
                  </a:lnTo>
                  <a:lnTo>
                    <a:pt x="110" y="102"/>
                  </a:lnTo>
                  <a:lnTo>
                    <a:pt x="122" y="92"/>
                  </a:lnTo>
                  <a:lnTo>
                    <a:pt x="136" y="86"/>
                  </a:lnTo>
                  <a:lnTo>
                    <a:pt x="152" y="80"/>
                  </a:lnTo>
                  <a:lnTo>
                    <a:pt x="170" y="78"/>
                  </a:lnTo>
                  <a:lnTo>
                    <a:pt x="170" y="78"/>
                  </a:lnTo>
                  <a:lnTo>
                    <a:pt x="188" y="80"/>
                  </a:lnTo>
                  <a:lnTo>
                    <a:pt x="204" y="86"/>
                  </a:lnTo>
                  <a:lnTo>
                    <a:pt x="218" y="92"/>
                  </a:lnTo>
                  <a:lnTo>
                    <a:pt x="230" y="102"/>
                  </a:lnTo>
                  <a:lnTo>
                    <a:pt x="240" y="116"/>
                  </a:lnTo>
                  <a:lnTo>
                    <a:pt x="248" y="130"/>
                  </a:lnTo>
                  <a:lnTo>
                    <a:pt x="252" y="148"/>
                  </a:lnTo>
                  <a:lnTo>
                    <a:pt x="254" y="166"/>
                  </a:lnTo>
                  <a:lnTo>
                    <a:pt x="254" y="166"/>
                  </a:lnTo>
                  <a:lnTo>
                    <a:pt x="252" y="184"/>
                  </a:lnTo>
                  <a:lnTo>
                    <a:pt x="248" y="200"/>
                  </a:lnTo>
                  <a:lnTo>
                    <a:pt x="240" y="216"/>
                  </a:lnTo>
                  <a:lnTo>
                    <a:pt x="230" y="228"/>
                  </a:lnTo>
                  <a:lnTo>
                    <a:pt x="218" y="238"/>
                  </a:lnTo>
                  <a:lnTo>
                    <a:pt x="204" y="246"/>
                  </a:lnTo>
                  <a:lnTo>
                    <a:pt x="188" y="252"/>
                  </a:lnTo>
                  <a:lnTo>
                    <a:pt x="170" y="252"/>
                  </a:lnTo>
                  <a:lnTo>
                    <a:pt x="170"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5" name="Freeform 9"/>
            <p:cNvSpPr>
              <a:spLocks/>
            </p:cNvSpPr>
            <p:nvPr/>
          </p:nvSpPr>
          <p:spPr bwMode="auto">
            <a:xfrm>
              <a:off x="6654800" y="3257550"/>
              <a:ext cx="812800" cy="514350"/>
            </a:xfrm>
            <a:custGeom>
              <a:avLst/>
              <a:gdLst>
                <a:gd name="T0" fmla="*/ 388 w 512"/>
                <a:gd name="T1" fmla="*/ 0 h 324"/>
                <a:gd name="T2" fmla="*/ 356 w 512"/>
                <a:gd name="T3" fmla="*/ 2 h 324"/>
                <a:gd name="T4" fmla="*/ 328 w 512"/>
                <a:gd name="T5" fmla="*/ 12 h 324"/>
                <a:gd name="T6" fmla="*/ 302 w 512"/>
                <a:gd name="T7" fmla="*/ 28 h 324"/>
                <a:gd name="T8" fmla="*/ 280 w 512"/>
                <a:gd name="T9" fmla="*/ 54 h 324"/>
                <a:gd name="T10" fmla="*/ 272 w 512"/>
                <a:gd name="T11" fmla="*/ 42 h 324"/>
                <a:gd name="T12" fmla="*/ 250 w 512"/>
                <a:gd name="T13" fmla="*/ 22 h 324"/>
                <a:gd name="T14" fmla="*/ 224 w 512"/>
                <a:gd name="T15" fmla="*/ 8 h 324"/>
                <a:gd name="T16" fmla="*/ 192 w 512"/>
                <a:gd name="T17" fmla="*/ 0 h 324"/>
                <a:gd name="T18" fmla="*/ 176 w 512"/>
                <a:gd name="T19" fmla="*/ 0 h 324"/>
                <a:gd name="T20" fmla="*/ 150 w 512"/>
                <a:gd name="T21" fmla="*/ 2 h 324"/>
                <a:gd name="T22" fmla="*/ 124 w 512"/>
                <a:gd name="T23" fmla="*/ 10 h 324"/>
                <a:gd name="T24" fmla="*/ 102 w 512"/>
                <a:gd name="T25" fmla="*/ 24 h 324"/>
                <a:gd name="T26" fmla="*/ 84 w 512"/>
                <a:gd name="T27" fmla="*/ 46 h 324"/>
                <a:gd name="T28" fmla="*/ 0 w 512"/>
                <a:gd name="T29" fmla="*/ 8 h 324"/>
                <a:gd name="T30" fmla="*/ 0 w 512"/>
                <a:gd name="T31" fmla="*/ 290 h 324"/>
                <a:gd name="T32" fmla="*/ 4 w 512"/>
                <a:gd name="T33" fmla="*/ 302 h 324"/>
                <a:gd name="T34" fmla="*/ 10 w 512"/>
                <a:gd name="T35" fmla="*/ 314 h 324"/>
                <a:gd name="T36" fmla="*/ 22 w 512"/>
                <a:gd name="T37" fmla="*/ 322 h 324"/>
                <a:gd name="T38" fmla="*/ 34 w 512"/>
                <a:gd name="T39" fmla="*/ 324 h 324"/>
                <a:gd name="T40" fmla="*/ 86 w 512"/>
                <a:gd name="T41" fmla="*/ 150 h 324"/>
                <a:gd name="T42" fmla="*/ 86 w 512"/>
                <a:gd name="T43" fmla="*/ 134 h 324"/>
                <a:gd name="T44" fmla="*/ 96 w 512"/>
                <a:gd name="T45" fmla="*/ 108 h 324"/>
                <a:gd name="T46" fmla="*/ 116 w 512"/>
                <a:gd name="T47" fmla="*/ 90 h 324"/>
                <a:gd name="T48" fmla="*/ 138 w 512"/>
                <a:gd name="T49" fmla="*/ 80 h 324"/>
                <a:gd name="T50" fmla="*/ 152 w 512"/>
                <a:gd name="T51" fmla="*/ 80 h 324"/>
                <a:gd name="T52" fmla="*/ 178 w 512"/>
                <a:gd name="T53" fmla="*/ 84 h 324"/>
                <a:gd name="T54" fmla="*/ 198 w 512"/>
                <a:gd name="T55" fmla="*/ 98 h 324"/>
                <a:gd name="T56" fmla="*/ 210 w 512"/>
                <a:gd name="T57" fmla="*/ 120 h 324"/>
                <a:gd name="T58" fmla="*/ 214 w 512"/>
                <a:gd name="T59" fmla="*/ 150 h 324"/>
                <a:gd name="T60" fmla="*/ 214 w 512"/>
                <a:gd name="T61" fmla="*/ 290 h 324"/>
                <a:gd name="T62" fmla="*/ 216 w 512"/>
                <a:gd name="T63" fmla="*/ 302 h 324"/>
                <a:gd name="T64" fmla="*/ 224 w 512"/>
                <a:gd name="T65" fmla="*/ 314 h 324"/>
                <a:gd name="T66" fmla="*/ 234 w 512"/>
                <a:gd name="T67" fmla="*/ 322 h 324"/>
                <a:gd name="T68" fmla="*/ 248 w 512"/>
                <a:gd name="T69" fmla="*/ 324 h 324"/>
                <a:gd name="T70" fmla="*/ 298 w 512"/>
                <a:gd name="T71" fmla="*/ 150 h 324"/>
                <a:gd name="T72" fmla="*/ 300 w 512"/>
                <a:gd name="T73" fmla="*/ 134 h 324"/>
                <a:gd name="T74" fmla="*/ 310 w 512"/>
                <a:gd name="T75" fmla="*/ 108 h 324"/>
                <a:gd name="T76" fmla="*/ 328 w 512"/>
                <a:gd name="T77" fmla="*/ 90 h 324"/>
                <a:gd name="T78" fmla="*/ 352 w 512"/>
                <a:gd name="T79" fmla="*/ 80 h 324"/>
                <a:gd name="T80" fmla="*/ 366 w 512"/>
                <a:gd name="T81" fmla="*/ 80 h 324"/>
                <a:gd name="T82" fmla="*/ 392 w 512"/>
                <a:gd name="T83" fmla="*/ 84 h 324"/>
                <a:gd name="T84" fmla="*/ 410 w 512"/>
                <a:gd name="T85" fmla="*/ 98 h 324"/>
                <a:gd name="T86" fmla="*/ 424 w 512"/>
                <a:gd name="T87" fmla="*/ 120 h 324"/>
                <a:gd name="T88" fmla="*/ 428 w 512"/>
                <a:gd name="T89" fmla="*/ 150 h 324"/>
                <a:gd name="T90" fmla="*/ 428 w 512"/>
                <a:gd name="T91" fmla="*/ 290 h 324"/>
                <a:gd name="T92" fmla="*/ 430 w 512"/>
                <a:gd name="T93" fmla="*/ 302 h 324"/>
                <a:gd name="T94" fmla="*/ 438 w 512"/>
                <a:gd name="T95" fmla="*/ 314 h 324"/>
                <a:gd name="T96" fmla="*/ 448 w 512"/>
                <a:gd name="T97" fmla="*/ 322 h 324"/>
                <a:gd name="T98" fmla="*/ 462 w 512"/>
                <a:gd name="T99" fmla="*/ 324 h 324"/>
                <a:gd name="T100" fmla="*/ 512 w 512"/>
                <a:gd name="T101" fmla="*/ 122 h 324"/>
                <a:gd name="T102" fmla="*/ 510 w 512"/>
                <a:gd name="T103" fmla="*/ 96 h 324"/>
                <a:gd name="T104" fmla="*/ 502 w 512"/>
                <a:gd name="T105" fmla="*/ 72 h 324"/>
                <a:gd name="T106" fmla="*/ 492 w 512"/>
                <a:gd name="T107" fmla="*/ 52 h 324"/>
                <a:gd name="T108" fmla="*/ 478 w 512"/>
                <a:gd name="T109" fmla="*/ 34 h 324"/>
                <a:gd name="T110" fmla="*/ 460 w 512"/>
                <a:gd name="T111" fmla="*/ 20 h 324"/>
                <a:gd name="T112" fmla="*/ 438 w 512"/>
                <a:gd name="T113" fmla="*/ 8 h 324"/>
                <a:gd name="T114" fmla="*/ 414 w 512"/>
                <a:gd name="T115" fmla="*/ 2 h 324"/>
                <a:gd name="T116" fmla="*/ 388 w 512"/>
                <a:gd name="T11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324">
                  <a:moveTo>
                    <a:pt x="388" y="0"/>
                  </a:moveTo>
                  <a:lnTo>
                    <a:pt x="388" y="0"/>
                  </a:lnTo>
                  <a:lnTo>
                    <a:pt x="372" y="0"/>
                  </a:lnTo>
                  <a:lnTo>
                    <a:pt x="356" y="2"/>
                  </a:lnTo>
                  <a:lnTo>
                    <a:pt x="342" y="6"/>
                  </a:lnTo>
                  <a:lnTo>
                    <a:pt x="328" y="12"/>
                  </a:lnTo>
                  <a:lnTo>
                    <a:pt x="314" y="18"/>
                  </a:lnTo>
                  <a:lnTo>
                    <a:pt x="302" y="28"/>
                  </a:lnTo>
                  <a:lnTo>
                    <a:pt x="290" y="40"/>
                  </a:lnTo>
                  <a:lnTo>
                    <a:pt x="280" y="54"/>
                  </a:lnTo>
                  <a:lnTo>
                    <a:pt x="280" y="54"/>
                  </a:lnTo>
                  <a:lnTo>
                    <a:pt x="272" y="42"/>
                  </a:lnTo>
                  <a:lnTo>
                    <a:pt x="262" y="30"/>
                  </a:lnTo>
                  <a:lnTo>
                    <a:pt x="250" y="22"/>
                  </a:lnTo>
                  <a:lnTo>
                    <a:pt x="238" y="14"/>
                  </a:lnTo>
                  <a:lnTo>
                    <a:pt x="224" y="8"/>
                  </a:lnTo>
                  <a:lnTo>
                    <a:pt x="208" y="4"/>
                  </a:lnTo>
                  <a:lnTo>
                    <a:pt x="192" y="0"/>
                  </a:lnTo>
                  <a:lnTo>
                    <a:pt x="176" y="0"/>
                  </a:lnTo>
                  <a:lnTo>
                    <a:pt x="176" y="0"/>
                  </a:lnTo>
                  <a:lnTo>
                    <a:pt x="162" y="0"/>
                  </a:lnTo>
                  <a:lnTo>
                    <a:pt x="150" y="2"/>
                  </a:lnTo>
                  <a:lnTo>
                    <a:pt x="136" y="6"/>
                  </a:lnTo>
                  <a:lnTo>
                    <a:pt x="124" y="10"/>
                  </a:lnTo>
                  <a:lnTo>
                    <a:pt x="114" y="16"/>
                  </a:lnTo>
                  <a:lnTo>
                    <a:pt x="102" y="24"/>
                  </a:lnTo>
                  <a:lnTo>
                    <a:pt x="92" y="34"/>
                  </a:lnTo>
                  <a:lnTo>
                    <a:pt x="84" y="46"/>
                  </a:lnTo>
                  <a:lnTo>
                    <a:pt x="84" y="8"/>
                  </a:lnTo>
                  <a:lnTo>
                    <a:pt x="0" y="8"/>
                  </a:lnTo>
                  <a:lnTo>
                    <a:pt x="0" y="290"/>
                  </a:lnTo>
                  <a:lnTo>
                    <a:pt x="0" y="290"/>
                  </a:lnTo>
                  <a:lnTo>
                    <a:pt x="2" y="296"/>
                  </a:lnTo>
                  <a:lnTo>
                    <a:pt x="4" y="302"/>
                  </a:lnTo>
                  <a:lnTo>
                    <a:pt x="6" y="308"/>
                  </a:lnTo>
                  <a:lnTo>
                    <a:pt x="10" y="314"/>
                  </a:lnTo>
                  <a:lnTo>
                    <a:pt x="16" y="318"/>
                  </a:lnTo>
                  <a:lnTo>
                    <a:pt x="22" y="322"/>
                  </a:lnTo>
                  <a:lnTo>
                    <a:pt x="28" y="324"/>
                  </a:lnTo>
                  <a:lnTo>
                    <a:pt x="34" y="324"/>
                  </a:lnTo>
                  <a:lnTo>
                    <a:pt x="86" y="324"/>
                  </a:lnTo>
                  <a:lnTo>
                    <a:pt x="86" y="150"/>
                  </a:lnTo>
                  <a:lnTo>
                    <a:pt x="86" y="150"/>
                  </a:lnTo>
                  <a:lnTo>
                    <a:pt x="86" y="134"/>
                  </a:lnTo>
                  <a:lnTo>
                    <a:pt x="90" y="120"/>
                  </a:lnTo>
                  <a:lnTo>
                    <a:pt x="96" y="108"/>
                  </a:lnTo>
                  <a:lnTo>
                    <a:pt x="106" y="98"/>
                  </a:lnTo>
                  <a:lnTo>
                    <a:pt x="116" y="90"/>
                  </a:lnTo>
                  <a:lnTo>
                    <a:pt x="126" y="84"/>
                  </a:lnTo>
                  <a:lnTo>
                    <a:pt x="138" y="80"/>
                  </a:lnTo>
                  <a:lnTo>
                    <a:pt x="152" y="80"/>
                  </a:lnTo>
                  <a:lnTo>
                    <a:pt x="152" y="80"/>
                  </a:lnTo>
                  <a:lnTo>
                    <a:pt x="166" y="80"/>
                  </a:lnTo>
                  <a:lnTo>
                    <a:pt x="178" y="84"/>
                  </a:lnTo>
                  <a:lnTo>
                    <a:pt x="188" y="90"/>
                  </a:lnTo>
                  <a:lnTo>
                    <a:pt x="198" y="98"/>
                  </a:lnTo>
                  <a:lnTo>
                    <a:pt x="204" y="108"/>
                  </a:lnTo>
                  <a:lnTo>
                    <a:pt x="210" y="120"/>
                  </a:lnTo>
                  <a:lnTo>
                    <a:pt x="212" y="134"/>
                  </a:lnTo>
                  <a:lnTo>
                    <a:pt x="214" y="150"/>
                  </a:lnTo>
                  <a:lnTo>
                    <a:pt x="214" y="290"/>
                  </a:lnTo>
                  <a:lnTo>
                    <a:pt x="214" y="290"/>
                  </a:lnTo>
                  <a:lnTo>
                    <a:pt x="214" y="296"/>
                  </a:lnTo>
                  <a:lnTo>
                    <a:pt x="216" y="302"/>
                  </a:lnTo>
                  <a:lnTo>
                    <a:pt x="220" y="308"/>
                  </a:lnTo>
                  <a:lnTo>
                    <a:pt x="224" y="314"/>
                  </a:lnTo>
                  <a:lnTo>
                    <a:pt x="230" y="318"/>
                  </a:lnTo>
                  <a:lnTo>
                    <a:pt x="234" y="322"/>
                  </a:lnTo>
                  <a:lnTo>
                    <a:pt x="242" y="324"/>
                  </a:lnTo>
                  <a:lnTo>
                    <a:pt x="248" y="324"/>
                  </a:lnTo>
                  <a:lnTo>
                    <a:pt x="298" y="324"/>
                  </a:lnTo>
                  <a:lnTo>
                    <a:pt x="298" y="150"/>
                  </a:lnTo>
                  <a:lnTo>
                    <a:pt x="298" y="150"/>
                  </a:lnTo>
                  <a:lnTo>
                    <a:pt x="300" y="134"/>
                  </a:lnTo>
                  <a:lnTo>
                    <a:pt x="304" y="120"/>
                  </a:lnTo>
                  <a:lnTo>
                    <a:pt x="310" y="108"/>
                  </a:lnTo>
                  <a:lnTo>
                    <a:pt x="318" y="98"/>
                  </a:lnTo>
                  <a:lnTo>
                    <a:pt x="328" y="90"/>
                  </a:lnTo>
                  <a:lnTo>
                    <a:pt x="340" y="84"/>
                  </a:lnTo>
                  <a:lnTo>
                    <a:pt x="352" y="80"/>
                  </a:lnTo>
                  <a:lnTo>
                    <a:pt x="366" y="80"/>
                  </a:lnTo>
                  <a:lnTo>
                    <a:pt x="366" y="80"/>
                  </a:lnTo>
                  <a:lnTo>
                    <a:pt x="380" y="80"/>
                  </a:lnTo>
                  <a:lnTo>
                    <a:pt x="392" y="84"/>
                  </a:lnTo>
                  <a:lnTo>
                    <a:pt x="402" y="90"/>
                  </a:lnTo>
                  <a:lnTo>
                    <a:pt x="410" y="98"/>
                  </a:lnTo>
                  <a:lnTo>
                    <a:pt x="418" y="108"/>
                  </a:lnTo>
                  <a:lnTo>
                    <a:pt x="424" y="120"/>
                  </a:lnTo>
                  <a:lnTo>
                    <a:pt x="426" y="134"/>
                  </a:lnTo>
                  <a:lnTo>
                    <a:pt x="428" y="150"/>
                  </a:lnTo>
                  <a:lnTo>
                    <a:pt x="428" y="290"/>
                  </a:lnTo>
                  <a:lnTo>
                    <a:pt x="428" y="290"/>
                  </a:lnTo>
                  <a:lnTo>
                    <a:pt x="428" y="296"/>
                  </a:lnTo>
                  <a:lnTo>
                    <a:pt x="430" y="302"/>
                  </a:lnTo>
                  <a:lnTo>
                    <a:pt x="434" y="308"/>
                  </a:lnTo>
                  <a:lnTo>
                    <a:pt x="438" y="314"/>
                  </a:lnTo>
                  <a:lnTo>
                    <a:pt x="442" y="318"/>
                  </a:lnTo>
                  <a:lnTo>
                    <a:pt x="448" y="322"/>
                  </a:lnTo>
                  <a:lnTo>
                    <a:pt x="454" y="324"/>
                  </a:lnTo>
                  <a:lnTo>
                    <a:pt x="462" y="324"/>
                  </a:lnTo>
                  <a:lnTo>
                    <a:pt x="512" y="324"/>
                  </a:lnTo>
                  <a:lnTo>
                    <a:pt x="512" y="122"/>
                  </a:lnTo>
                  <a:lnTo>
                    <a:pt x="512" y="122"/>
                  </a:lnTo>
                  <a:lnTo>
                    <a:pt x="510" y="96"/>
                  </a:lnTo>
                  <a:lnTo>
                    <a:pt x="506" y="84"/>
                  </a:lnTo>
                  <a:lnTo>
                    <a:pt x="502" y="72"/>
                  </a:lnTo>
                  <a:lnTo>
                    <a:pt x="498" y="62"/>
                  </a:lnTo>
                  <a:lnTo>
                    <a:pt x="492" y="52"/>
                  </a:lnTo>
                  <a:lnTo>
                    <a:pt x="486" y="42"/>
                  </a:lnTo>
                  <a:lnTo>
                    <a:pt x="478" y="34"/>
                  </a:lnTo>
                  <a:lnTo>
                    <a:pt x="470" y="26"/>
                  </a:lnTo>
                  <a:lnTo>
                    <a:pt x="460" y="20"/>
                  </a:lnTo>
                  <a:lnTo>
                    <a:pt x="450" y="14"/>
                  </a:lnTo>
                  <a:lnTo>
                    <a:pt x="438" y="8"/>
                  </a:lnTo>
                  <a:lnTo>
                    <a:pt x="426" y="4"/>
                  </a:lnTo>
                  <a:lnTo>
                    <a:pt x="414" y="2"/>
                  </a:lnTo>
                  <a:lnTo>
                    <a:pt x="388" y="0"/>
                  </a:lnTo>
                  <a:lnTo>
                    <a:pt x="3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6" name="Freeform 10"/>
            <p:cNvSpPr>
              <a:spLocks/>
            </p:cNvSpPr>
            <p:nvPr/>
          </p:nvSpPr>
          <p:spPr bwMode="auto">
            <a:xfrm>
              <a:off x="4724400" y="3257550"/>
              <a:ext cx="476250" cy="527050"/>
            </a:xfrm>
            <a:custGeom>
              <a:avLst/>
              <a:gdLst>
                <a:gd name="T0" fmla="*/ 144 w 300"/>
                <a:gd name="T1" fmla="*/ 126 h 332"/>
                <a:gd name="T2" fmla="*/ 124 w 300"/>
                <a:gd name="T3" fmla="*/ 122 h 332"/>
                <a:gd name="T4" fmla="*/ 104 w 300"/>
                <a:gd name="T5" fmla="*/ 114 h 332"/>
                <a:gd name="T6" fmla="*/ 98 w 300"/>
                <a:gd name="T7" fmla="*/ 104 h 332"/>
                <a:gd name="T8" fmla="*/ 96 w 300"/>
                <a:gd name="T9" fmla="*/ 98 h 332"/>
                <a:gd name="T10" fmla="*/ 100 w 300"/>
                <a:gd name="T11" fmla="*/ 86 h 332"/>
                <a:gd name="T12" fmla="*/ 108 w 300"/>
                <a:gd name="T13" fmla="*/ 78 h 332"/>
                <a:gd name="T14" fmla="*/ 124 w 300"/>
                <a:gd name="T15" fmla="*/ 72 h 332"/>
                <a:gd name="T16" fmla="*/ 144 w 300"/>
                <a:gd name="T17" fmla="*/ 70 h 332"/>
                <a:gd name="T18" fmla="*/ 192 w 300"/>
                <a:gd name="T19" fmla="*/ 76 h 332"/>
                <a:gd name="T20" fmla="*/ 232 w 300"/>
                <a:gd name="T21" fmla="*/ 90 h 332"/>
                <a:gd name="T22" fmla="*/ 238 w 300"/>
                <a:gd name="T23" fmla="*/ 92 h 332"/>
                <a:gd name="T24" fmla="*/ 258 w 300"/>
                <a:gd name="T25" fmla="*/ 90 h 332"/>
                <a:gd name="T26" fmla="*/ 268 w 300"/>
                <a:gd name="T27" fmla="*/ 82 h 332"/>
                <a:gd name="T28" fmla="*/ 276 w 300"/>
                <a:gd name="T29" fmla="*/ 72 h 332"/>
                <a:gd name="T30" fmla="*/ 292 w 300"/>
                <a:gd name="T31" fmla="*/ 38 h 332"/>
                <a:gd name="T32" fmla="*/ 224 w 300"/>
                <a:gd name="T33" fmla="*/ 12 h 332"/>
                <a:gd name="T34" fmla="*/ 166 w 300"/>
                <a:gd name="T35" fmla="*/ 2 h 332"/>
                <a:gd name="T36" fmla="*/ 146 w 300"/>
                <a:gd name="T37" fmla="*/ 0 h 332"/>
                <a:gd name="T38" fmla="*/ 94 w 300"/>
                <a:gd name="T39" fmla="*/ 6 h 332"/>
                <a:gd name="T40" fmla="*/ 50 w 300"/>
                <a:gd name="T41" fmla="*/ 24 h 332"/>
                <a:gd name="T42" fmla="*/ 32 w 300"/>
                <a:gd name="T43" fmla="*/ 38 h 332"/>
                <a:gd name="T44" fmla="*/ 20 w 300"/>
                <a:gd name="T45" fmla="*/ 56 h 332"/>
                <a:gd name="T46" fmla="*/ 12 w 300"/>
                <a:gd name="T47" fmla="*/ 76 h 332"/>
                <a:gd name="T48" fmla="*/ 8 w 300"/>
                <a:gd name="T49" fmla="*/ 98 h 332"/>
                <a:gd name="T50" fmla="*/ 10 w 300"/>
                <a:gd name="T51" fmla="*/ 116 h 332"/>
                <a:gd name="T52" fmla="*/ 20 w 300"/>
                <a:gd name="T53" fmla="*/ 148 h 332"/>
                <a:gd name="T54" fmla="*/ 46 w 300"/>
                <a:gd name="T55" fmla="*/ 174 h 332"/>
                <a:gd name="T56" fmla="*/ 92 w 300"/>
                <a:gd name="T57" fmla="*/ 192 h 332"/>
                <a:gd name="T58" fmla="*/ 142 w 300"/>
                <a:gd name="T59" fmla="*/ 202 h 332"/>
                <a:gd name="T60" fmla="*/ 170 w 300"/>
                <a:gd name="T61" fmla="*/ 206 h 332"/>
                <a:gd name="T62" fmla="*/ 202 w 300"/>
                <a:gd name="T63" fmla="*/ 214 h 332"/>
                <a:gd name="T64" fmla="*/ 212 w 300"/>
                <a:gd name="T65" fmla="*/ 224 h 332"/>
                <a:gd name="T66" fmla="*/ 212 w 300"/>
                <a:gd name="T67" fmla="*/ 232 h 332"/>
                <a:gd name="T68" fmla="*/ 208 w 300"/>
                <a:gd name="T69" fmla="*/ 246 h 332"/>
                <a:gd name="T70" fmla="*/ 194 w 300"/>
                <a:gd name="T71" fmla="*/ 256 h 332"/>
                <a:gd name="T72" fmla="*/ 172 w 300"/>
                <a:gd name="T73" fmla="*/ 260 h 332"/>
                <a:gd name="T74" fmla="*/ 142 w 300"/>
                <a:gd name="T75" fmla="*/ 262 h 332"/>
                <a:gd name="T76" fmla="*/ 106 w 300"/>
                <a:gd name="T77" fmla="*/ 258 h 332"/>
                <a:gd name="T78" fmla="*/ 76 w 300"/>
                <a:gd name="T79" fmla="*/ 248 h 332"/>
                <a:gd name="T80" fmla="*/ 30 w 300"/>
                <a:gd name="T81" fmla="*/ 228 h 332"/>
                <a:gd name="T82" fmla="*/ 0 w 300"/>
                <a:gd name="T83" fmla="*/ 292 h 332"/>
                <a:gd name="T84" fmla="*/ 34 w 300"/>
                <a:gd name="T85" fmla="*/ 310 h 332"/>
                <a:gd name="T86" fmla="*/ 70 w 300"/>
                <a:gd name="T87" fmla="*/ 322 h 332"/>
                <a:gd name="T88" fmla="*/ 140 w 300"/>
                <a:gd name="T89" fmla="*/ 332 h 332"/>
                <a:gd name="T90" fmla="*/ 178 w 300"/>
                <a:gd name="T91" fmla="*/ 332 h 332"/>
                <a:gd name="T92" fmla="*/ 238 w 300"/>
                <a:gd name="T93" fmla="*/ 318 h 332"/>
                <a:gd name="T94" fmla="*/ 260 w 300"/>
                <a:gd name="T95" fmla="*/ 308 h 332"/>
                <a:gd name="T96" fmla="*/ 278 w 300"/>
                <a:gd name="T97" fmla="*/ 292 h 332"/>
                <a:gd name="T98" fmla="*/ 290 w 300"/>
                <a:gd name="T99" fmla="*/ 276 h 332"/>
                <a:gd name="T100" fmla="*/ 298 w 300"/>
                <a:gd name="T101" fmla="*/ 254 h 332"/>
                <a:gd name="T102" fmla="*/ 300 w 300"/>
                <a:gd name="T103" fmla="*/ 232 h 332"/>
                <a:gd name="T104" fmla="*/ 300 w 300"/>
                <a:gd name="T105" fmla="*/ 220 h 332"/>
                <a:gd name="T106" fmla="*/ 296 w 300"/>
                <a:gd name="T107" fmla="*/ 200 h 332"/>
                <a:gd name="T108" fmla="*/ 282 w 300"/>
                <a:gd name="T109" fmla="*/ 176 h 332"/>
                <a:gd name="T110" fmla="*/ 250 w 300"/>
                <a:gd name="T111" fmla="*/ 150 h 332"/>
                <a:gd name="T112" fmla="*/ 206 w 300"/>
                <a:gd name="T113" fmla="*/ 136 h 332"/>
                <a:gd name="T114" fmla="*/ 182 w 300"/>
                <a:gd name="T115" fmla="*/ 1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332">
                  <a:moveTo>
                    <a:pt x="182" y="132"/>
                  </a:moveTo>
                  <a:lnTo>
                    <a:pt x="144" y="126"/>
                  </a:lnTo>
                  <a:lnTo>
                    <a:pt x="144" y="126"/>
                  </a:lnTo>
                  <a:lnTo>
                    <a:pt x="124" y="122"/>
                  </a:lnTo>
                  <a:lnTo>
                    <a:pt x="110" y="118"/>
                  </a:lnTo>
                  <a:lnTo>
                    <a:pt x="104" y="114"/>
                  </a:lnTo>
                  <a:lnTo>
                    <a:pt x="100" y="110"/>
                  </a:lnTo>
                  <a:lnTo>
                    <a:pt x="98" y="104"/>
                  </a:lnTo>
                  <a:lnTo>
                    <a:pt x="96" y="98"/>
                  </a:lnTo>
                  <a:lnTo>
                    <a:pt x="96" y="98"/>
                  </a:lnTo>
                  <a:lnTo>
                    <a:pt x="98" y="92"/>
                  </a:lnTo>
                  <a:lnTo>
                    <a:pt x="100" y="86"/>
                  </a:lnTo>
                  <a:lnTo>
                    <a:pt x="104" y="82"/>
                  </a:lnTo>
                  <a:lnTo>
                    <a:pt x="108" y="78"/>
                  </a:lnTo>
                  <a:lnTo>
                    <a:pt x="116" y="74"/>
                  </a:lnTo>
                  <a:lnTo>
                    <a:pt x="124" y="72"/>
                  </a:lnTo>
                  <a:lnTo>
                    <a:pt x="144" y="70"/>
                  </a:lnTo>
                  <a:lnTo>
                    <a:pt x="144" y="70"/>
                  </a:lnTo>
                  <a:lnTo>
                    <a:pt x="168" y="72"/>
                  </a:lnTo>
                  <a:lnTo>
                    <a:pt x="192" y="76"/>
                  </a:lnTo>
                  <a:lnTo>
                    <a:pt x="212" y="82"/>
                  </a:lnTo>
                  <a:lnTo>
                    <a:pt x="232" y="90"/>
                  </a:lnTo>
                  <a:lnTo>
                    <a:pt x="232" y="90"/>
                  </a:lnTo>
                  <a:lnTo>
                    <a:pt x="238" y="92"/>
                  </a:lnTo>
                  <a:lnTo>
                    <a:pt x="246" y="92"/>
                  </a:lnTo>
                  <a:lnTo>
                    <a:pt x="258" y="90"/>
                  </a:lnTo>
                  <a:lnTo>
                    <a:pt x="264" y="86"/>
                  </a:lnTo>
                  <a:lnTo>
                    <a:pt x="268" y="82"/>
                  </a:lnTo>
                  <a:lnTo>
                    <a:pt x="274" y="78"/>
                  </a:lnTo>
                  <a:lnTo>
                    <a:pt x="276" y="72"/>
                  </a:lnTo>
                  <a:lnTo>
                    <a:pt x="292" y="38"/>
                  </a:lnTo>
                  <a:lnTo>
                    <a:pt x="292" y="38"/>
                  </a:lnTo>
                  <a:lnTo>
                    <a:pt x="260" y="22"/>
                  </a:lnTo>
                  <a:lnTo>
                    <a:pt x="224" y="12"/>
                  </a:lnTo>
                  <a:lnTo>
                    <a:pt x="186" y="4"/>
                  </a:lnTo>
                  <a:lnTo>
                    <a:pt x="166" y="2"/>
                  </a:lnTo>
                  <a:lnTo>
                    <a:pt x="146" y="0"/>
                  </a:lnTo>
                  <a:lnTo>
                    <a:pt x="146" y="0"/>
                  </a:lnTo>
                  <a:lnTo>
                    <a:pt x="118" y="2"/>
                  </a:lnTo>
                  <a:lnTo>
                    <a:pt x="94" y="6"/>
                  </a:lnTo>
                  <a:lnTo>
                    <a:pt x="70" y="14"/>
                  </a:lnTo>
                  <a:lnTo>
                    <a:pt x="50" y="24"/>
                  </a:lnTo>
                  <a:lnTo>
                    <a:pt x="40" y="30"/>
                  </a:lnTo>
                  <a:lnTo>
                    <a:pt x="32" y="38"/>
                  </a:lnTo>
                  <a:lnTo>
                    <a:pt x="26" y="46"/>
                  </a:lnTo>
                  <a:lnTo>
                    <a:pt x="20" y="56"/>
                  </a:lnTo>
                  <a:lnTo>
                    <a:pt x="16" y="64"/>
                  </a:lnTo>
                  <a:lnTo>
                    <a:pt x="12" y="76"/>
                  </a:lnTo>
                  <a:lnTo>
                    <a:pt x="10" y="86"/>
                  </a:lnTo>
                  <a:lnTo>
                    <a:pt x="8" y="98"/>
                  </a:lnTo>
                  <a:lnTo>
                    <a:pt x="8" y="98"/>
                  </a:lnTo>
                  <a:lnTo>
                    <a:pt x="10" y="116"/>
                  </a:lnTo>
                  <a:lnTo>
                    <a:pt x="12" y="134"/>
                  </a:lnTo>
                  <a:lnTo>
                    <a:pt x="20" y="148"/>
                  </a:lnTo>
                  <a:lnTo>
                    <a:pt x="30" y="162"/>
                  </a:lnTo>
                  <a:lnTo>
                    <a:pt x="46" y="174"/>
                  </a:lnTo>
                  <a:lnTo>
                    <a:pt x="66" y="184"/>
                  </a:lnTo>
                  <a:lnTo>
                    <a:pt x="92" y="192"/>
                  </a:lnTo>
                  <a:lnTo>
                    <a:pt x="124" y="200"/>
                  </a:lnTo>
                  <a:lnTo>
                    <a:pt x="142" y="202"/>
                  </a:lnTo>
                  <a:lnTo>
                    <a:pt x="142" y="202"/>
                  </a:lnTo>
                  <a:lnTo>
                    <a:pt x="170" y="206"/>
                  </a:lnTo>
                  <a:lnTo>
                    <a:pt x="192" y="210"/>
                  </a:lnTo>
                  <a:lnTo>
                    <a:pt x="202" y="214"/>
                  </a:lnTo>
                  <a:lnTo>
                    <a:pt x="208" y="218"/>
                  </a:lnTo>
                  <a:lnTo>
                    <a:pt x="212" y="224"/>
                  </a:lnTo>
                  <a:lnTo>
                    <a:pt x="212" y="232"/>
                  </a:lnTo>
                  <a:lnTo>
                    <a:pt x="212" y="232"/>
                  </a:lnTo>
                  <a:lnTo>
                    <a:pt x="212" y="240"/>
                  </a:lnTo>
                  <a:lnTo>
                    <a:pt x="208" y="246"/>
                  </a:lnTo>
                  <a:lnTo>
                    <a:pt x="202" y="252"/>
                  </a:lnTo>
                  <a:lnTo>
                    <a:pt x="194" y="256"/>
                  </a:lnTo>
                  <a:lnTo>
                    <a:pt x="184" y="258"/>
                  </a:lnTo>
                  <a:lnTo>
                    <a:pt x="172" y="260"/>
                  </a:lnTo>
                  <a:lnTo>
                    <a:pt x="142" y="262"/>
                  </a:lnTo>
                  <a:lnTo>
                    <a:pt x="142" y="262"/>
                  </a:lnTo>
                  <a:lnTo>
                    <a:pt x="124" y="260"/>
                  </a:lnTo>
                  <a:lnTo>
                    <a:pt x="106" y="258"/>
                  </a:lnTo>
                  <a:lnTo>
                    <a:pt x="90" y="254"/>
                  </a:lnTo>
                  <a:lnTo>
                    <a:pt x="76" y="248"/>
                  </a:lnTo>
                  <a:lnTo>
                    <a:pt x="50" y="238"/>
                  </a:lnTo>
                  <a:lnTo>
                    <a:pt x="30" y="228"/>
                  </a:lnTo>
                  <a:lnTo>
                    <a:pt x="0" y="292"/>
                  </a:lnTo>
                  <a:lnTo>
                    <a:pt x="0" y="292"/>
                  </a:lnTo>
                  <a:lnTo>
                    <a:pt x="16" y="302"/>
                  </a:lnTo>
                  <a:lnTo>
                    <a:pt x="34" y="310"/>
                  </a:lnTo>
                  <a:lnTo>
                    <a:pt x="52" y="316"/>
                  </a:lnTo>
                  <a:lnTo>
                    <a:pt x="70" y="322"/>
                  </a:lnTo>
                  <a:lnTo>
                    <a:pt x="106" y="330"/>
                  </a:lnTo>
                  <a:lnTo>
                    <a:pt x="140" y="332"/>
                  </a:lnTo>
                  <a:lnTo>
                    <a:pt x="140" y="332"/>
                  </a:lnTo>
                  <a:lnTo>
                    <a:pt x="178" y="332"/>
                  </a:lnTo>
                  <a:lnTo>
                    <a:pt x="210" y="326"/>
                  </a:lnTo>
                  <a:lnTo>
                    <a:pt x="238" y="318"/>
                  </a:lnTo>
                  <a:lnTo>
                    <a:pt x="250" y="314"/>
                  </a:lnTo>
                  <a:lnTo>
                    <a:pt x="260" y="308"/>
                  </a:lnTo>
                  <a:lnTo>
                    <a:pt x="270" y="300"/>
                  </a:lnTo>
                  <a:lnTo>
                    <a:pt x="278" y="292"/>
                  </a:lnTo>
                  <a:lnTo>
                    <a:pt x="284" y="284"/>
                  </a:lnTo>
                  <a:lnTo>
                    <a:pt x="290" y="276"/>
                  </a:lnTo>
                  <a:lnTo>
                    <a:pt x="294" y="266"/>
                  </a:lnTo>
                  <a:lnTo>
                    <a:pt x="298" y="254"/>
                  </a:lnTo>
                  <a:lnTo>
                    <a:pt x="300" y="244"/>
                  </a:lnTo>
                  <a:lnTo>
                    <a:pt x="300" y="232"/>
                  </a:lnTo>
                  <a:lnTo>
                    <a:pt x="300" y="232"/>
                  </a:lnTo>
                  <a:lnTo>
                    <a:pt x="300" y="220"/>
                  </a:lnTo>
                  <a:lnTo>
                    <a:pt x="298" y="210"/>
                  </a:lnTo>
                  <a:lnTo>
                    <a:pt x="296" y="200"/>
                  </a:lnTo>
                  <a:lnTo>
                    <a:pt x="292" y="192"/>
                  </a:lnTo>
                  <a:lnTo>
                    <a:pt x="282" y="176"/>
                  </a:lnTo>
                  <a:lnTo>
                    <a:pt x="268" y="162"/>
                  </a:lnTo>
                  <a:lnTo>
                    <a:pt x="250" y="150"/>
                  </a:lnTo>
                  <a:lnTo>
                    <a:pt x="230" y="142"/>
                  </a:lnTo>
                  <a:lnTo>
                    <a:pt x="206" y="136"/>
                  </a:lnTo>
                  <a:lnTo>
                    <a:pt x="182" y="132"/>
                  </a:lnTo>
                  <a:lnTo>
                    <a:pt x="182"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grpSp>
      <p:sp>
        <p:nvSpPr>
          <p:cNvPr id="13" name="Text Placeholder 3"/>
          <p:cNvSpPr>
            <a:spLocks noGrp="1"/>
          </p:cNvSpPr>
          <p:nvPr>
            <p:ph type="body" sz="quarter" idx="16" hasCustomPrompt="1"/>
          </p:nvPr>
        </p:nvSpPr>
        <p:spPr>
          <a:xfrm>
            <a:off x="466725" y="4447235"/>
            <a:ext cx="1823085" cy="180634"/>
          </a:xfrm>
        </p:spPr>
        <p:txBody>
          <a:bodyPr tIns="0" bIns="0" anchor="b"/>
          <a:lstStyle>
            <a:lvl1pPr marL="0" indent="0">
              <a:buNone/>
              <a:defRPr sz="600">
                <a:solidFill>
                  <a:schemeClr val="accent6"/>
                </a:solidFill>
              </a:defRPr>
            </a:lvl1pPr>
          </a:lstStyle>
          <a:p>
            <a:pPr lvl="0"/>
            <a:r>
              <a:rPr lang="en-US" dirty="0"/>
              <a:t>Optional small text </a:t>
            </a:r>
            <a:endParaRPr lang="en-GB" dirty="0"/>
          </a:p>
        </p:txBody>
      </p:sp>
      <p:grpSp>
        <p:nvGrpSpPr>
          <p:cNvPr id="15" name="Group 14"/>
          <p:cNvGrpSpPr/>
          <p:nvPr userDrawn="1"/>
        </p:nvGrpSpPr>
        <p:grpSpPr>
          <a:xfrm>
            <a:off x="4747670" y="438150"/>
            <a:ext cx="3939130" cy="1276350"/>
            <a:chOff x="3768588" y="1944796"/>
            <a:chExt cx="4991238" cy="1617252"/>
          </a:xfrm>
        </p:grpSpPr>
        <p:sp>
          <p:nvSpPr>
            <p:cNvPr id="16" name="Freeform 15"/>
            <p:cNvSpPr>
              <a:spLocks/>
            </p:cNvSpPr>
            <p:nvPr/>
          </p:nvSpPr>
          <p:spPr bwMode="auto">
            <a:xfrm>
              <a:off x="5432334" y="1944797"/>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5"/>
            <p:cNvSpPr>
              <a:spLocks/>
            </p:cNvSpPr>
            <p:nvPr/>
          </p:nvSpPr>
          <p:spPr bwMode="auto">
            <a:xfrm>
              <a:off x="7096080" y="1944796"/>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5"/>
            <p:cNvSpPr>
              <a:spLocks/>
            </p:cNvSpPr>
            <p:nvPr/>
          </p:nvSpPr>
          <p:spPr bwMode="auto">
            <a:xfrm>
              <a:off x="3768588" y="1944797"/>
              <a:ext cx="1663746" cy="1617251"/>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2231524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ogo Slide 2">
    <p:bg>
      <p:bgRef idx="1001">
        <a:schemeClr val="bg1"/>
      </p:bgRef>
    </p:bg>
    <p:spTree>
      <p:nvGrpSpPr>
        <p:cNvPr id="1" name=""/>
        <p:cNvGrpSpPr/>
        <p:nvPr/>
      </p:nvGrpSpPr>
      <p:grpSpPr>
        <a:xfrm>
          <a:off x="0" y="0"/>
          <a:ext cx="0" cy="0"/>
          <a:chOff x="0" y="0"/>
          <a:chExt cx="0" cy="0"/>
        </a:xfrm>
      </p:grpSpPr>
      <p:sp>
        <p:nvSpPr>
          <p:cNvPr id="6" name="Text Box 3"/>
          <p:cNvSpPr txBox="1">
            <a:spLocks noChangeArrowheads="1"/>
          </p:cNvSpPr>
          <p:nvPr userDrawn="1"/>
        </p:nvSpPr>
        <p:spPr bwMode="blackWhite">
          <a:xfrm>
            <a:off x="1831837" y="4428571"/>
            <a:ext cx="5480327" cy="352656"/>
          </a:xfrm>
          <a:prstGeom prst="rect">
            <a:avLst/>
          </a:prstGeom>
          <a:noFill/>
          <a:ln w="12700">
            <a:noFill/>
            <a:miter lim="800000"/>
            <a:headEnd type="none" w="sm" len="sm"/>
            <a:tailEnd type="none" w="sm" len="sm"/>
          </a:ln>
          <a:effectLst/>
        </p:spPr>
        <p:txBody>
          <a:bodyPr wrap="square" lIns="0" tIns="34285" rIns="0" bIns="137160" anchor="b" anchorCtr="0">
            <a:spAutoFit/>
          </a:bodyPr>
          <a:lstStyle/>
          <a:p>
            <a:pPr algn="ctr" defTabSz="685574" eaLnBrk="0" hangingPunct="0">
              <a:lnSpc>
                <a:spcPts val="675"/>
              </a:lnSpc>
              <a:defRPr/>
            </a:pPr>
            <a:r>
              <a:rPr lang="en-US" sz="525" dirty="0">
                <a:solidFill>
                  <a:schemeClr val="accent6"/>
                </a:solidFill>
                <a:latin typeface="Arial" panose="020B0604020202020204" pitchFamily="34" charset="0"/>
                <a:cs typeface="Arial" panose="020B0604020202020204" pitchFamily="34" charset="0"/>
              </a:rPr>
              <a:t>© 2018 Slalom, LLC. All rights reserved. The information herein is for informational purposes only and represents the current view of Slalom, LLC. as of the date of this presentation. SLALOM MAKES NO WARRANTIES, EXPRESS, IMPLIED, OR STATUTORY, AS TO THE INFORMATION IN THIS PRESENTATION.</a:t>
            </a:r>
          </a:p>
        </p:txBody>
      </p:sp>
      <p:grpSp>
        <p:nvGrpSpPr>
          <p:cNvPr id="10" name="Group 9"/>
          <p:cNvGrpSpPr>
            <a:grpSpLocks noChangeAspect="1"/>
          </p:cNvGrpSpPr>
          <p:nvPr userDrawn="1"/>
        </p:nvGrpSpPr>
        <p:grpSpPr>
          <a:xfrm>
            <a:off x="3274131" y="2212802"/>
            <a:ext cx="2595737" cy="672965"/>
            <a:chOff x="4724400" y="3073400"/>
            <a:chExt cx="2743200" cy="711200"/>
          </a:xfrm>
          <a:solidFill>
            <a:schemeClr val="accent2"/>
          </a:solidFill>
        </p:grpSpPr>
        <p:sp>
          <p:nvSpPr>
            <p:cNvPr id="11" name="Freeform 5"/>
            <p:cNvSpPr>
              <a:spLocks/>
            </p:cNvSpPr>
            <p:nvPr/>
          </p:nvSpPr>
          <p:spPr bwMode="auto">
            <a:xfrm>
              <a:off x="5222875" y="3073400"/>
              <a:ext cx="133350" cy="698500"/>
            </a:xfrm>
            <a:custGeom>
              <a:avLst/>
              <a:gdLst>
                <a:gd name="T0" fmla="*/ 0 w 84"/>
                <a:gd name="T1" fmla="*/ 406 h 440"/>
                <a:gd name="T2" fmla="*/ 0 w 84"/>
                <a:gd name="T3" fmla="*/ 406 h 440"/>
                <a:gd name="T4" fmla="*/ 0 w 84"/>
                <a:gd name="T5" fmla="*/ 412 h 440"/>
                <a:gd name="T6" fmla="*/ 2 w 84"/>
                <a:gd name="T7" fmla="*/ 418 h 440"/>
                <a:gd name="T8" fmla="*/ 6 w 84"/>
                <a:gd name="T9" fmla="*/ 424 h 440"/>
                <a:gd name="T10" fmla="*/ 10 w 84"/>
                <a:gd name="T11" fmla="*/ 430 h 440"/>
                <a:gd name="T12" fmla="*/ 14 w 84"/>
                <a:gd name="T13" fmla="*/ 434 h 440"/>
                <a:gd name="T14" fmla="*/ 20 w 84"/>
                <a:gd name="T15" fmla="*/ 438 h 440"/>
                <a:gd name="T16" fmla="*/ 28 w 84"/>
                <a:gd name="T17" fmla="*/ 440 h 440"/>
                <a:gd name="T18" fmla="*/ 34 w 84"/>
                <a:gd name="T19" fmla="*/ 440 h 440"/>
                <a:gd name="T20" fmla="*/ 84 w 84"/>
                <a:gd name="T21" fmla="*/ 440 h 440"/>
                <a:gd name="T22" fmla="*/ 84 w 84"/>
                <a:gd name="T23" fmla="*/ 0 h 440"/>
                <a:gd name="T24" fmla="*/ 0 w 84"/>
                <a:gd name="T25" fmla="*/ 0 h 440"/>
                <a:gd name="T26" fmla="*/ 0 w 84"/>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40">
                  <a:moveTo>
                    <a:pt x="0" y="406"/>
                  </a:moveTo>
                  <a:lnTo>
                    <a:pt x="0" y="406"/>
                  </a:lnTo>
                  <a:lnTo>
                    <a:pt x="0" y="412"/>
                  </a:lnTo>
                  <a:lnTo>
                    <a:pt x="2" y="418"/>
                  </a:lnTo>
                  <a:lnTo>
                    <a:pt x="6" y="424"/>
                  </a:lnTo>
                  <a:lnTo>
                    <a:pt x="10" y="430"/>
                  </a:lnTo>
                  <a:lnTo>
                    <a:pt x="14" y="434"/>
                  </a:lnTo>
                  <a:lnTo>
                    <a:pt x="20" y="438"/>
                  </a:lnTo>
                  <a:lnTo>
                    <a:pt x="28" y="440"/>
                  </a:lnTo>
                  <a:lnTo>
                    <a:pt x="34" y="440"/>
                  </a:lnTo>
                  <a:lnTo>
                    <a:pt x="84" y="440"/>
                  </a:lnTo>
                  <a:lnTo>
                    <a:pt x="84"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2" name="Freeform 6"/>
            <p:cNvSpPr>
              <a:spLocks noEditPoints="1"/>
            </p:cNvSpPr>
            <p:nvPr/>
          </p:nvSpPr>
          <p:spPr bwMode="auto">
            <a:xfrm>
              <a:off x="5378450" y="3257550"/>
              <a:ext cx="523875" cy="527050"/>
            </a:xfrm>
            <a:custGeom>
              <a:avLst/>
              <a:gdLst>
                <a:gd name="T0" fmla="*/ 248 w 330"/>
                <a:gd name="T1" fmla="*/ 42 h 332"/>
                <a:gd name="T2" fmla="*/ 230 w 330"/>
                <a:gd name="T3" fmla="*/ 26 h 332"/>
                <a:gd name="T4" fmla="*/ 208 w 330"/>
                <a:gd name="T5" fmla="*/ 12 h 332"/>
                <a:gd name="T6" fmla="*/ 184 w 330"/>
                <a:gd name="T7" fmla="*/ 2 h 332"/>
                <a:gd name="T8" fmla="*/ 154 w 330"/>
                <a:gd name="T9" fmla="*/ 0 h 332"/>
                <a:gd name="T10" fmla="*/ 138 w 330"/>
                <a:gd name="T11" fmla="*/ 0 h 332"/>
                <a:gd name="T12" fmla="*/ 106 w 330"/>
                <a:gd name="T13" fmla="*/ 6 h 332"/>
                <a:gd name="T14" fmla="*/ 80 w 330"/>
                <a:gd name="T15" fmla="*/ 18 h 332"/>
                <a:gd name="T16" fmla="*/ 54 w 330"/>
                <a:gd name="T17" fmla="*/ 36 h 332"/>
                <a:gd name="T18" fmla="*/ 34 w 330"/>
                <a:gd name="T19" fmla="*/ 58 h 332"/>
                <a:gd name="T20" fmla="*/ 18 w 330"/>
                <a:gd name="T21" fmla="*/ 86 h 332"/>
                <a:gd name="T22" fmla="*/ 6 w 330"/>
                <a:gd name="T23" fmla="*/ 116 h 332"/>
                <a:gd name="T24" fmla="*/ 0 w 330"/>
                <a:gd name="T25" fmla="*/ 148 h 332"/>
                <a:gd name="T26" fmla="*/ 0 w 330"/>
                <a:gd name="T27" fmla="*/ 166 h 332"/>
                <a:gd name="T28" fmla="*/ 4 w 330"/>
                <a:gd name="T29" fmla="*/ 200 h 332"/>
                <a:gd name="T30" fmla="*/ 12 w 330"/>
                <a:gd name="T31" fmla="*/ 232 h 332"/>
                <a:gd name="T32" fmla="*/ 26 w 330"/>
                <a:gd name="T33" fmla="*/ 260 h 332"/>
                <a:gd name="T34" fmla="*/ 44 w 330"/>
                <a:gd name="T35" fmla="*/ 284 h 332"/>
                <a:gd name="T36" fmla="*/ 66 w 330"/>
                <a:gd name="T37" fmla="*/ 304 h 332"/>
                <a:gd name="T38" fmla="*/ 92 w 330"/>
                <a:gd name="T39" fmla="*/ 320 h 332"/>
                <a:gd name="T40" fmla="*/ 122 w 330"/>
                <a:gd name="T41" fmla="*/ 328 h 332"/>
                <a:gd name="T42" fmla="*/ 154 w 330"/>
                <a:gd name="T43" fmla="*/ 332 h 332"/>
                <a:gd name="T44" fmla="*/ 168 w 330"/>
                <a:gd name="T45" fmla="*/ 332 h 332"/>
                <a:gd name="T46" fmla="*/ 196 w 330"/>
                <a:gd name="T47" fmla="*/ 324 h 332"/>
                <a:gd name="T48" fmla="*/ 220 w 330"/>
                <a:gd name="T49" fmla="*/ 314 h 332"/>
                <a:gd name="T50" fmla="*/ 240 w 330"/>
                <a:gd name="T51" fmla="*/ 298 h 332"/>
                <a:gd name="T52" fmla="*/ 248 w 330"/>
                <a:gd name="T53" fmla="*/ 290 h 332"/>
                <a:gd name="T54" fmla="*/ 248 w 330"/>
                <a:gd name="T55" fmla="*/ 296 h 332"/>
                <a:gd name="T56" fmla="*/ 254 w 330"/>
                <a:gd name="T57" fmla="*/ 308 h 332"/>
                <a:gd name="T58" fmla="*/ 262 w 330"/>
                <a:gd name="T59" fmla="*/ 318 h 332"/>
                <a:gd name="T60" fmla="*/ 276 w 330"/>
                <a:gd name="T61" fmla="*/ 324 h 332"/>
                <a:gd name="T62" fmla="*/ 330 w 330"/>
                <a:gd name="T63" fmla="*/ 324 h 332"/>
                <a:gd name="T64" fmla="*/ 248 w 330"/>
                <a:gd name="T65" fmla="*/ 8 h 332"/>
                <a:gd name="T66" fmla="*/ 168 w 330"/>
                <a:gd name="T67" fmla="*/ 252 h 332"/>
                <a:gd name="T68" fmla="*/ 150 w 330"/>
                <a:gd name="T69" fmla="*/ 250 h 332"/>
                <a:gd name="T70" fmla="*/ 122 w 330"/>
                <a:gd name="T71" fmla="*/ 238 h 332"/>
                <a:gd name="T72" fmla="*/ 100 w 330"/>
                <a:gd name="T73" fmla="*/ 214 h 332"/>
                <a:gd name="T74" fmla="*/ 88 w 330"/>
                <a:gd name="T75" fmla="*/ 184 h 332"/>
                <a:gd name="T76" fmla="*/ 88 w 330"/>
                <a:gd name="T77" fmla="*/ 166 h 332"/>
                <a:gd name="T78" fmla="*/ 92 w 330"/>
                <a:gd name="T79" fmla="*/ 132 h 332"/>
                <a:gd name="T80" fmla="*/ 110 w 330"/>
                <a:gd name="T81" fmla="*/ 104 h 332"/>
                <a:gd name="T82" fmla="*/ 134 w 330"/>
                <a:gd name="T83" fmla="*/ 86 h 332"/>
                <a:gd name="T84" fmla="*/ 168 w 330"/>
                <a:gd name="T85" fmla="*/ 78 h 332"/>
                <a:gd name="T86" fmla="*/ 186 w 330"/>
                <a:gd name="T87" fmla="*/ 80 h 332"/>
                <a:gd name="T88" fmla="*/ 216 w 330"/>
                <a:gd name="T89" fmla="*/ 94 h 332"/>
                <a:gd name="T90" fmla="*/ 238 w 330"/>
                <a:gd name="T91" fmla="*/ 116 h 332"/>
                <a:gd name="T92" fmla="*/ 248 w 330"/>
                <a:gd name="T93" fmla="*/ 148 h 332"/>
                <a:gd name="T94" fmla="*/ 250 w 330"/>
                <a:gd name="T95" fmla="*/ 166 h 332"/>
                <a:gd name="T96" fmla="*/ 244 w 330"/>
                <a:gd name="T97" fmla="*/ 200 h 332"/>
                <a:gd name="T98" fmla="*/ 228 w 330"/>
                <a:gd name="T99" fmla="*/ 228 h 332"/>
                <a:gd name="T100" fmla="*/ 202 w 330"/>
                <a:gd name="T101" fmla="*/ 246 h 332"/>
                <a:gd name="T102" fmla="*/ 168 w 330"/>
                <a:gd name="T103"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0" h="332">
                  <a:moveTo>
                    <a:pt x="248" y="42"/>
                  </a:moveTo>
                  <a:lnTo>
                    <a:pt x="248" y="42"/>
                  </a:lnTo>
                  <a:lnTo>
                    <a:pt x="240" y="34"/>
                  </a:lnTo>
                  <a:lnTo>
                    <a:pt x="230" y="26"/>
                  </a:lnTo>
                  <a:lnTo>
                    <a:pt x="220" y="18"/>
                  </a:lnTo>
                  <a:lnTo>
                    <a:pt x="208" y="12"/>
                  </a:lnTo>
                  <a:lnTo>
                    <a:pt x="196" y="6"/>
                  </a:lnTo>
                  <a:lnTo>
                    <a:pt x="184" y="2"/>
                  </a:lnTo>
                  <a:lnTo>
                    <a:pt x="168" y="0"/>
                  </a:lnTo>
                  <a:lnTo>
                    <a:pt x="154" y="0"/>
                  </a:lnTo>
                  <a:lnTo>
                    <a:pt x="154" y="0"/>
                  </a:lnTo>
                  <a:lnTo>
                    <a:pt x="138" y="0"/>
                  </a:lnTo>
                  <a:lnTo>
                    <a:pt x="122" y="2"/>
                  </a:lnTo>
                  <a:lnTo>
                    <a:pt x="106" y="6"/>
                  </a:lnTo>
                  <a:lnTo>
                    <a:pt x="92" y="12"/>
                  </a:lnTo>
                  <a:lnTo>
                    <a:pt x="80" y="18"/>
                  </a:lnTo>
                  <a:lnTo>
                    <a:pt x="66" y="28"/>
                  </a:lnTo>
                  <a:lnTo>
                    <a:pt x="54" y="36"/>
                  </a:lnTo>
                  <a:lnTo>
                    <a:pt x="44" y="48"/>
                  </a:lnTo>
                  <a:lnTo>
                    <a:pt x="34" y="58"/>
                  </a:lnTo>
                  <a:lnTo>
                    <a:pt x="26" y="72"/>
                  </a:lnTo>
                  <a:lnTo>
                    <a:pt x="18" y="86"/>
                  </a:lnTo>
                  <a:lnTo>
                    <a:pt x="12" y="100"/>
                  </a:lnTo>
                  <a:lnTo>
                    <a:pt x="6" y="116"/>
                  </a:lnTo>
                  <a:lnTo>
                    <a:pt x="4" y="132"/>
                  </a:lnTo>
                  <a:lnTo>
                    <a:pt x="0" y="148"/>
                  </a:lnTo>
                  <a:lnTo>
                    <a:pt x="0" y="166"/>
                  </a:lnTo>
                  <a:lnTo>
                    <a:pt x="0" y="166"/>
                  </a:lnTo>
                  <a:lnTo>
                    <a:pt x="0" y="184"/>
                  </a:lnTo>
                  <a:lnTo>
                    <a:pt x="4" y="200"/>
                  </a:lnTo>
                  <a:lnTo>
                    <a:pt x="6" y="216"/>
                  </a:lnTo>
                  <a:lnTo>
                    <a:pt x="12" y="232"/>
                  </a:lnTo>
                  <a:lnTo>
                    <a:pt x="18" y="246"/>
                  </a:lnTo>
                  <a:lnTo>
                    <a:pt x="26" y="260"/>
                  </a:lnTo>
                  <a:lnTo>
                    <a:pt x="34" y="272"/>
                  </a:lnTo>
                  <a:lnTo>
                    <a:pt x="44" y="284"/>
                  </a:lnTo>
                  <a:lnTo>
                    <a:pt x="54" y="294"/>
                  </a:lnTo>
                  <a:lnTo>
                    <a:pt x="66" y="304"/>
                  </a:lnTo>
                  <a:lnTo>
                    <a:pt x="80" y="312"/>
                  </a:lnTo>
                  <a:lnTo>
                    <a:pt x="92" y="320"/>
                  </a:lnTo>
                  <a:lnTo>
                    <a:pt x="106" y="324"/>
                  </a:lnTo>
                  <a:lnTo>
                    <a:pt x="122" y="328"/>
                  </a:lnTo>
                  <a:lnTo>
                    <a:pt x="138" y="332"/>
                  </a:lnTo>
                  <a:lnTo>
                    <a:pt x="154" y="332"/>
                  </a:lnTo>
                  <a:lnTo>
                    <a:pt x="154" y="332"/>
                  </a:lnTo>
                  <a:lnTo>
                    <a:pt x="168" y="332"/>
                  </a:lnTo>
                  <a:lnTo>
                    <a:pt x="184" y="328"/>
                  </a:lnTo>
                  <a:lnTo>
                    <a:pt x="196" y="324"/>
                  </a:lnTo>
                  <a:lnTo>
                    <a:pt x="208" y="320"/>
                  </a:lnTo>
                  <a:lnTo>
                    <a:pt x="220" y="314"/>
                  </a:lnTo>
                  <a:lnTo>
                    <a:pt x="230" y="306"/>
                  </a:lnTo>
                  <a:lnTo>
                    <a:pt x="240" y="298"/>
                  </a:lnTo>
                  <a:lnTo>
                    <a:pt x="248" y="288"/>
                  </a:lnTo>
                  <a:lnTo>
                    <a:pt x="248" y="290"/>
                  </a:lnTo>
                  <a:lnTo>
                    <a:pt x="248" y="290"/>
                  </a:lnTo>
                  <a:lnTo>
                    <a:pt x="248" y="296"/>
                  </a:lnTo>
                  <a:lnTo>
                    <a:pt x="250" y="302"/>
                  </a:lnTo>
                  <a:lnTo>
                    <a:pt x="254" y="308"/>
                  </a:lnTo>
                  <a:lnTo>
                    <a:pt x="258" y="314"/>
                  </a:lnTo>
                  <a:lnTo>
                    <a:pt x="262" y="318"/>
                  </a:lnTo>
                  <a:lnTo>
                    <a:pt x="268" y="322"/>
                  </a:lnTo>
                  <a:lnTo>
                    <a:pt x="276" y="324"/>
                  </a:lnTo>
                  <a:lnTo>
                    <a:pt x="282" y="324"/>
                  </a:lnTo>
                  <a:lnTo>
                    <a:pt x="330" y="324"/>
                  </a:lnTo>
                  <a:lnTo>
                    <a:pt x="330" y="8"/>
                  </a:lnTo>
                  <a:lnTo>
                    <a:pt x="248" y="8"/>
                  </a:lnTo>
                  <a:lnTo>
                    <a:pt x="248" y="42"/>
                  </a:lnTo>
                  <a:close/>
                  <a:moveTo>
                    <a:pt x="168" y="252"/>
                  </a:moveTo>
                  <a:lnTo>
                    <a:pt x="168" y="252"/>
                  </a:lnTo>
                  <a:lnTo>
                    <a:pt x="150" y="250"/>
                  </a:lnTo>
                  <a:lnTo>
                    <a:pt x="134" y="246"/>
                  </a:lnTo>
                  <a:lnTo>
                    <a:pt x="122" y="238"/>
                  </a:lnTo>
                  <a:lnTo>
                    <a:pt x="110" y="228"/>
                  </a:lnTo>
                  <a:lnTo>
                    <a:pt x="100" y="214"/>
                  </a:lnTo>
                  <a:lnTo>
                    <a:pt x="92" y="200"/>
                  </a:lnTo>
                  <a:lnTo>
                    <a:pt x="88" y="184"/>
                  </a:lnTo>
                  <a:lnTo>
                    <a:pt x="88" y="166"/>
                  </a:lnTo>
                  <a:lnTo>
                    <a:pt x="88" y="166"/>
                  </a:lnTo>
                  <a:lnTo>
                    <a:pt x="88" y="148"/>
                  </a:lnTo>
                  <a:lnTo>
                    <a:pt x="92" y="132"/>
                  </a:lnTo>
                  <a:lnTo>
                    <a:pt x="100" y="116"/>
                  </a:lnTo>
                  <a:lnTo>
                    <a:pt x="110" y="104"/>
                  </a:lnTo>
                  <a:lnTo>
                    <a:pt x="122" y="94"/>
                  </a:lnTo>
                  <a:lnTo>
                    <a:pt x="134" y="86"/>
                  </a:lnTo>
                  <a:lnTo>
                    <a:pt x="150" y="80"/>
                  </a:lnTo>
                  <a:lnTo>
                    <a:pt x="168" y="78"/>
                  </a:lnTo>
                  <a:lnTo>
                    <a:pt x="168" y="78"/>
                  </a:lnTo>
                  <a:lnTo>
                    <a:pt x="186" y="80"/>
                  </a:lnTo>
                  <a:lnTo>
                    <a:pt x="202" y="86"/>
                  </a:lnTo>
                  <a:lnTo>
                    <a:pt x="216" y="94"/>
                  </a:lnTo>
                  <a:lnTo>
                    <a:pt x="228" y="104"/>
                  </a:lnTo>
                  <a:lnTo>
                    <a:pt x="238" y="116"/>
                  </a:lnTo>
                  <a:lnTo>
                    <a:pt x="244" y="132"/>
                  </a:lnTo>
                  <a:lnTo>
                    <a:pt x="248" y="148"/>
                  </a:lnTo>
                  <a:lnTo>
                    <a:pt x="250" y="166"/>
                  </a:lnTo>
                  <a:lnTo>
                    <a:pt x="250" y="166"/>
                  </a:lnTo>
                  <a:lnTo>
                    <a:pt x="248" y="184"/>
                  </a:lnTo>
                  <a:lnTo>
                    <a:pt x="244" y="200"/>
                  </a:lnTo>
                  <a:lnTo>
                    <a:pt x="238" y="216"/>
                  </a:lnTo>
                  <a:lnTo>
                    <a:pt x="228" y="228"/>
                  </a:lnTo>
                  <a:lnTo>
                    <a:pt x="216" y="238"/>
                  </a:lnTo>
                  <a:lnTo>
                    <a:pt x="202" y="246"/>
                  </a:lnTo>
                  <a:lnTo>
                    <a:pt x="186" y="252"/>
                  </a:lnTo>
                  <a:lnTo>
                    <a:pt x="168" y="252"/>
                  </a:lnTo>
                  <a:lnTo>
                    <a:pt x="168"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3" name="Freeform 7"/>
            <p:cNvSpPr>
              <a:spLocks/>
            </p:cNvSpPr>
            <p:nvPr/>
          </p:nvSpPr>
          <p:spPr bwMode="auto">
            <a:xfrm>
              <a:off x="5937250" y="3073400"/>
              <a:ext cx="136525" cy="698500"/>
            </a:xfrm>
            <a:custGeom>
              <a:avLst/>
              <a:gdLst>
                <a:gd name="T0" fmla="*/ 0 w 86"/>
                <a:gd name="T1" fmla="*/ 406 h 440"/>
                <a:gd name="T2" fmla="*/ 0 w 86"/>
                <a:gd name="T3" fmla="*/ 406 h 440"/>
                <a:gd name="T4" fmla="*/ 2 w 86"/>
                <a:gd name="T5" fmla="*/ 412 h 440"/>
                <a:gd name="T6" fmla="*/ 4 w 86"/>
                <a:gd name="T7" fmla="*/ 418 h 440"/>
                <a:gd name="T8" fmla="*/ 6 w 86"/>
                <a:gd name="T9" fmla="*/ 424 h 440"/>
                <a:gd name="T10" fmla="*/ 12 w 86"/>
                <a:gd name="T11" fmla="*/ 430 h 440"/>
                <a:gd name="T12" fmla="*/ 16 w 86"/>
                <a:gd name="T13" fmla="*/ 434 h 440"/>
                <a:gd name="T14" fmla="*/ 22 w 86"/>
                <a:gd name="T15" fmla="*/ 438 h 440"/>
                <a:gd name="T16" fmla="*/ 28 w 86"/>
                <a:gd name="T17" fmla="*/ 440 h 440"/>
                <a:gd name="T18" fmla="*/ 36 w 86"/>
                <a:gd name="T19" fmla="*/ 440 h 440"/>
                <a:gd name="T20" fmla="*/ 86 w 86"/>
                <a:gd name="T21" fmla="*/ 440 h 440"/>
                <a:gd name="T22" fmla="*/ 86 w 86"/>
                <a:gd name="T23" fmla="*/ 0 h 440"/>
                <a:gd name="T24" fmla="*/ 0 w 86"/>
                <a:gd name="T25" fmla="*/ 0 h 440"/>
                <a:gd name="T26" fmla="*/ 0 w 86"/>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440">
                  <a:moveTo>
                    <a:pt x="0" y="406"/>
                  </a:moveTo>
                  <a:lnTo>
                    <a:pt x="0" y="406"/>
                  </a:lnTo>
                  <a:lnTo>
                    <a:pt x="2" y="412"/>
                  </a:lnTo>
                  <a:lnTo>
                    <a:pt x="4" y="418"/>
                  </a:lnTo>
                  <a:lnTo>
                    <a:pt x="6" y="424"/>
                  </a:lnTo>
                  <a:lnTo>
                    <a:pt x="12" y="430"/>
                  </a:lnTo>
                  <a:lnTo>
                    <a:pt x="16" y="434"/>
                  </a:lnTo>
                  <a:lnTo>
                    <a:pt x="22" y="438"/>
                  </a:lnTo>
                  <a:lnTo>
                    <a:pt x="28" y="440"/>
                  </a:lnTo>
                  <a:lnTo>
                    <a:pt x="36" y="440"/>
                  </a:lnTo>
                  <a:lnTo>
                    <a:pt x="86" y="440"/>
                  </a:lnTo>
                  <a:lnTo>
                    <a:pt x="86"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4" name="Freeform 8"/>
            <p:cNvSpPr>
              <a:spLocks noEditPoints="1"/>
            </p:cNvSpPr>
            <p:nvPr/>
          </p:nvSpPr>
          <p:spPr bwMode="auto">
            <a:xfrm>
              <a:off x="6096000" y="3257550"/>
              <a:ext cx="539750" cy="527050"/>
            </a:xfrm>
            <a:custGeom>
              <a:avLst/>
              <a:gdLst>
                <a:gd name="T0" fmla="*/ 170 w 340"/>
                <a:gd name="T1" fmla="*/ 0 h 332"/>
                <a:gd name="T2" fmla="*/ 134 w 340"/>
                <a:gd name="T3" fmla="*/ 2 h 332"/>
                <a:gd name="T4" fmla="*/ 102 w 340"/>
                <a:gd name="T5" fmla="*/ 12 h 332"/>
                <a:gd name="T6" fmla="*/ 72 w 340"/>
                <a:gd name="T7" fmla="*/ 26 h 332"/>
                <a:gd name="T8" fmla="*/ 48 w 340"/>
                <a:gd name="T9" fmla="*/ 46 h 332"/>
                <a:gd name="T10" fmla="*/ 28 w 340"/>
                <a:gd name="T11" fmla="*/ 72 h 332"/>
                <a:gd name="T12" fmla="*/ 12 w 340"/>
                <a:gd name="T13" fmla="*/ 100 h 332"/>
                <a:gd name="T14" fmla="*/ 2 w 340"/>
                <a:gd name="T15" fmla="*/ 132 h 332"/>
                <a:gd name="T16" fmla="*/ 0 w 340"/>
                <a:gd name="T17" fmla="*/ 166 h 332"/>
                <a:gd name="T18" fmla="*/ 0 w 340"/>
                <a:gd name="T19" fmla="*/ 184 h 332"/>
                <a:gd name="T20" fmla="*/ 6 w 340"/>
                <a:gd name="T21" fmla="*/ 216 h 332"/>
                <a:gd name="T22" fmla="*/ 20 w 340"/>
                <a:gd name="T23" fmla="*/ 246 h 332"/>
                <a:gd name="T24" fmla="*/ 38 w 340"/>
                <a:gd name="T25" fmla="*/ 272 h 332"/>
                <a:gd name="T26" fmla="*/ 60 w 340"/>
                <a:gd name="T27" fmla="*/ 296 h 332"/>
                <a:gd name="T28" fmla="*/ 86 w 340"/>
                <a:gd name="T29" fmla="*/ 312 h 332"/>
                <a:gd name="T30" fmla="*/ 118 w 340"/>
                <a:gd name="T31" fmla="*/ 324 h 332"/>
                <a:gd name="T32" fmla="*/ 152 w 340"/>
                <a:gd name="T33" fmla="*/ 332 h 332"/>
                <a:gd name="T34" fmla="*/ 170 w 340"/>
                <a:gd name="T35" fmla="*/ 332 h 332"/>
                <a:gd name="T36" fmla="*/ 206 w 340"/>
                <a:gd name="T37" fmla="*/ 328 h 332"/>
                <a:gd name="T38" fmla="*/ 238 w 340"/>
                <a:gd name="T39" fmla="*/ 320 h 332"/>
                <a:gd name="T40" fmla="*/ 268 w 340"/>
                <a:gd name="T41" fmla="*/ 304 h 332"/>
                <a:gd name="T42" fmla="*/ 292 w 340"/>
                <a:gd name="T43" fmla="*/ 284 h 332"/>
                <a:gd name="T44" fmla="*/ 312 w 340"/>
                <a:gd name="T45" fmla="*/ 260 h 332"/>
                <a:gd name="T46" fmla="*/ 328 w 340"/>
                <a:gd name="T47" fmla="*/ 232 h 332"/>
                <a:gd name="T48" fmla="*/ 338 w 340"/>
                <a:gd name="T49" fmla="*/ 200 h 332"/>
                <a:gd name="T50" fmla="*/ 340 w 340"/>
                <a:gd name="T51" fmla="*/ 166 h 332"/>
                <a:gd name="T52" fmla="*/ 340 w 340"/>
                <a:gd name="T53" fmla="*/ 148 h 332"/>
                <a:gd name="T54" fmla="*/ 334 w 340"/>
                <a:gd name="T55" fmla="*/ 116 h 332"/>
                <a:gd name="T56" fmla="*/ 322 w 340"/>
                <a:gd name="T57" fmla="*/ 84 h 332"/>
                <a:gd name="T58" fmla="*/ 304 w 340"/>
                <a:gd name="T59" fmla="*/ 58 h 332"/>
                <a:gd name="T60" fmla="*/ 280 w 340"/>
                <a:gd name="T61" fmla="*/ 36 h 332"/>
                <a:gd name="T62" fmla="*/ 254 w 340"/>
                <a:gd name="T63" fmla="*/ 18 h 332"/>
                <a:gd name="T64" fmla="*/ 222 w 340"/>
                <a:gd name="T65" fmla="*/ 6 h 332"/>
                <a:gd name="T66" fmla="*/ 188 w 340"/>
                <a:gd name="T67" fmla="*/ 0 h 332"/>
                <a:gd name="T68" fmla="*/ 170 w 340"/>
                <a:gd name="T69" fmla="*/ 0 h 332"/>
                <a:gd name="T70" fmla="*/ 170 w 340"/>
                <a:gd name="T71" fmla="*/ 252 h 332"/>
                <a:gd name="T72" fmla="*/ 136 w 340"/>
                <a:gd name="T73" fmla="*/ 246 h 332"/>
                <a:gd name="T74" fmla="*/ 110 w 340"/>
                <a:gd name="T75" fmla="*/ 228 h 332"/>
                <a:gd name="T76" fmla="*/ 92 w 340"/>
                <a:gd name="T77" fmla="*/ 200 h 332"/>
                <a:gd name="T78" fmla="*/ 86 w 340"/>
                <a:gd name="T79" fmla="*/ 166 h 332"/>
                <a:gd name="T80" fmla="*/ 88 w 340"/>
                <a:gd name="T81" fmla="*/ 148 h 332"/>
                <a:gd name="T82" fmla="*/ 100 w 340"/>
                <a:gd name="T83" fmla="*/ 116 h 332"/>
                <a:gd name="T84" fmla="*/ 122 w 340"/>
                <a:gd name="T85" fmla="*/ 92 h 332"/>
                <a:gd name="T86" fmla="*/ 152 w 340"/>
                <a:gd name="T87" fmla="*/ 80 h 332"/>
                <a:gd name="T88" fmla="*/ 170 w 340"/>
                <a:gd name="T89" fmla="*/ 78 h 332"/>
                <a:gd name="T90" fmla="*/ 204 w 340"/>
                <a:gd name="T91" fmla="*/ 86 h 332"/>
                <a:gd name="T92" fmla="*/ 230 w 340"/>
                <a:gd name="T93" fmla="*/ 102 h 332"/>
                <a:gd name="T94" fmla="*/ 248 w 340"/>
                <a:gd name="T95" fmla="*/ 130 h 332"/>
                <a:gd name="T96" fmla="*/ 254 w 340"/>
                <a:gd name="T97" fmla="*/ 166 h 332"/>
                <a:gd name="T98" fmla="*/ 252 w 340"/>
                <a:gd name="T99" fmla="*/ 184 h 332"/>
                <a:gd name="T100" fmla="*/ 240 w 340"/>
                <a:gd name="T101" fmla="*/ 216 h 332"/>
                <a:gd name="T102" fmla="*/ 218 w 340"/>
                <a:gd name="T103" fmla="*/ 238 h 332"/>
                <a:gd name="T104" fmla="*/ 188 w 340"/>
                <a:gd name="T105" fmla="*/ 252 h 332"/>
                <a:gd name="T106" fmla="*/ 170 w 340"/>
                <a:gd name="T107"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0" h="332">
                  <a:moveTo>
                    <a:pt x="170" y="0"/>
                  </a:moveTo>
                  <a:lnTo>
                    <a:pt x="170" y="0"/>
                  </a:lnTo>
                  <a:lnTo>
                    <a:pt x="152" y="0"/>
                  </a:lnTo>
                  <a:lnTo>
                    <a:pt x="134" y="2"/>
                  </a:lnTo>
                  <a:lnTo>
                    <a:pt x="118" y="6"/>
                  </a:lnTo>
                  <a:lnTo>
                    <a:pt x="102" y="12"/>
                  </a:lnTo>
                  <a:lnTo>
                    <a:pt x="86" y="18"/>
                  </a:lnTo>
                  <a:lnTo>
                    <a:pt x="72" y="26"/>
                  </a:lnTo>
                  <a:lnTo>
                    <a:pt x="60" y="36"/>
                  </a:lnTo>
                  <a:lnTo>
                    <a:pt x="48" y="46"/>
                  </a:lnTo>
                  <a:lnTo>
                    <a:pt x="38" y="58"/>
                  </a:lnTo>
                  <a:lnTo>
                    <a:pt x="28" y="72"/>
                  </a:lnTo>
                  <a:lnTo>
                    <a:pt x="20" y="84"/>
                  </a:lnTo>
                  <a:lnTo>
                    <a:pt x="12" y="100"/>
                  </a:lnTo>
                  <a:lnTo>
                    <a:pt x="6" y="116"/>
                  </a:lnTo>
                  <a:lnTo>
                    <a:pt x="2" y="132"/>
                  </a:lnTo>
                  <a:lnTo>
                    <a:pt x="0" y="148"/>
                  </a:lnTo>
                  <a:lnTo>
                    <a:pt x="0" y="166"/>
                  </a:lnTo>
                  <a:lnTo>
                    <a:pt x="0" y="166"/>
                  </a:lnTo>
                  <a:lnTo>
                    <a:pt x="0" y="184"/>
                  </a:lnTo>
                  <a:lnTo>
                    <a:pt x="2" y="200"/>
                  </a:lnTo>
                  <a:lnTo>
                    <a:pt x="6" y="216"/>
                  </a:lnTo>
                  <a:lnTo>
                    <a:pt x="12" y="232"/>
                  </a:lnTo>
                  <a:lnTo>
                    <a:pt x="20" y="246"/>
                  </a:lnTo>
                  <a:lnTo>
                    <a:pt x="28" y="260"/>
                  </a:lnTo>
                  <a:lnTo>
                    <a:pt x="38" y="272"/>
                  </a:lnTo>
                  <a:lnTo>
                    <a:pt x="48" y="284"/>
                  </a:lnTo>
                  <a:lnTo>
                    <a:pt x="60" y="296"/>
                  </a:lnTo>
                  <a:lnTo>
                    <a:pt x="72" y="304"/>
                  </a:lnTo>
                  <a:lnTo>
                    <a:pt x="86" y="312"/>
                  </a:lnTo>
                  <a:lnTo>
                    <a:pt x="102" y="320"/>
                  </a:lnTo>
                  <a:lnTo>
                    <a:pt x="118" y="324"/>
                  </a:lnTo>
                  <a:lnTo>
                    <a:pt x="134" y="328"/>
                  </a:lnTo>
                  <a:lnTo>
                    <a:pt x="152" y="332"/>
                  </a:lnTo>
                  <a:lnTo>
                    <a:pt x="170" y="332"/>
                  </a:lnTo>
                  <a:lnTo>
                    <a:pt x="170" y="332"/>
                  </a:lnTo>
                  <a:lnTo>
                    <a:pt x="188" y="332"/>
                  </a:lnTo>
                  <a:lnTo>
                    <a:pt x="206" y="328"/>
                  </a:lnTo>
                  <a:lnTo>
                    <a:pt x="222" y="324"/>
                  </a:lnTo>
                  <a:lnTo>
                    <a:pt x="238" y="320"/>
                  </a:lnTo>
                  <a:lnTo>
                    <a:pt x="254" y="312"/>
                  </a:lnTo>
                  <a:lnTo>
                    <a:pt x="268" y="304"/>
                  </a:lnTo>
                  <a:lnTo>
                    <a:pt x="280" y="296"/>
                  </a:lnTo>
                  <a:lnTo>
                    <a:pt x="292" y="284"/>
                  </a:lnTo>
                  <a:lnTo>
                    <a:pt x="304" y="272"/>
                  </a:lnTo>
                  <a:lnTo>
                    <a:pt x="312" y="260"/>
                  </a:lnTo>
                  <a:lnTo>
                    <a:pt x="322" y="246"/>
                  </a:lnTo>
                  <a:lnTo>
                    <a:pt x="328" y="232"/>
                  </a:lnTo>
                  <a:lnTo>
                    <a:pt x="334" y="216"/>
                  </a:lnTo>
                  <a:lnTo>
                    <a:pt x="338" y="200"/>
                  </a:lnTo>
                  <a:lnTo>
                    <a:pt x="340" y="184"/>
                  </a:lnTo>
                  <a:lnTo>
                    <a:pt x="340" y="166"/>
                  </a:lnTo>
                  <a:lnTo>
                    <a:pt x="340" y="166"/>
                  </a:lnTo>
                  <a:lnTo>
                    <a:pt x="340" y="148"/>
                  </a:lnTo>
                  <a:lnTo>
                    <a:pt x="338" y="132"/>
                  </a:lnTo>
                  <a:lnTo>
                    <a:pt x="334" y="116"/>
                  </a:lnTo>
                  <a:lnTo>
                    <a:pt x="328" y="100"/>
                  </a:lnTo>
                  <a:lnTo>
                    <a:pt x="322" y="84"/>
                  </a:lnTo>
                  <a:lnTo>
                    <a:pt x="312" y="72"/>
                  </a:lnTo>
                  <a:lnTo>
                    <a:pt x="304" y="58"/>
                  </a:lnTo>
                  <a:lnTo>
                    <a:pt x="292" y="46"/>
                  </a:lnTo>
                  <a:lnTo>
                    <a:pt x="280" y="36"/>
                  </a:lnTo>
                  <a:lnTo>
                    <a:pt x="268" y="26"/>
                  </a:lnTo>
                  <a:lnTo>
                    <a:pt x="254" y="18"/>
                  </a:lnTo>
                  <a:lnTo>
                    <a:pt x="238" y="12"/>
                  </a:lnTo>
                  <a:lnTo>
                    <a:pt x="222" y="6"/>
                  </a:lnTo>
                  <a:lnTo>
                    <a:pt x="206" y="2"/>
                  </a:lnTo>
                  <a:lnTo>
                    <a:pt x="188" y="0"/>
                  </a:lnTo>
                  <a:lnTo>
                    <a:pt x="170" y="0"/>
                  </a:lnTo>
                  <a:lnTo>
                    <a:pt x="170" y="0"/>
                  </a:lnTo>
                  <a:close/>
                  <a:moveTo>
                    <a:pt x="170" y="252"/>
                  </a:moveTo>
                  <a:lnTo>
                    <a:pt x="170" y="252"/>
                  </a:lnTo>
                  <a:lnTo>
                    <a:pt x="152" y="252"/>
                  </a:lnTo>
                  <a:lnTo>
                    <a:pt x="136" y="246"/>
                  </a:lnTo>
                  <a:lnTo>
                    <a:pt x="122" y="238"/>
                  </a:lnTo>
                  <a:lnTo>
                    <a:pt x="110" y="228"/>
                  </a:lnTo>
                  <a:lnTo>
                    <a:pt x="100" y="216"/>
                  </a:lnTo>
                  <a:lnTo>
                    <a:pt x="92" y="200"/>
                  </a:lnTo>
                  <a:lnTo>
                    <a:pt x="88" y="184"/>
                  </a:lnTo>
                  <a:lnTo>
                    <a:pt x="86" y="166"/>
                  </a:lnTo>
                  <a:lnTo>
                    <a:pt x="86" y="166"/>
                  </a:lnTo>
                  <a:lnTo>
                    <a:pt x="88" y="148"/>
                  </a:lnTo>
                  <a:lnTo>
                    <a:pt x="92" y="130"/>
                  </a:lnTo>
                  <a:lnTo>
                    <a:pt x="100" y="116"/>
                  </a:lnTo>
                  <a:lnTo>
                    <a:pt x="110" y="102"/>
                  </a:lnTo>
                  <a:lnTo>
                    <a:pt x="122" y="92"/>
                  </a:lnTo>
                  <a:lnTo>
                    <a:pt x="136" y="86"/>
                  </a:lnTo>
                  <a:lnTo>
                    <a:pt x="152" y="80"/>
                  </a:lnTo>
                  <a:lnTo>
                    <a:pt x="170" y="78"/>
                  </a:lnTo>
                  <a:lnTo>
                    <a:pt x="170" y="78"/>
                  </a:lnTo>
                  <a:lnTo>
                    <a:pt x="188" y="80"/>
                  </a:lnTo>
                  <a:lnTo>
                    <a:pt x="204" y="86"/>
                  </a:lnTo>
                  <a:lnTo>
                    <a:pt x="218" y="92"/>
                  </a:lnTo>
                  <a:lnTo>
                    <a:pt x="230" y="102"/>
                  </a:lnTo>
                  <a:lnTo>
                    <a:pt x="240" y="116"/>
                  </a:lnTo>
                  <a:lnTo>
                    <a:pt x="248" y="130"/>
                  </a:lnTo>
                  <a:lnTo>
                    <a:pt x="252" y="148"/>
                  </a:lnTo>
                  <a:lnTo>
                    <a:pt x="254" y="166"/>
                  </a:lnTo>
                  <a:lnTo>
                    <a:pt x="254" y="166"/>
                  </a:lnTo>
                  <a:lnTo>
                    <a:pt x="252" y="184"/>
                  </a:lnTo>
                  <a:lnTo>
                    <a:pt x="248" y="200"/>
                  </a:lnTo>
                  <a:lnTo>
                    <a:pt x="240" y="216"/>
                  </a:lnTo>
                  <a:lnTo>
                    <a:pt x="230" y="228"/>
                  </a:lnTo>
                  <a:lnTo>
                    <a:pt x="218" y="238"/>
                  </a:lnTo>
                  <a:lnTo>
                    <a:pt x="204" y="246"/>
                  </a:lnTo>
                  <a:lnTo>
                    <a:pt x="188" y="252"/>
                  </a:lnTo>
                  <a:lnTo>
                    <a:pt x="170" y="252"/>
                  </a:lnTo>
                  <a:lnTo>
                    <a:pt x="170"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5" name="Freeform 9"/>
            <p:cNvSpPr>
              <a:spLocks/>
            </p:cNvSpPr>
            <p:nvPr/>
          </p:nvSpPr>
          <p:spPr bwMode="auto">
            <a:xfrm>
              <a:off x="6654800" y="3257550"/>
              <a:ext cx="812800" cy="514350"/>
            </a:xfrm>
            <a:custGeom>
              <a:avLst/>
              <a:gdLst>
                <a:gd name="T0" fmla="*/ 388 w 512"/>
                <a:gd name="T1" fmla="*/ 0 h 324"/>
                <a:gd name="T2" fmla="*/ 356 w 512"/>
                <a:gd name="T3" fmla="*/ 2 h 324"/>
                <a:gd name="T4" fmla="*/ 328 w 512"/>
                <a:gd name="T5" fmla="*/ 12 h 324"/>
                <a:gd name="T6" fmla="*/ 302 w 512"/>
                <a:gd name="T7" fmla="*/ 28 h 324"/>
                <a:gd name="T8" fmla="*/ 280 w 512"/>
                <a:gd name="T9" fmla="*/ 54 h 324"/>
                <a:gd name="T10" fmla="*/ 272 w 512"/>
                <a:gd name="T11" fmla="*/ 42 h 324"/>
                <a:gd name="T12" fmla="*/ 250 w 512"/>
                <a:gd name="T13" fmla="*/ 22 h 324"/>
                <a:gd name="T14" fmla="*/ 224 w 512"/>
                <a:gd name="T15" fmla="*/ 8 h 324"/>
                <a:gd name="T16" fmla="*/ 192 w 512"/>
                <a:gd name="T17" fmla="*/ 0 h 324"/>
                <a:gd name="T18" fmla="*/ 176 w 512"/>
                <a:gd name="T19" fmla="*/ 0 h 324"/>
                <a:gd name="T20" fmla="*/ 150 w 512"/>
                <a:gd name="T21" fmla="*/ 2 h 324"/>
                <a:gd name="T22" fmla="*/ 124 w 512"/>
                <a:gd name="T23" fmla="*/ 10 h 324"/>
                <a:gd name="T24" fmla="*/ 102 w 512"/>
                <a:gd name="T25" fmla="*/ 24 h 324"/>
                <a:gd name="T26" fmla="*/ 84 w 512"/>
                <a:gd name="T27" fmla="*/ 46 h 324"/>
                <a:gd name="T28" fmla="*/ 0 w 512"/>
                <a:gd name="T29" fmla="*/ 8 h 324"/>
                <a:gd name="T30" fmla="*/ 0 w 512"/>
                <a:gd name="T31" fmla="*/ 290 h 324"/>
                <a:gd name="T32" fmla="*/ 4 w 512"/>
                <a:gd name="T33" fmla="*/ 302 h 324"/>
                <a:gd name="T34" fmla="*/ 10 w 512"/>
                <a:gd name="T35" fmla="*/ 314 h 324"/>
                <a:gd name="T36" fmla="*/ 22 w 512"/>
                <a:gd name="T37" fmla="*/ 322 h 324"/>
                <a:gd name="T38" fmla="*/ 34 w 512"/>
                <a:gd name="T39" fmla="*/ 324 h 324"/>
                <a:gd name="T40" fmla="*/ 86 w 512"/>
                <a:gd name="T41" fmla="*/ 150 h 324"/>
                <a:gd name="T42" fmla="*/ 86 w 512"/>
                <a:gd name="T43" fmla="*/ 134 h 324"/>
                <a:gd name="T44" fmla="*/ 96 w 512"/>
                <a:gd name="T45" fmla="*/ 108 h 324"/>
                <a:gd name="T46" fmla="*/ 116 w 512"/>
                <a:gd name="T47" fmla="*/ 90 h 324"/>
                <a:gd name="T48" fmla="*/ 138 w 512"/>
                <a:gd name="T49" fmla="*/ 80 h 324"/>
                <a:gd name="T50" fmla="*/ 152 w 512"/>
                <a:gd name="T51" fmla="*/ 80 h 324"/>
                <a:gd name="T52" fmla="*/ 178 w 512"/>
                <a:gd name="T53" fmla="*/ 84 h 324"/>
                <a:gd name="T54" fmla="*/ 198 w 512"/>
                <a:gd name="T55" fmla="*/ 98 h 324"/>
                <a:gd name="T56" fmla="*/ 210 w 512"/>
                <a:gd name="T57" fmla="*/ 120 h 324"/>
                <a:gd name="T58" fmla="*/ 214 w 512"/>
                <a:gd name="T59" fmla="*/ 150 h 324"/>
                <a:gd name="T60" fmla="*/ 214 w 512"/>
                <a:gd name="T61" fmla="*/ 290 h 324"/>
                <a:gd name="T62" fmla="*/ 216 w 512"/>
                <a:gd name="T63" fmla="*/ 302 h 324"/>
                <a:gd name="T64" fmla="*/ 224 w 512"/>
                <a:gd name="T65" fmla="*/ 314 h 324"/>
                <a:gd name="T66" fmla="*/ 234 w 512"/>
                <a:gd name="T67" fmla="*/ 322 h 324"/>
                <a:gd name="T68" fmla="*/ 248 w 512"/>
                <a:gd name="T69" fmla="*/ 324 h 324"/>
                <a:gd name="T70" fmla="*/ 298 w 512"/>
                <a:gd name="T71" fmla="*/ 150 h 324"/>
                <a:gd name="T72" fmla="*/ 300 w 512"/>
                <a:gd name="T73" fmla="*/ 134 h 324"/>
                <a:gd name="T74" fmla="*/ 310 w 512"/>
                <a:gd name="T75" fmla="*/ 108 h 324"/>
                <a:gd name="T76" fmla="*/ 328 w 512"/>
                <a:gd name="T77" fmla="*/ 90 h 324"/>
                <a:gd name="T78" fmla="*/ 352 w 512"/>
                <a:gd name="T79" fmla="*/ 80 h 324"/>
                <a:gd name="T80" fmla="*/ 366 w 512"/>
                <a:gd name="T81" fmla="*/ 80 h 324"/>
                <a:gd name="T82" fmla="*/ 392 w 512"/>
                <a:gd name="T83" fmla="*/ 84 h 324"/>
                <a:gd name="T84" fmla="*/ 410 w 512"/>
                <a:gd name="T85" fmla="*/ 98 h 324"/>
                <a:gd name="T86" fmla="*/ 424 w 512"/>
                <a:gd name="T87" fmla="*/ 120 h 324"/>
                <a:gd name="T88" fmla="*/ 428 w 512"/>
                <a:gd name="T89" fmla="*/ 150 h 324"/>
                <a:gd name="T90" fmla="*/ 428 w 512"/>
                <a:gd name="T91" fmla="*/ 290 h 324"/>
                <a:gd name="T92" fmla="*/ 430 w 512"/>
                <a:gd name="T93" fmla="*/ 302 h 324"/>
                <a:gd name="T94" fmla="*/ 438 w 512"/>
                <a:gd name="T95" fmla="*/ 314 h 324"/>
                <a:gd name="T96" fmla="*/ 448 w 512"/>
                <a:gd name="T97" fmla="*/ 322 h 324"/>
                <a:gd name="T98" fmla="*/ 462 w 512"/>
                <a:gd name="T99" fmla="*/ 324 h 324"/>
                <a:gd name="T100" fmla="*/ 512 w 512"/>
                <a:gd name="T101" fmla="*/ 122 h 324"/>
                <a:gd name="T102" fmla="*/ 510 w 512"/>
                <a:gd name="T103" fmla="*/ 96 h 324"/>
                <a:gd name="T104" fmla="*/ 502 w 512"/>
                <a:gd name="T105" fmla="*/ 72 h 324"/>
                <a:gd name="T106" fmla="*/ 492 w 512"/>
                <a:gd name="T107" fmla="*/ 52 h 324"/>
                <a:gd name="T108" fmla="*/ 478 w 512"/>
                <a:gd name="T109" fmla="*/ 34 h 324"/>
                <a:gd name="T110" fmla="*/ 460 w 512"/>
                <a:gd name="T111" fmla="*/ 20 h 324"/>
                <a:gd name="T112" fmla="*/ 438 w 512"/>
                <a:gd name="T113" fmla="*/ 8 h 324"/>
                <a:gd name="T114" fmla="*/ 414 w 512"/>
                <a:gd name="T115" fmla="*/ 2 h 324"/>
                <a:gd name="T116" fmla="*/ 388 w 512"/>
                <a:gd name="T11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324">
                  <a:moveTo>
                    <a:pt x="388" y="0"/>
                  </a:moveTo>
                  <a:lnTo>
                    <a:pt x="388" y="0"/>
                  </a:lnTo>
                  <a:lnTo>
                    <a:pt x="372" y="0"/>
                  </a:lnTo>
                  <a:lnTo>
                    <a:pt x="356" y="2"/>
                  </a:lnTo>
                  <a:lnTo>
                    <a:pt x="342" y="6"/>
                  </a:lnTo>
                  <a:lnTo>
                    <a:pt x="328" y="12"/>
                  </a:lnTo>
                  <a:lnTo>
                    <a:pt x="314" y="18"/>
                  </a:lnTo>
                  <a:lnTo>
                    <a:pt x="302" y="28"/>
                  </a:lnTo>
                  <a:lnTo>
                    <a:pt x="290" y="40"/>
                  </a:lnTo>
                  <a:lnTo>
                    <a:pt x="280" y="54"/>
                  </a:lnTo>
                  <a:lnTo>
                    <a:pt x="280" y="54"/>
                  </a:lnTo>
                  <a:lnTo>
                    <a:pt x="272" y="42"/>
                  </a:lnTo>
                  <a:lnTo>
                    <a:pt x="262" y="30"/>
                  </a:lnTo>
                  <a:lnTo>
                    <a:pt x="250" y="22"/>
                  </a:lnTo>
                  <a:lnTo>
                    <a:pt x="238" y="14"/>
                  </a:lnTo>
                  <a:lnTo>
                    <a:pt x="224" y="8"/>
                  </a:lnTo>
                  <a:lnTo>
                    <a:pt x="208" y="4"/>
                  </a:lnTo>
                  <a:lnTo>
                    <a:pt x="192" y="0"/>
                  </a:lnTo>
                  <a:lnTo>
                    <a:pt x="176" y="0"/>
                  </a:lnTo>
                  <a:lnTo>
                    <a:pt x="176" y="0"/>
                  </a:lnTo>
                  <a:lnTo>
                    <a:pt x="162" y="0"/>
                  </a:lnTo>
                  <a:lnTo>
                    <a:pt x="150" y="2"/>
                  </a:lnTo>
                  <a:lnTo>
                    <a:pt x="136" y="6"/>
                  </a:lnTo>
                  <a:lnTo>
                    <a:pt x="124" y="10"/>
                  </a:lnTo>
                  <a:lnTo>
                    <a:pt x="114" y="16"/>
                  </a:lnTo>
                  <a:lnTo>
                    <a:pt x="102" y="24"/>
                  </a:lnTo>
                  <a:lnTo>
                    <a:pt x="92" y="34"/>
                  </a:lnTo>
                  <a:lnTo>
                    <a:pt x="84" y="46"/>
                  </a:lnTo>
                  <a:lnTo>
                    <a:pt x="84" y="8"/>
                  </a:lnTo>
                  <a:lnTo>
                    <a:pt x="0" y="8"/>
                  </a:lnTo>
                  <a:lnTo>
                    <a:pt x="0" y="290"/>
                  </a:lnTo>
                  <a:lnTo>
                    <a:pt x="0" y="290"/>
                  </a:lnTo>
                  <a:lnTo>
                    <a:pt x="2" y="296"/>
                  </a:lnTo>
                  <a:lnTo>
                    <a:pt x="4" y="302"/>
                  </a:lnTo>
                  <a:lnTo>
                    <a:pt x="6" y="308"/>
                  </a:lnTo>
                  <a:lnTo>
                    <a:pt x="10" y="314"/>
                  </a:lnTo>
                  <a:lnTo>
                    <a:pt x="16" y="318"/>
                  </a:lnTo>
                  <a:lnTo>
                    <a:pt x="22" y="322"/>
                  </a:lnTo>
                  <a:lnTo>
                    <a:pt x="28" y="324"/>
                  </a:lnTo>
                  <a:lnTo>
                    <a:pt x="34" y="324"/>
                  </a:lnTo>
                  <a:lnTo>
                    <a:pt x="86" y="324"/>
                  </a:lnTo>
                  <a:lnTo>
                    <a:pt x="86" y="150"/>
                  </a:lnTo>
                  <a:lnTo>
                    <a:pt x="86" y="150"/>
                  </a:lnTo>
                  <a:lnTo>
                    <a:pt x="86" y="134"/>
                  </a:lnTo>
                  <a:lnTo>
                    <a:pt x="90" y="120"/>
                  </a:lnTo>
                  <a:lnTo>
                    <a:pt x="96" y="108"/>
                  </a:lnTo>
                  <a:lnTo>
                    <a:pt x="106" y="98"/>
                  </a:lnTo>
                  <a:lnTo>
                    <a:pt x="116" y="90"/>
                  </a:lnTo>
                  <a:lnTo>
                    <a:pt x="126" y="84"/>
                  </a:lnTo>
                  <a:lnTo>
                    <a:pt x="138" y="80"/>
                  </a:lnTo>
                  <a:lnTo>
                    <a:pt x="152" y="80"/>
                  </a:lnTo>
                  <a:lnTo>
                    <a:pt x="152" y="80"/>
                  </a:lnTo>
                  <a:lnTo>
                    <a:pt x="166" y="80"/>
                  </a:lnTo>
                  <a:lnTo>
                    <a:pt x="178" y="84"/>
                  </a:lnTo>
                  <a:lnTo>
                    <a:pt x="188" y="90"/>
                  </a:lnTo>
                  <a:lnTo>
                    <a:pt x="198" y="98"/>
                  </a:lnTo>
                  <a:lnTo>
                    <a:pt x="204" y="108"/>
                  </a:lnTo>
                  <a:lnTo>
                    <a:pt x="210" y="120"/>
                  </a:lnTo>
                  <a:lnTo>
                    <a:pt x="212" y="134"/>
                  </a:lnTo>
                  <a:lnTo>
                    <a:pt x="214" y="150"/>
                  </a:lnTo>
                  <a:lnTo>
                    <a:pt x="214" y="290"/>
                  </a:lnTo>
                  <a:lnTo>
                    <a:pt x="214" y="290"/>
                  </a:lnTo>
                  <a:lnTo>
                    <a:pt x="214" y="296"/>
                  </a:lnTo>
                  <a:lnTo>
                    <a:pt x="216" y="302"/>
                  </a:lnTo>
                  <a:lnTo>
                    <a:pt x="220" y="308"/>
                  </a:lnTo>
                  <a:lnTo>
                    <a:pt x="224" y="314"/>
                  </a:lnTo>
                  <a:lnTo>
                    <a:pt x="230" y="318"/>
                  </a:lnTo>
                  <a:lnTo>
                    <a:pt x="234" y="322"/>
                  </a:lnTo>
                  <a:lnTo>
                    <a:pt x="242" y="324"/>
                  </a:lnTo>
                  <a:lnTo>
                    <a:pt x="248" y="324"/>
                  </a:lnTo>
                  <a:lnTo>
                    <a:pt x="298" y="324"/>
                  </a:lnTo>
                  <a:lnTo>
                    <a:pt x="298" y="150"/>
                  </a:lnTo>
                  <a:lnTo>
                    <a:pt x="298" y="150"/>
                  </a:lnTo>
                  <a:lnTo>
                    <a:pt x="300" y="134"/>
                  </a:lnTo>
                  <a:lnTo>
                    <a:pt x="304" y="120"/>
                  </a:lnTo>
                  <a:lnTo>
                    <a:pt x="310" y="108"/>
                  </a:lnTo>
                  <a:lnTo>
                    <a:pt x="318" y="98"/>
                  </a:lnTo>
                  <a:lnTo>
                    <a:pt x="328" y="90"/>
                  </a:lnTo>
                  <a:lnTo>
                    <a:pt x="340" y="84"/>
                  </a:lnTo>
                  <a:lnTo>
                    <a:pt x="352" y="80"/>
                  </a:lnTo>
                  <a:lnTo>
                    <a:pt x="366" y="80"/>
                  </a:lnTo>
                  <a:lnTo>
                    <a:pt x="366" y="80"/>
                  </a:lnTo>
                  <a:lnTo>
                    <a:pt x="380" y="80"/>
                  </a:lnTo>
                  <a:lnTo>
                    <a:pt x="392" y="84"/>
                  </a:lnTo>
                  <a:lnTo>
                    <a:pt x="402" y="90"/>
                  </a:lnTo>
                  <a:lnTo>
                    <a:pt x="410" y="98"/>
                  </a:lnTo>
                  <a:lnTo>
                    <a:pt x="418" y="108"/>
                  </a:lnTo>
                  <a:lnTo>
                    <a:pt x="424" y="120"/>
                  </a:lnTo>
                  <a:lnTo>
                    <a:pt x="426" y="134"/>
                  </a:lnTo>
                  <a:lnTo>
                    <a:pt x="428" y="150"/>
                  </a:lnTo>
                  <a:lnTo>
                    <a:pt x="428" y="290"/>
                  </a:lnTo>
                  <a:lnTo>
                    <a:pt x="428" y="290"/>
                  </a:lnTo>
                  <a:lnTo>
                    <a:pt x="428" y="296"/>
                  </a:lnTo>
                  <a:lnTo>
                    <a:pt x="430" y="302"/>
                  </a:lnTo>
                  <a:lnTo>
                    <a:pt x="434" y="308"/>
                  </a:lnTo>
                  <a:lnTo>
                    <a:pt x="438" y="314"/>
                  </a:lnTo>
                  <a:lnTo>
                    <a:pt x="442" y="318"/>
                  </a:lnTo>
                  <a:lnTo>
                    <a:pt x="448" y="322"/>
                  </a:lnTo>
                  <a:lnTo>
                    <a:pt x="454" y="324"/>
                  </a:lnTo>
                  <a:lnTo>
                    <a:pt x="462" y="324"/>
                  </a:lnTo>
                  <a:lnTo>
                    <a:pt x="512" y="324"/>
                  </a:lnTo>
                  <a:lnTo>
                    <a:pt x="512" y="122"/>
                  </a:lnTo>
                  <a:lnTo>
                    <a:pt x="512" y="122"/>
                  </a:lnTo>
                  <a:lnTo>
                    <a:pt x="510" y="96"/>
                  </a:lnTo>
                  <a:lnTo>
                    <a:pt x="506" y="84"/>
                  </a:lnTo>
                  <a:lnTo>
                    <a:pt x="502" y="72"/>
                  </a:lnTo>
                  <a:lnTo>
                    <a:pt x="498" y="62"/>
                  </a:lnTo>
                  <a:lnTo>
                    <a:pt x="492" y="52"/>
                  </a:lnTo>
                  <a:lnTo>
                    <a:pt x="486" y="42"/>
                  </a:lnTo>
                  <a:lnTo>
                    <a:pt x="478" y="34"/>
                  </a:lnTo>
                  <a:lnTo>
                    <a:pt x="470" y="26"/>
                  </a:lnTo>
                  <a:lnTo>
                    <a:pt x="460" y="20"/>
                  </a:lnTo>
                  <a:lnTo>
                    <a:pt x="450" y="14"/>
                  </a:lnTo>
                  <a:lnTo>
                    <a:pt x="438" y="8"/>
                  </a:lnTo>
                  <a:lnTo>
                    <a:pt x="426" y="4"/>
                  </a:lnTo>
                  <a:lnTo>
                    <a:pt x="414" y="2"/>
                  </a:lnTo>
                  <a:lnTo>
                    <a:pt x="388" y="0"/>
                  </a:lnTo>
                  <a:lnTo>
                    <a:pt x="3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6" name="Freeform 10"/>
            <p:cNvSpPr>
              <a:spLocks/>
            </p:cNvSpPr>
            <p:nvPr/>
          </p:nvSpPr>
          <p:spPr bwMode="auto">
            <a:xfrm>
              <a:off x="4724400" y="3257550"/>
              <a:ext cx="476250" cy="527050"/>
            </a:xfrm>
            <a:custGeom>
              <a:avLst/>
              <a:gdLst>
                <a:gd name="T0" fmla="*/ 144 w 300"/>
                <a:gd name="T1" fmla="*/ 126 h 332"/>
                <a:gd name="T2" fmla="*/ 124 w 300"/>
                <a:gd name="T3" fmla="*/ 122 h 332"/>
                <a:gd name="T4" fmla="*/ 104 w 300"/>
                <a:gd name="T5" fmla="*/ 114 h 332"/>
                <a:gd name="T6" fmla="*/ 98 w 300"/>
                <a:gd name="T7" fmla="*/ 104 h 332"/>
                <a:gd name="T8" fmla="*/ 96 w 300"/>
                <a:gd name="T9" fmla="*/ 98 h 332"/>
                <a:gd name="T10" fmla="*/ 100 w 300"/>
                <a:gd name="T11" fmla="*/ 86 h 332"/>
                <a:gd name="T12" fmla="*/ 108 w 300"/>
                <a:gd name="T13" fmla="*/ 78 h 332"/>
                <a:gd name="T14" fmla="*/ 124 w 300"/>
                <a:gd name="T15" fmla="*/ 72 h 332"/>
                <a:gd name="T16" fmla="*/ 144 w 300"/>
                <a:gd name="T17" fmla="*/ 70 h 332"/>
                <a:gd name="T18" fmla="*/ 192 w 300"/>
                <a:gd name="T19" fmla="*/ 76 h 332"/>
                <a:gd name="T20" fmla="*/ 232 w 300"/>
                <a:gd name="T21" fmla="*/ 90 h 332"/>
                <a:gd name="T22" fmla="*/ 238 w 300"/>
                <a:gd name="T23" fmla="*/ 92 h 332"/>
                <a:gd name="T24" fmla="*/ 258 w 300"/>
                <a:gd name="T25" fmla="*/ 90 h 332"/>
                <a:gd name="T26" fmla="*/ 268 w 300"/>
                <a:gd name="T27" fmla="*/ 82 h 332"/>
                <a:gd name="T28" fmla="*/ 276 w 300"/>
                <a:gd name="T29" fmla="*/ 72 h 332"/>
                <a:gd name="T30" fmla="*/ 292 w 300"/>
                <a:gd name="T31" fmla="*/ 38 h 332"/>
                <a:gd name="T32" fmla="*/ 224 w 300"/>
                <a:gd name="T33" fmla="*/ 12 h 332"/>
                <a:gd name="T34" fmla="*/ 166 w 300"/>
                <a:gd name="T35" fmla="*/ 2 h 332"/>
                <a:gd name="T36" fmla="*/ 146 w 300"/>
                <a:gd name="T37" fmla="*/ 0 h 332"/>
                <a:gd name="T38" fmla="*/ 94 w 300"/>
                <a:gd name="T39" fmla="*/ 6 h 332"/>
                <a:gd name="T40" fmla="*/ 50 w 300"/>
                <a:gd name="T41" fmla="*/ 24 h 332"/>
                <a:gd name="T42" fmla="*/ 32 w 300"/>
                <a:gd name="T43" fmla="*/ 38 h 332"/>
                <a:gd name="T44" fmla="*/ 20 w 300"/>
                <a:gd name="T45" fmla="*/ 56 h 332"/>
                <a:gd name="T46" fmla="*/ 12 w 300"/>
                <a:gd name="T47" fmla="*/ 76 h 332"/>
                <a:gd name="T48" fmla="*/ 8 w 300"/>
                <a:gd name="T49" fmla="*/ 98 h 332"/>
                <a:gd name="T50" fmla="*/ 10 w 300"/>
                <a:gd name="T51" fmla="*/ 116 h 332"/>
                <a:gd name="T52" fmla="*/ 20 w 300"/>
                <a:gd name="T53" fmla="*/ 148 h 332"/>
                <a:gd name="T54" fmla="*/ 46 w 300"/>
                <a:gd name="T55" fmla="*/ 174 h 332"/>
                <a:gd name="T56" fmla="*/ 92 w 300"/>
                <a:gd name="T57" fmla="*/ 192 h 332"/>
                <a:gd name="T58" fmla="*/ 142 w 300"/>
                <a:gd name="T59" fmla="*/ 202 h 332"/>
                <a:gd name="T60" fmla="*/ 170 w 300"/>
                <a:gd name="T61" fmla="*/ 206 h 332"/>
                <a:gd name="T62" fmla="*/ 202 w 300"/>
                <a:gd name="T63" fmla="*/ 214 h 332"/>
                <a:gd name="T64" fmla="*/ 212 w 300"/>
                <a:gd name="T65" fmla="*/ 224 h 332"/>
                <a:gd name="T66" fmla="*/ 212 w 300"/>
                <a:gd name="T67" fmla="*/ 232 h 332"/>
                <a:gd name="T68" fmla="*/ 208 w 300"/>
                <a:gd name="T69" fmla="*/ 246 h 332"/>
                <a:gd name="T70" fmla="*/ 194 w 300"/>
                <a:gd name="T71" fmla="*/ 256 h 332"/>
                <a:gd name="T72" fmla="*/ 172 w 300"/>
                <a:gd name="T73" fmla="*/ 260 h 332"/>
                <a:gd name="T74" fmla="*/ 142 w 300"/>
                <a:gd name="T75" fmla="*/ 262 h 332"/>
                <a:gd name="T76" fmla="*/ 106 w 300"/>
                <a:gd name="T77" fmla="*/ 258 h 332"/>
                <a:gd name="T78" fmla="*/ 76 w 300"/>
                <a:gd name="T79" fmla="*/ 248 h 332"/>
                <a:gd name="T80" fmla="*/ 30 w 300"/>
                <a:gd name="T81" fmla="*/ 228 h 332"/>
                <a:gd name="T82" fmla="*/ 0 w 300"/>
                <a:gd name="T83" fmla="*/ 292 h 332"/>
                <a:gd name="T84" fmla="*/ 34 w 300"/>
                <a:gd name="T85" fmla="*/ 310 h 332"/>
                <a:gd name="T86" fmla="*/ 70 w 300"/>
                <a:gd name="T87" fmla="*/ 322 h 332"/>
                <a:gd name="T88" fmla="*/ 140 w 300"/>
                <a:gd name="T89" fmla="*/ 332 h 332"/>
                <a:gd name="T90" fmla="*/ 178 w 300"/>
                <a:gd name="T91" fmla="*/ 332 h 332"/>
                <a:gd name="T92" fmla="*/ 238 w 300"/>
                <a:gd name="T93" fmla="*/ 318 h 332"/>
                <a:gd name="T94" fmla="*/ 260 w 300"/>
                <a:gd name="T95" fmla="*/ 308 h 332"/>
                <a:gd name="T96" fmla="*/ 278 w 300"/>
                <a:gd name="T97" fmla="*/ 292 h 332"/>
                <a:gd name="T98" fmla="*/ 290 w 300"/>
                <a:gd name="T99" fmla="*/ 276 h 332"/>
                <a:gd name="T100" fmla="*/ 298 w 300"/>
                <a:gd name="T101" fmla="*/ 254 h 332"/>
                <a:gd name="T102" fmla="*/ 300 w 300"/>
                <a:gd name="T103" fmla="*/ 232 h 332"/>
                <a:gd name="T104" fmla="*/ 300 w 300"/>
                <a:gd name="T105" fmla="*/ 220 h 332"/>
                <a:gd name="T106" fmla="*/ 296 w 300"/>
                <a:gd name="T107" fmla="*/ 200 h 332"/>
                <a:gd name="T108" fmla="*/ 282 w 300"/>
                <a:gd name="T109" fmla="*/ 176 h 332"/>
                <a:gd name="T110" fmla="*/ 250 w 300"/>
                <a:gd name="T111" fmla="*/ 150 h 332"/>
                <a:gd name="T112" fmla="*/ 206 w 300"/>
                <a:gd name="T113" fmla="*/ 136 h 332"/>
                <a:gd name="T114" fmla="*/ 182 w 300"/>
                <a:gd name="T115" fmla="*/ 1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332">
                  <a:moveTo>
                    <a:pt x="182" y="132"/>
                  </a:moveTo>
                  <a:lnTo>
                    <a:pt x="144" y="126"/>
                  </a:lnTo>
                  <a:lnTo>
                    <a:pt x="144" y="126"/>
                  </a:lnTo>
                  <a:lnTo>
                    <a:pt x="124" y="122"/>
                  </a:lnTo>
                  <a:lnTo>
                    <a:pt x="110" y="118"/>
                  </a:lnTo>
                  <a:lnTo>
                    <a:pt x="104" y="114"/>
                  </a:lnTo>
                  <a:lnTo>
                    <a:pt x="100" y="110"/>
                  </a:lnTo>
                  <a:lnTo>
                    <a:pt x="98" y="104"/>
                  </a:lnTo>
                  <a:lnTo>
                    <a:pt x="96" y="98"/>
                  </a:lnTo>
                  <a:lnTo>
                    <a:pt x="96" y="98"/>
                  </a:lnTo>
                  <a:lnTo>
                    <a:pt x="98" y="92"/>
                  </a:lnTo>
                  <a:lnTo>
                    <a:pt x="100" y="86"/>
                  </a:lnTo>
                  <a:lnTo>
                    <a:pt x="104" y="82"/>
                  </a:lnTo>
                  <a:lnTo>
                    <a:pt x="108" y="78"/>
                  </a:lnTo>
                  <a:lnTo>
                    <a:pt x="116" y="74"/>
                  </a:lnTo>
                  <a:lnTo>
                    <a:pt x="124" y="72"/>
                  </a:lnTo>
                  <a:lnTo>
                    <a:pt x="144" y="70"/>
                  </a:lnTo>
                  <a:lnTo>
                    <a:pt x="144" y="70"/>
                  </a:lnTo>
                  <a:lnTo>
                    <a:pt x="168" y="72"/>
                  </a:lnTo>
                  <a:lnTo>
                    <a:pt x="192" y="76"/>
                  </a:lnTo>
                  <a:lnTo>
                    <a:pt x="212" y="82"/>
                  </a:lnTo>
                  <a:lnTo>
                    <a:pt x="232" y="90"/>
                  </a:lnTo>
                  <a:lnTo>
                    <a:pt x="232" y="90"/>
                  </a:lnTo>
                  <a:lnTo>
                    <a:pt x="238" y="92"/>
                  </a:lnTo>
                  <a:lnTo>
                    <a:pt x="246" y="92"/>
                  </a:lnTo>
                  <a:lnTo>
                    <a:pt x="258" y="90"/>
                  </a:lnTo>
                  <a:lnTo>
                    <a:pt x="264" y="86"/>
                  </a:lnTo>
                  <a:lnTo>
                    <a:pt x="268" y="82"/>
                  </a:lnTo>
                  <a:lnTo>
                    <a:pt x="274" y="78"/>
                  </a:lnTo>
                  <a:lnTo>
                    <a:pt x="276" y="72"/>
                  </a:lnTo>
                  <a:lnTo>
                    <a:pt x="292" y="38"/>
                  </a:lnTo>
                  <a:lnTo>
                    <a:pt x="292" y="38"/>
                  </a:lnTo>
                  <a:lnTo>
                    <a:pt x="260" y="22"/>
                  </a:lnTo>
                  <a:lnTo>
                    <a:pt x="224" y="12"/>
                  </a:lnTo>
                  <a:lnTo>
                    <a:pt x="186" y="4"/>
                  </a:lnTo>
                  <a:lnTo>
                    <a:pt x="166" y="2"/>
                  </a:lnTo>
                  <a:lnTo>
                    <a:pt x="146" y="0"/>
                  </a:lnTo>
                  <a:lnTo>
                    <a:pt x="146" y="0"/>
                  </a:lnTo>
                  <a:lnTo>
                    <a:pt x="118" y="2"/>
                  </a:lnTo>
                  <a:lnTo>
                    <a:pt x="94" y="6"/>
                  </a:lnTo>
                  <a:lnTo>
                    <a:pt x="70" y="14"/>
                  </a:lnTo>
                  <a:lnTo>
                    <a:pt x="50" y="24"/>
                  </a:lnTo>
                  <a:lnTo>
                    <a:pt x="40" y="30"/>
                  </a:lnTo>
                  <a:lnTo>
                    <a:pt x="32" y="38"/>
                  </a:lnTo>
                  <a:lnTo>
                    <a:pt x="26" y="46"/>
                  </a:lnTo>
                  <a:lnTo>
                    <a:pt x="20" y="56"/>
                  </a:lnTo>
                  <a:lnTo>
                    <a:pt x="16" y="64"/>
                  </a:lnTo>
                  <a:lnTo>
                    <a:pt x="12" y="76"/>
                  </a:lnTo>
                  <a:lnTo>
                    <a:pt x="10" y="86"/>
                  </a:lnTo>
                  <a:lnTo>
                    <a:pt x="8" y="98"/>
                  </a:lnTo>
                  <a:lnTo>
                    <a:pt x="8" y="98"/>
                  </a:lnTo>
                  <a:lnTo>
                    <a:pt x="10" y="116"/>
                  </a:lnTo>
                  <a:lnTo>
                    <a:pt x="12" y="134"/>
                  </a:lnTo>
                  <a:lnTo>
                    <a:pt x="20" y="148"/>
                  </a:lnTo>
                  <a:lnTo>
                    <a:pt x="30" y="162"/>
                  </a:lnTo>
                  <a:lnTo>
                    <a:pt x="46" y="174"/>
                  </a:lnTo>
                  <a:lnTo>
                    <a:pt x="66" y="184"/>
                  </a:lnTo>
                  <a:lnTo>
                    <a:pt x="92" y="192"/>
                  </a:lnTo>
                  <a:lnTo>
                    <a:pt x="124" y="200"/>
                  </a:lnTo>
                  <a:lnTo>
                    <a:pt x="142" y="202"/>
                  </a:lnTo>
                  <a:lnTo>
                    <a:pt x="142" y="202"/>
                  </a:lnTo>
                  <a:lnTo>
                    <a:pt x="170" y="206"/>
                  </a:lnTo>
                  <a:lnTo>
                    <a:pt x="192" y="210"/>
                  </a:lnTo>
                  <a:lnTo>
                    <a:pt x="202" y="214"/>
                  </a:lnTo>
                  <a:lnTo>
                    <a:pt x="208" y="218"/>
                  </a:lnTo>
                  <a:lnTo>
                    <a:pt x="212" y="224"/>
                  </a:lnTo>
                  <a:lnTo>
                    <a:pt x="212" y="232"/>
                  </a:lnTo>
                  <a:lnTo>
                    <a:pt x="212" y="232"/>
                  </a:lnTo>
                  <a:lnTo>
                    <a:pt x="212" y="240"/>
                  </a:lnTo>
                  <a:lnTo>
                    <a:pt x="208" y="246"/>
                  </a:lnTo>
                  <a:lnTo>
                    <a:pt x="202" y="252"/>
                  </a:lnTo>
                  <a:lnTo>
                    <a:pt x="194" y="256"/>
                  </a:lnTo>
                  <a:lnTo>
                    <a:pt x="184" y="258"/>
                  </a:lnTo>
                  <a:lnTo>
                    <a:pt x="172" y="260"/>
                  </a:lnTo>
                  <a:lnTo>
                    <a:pt x="142" y="262"/>
                  </a:lnTo>
                  <a:lnTo>
                    <a:pt x="142" y="262"/>
                  </a:lnTo>
                  <a:lnTo>
                    <a:pt x="124" y="260"/>
                  </a:lnTo>
                  <a:lnTo>
                    <a:pt x="106" y="258"/>
                  </a:lnTo>
                  <a:lnTo>
                    <a:pt x="90" y="254"/>
                  </a:lnTo>
                  <a:lnTo>
                    <a:pt x="76" y="248"/>
                  </a:lnTo>
                  <a:lnTo>
                    <a:pt x="50" y="238"/>
                  </a:lnTo>
                  <a:lnTo>
                    <a:pt x="30" y="228"/>
                  </a:lnTo>
                  <a:lnTo>
                    <a:pt x="0" y="292"/>
                  </a:lnTo>
                  <a:lnTo>
                    <a:pt x="0" y="292"/>
                  </a:lnTo>
                  <a:lnTo>
                    <a:pt x="16" y="302"/>
                  </a:lnTo>
                  <a:lnTo>
                    <a:pt x="34" y="310"/>
                  </a:lnTo>
                  <a:lnTo>
                    <a:pt x="52" y="316"/>
                  </a:lnTo>
                  <a:lnTo>
                    <a:pt x="70" y="322"/>
                  </a:lnTo>
                  <a:lnTo>
                    <a:pt x="106" y="330"/>
                  </a:lnTo>
                  <a:lnTo>
                    <a:pt x="140" y="332"/>
                  </a:lnTo>
                  <a:lnTo>
                    <a:pt x="140" y="332"/>
                  </a:lnTo>
                  <a:lnTo>
                    <a:pt x="178" y="332"/>
                  </a:lnTo>
                  <a:lnTo>
                    <a:pt x="210" y="326"/>
                  </a:lnTo>
                  <a:lnTo>
                    <a:pt x="238" y="318"/>
                  </a:lnTo>
                  <a:lnTo>
                    <a:pt x="250" y="314"/>
                  </a:lnTo>
                  <a:lnTo>
                    <a:pt x="260" y="308"/>
                  </a:lnTo>
                  <a:lnTo>
                    <a:pt x="270" y="300"/>
                  </a:lnTo>
                  <a:lnTo>
                    <a:pt x="278" y="292"/>
                  </a:lnTo>
                  <a:lnTo>
                    <a:pt x="284" y="284"/>
                  </a:lnTo>
                  <a:lnTo>
                    <a:pt x="290" y="276"/>
                  </a:lnTo>
                  <a:lnTo>
                    <a:pt x="294" y="266"/>
                  </a:lnTo>
                  <a:lnTo>
                    <a:pt x="298" y="254"/>
                  </a:lnTo>
                  <a:lnTo>
                    <a:pt x="300" y="244"/>
                  </a:lnTo>
                  <a:lnTo>
                    <a:pt x="300" y="232"/>
                  </a:lnTo>
                  <a:lnTo>
                    <a:pt x="300" y="232"/>
                  </a:lnTo>
                  <a:lnTo>
                    <a:pt x="300" y="220"/>
                  </a:lnTo>
                  <a:lnTo>
                    <a:pt x="298" y="210"/>
                  </a:lnTo>
                  <a:lnTo>
                    <a:pt x="296" y="200"/>
                  </a:lnTo>
                  <a:lnTo>
                    <a:pt x="292" y="192"/>
                  </a:lnTo>
                  <a:lnTo>
                    <a:pt x="282" y="176"/>
                  </a:lnTo>
                  <a:lnTo>
                    <a:pt x="268" y="162"/>
                  </a:lnTo>
                  <a:lnTo>
                    <a:pt x="250" y="150"/>
                  </a:lnTo>
                  <a:lnTo>
                    <a:pt x="230" y="142"/>
                  </a:lnTo>
                  <a:lnTo>
                    <a:pt x="206" y="136"/>
                  </a:lnTo>
                  <a:lnTo>
                    <a:pt x="182" y="132"/>
                  </a:lnTo>
                  <a:lnTo>
                    <a:pt x="182"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grpSp>
    </p:spTree>
    <p:extLst>
      <p:ext uri="{BB962C8B-B14F-4D97-AF65-F5344CB8AC3E}">
        <p14:creationId xmlns:p14="http://schemas.microsoft.com/office/powerpoint/2010/main" val="1613856448"/>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533336" y="4845468"/>
            <a:ext cx="323309" cy="199474"/>
          </a:xfrm>
          <a:prstGeom prst="rect">
            <a:avLst/>
          </a:prstGeom>
        </p:spPr>
        <p:txBody>
          <a:bodyPr lIns="0" tIns="0" rIns="0" bIns="0"/>
          <a:lstStyle>
            <a:lvl1pPr algn="r">
              <a:defRPr sz="600">
                <a:gradFill>
                  <a:gsLst>
                    <a:gs pos="7258">
                      <a:schemeClr val="accent2"/>
                    </a:gs>
                    <a:gs pos="19000">
                      <a:schemeClr val="accent2"/>
                    </a:gs>
                  </a:gsLst>
                  <a:lin ang="5400000" scaled="1"/>
                </a:gradFill>
                <a:latin typeface="Arial" panose="020B0604020202020204" pitchFamily="34" charset="0"/>
                <a:ea typeface="Roboto Light" panose="02000000000000000000" pitchFamily="2" charset="0"/>
                <a:cs typeface="Arial" panose="020B0604020202020204" pitchFamily="34" charset="0"/>
              </a:defRPr>
            </a:lvl1pPr>
          </a:lstStyle>
          <a:p>
            <a:fld id="{FCEE2C88-6C8F-484D-AF69-578F576B1F44}" type="slidenum">
              <a:rPr lang="en-US" smtClean="0"/>
              <a:pPr/>
              <a:t>‹#›</a:t>
            </a:fld>
            <a:endParaRPr lang="en-US"/>
          </a:p>
        </p:txBody>
      </p:sp>
      <p:sp>
        <p:nvSpPr>
          <p:cNvPr id="5" name="Text Placeholder 10"/>
          <p:cNvSpPr>
            <a:spLocks noGrp="1"/>
          </p:cNvSpPr>
          <p:nvPr>
            <p:ph type="body" sz="quarter" idx="14" hasCustomPrompt="1"/>
          </p:nvPr>
        </p:nvSpPr>
        <p:spPr>
          <a:xfrm>
            <a:off x="304801" y="325090"/>
            <a:ext cx="8534400" cy="337614"/>
          </a:xfrm>
        </p:spPr>
        <p:txBody>
          <a:bodyPr vert="horz" wrap="square" lIns="0" tIns="0" rIns="0" bIns="0" rtlCol="0">
            <a:noAutofit/>
          </a:bodyPr>
          <a:lstStyle>
            <a:lvl1pPr marL="285743" indent="-285743">
              <a:buFont typeface="Arial" panose="020B0604020202020204" pitchFamily="34" charset="0"/>
              <a:buNone/>
              <a:defRPr lang="en-US" sz="2400" b="0" kern="0" spc="-7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marL="0" lvl="0" indent="0" algn="l" defTabSz="914378" rtl="0" eaLnBrk="1" latinLnBrk="0" hangingPunct="1">
              <a:lnSpc>
                <a:spcPct val="90000"/>
              </a:lnSpc>
              <a:spcBef>
                <a:spcPts val="1200"/>
              </a:spcBef>
              <a:buClr>
                <a:srgbClr val="0072C8"/>
              </a:buClr>
              <a:buSzPct val="110000"/>
              <a:buFont typeface="Arial" panose="020B0604020202020204" pitchFamily="34" charset="0"/>
              <a:buNone/>
            </a:pPr>
            <a:r>
              <a:rPr lang="en-US"/>
              <a:t>Insert slide title here</a:t>
            </a:r>
          </a:p>
        </p:txBody>
      </p:sp>
      <p:sp>
        <p:nvSpPr>
          <p:cNvPr id="8" name="Text Placeholder 4"/>
          <p:cNvSpPr>
            <a:spLocks noGrp="1"/>
          </p:cNvSpPr>
          <p:nvPr>
            <p:ph type="body" sz="quarter" idx="16"/>
          </p:nvPr>
        </p:nvSpPr>
        <p:spPr>
          <a:xfrm>
            <a:off x="312789" y="771213"/>
            <a:ext cx="8524151" cy="170816"/>
          </a:xfrm>
        </p:spPr>
        <p:txBody>
          <a:bodyPr tIns="0"/>
          <a:lstStyle>
            <a:lvl1pPr marL="0" indent="0">
              <a:buNone/>
              <a:defRPr lang="en-US" sz="1100" kern="1200" spc="40" baseline="0" dirty="0" smtClean="0">
                <a:gradFill>
                  <a:gsLst>
                    <a:gs pos="2419">
                      <a:schemeClr val="bg1">
                        <a:lumMod val="50000"/>
                      </a:schemeClr>
                    </a:gs>
                    <a:gs pos="8000">
                      <a:schemeClr val="bg1">
                        <a:lumMod val="50000"/>
                      </a:schemeClr>
                    </a:gs>
                  </a:gsLst>
                  <a:lin ang="5400000" scaled="0"/>
                </a:gradFill>
                <a:latin typeface="Arial" panose="020B0604020202020204" pitchFamily="34" charset="0"/>
                <a:ea typeface="+mn-ea"/>
                <a:cs typeface="Arial" panose="020B0604020202020204" pitchFamily="34" charset="0"/>
              </a:defRPr>
            </a:lvl1pPr>
            <a:lvl2pPr marL="173033" indent="0">
              <a:buNone/>
              <a:defRPr/>
            </a:lvl2pPr>
            <a:lvl3pPr marL="323842" indent="0">
              <a:buNone/>
              <a:defRPr/>
            </a:lvl3pPr>
            <a:lvl4pPr marL="457189" indent="0">
              <a:buNone/>
              <a:defRPr/>
            </a:lvl4pPr>
            <a:lvl5pPr marL="593711" indent="0">
              <a:buNone/>
              <a:defRPr/>
            </a:lvl5pPr>
          </a:lstStyle>
          <a:p>
            <a:pPr marL="0" lvl="0" indent="0" algn="l" defTabSz="914378" rtl="0" eaLnBrk="1" latinLnBrk="0" hangingPunct="1">
              <a:lnSpc>
                <a:spcPct val="90000"/>
              </a:lnSpc>
              <a:spcBef>
                <a:spcPts val="1200"/>
              </a:spcBef>
              <a:buClr>
                <a:srgbClr val="0072C8"/>
              </a:buClr>
              <a:buSzPct val="110000"/>
              <a:buFont typeface="Wingdings" panose="05000000000000000000" pitchFamily="2" charset="2"/>
              <a:buNone/>
            </a:pPr>
            <a:r>
              <a:rPr lang="en-US"/>
              <a:t>Click to edit Master text styles</a:t>
            </a:r>
          </a:p>
        </p:txBody>
      </p:sp>
      <p:sp>
        <p:nvSpPr>
          <p:cNvPr id="6" name="TextBox 5"/>
          <p:cNvSpPr txBox="1"/>
          <p:nvPr userDrawn="1"/>
        </p:nvSpPr>
        <p:spPr>
          <a:xfrm>
            <a:off x="304800" y="4800738"/>
            <a:ext cx="579646" cy="138499"/>
          </a:xfrm>
          <a:prstGeom prst="rect">
            <a:avLst/>
          </a:prstGeom>
          <a:noFill/>
        </p:spPr>
        <p:txBody>
          <a:bodyPr wrap="none" lIns="0" bIns="0" rtlCol="0" anchor="b" anchorCtr="0">
            <a:spAutoFit/>
          </a:bodyPr>
          <a:lstStyle/>
          <a:p>
            <a:pPr defTabSz="685738"/>
            <a:r>
              <a:rPr lang="en-AU" sz="600" spc="75">
                <a:gradFill>
                  <a:gsLst>
                    <a:gs pos="7258">
                      <a:schemeClr val="accent2"/>
                    </a:gs>
                    <a:gs pos="19000">
                      <a:schemeClr val="accent2"/>
                    </a:gs>
                  </a:gsLst>
                  <a:lin ang="5400000" scaled="1"/>
                </a:gradFill>
                <a:latin typeface="Arial" panose="020B0604020202020204" pitchFamily="34" charset="0"/>
                <a:ea typeface="Roboto Light" panose="02000000000000000000" pitchFamily="2" charset="0"/>
                <a:cs typeface="Arial" panose="020B0604020202020204" pitchFamily="34" charset="0"/>
              </a:rPr>
              <a:t>slalom.com</a:t>
            </a:r>
          </a:p>
        </p:txBody>
      </p:sp>
    </p:spTree>
    <p:extLst>
      <p:ext uri="{BB962C8B-B14F-4D97-AF65-F5344CB8AC3E}">
        <p14:creationId xmlns:p14="http://schemas.microsoft.com/office/powerpoint/2010/main" val="832618023"/>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section divider-light 1">
    <p:bg>
      <p:bgRef idx="1001">
        <a:schemeClr val="bg1"/>
      </p:bgRef>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438151"/>
            <a:ext cx="3293618" cy="2312253"/>
          </a:xfrm>
          <a:prstGeom prst="rect">
            <a:avLst/>
          </a:prstGeom>
        </p:spPr>
        <p:txBody>
          <a:bodyPr vert="horz" lIns="0" tIns="0" rIns="0" bIns="0" rtlCol="0" anchor="t">
            <a:noAutofit/>
          </a:bodyPr>
          <a:lstStyle>
            <a:lvl1pPr marL="0" algn="l" defTabSz="914378" rtl="0" eaLnBrk="1" latinLnBrk="0" hangingPunct="1">
              <a:lnSpc>
                <a:spcPct val="90000"/>
              </a:lnSpc>
              <a:spcBef>
                <a:spcPct val="0"/>
              </a:spcBef>
              <a:buNone/>
              <a:defRPr lang="en-US" sz="3200" b="1" kern="0" spc="-150" baseline="0" dirty="0">
                <a:solidFill>
                  <a:schemeClr val="accent3"/>
                </a:solidFill>
                <a:latin typeface="+mj-lt"/>
                <a:ea typeface="Roboto Medium" panose="02000000000000000000" pitchFamily="2" charset="0"/>
                <a:cs typeface="Arial" panose="020B0604020202020204" pitchFamily="34" charset="0"/>
              </a:defRPr>
            </a:lvl1pPr>
          </a:lstStyle>
          <a:p>
            <a:r>
              <a:rPr lang="en-US"/>
              <a:t>Enter text to edit master style </a:t>
            </a:r>
          </a:p>
        </p:txBody>
      </p:sp>
      <p:sp>
        <p:nvSpPr>
          <p:cNvPr id="5" name="TextBox 4"/>
          <p:cNvSpPr txBox="1"/>
          <p:nvPr userDrawn="1"/>
        </p:nvSpPr>
        <p:spPr>
          <a:xfrm>
            <a:off x="8236269" y="4560147"/>
            <a:ext cx="449636"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fld id="{A86CDF6F-2953-460E-BD1D-295C411077A7}" type="slidenum">
              <a:rPr lang="en-GB" sz="600" spc="0" baseline="0" smtClean="0">
                <a:solidFill>
                  <a:schemeClr val="accent5"/>
                </a:solidFill>
                <a:latin typeface="Arial" panose="020B0604020202020204" pitchFamily="34" charset="0"/>
                <a:cs typeface="Arial" panose="020B0604020202020204" pitchFamily="34" charset="0"/>
              </a:rPr>
              <a:pPr algn="r">
                <a:lnSpc>
                  <a:spcPct val="150000"/>
                </a:lnSpc>
                <a:spcBef>
                  <a:spcPts val="1200"/>
                </a:spcBef>
                <a:buClr>
                  <a:srgbClr val="CC0000"/>
                </a:buClr>
                <a:buSzPct val="110000"/>
              </a:pPr>
              <a:t>‹#›</a:t>
            </a:fld>
            <a:endParaRPr lang="en-GB" sz="600" spc="0" baseline="0">
              <a:solidFill>
                <a:schemeClr val="accent5"/>
              </a:solidFill>
              <a:latin typeface="Arial" panose="020B0604020202020204" pitchFamily="34" charset="0"/>
              <a:cs typeface="Arial" panose="020B0604020202020204" pitchFamily="34" charset="0"/>
            </a:endParaRPr>
          </a:p>
        </p:txBody>
      </p:sp>
      <p:sp>
        <p:nvSpPr>
          <p:cNvPr id="7" name="Text Placeholder 3"/>
          <p:cNvSpPr>
            <a:spLocks noGrp="1"/>
          </p:cNvSpPr>
          <p:nvPr>
            <p:ph type="body" sz="quarter" idx="17" hasCustomPrompt="1"/>
          </p:nvPr>
        </p:nvSpPr>
        <p:spPr>
          <a:xfrm>
            <a:off x="466726" y="4598895"/>
            <a:ext cx="1823085" cy="110938"/>
          </a:xfrm>
        </p:spPr>
        <p:txBody>
          <a:bodyPr tIns="0" bIns="0" anchor="b"/>
          <a:lstStyle>
            <a:lvl1pPr marL="0" indent="0">
              <a:buNone/>
              <a:defRPr sz="600">
                <a:solidFill>
                  <a:schemeClr val="accent5"/>
                </a:solidFill>
              </a:defRPr>
            </a:lvl1pPr>
          </a:lstStyle>
          <a:p>
            <a:pPr lvl="0"/>
            <a:r>
              <a:rPr lang="en-US"/>
              <a:t>Optional small text </a:t>
            </a:r>
            <a:endParaRPr lang="en-GB"/>
          </a:p>
        </p:txBody>
      </p:sp>
      <p:sp>
        <p:nvSpPr>
          <p:cNvPr id="8" name="Freeform 7"/>
          <p:cNvSpPr>
            <a:spLocks/>
          </p:cNvSpPr>
          <p:nvPr userDrawn="1"/>
        </p:nvSpPr>
        <p:spPr bwMode="auto">
          <a:xfrm>
            <a:off x="7298719" y="438152"/>
            <a:ext cx="1388081" cy="1349290"/>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Freeform 5"/>
          <p:cNvSpPr>
            <a:spLocks/>
          </p:cNvSpPr>
          <p:nvPr userDrawn="1"/>
        </p:nvSpPr>
        <p:spPr bwMode="auto">
          <a:xfrm>
            <a:off x="7722475" y="2800350"/>
            <a:ext cx="964325" cy="937378"/>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5"/>
          <p:cNvSpPr>
            <a:spLocks/>
          </p:cNvSpPr>
          <p:nvPr userDrawn="1"/>
        </p:nvSpPr>
        <p:spPr bwMode="auto">
          <a:xfrm>
            <a:off x="6318534" y="1594276"/>
            <a:ext cx="387066" cy="376250"/>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717589393"/>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35981"/>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x-none" altLang="x-none"/>
          </a:p>
        </p:txBody>
      </p:sp>
      <p:sp>
        <p:nvSpPr>
          <p:cNvPr id="3" name="Footer Placeholder 2"/>
          <p:cNvSpPr>
            <a:spLocks noGrp="1"/>
          </p:cNvSpPr>
          <p:nvPr>
            <p:ph type="ftr" sz="quarter" idx="11"/>
          </p:nvPr>
        </p:nvSpPr>
        <p:spPr/>
        <p:txBody>
          <a:bodyPr/>
          <a:lstStyle>
            <a:lvl1pPr defTabSz="342892">
              <a:defRPr/>
            </a:lvl1pPr>
          </a:lstStyle>
          <a:p>
            <a:endParaRPr lang="x-none" altLang="x-none"/>
          </a:p>
        </p:txBody>
      </p:sp>
      <p:sp>
        <p:nvSpPr>
          <p:cNvPr id="4" name="Slide Number Placeholder 3"/>
          <p:cNvSpPr>
            <a:spLocks noGrp="1"/>
          </p:cNvSpPr>
          <p:nvPr>
            <p:ph type="sldNum" sz="quarter" idx="12"/>
          </p:nvPr>
        </p:nvSpPr>
        <p:spPr/>
        <p:txBody>
          <a:bodyPr/>
          <a:lstStyle>
            <a:lvl1pPr>
              <a:defRPr/>
            </a:lvl1pPr>
          </a:lstStyle>
          <a:p>
            <a:fld id="{D2BDAA76-F283-E243-BDF3-E78992DB9EE0}" type="slidenum">
              <a:rPr lang="en-US" altLang="x-none"/>
              <a:pPr/>
              <a:t>‹#›</a:t>
            </a:fld>
            <a:endParaRPr lang="en-US" altLang="x-none"/>
          </a:p>
        </p:txBody>
      </p:sp>
    </p:spTree>
    <p:extLst>
      <p:ext uri="{BB962C8B-B14F-4D97-AF65-F5344CB8AC3E}">
        <p14:creationId xmlns:p14="http://schemas.microsoft.com/office/powerpoint/2010/main" val="3843640680"/>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5" name="Footer Placeholder 4"/>
          <p:cNvSpPr>
            <a:spLocks noGrp="1"/>
          </p:cNvSpPr>
          <p:nvPr>
            <p:ph type="ftr" sz="quarter" idx="11"/>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6" name="Slide Number Placeholder 5"/>
          <p:cNvSpPr>
            <a:spLocks noGrp="1"/>
          </p:cNvSpPr>
          <p:nvPr>
            <p:ph type="sldNum" sz="quarter" idx="12"/>
          </p:nvPr>
        </p:nvSpPr>
        <p:spPr/>
        <p:txBody>
          <a:bodyPr/>
          <a:lstStyle>
            <a:lvl1pPr>
              <a:defRPr>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553525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entered Title Only ">
    <p:bg>
      <p:bgPr>
        <a:solidFill>
          <a:srgbClr val="FFFFFF"/>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4" hasCustomPrompt="1"/>
          </p:nvPr>
        </p:nvSpPr>
        <p:spPr>
          <a:xfrm>
            <a:off x="390524" y="474587"/>
            <a:ext cx="8369301" cy="455947"/>
          </a:xfrm>
        </p:spPr>
        <p:txBody>
          <a:bodyPr vert="horz" wrap="square" lIns="0" tIns="0" rIns="0" bIns="0" rtlCol="0">
            <a:noAutofit/>
          </a:bodyPr>
          <a:lstStyle>
            <a:lvl1pPr marL="285750" indent="-285750" algn="ctr">
              <a:buFont typeface="Arial" panose="020B0604020202020204" pitchFamily="34" charset="0"/>
              <a:buNone/>
              <a:defRPr lang="id-ID" sz="2800" b="1" kern="0" spc="-40" baseline="0" dirty="0">
                <a:gradFill>
                  <a:gsLst>
                    <a:gs pos="2419">
                      <a:schemeClr val="accent2"/>
                    </a:gs>
                    <a:gs pos="7000">
                      <a:schemeClr val="accent2"/>
                    </a:gs>
                  </a:gsLst>
                  <a:lin ang="5400000" scaled="1"/>
                </a:gradFill>
                <a:ea typeface="Roboto Medium" panose="02000000000000000000" pitchFamily="2" charset="0"/>
              </a:defRPr>
            </a:lvl1pPr>
          </a:lstStyle>
          <a:p>
            <a:pPr marL="0" lvl="0" indent="0"/>
            <a:r>
              <a:rPr lang="en-US" dirty="0"/>
              <a:t>Insert Slide Title Here</a:t>
            </a:r>
          </a:p>
        </p:txBody>
      </p:sp>
      <p:sp>
        <p:nvSpPr>
          <p:cNvPr id="10" name="Slide Number Placeholder 5"/>
          <p:cNvSpPr>
            <a:spLocks noGrp="1"/>
          </p:cNvSpPr>
          <p:nvPr>
            <p:ph type="sldNum" sz="quarter" idx="12"/>
          </p:nvPr>
        </p:nvSpPr>
        <p:spPr>
          <a:xfrm>
            <a:off x="8533335" y="4845467"/>
            <a:ext cx="323309" cy="199474"/>
          </a:xfrm>
          <a:prstGeom prst="rect">
            <a:avLst/>
          </a:prstGeom>
        </p:spPr>
        <p:txBody>
          <a:bodyPr lIns="0" tIns="0" rIns="0" bIns="0"/>
          <a:lstStyle>
            <a:lvl1pPr algn="r">
              <a:defRPr sz="600">
                <a:gradFill>
                  <a:gsLst>
                    <a:gs pos="7258">
                      <a:schemeClr val="accent2"/>
                    </a:gs>
                    <a:gs pos="19000">
                      <a:schemeClr val="accent2"/>
                    </a:gs>
                  </a:gsLst>
                  <a:lin ang="5400000" scaled="1"/>
                </a:gradFill>
                <a:latin typeface="Arial" panose="020B0604020202020204" pitchFamily="34" charset="0"/>
                <a:ea typeface="Roboto Light" panose="02000000000000000000" pitchFamily="2" charset="0"/>
                <a:cs typeface="Arial" panose="020B0604020202020204" pitchFamily="34" charset="0"/>
              </a:defRPr>
            </a:lvl1pPr>
          </a:lstStyle>
          <a:p>
            <a:fld id="{FCEE2C88-6C8F-484D-AF69-578F576B1F44}" type="slidenum">
              <a:rPr lang="en-US" smtClean="0"/>
              <a:pPr/>
              <a:t>‹#›</a:t>
            </a:fld>
            <a:endParaRPr lang="en-US"/>
          </a:p>
        </p:txBody>
      </p:sp>
    </p:spTree>
    <p:extLst>
      <p:ext uri="{BB962C8B-B14F-4D97-AF65-F5344CB8AC3E}">
        <p14:creationId xmlns:p14="http://schemas.microsoft.com/office/powerpoint/2010/main" val="3328539665"/>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_Subtitle_light">
    <p:bg>
      <p:bgPr>
        <a:solidFill>
          <a:srgbClr val="FFFFFF"/>
        </a:solidFill>
        <a:effectLst/>
      </p:bgPr>
    </p:bg>
    <p:spTree>
      <p:nvGrpSpPr>
        <p:cNvPr id="1" name=""/>
        <p:cNvGrpSpPr/>
        <p:nvPr/>
      </p:nvGrpSpPr>
      <p:grpSpPr>
        <a:xfrm>
          <a:off x="0" y="0"/>
          <a:ext cx="0" cy="0"/>
          <a:chOff x="0" y="0"/>
          <a:chExt cx="0" cy="0"/>
        </a:xfrm>
      </p:grpSpPr>
      <p:sp>
        <p:nvSpPr>
          <p:cNvPr id="9" name="Text Placeholder 4"/>
          <p:cNvSpPr>
            <a:spLocks noGrp="1"/>
          </p:cNvSpPr>
          <p:nvPr>
            <p:ph type="body" sz="quarter" idx="16"/>
          </p:nvPr>
        </p:nvSpPr>
        <p:spPr>
          <a:xfrm>
            <a:off x="465187" y="894740"/>
            <a:ext cx="8219717" cy="170816"/>
          </a:xfrm>
        </p:spPr>
        <p:txBody>
          <a:bodyPr tIns="0"/>
          <a:lstStyle>
            <a:lvl1pPr marL="0" indent="0">
              <a:buNone/>
              <a:defRPr lang="en-US" sz="1100" kern="1200" spc="0" baseline="0" dirty="0">
                <a:solidFill>
                  <a:schemeClr val="accent4"/>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3" name="Text Placeholder 2"/>
          <p:cNvSpPr>
            <a:spLocks noGrp="1"/>
          </p:cNvSpPr>
          <p:nvPr>
            <p:ph type="body" sz="quarter" idx="17" hasCustomPrompt="1"/>
          </p:nvPr>
        </p:nvSpPr>
        <p:spPr>
          <a:xfrm>
            <a:off x="465138" y="438150"/>
            <a:ext cx="8221662" cy="368300"/>
          </a:xfrm>
        </p:spPr>
        <p:txBody>
          <a:bodyPr tIns="0" bIns="0"/>
          <a:lstStyle>
            <a:lvl1pPr marL="0" indent="0">
              <a:spcBef>
                <a:spcPts val="0"/>
              </a:spcBef>
              <a:buNone/>
              <a:defRPr sz="2400" b="1" spc="-70" baseline="0">
                <a:solidFill>
                  <a:schemeClr val="accent3"/>
                </a:solidFill>
              </a:defRPr>
            </a:lvl1pPr>
            <a:lvl2pPr>
              <a:defRPr b="1"/>
            </a:lvl2pPr>
            <a:lvl3pPr>
              <a:defRPr b="1"/>
            </a:lvl3pPr>
            <a:lvl4pPr>
              <a:defRPr b="1"/>
            </a:lvl4pPr>
            <a:lvl5pPr>
              <a:defRPr b="1"/>
            </a:lvl5pPr>
          </a:lstStyle>
          <a:p>
            <a:pPr lvl="0"/>
            <a:r>
              <a:rPr lang="en-US" dirty="0"/>
              <a:t>Insert slide title here</a:t>
            </a:r>
            <a:endParaRPr lang="en-GB" dirty="0"/>
          </a:p>
        </p:txBody>
      </p:sp>
      <p:sp>
        <p:nvSpPr>
          <p:cNvPr id="4" name="Text Placeholder 3"/>
          <p:cNvSpPr>
            <a:spLocks noGrp="1"/>
          </p:cNvSpPr>
          <p:nvPr>
            <p:ph type="body" sz="quarter" idx="18" hasCustomPrompt="1"/>
          </p:nvPr>
        </p:nvSpPr>
        <p:spPr>
          <a:xfrm>
            <a:off x="466725" y="4616824"/>
            <a:ext cx="1823085" cy="93008"/>
          </a:xfrm>
        </p:spPr>
        <p:txBody>
          <a:bodyPr tIns="0" bIns="0" anchor="b"/>
          <a:lstStyle>
            <a:lvl1pPr marL="0" indent="0">
              <a:buNone/>
              <a:defRPr sz="600">
                <a:solidFill>
                  <a:schemeClr val="accent5"/>
                </a:solidFill>
              </a:defRPr>
            </a:lvl1pPr>
          </a:lstStyle>
          <a:p>
            <a:pPr lvl="0"/>
            <a:r>
              <a:rPr lang="en-US" dirty="0"/>
              <a:t>Optional small text </a:t>
            </a:r>
            <a:endParaRPr lang="en-GB" dirty="0"/>
          </a:p>
        </p:txBody>
      </p:sp>
      <p:sp>
        <p:nvSpPr>
          <p:cNvPr id="5" name="Text Placeholder 4"/>
          <p:cNvSpPr>
            <a:spLocks noGrp="1"/>
          </p:cNvSpPr>
          <p:nvPr>
            <p:ph type="body" sz="quarter" idx="19"/>
          </p:nvPr>
        </p:nvSpPr>
        <p:spPr>
          <a:xfrm>
            <a:off x="466725" y="1206500"/>
            <a:ext cx="8220075" cy="2820988"/>
          </a:xfrm>
        </p:spPr>
        <p:txBody>
          <a:bodyPr/>
          <a:lstStyle>
            <a:lvl1pPr>
              <a:defRPr sz="1050"/>
            </a:lvl1pPr>
            <a:lvl2pPr>
              <a:defRPr sz="1000"/>
            </a:lvl2pPr>
            <a:lvl3pPr>
              <a:defRPr sz="900"/>
            </a:lvl3pPr>
            <a:lvl4pPr>
              <a:defRPr sz="800"/>
            </a:lvl4pPr>
            <a:lvl5pPr>
              <a:defRPr sz="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51164882"/>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6_Presentation Cover">
    <p:bg bwMode="ltGray">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
          <a:xfrm>
            <a:off x="373687" y="1229056"/>
            <a:ext cx="5249449" cy="718145"/>
          </a:xfrm>
          <a:noFill/>
        </p:spPr>
        <p:txBody>
          <a:bodyPr wrap="square" lIns="0" tIns="0" bIns="0" anchor="b" anchorCtr="0">
            <a:spAutoFit/>
          </a:bodyPr>
          <a:lstStyle>
            <a:lvl1pPr algn="l" defTabSz="914333" rtl="0" eaLnBrk="1" latinLnBrk="0" hangingPunct="1">
              <a:lnSpc>
                <a:spcPts val="2800"/>
              </a:lnSpc>
              <a:spcBef>
                <a:spcPct val="0"/>
              </a:spcBef>
              <a:buNone/>
              <a:defRPr lang="en-US" sz="2800" b="1" kern="1200" spc="-50" baseline="0" dirty="0">
                <a:gradFill>
                  <a:gsLst>
                    <a:gs pos="0">
                      <a:schemeClr val="bg1"/>
                    </a:gs>
                    <a:gs pos="100000">
                      <a:schemeClr val="bg1"/>
                    </a:gs>
                  </a:gsLst>
                  <a:lin ang="5400000" scaled="0"/>
                </a:gradFill>
                <a:latin typeface="Arial" panose="020B0604020202020204" pitchFamily="34" charset="0"/>
                <a:ea typeface="+mj-ea"/>
                <a:cs typeface="Arial" panose="020B0604020202020204" pitchFamily="34" charset="0"/>
              </a:defRPr>
            </a:lvl1pPr>
          </a:lstStyle>
          <a:p>
            <a:r>
              <a:rPr lang="en-US" dirty="0"/>
              <a:t>Click to edit </a:t>
            </a:r>
            <a:br>
              <a:rPr lang="en-US" dirty="0"/>
            </a:br>
            <a:r>
              <a:rPr lang="en-US" dirty="0"/>
              <a:t>master title style</a:t>
            </a:r>
          </a:p>
        </p:txBody>
      </p:sp>
      <p:sp>
        <p:nvSpPr>
          <p:cNvPr id="10" name="Subtitle 2"/>
          <p:cNvSpPr>
            <a:spLocks noGrp="1"/>
          </p:cNvSpPr>
          <p:nvPr>
            <p:ph type="subTitle" idx="1" hasCustomPrompt="1"/>
          </p:nvPr>
        </p:nvSpPr>
        <p:spPr>
          <a:xfrm>
            <a:off x="383192" y="2011771"/>
            <a:ext cx="5239941" cy="215444"/>
          </a:xfrm>
          <a:prstGeom prst="rect">
            <a:avLst/>
          </a:prstGeom>
        </p:spPr>
        <p:txBody>
          <a:bodyPr/>
          <a:lstStyle>
            <a:lvl1pPr marL="173026" indent="-173026" algn="l" defTabSz="914333" rtl="0" eaLnBrk="1" latinLnBrk="0" hangingPunct="1">
              <a:lnSpc>
                <a:spcPct val="90000"/>
              </a:lnSpc>
              <a:spcBef>
                <a:spcPts val="600"/>
              </a:spcBef>
              <a:buClr>
                <a:schemeClr val="bg1"/>
              </a:buClr>
              <a:buSzPct val="110000"/>
              <a:buFont typeface="Wingdings" panose="05000000000000000000" pitchFamily="2" charset="2"/>
              <a:buNone/>
              <a:defRPr lang="en-US" sz="800" b="0" i="0" kern="1200" spc="50" baseline="0" dirty="0">
                <a:gradFill>
                  <a:gsLst>
                    <a:gs pos="0">
                      <a:schemeClr val="bg1"/>
                    </a:gs>
                    <a:gs pos="85000">
                      <a:schemeClr val="bg1"/>
                    </a:gs>
                  </a:gsLst>
                  <a:lin ang="5400000" scaled="0"/>
                </a:gradFill>
                <a:latin typeface="+mj-lt"/>
                <a:ea typeface="+mj-ea"/>
                <a:cs typeface="Arial" panose="020B0604020202020204" pitchFamily="34" charset="0"/>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pPr marL="0" lvl="0" indent="0">
              <a:lnSpc>
                <a:spcPct val="100000"/>
              </a:lnSpc>
              <a:spcBef>
                <a:spcPct val="0"/>
              </a:spcBef>
            </a:pPr>
            <a:r>
              <a:rPr lang="en-US" dirty="0"/>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775" y="184888"/>
            <a:ext cx="804579" cy="209688"/>
          </a:xfrm>
          <a:prstGeom prst="rect">
            <a:avLst/>
          </a:prstGeom>
        </p:spPr>
      </p:pic>
    </p:spTree>
    <p:extLst>
      <p:ext uri="{BB962C8B-B14F-4D97-AF65-F5344CB8AC3E}">
        <p14:creationId xmlns:p14="http://schemas.microsoft.com/office/powerpoint/2010/main" val="1650212861"/>
      </p:ext>
    </p:extLst>
  </p:cSld>
  <p:clrMapOvr>
    <a:masterClrMapping/>
  </p:clrMapOvr>
  <p:transition spd="slow">
    <p:push dir="u"/>
  </p:transition>
  <p:extLst mod="1">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Project Snapshot">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0" y="0"/>
            <a:ext cx="9144000" cy="2489200"/>
          </a:xfrm>
          <a:solidFill>
            <a:schemeClr val="accent6"/>
          </a:solidFill>
        </p:spPr>
        <p:txBody>
          <a:bodyPr tIns="1097280" anchor="ctr"/>
          <a:lstStyle>
            <a:lvl1pPr marL="0" indent="0" algn="ctr">
              <a:buNone/>
              <a:defRPr sz="900" b="1" baseline="0">
                <a:solidFill>
                  <a:schemeClr val="bg1"/>
                </a:solidFill>
              </a:defRPr>
            </a:lvl1pPr>
          </a:lstStyle>
          <a:p>
            <a:r>
              <a:rPr lang="en-US" dirty="0"/>
              <a:t>Click icon to update photo</a:t>
            </a:r>
          </a:p>
        </p:txBody>
      </p:sp>
      <p:sp>
        <p:nvSpPr>
          <p:cNvPr id="2" name="Slide Number Placeholder 5"/>
          <p:cNvSpPr>
            <a:spLocks noGrp="1"/>
          </p:cNvSpPr>
          <p:nvPr>
            <p:ph type="sldNum" sz="quarter" idx="12"/>
          </p:nvPr>
        </p:nvSpPr>
        <p:spPr>
          <a:xfrm>
            <a:off x="8533335" y="4838589"/>
            <a:ext cx="323309" cy="201168"/>
          </a:xfrm>
          <a:prstGeom prst="rect">
            <a:avLst/>
          </a:prstGeom>
        </p:spPr>
        <p:txBody>
          <a:bodyPr lIns="0" tIns="0" rIns="0" bIns="0"/>
          <a:lstStyle>
            <a:lvl1pPr algn="r">
              <a:defRPr lang="en-US" sz="600" smtClean="0"/>
            </a:lvl1pPr>
          </a:lstStyle>
          <a:p>
            <a:fld id="{7DA0DAFF-DD53-4E09-94A3-3FB757666A6B}" type="slidenum">
              <a:rPr lang="en-US" smtClean="0"/>
              <a:pPr/>
              <a:t>‹#›</a:t>
            </a:fld>
            <a:endParaRPr lang="en-US"/>
          </a:p>
        </p:txBody>
      </p:sp>
    </p:spTree>
    <p:extLst>
      <p:ext uri="{BB962C8B-B14F-4D97-AF65-F5344CB8AC3E}">
        <p14:creationId xmlns:p14="http://schemas.microsoft.com/office/powerpoint/2010/main" val="58435769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Title Slide_dark blank">
    <p:bg>
      <p:bgPr>
        <a:solidFill>
          <a:schemeClr val="tx1"/>
        </a:solidFill>
        <a:effectLst/>
      </p:bgPr>
    </p:bg>
    <p:spTree>
      <p:nvGrpSpPr>
        <p:cNvPr id="1" name=""/>
        <p:cNvGrpSpPr/>
        <p:nvPr/>
      </p:nvGrpSpPr>
      <p:grpSpPr>
        <a:xfrm>
          <a:off x="0" y="0"/>
          <a:ext cx="0" cy="0"/>
          <a:chOff x="0" y="0"/>
          <a:chExt cx="0" cy="0"/>
        </a:xfrm>
      </p:grpSpPr>
      <p:sp>
        <p:nvSpPr>
          <p:cNvPr id="14" name="Rectangle 13"/>
          <p:cNvSpPr/>
          <p:nvPr userDrawn="1"/>
        </p:nvSpPr>
        <p:spPr>
          <a:xfrm>
            <a:off x="8201278" y="4325193"/>
            <a:ext cx="793019" cy="5502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57200" y="2963121"/>
            <a:ext cx="4114800"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accent6"/>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a:t>
            </a:r>
          </a:p>
        </p:txBody>
      </p:sp>
      <p:sp>
        <p:nvSpPr>
          <p:cNvPr id="19" name="Rectangle 18"/>
          <p:cNvSpPr/>
          <p:nvPr userDrawn="1"/>
        </p:nvSpPr>
        <p:spPr>
          <a:xfrm>
            <a:off x="8473800" y="4392930"/>
            <a:ext cx="210193" cy="2382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grpSp>
        <p:nvGrpSpPr>
          <p:cNvPr id="20" name="Group 19"/>
          <p:cNvGrpSpPr>
            <a:grpSpLocks noChangeAspect="1"/>
          </p:cNvGrpSpPr>
          <p:nvPr userDrawn="1"/>
        </p:nvGrpSpPr>
        <p:grpSpPr>
          <a:xfrm>
            <a:off x="7974591" y="4447234"/>
            <a:ext cx="709402" cy="183918"/>
            <a:chOff x="4724400" y="3073400"/>
            <a:chExt cx="2743200" cy="711200"/>
          </a:xfrm>
          <a:solidFill>
            <a:schemeClr val="bg1"/>
          </a:solidFill>
        </p:grpSpPr>
        <p:sp>
          <p:nvSpPr>
            <p:cNvPr id="21" name="Freeform 5"/>
            <p:cNvSpPr>
              <a:spLocks/>
            </p:cNvSpPr>
            <p:nvPr/>
          </p:nvSpPr>
          <p:spPr bwMode="auto">
            <a:xfrm>
              <a:off x="5222875" y="3073400"/>
              <a:ext cx="133350" cy="698500"/>
            </a:xfrm>
            <a:custGeom>
              <a:avLst/>
              <a:gdLst>
                <a:gd name="T0" fmla="*/ 0 w 84"/>
                <a:gd name="T1" fmla="*/ 406 h 440"/>
                <a:gd name="T2" fmla="*/ 0 w 84"/>
                <a:gd name="T3" fmla="*/ 406 h 440"/>
                <a:gd name="T4" fmla="*/ 0 w 84"/>
                <a:gd name="T5" fmla="*/ 412 h 440"/>
                <a:gd name="T6" fmla="*/ 2 w 84"/>
                <a:gd name="T7" fmla="*/ 418 h 440"/>
                <a:gd name="T8" fmla="*/ 6 w 84"/>
                <a:gd name="T9" fmla="*/ 424 h 440"/>
                <a:gd name="T10" fmla="*/ 10 w 84"/>
                <a:gd name="T11" fmla="*/ 430 h 440"/>
                <a:gd name="T12" fmla="*/ 14 w 84"/>
                <a:gd name="T13" fmla="*/ 434 h 440"/>
                <a:gd name="T14" fmla="*/ 20 w 84"/>
                <a:gd name="T15" fmla="*/ 438 h 440"/>
                <a:gd name="T16" fmla="*/ 28 w 84"/>
                <a:gd name="T17" fmla="*/ 440 h 440"/>
                <a:gd name="T18" fmla="*/ 34 w 84"/>
                <a:gd name="T19" fmla="*/ 440 h 440"/>
                <a:gd name="T20" fmla="*/ 84 w 84"/>
                <a:gd name="T21" fmla="*/ 440 h 440"/>
                <a:gd name="T22" fmla="*/ 84 w 84"/>
                <a:gd name="T23" fmla="*/ 0 h 440"/>
                <a:gd name="T24" fmla="*/ 0 w 84"/>
                <a:gd name="T25" fmla="*/ 0 h 440"/>
                <a:gd name="T26" fmla="*/ 0 w 84"/>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40">
                  <a:moveTo>
                    <a:pt x="0" y="406"/>
                  </a:moveTo>
                  <a:lnTo>
                    <a:pt x="0" y="406"/>
                  </a:lnTo>
                  <a:lnTo>
                    <a:pt x="0" y="412"/>
                  </a:lnTo>
                  <a:lnTo>
                    <a:pt x="2" y="418"/>
                  </a:lnTo>
                  <a:lnTo>
                    <a:pt x="6" y="424"/>
                  </a:lnTo>
                  <a:lnTo>
                    <a:pt x="10" y="430"/>
                  </a:lnTo>
                  <a:lnTo>
                    <a:pt x="14" y="434"/>
                  </a:lnTo>
                  <a:lnTo>
                    <a:pt x="20" y="438"/>
                  </a:lnTo>
                  <a:lnTo>
                    <a:pt x="28" y="440"/>
                  </a:lnTo>
                  <a:lnTo>
                    <a:pt x="34" y="440"/>
                  </a:lnTo>
                  <a:lnTo>
                    <a:pt x="84" y="440"/>
                  </a:lnTo>
                  <a:lnTo>
                    <a:pt x="84"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2" name="Freeform 6"/>
            <p:cNvSpPr>
              <a:spLocks noEditPoints="1"/>
            </p:cNvSpPr>
            <p:nvPr/>
          </p:nvSpPr>
          <p:spPr bwMode="auto">
            <a:xfrm>
              <a:off x="5378450" y="3257550"/>
              <a:ext cx="523875" cy="527050"/>
            </a:xfrm>
            <a:custGeom>
              <a:avLst/>
              <a:gdLst>
                <a:gd name="T0" fmla="*/ 248 w 330"/>
                <a:gd name="T1" fmla="*/ 42 h 332"/>
                <a:gd name="T2" fmla="*/ 230 w 330"/>
                <a:gd name="T3" fmla="*/ 26 h 332"/>
                <a:gd name="T4" fmla="*/ 208 w 330"/>
                <a:gd name="T5" fmla="*/ 12 h 332"/>
                <a:gd name="T6" fmla="*/ 184 w 330"/>
                <a:gd name="T7" fmla="*/ 2 h 332"/>
                <a:gd name="T8" fmla="*/ 154 w 330"/>
                <a:gd name="T9" fmla="*/ 0 h 332"/>
                <a:gd name="T10" fmla="*/ 138 w 330"/>
                <a:gd name="T11" fmla="*/ 0 h 332"/>
                <a:gd name="T12" fmla="*/ 106 w 330"/>
                <a:gd name="T13" fmla="*/ 6 h 332"/>
                <a:gd name="T14" fmla="*/ 80 w 330"/>
                <a:gd name="T15" fmla="*/ 18 h 332"/>
                <a:gd name="T16" fmla="*/ 54 w 330"/>
                <a:gd name="T17" fmla="*/ 36 h 332"/>
                <a:gd name="T18" fmla="*/ 34 w 330"/>
                <a:gd name="T19" fmla="*/ 58 h 332"/>
                <a:gd name="T20" fmla="*/ 18 w 330"/>
                <a:gd name="T21" fmla="*/ 86 h 332"/>
                <a:gd name="T22" fmla="*/ 6 w 330"/>
                <a:gd name="T23" fmla="*/ 116 h 332"/>
                <a:gd name="T24" fmla="*/ 0 w 330"/>
                <a:gd name="T25" fmla="*/ 148 h 332"/>
                <a:gd name="T26" fmla="*/ 0 w 330"/>
                <a:gd name="T27" fmla="*/ 166 h 332"/>
                <a:gd name="T28" fmla="*/ 4 w 330"/>
                <a:gd name="T29" fmla="*/ 200 h 332"/>
                <a:gd name="T30" fmla="*/ 12 w 330"/>
                <a:gd name="T31" fmla="*/ 232 h 332"/>
                <a:gd name="T32" fmla="*/ 26 w 330"/>
                <a:gd name="T33" fmla="*/ 260 h 332"/>
                <a:gd name="T34" fmla="*/ 44 w 330"/>
                <a:gd name="T35" fmla="*/ 284 h 332"/>
                <a:gd name="T36" fmla="*/ 66 w 330"/>
                <a:gd name="T37" fmla="*/ 304 h 332"/>
                <a:gd name="T38" fmla="*/ 92 w 330"/>
                <a:gd name="T39" fmla="*/ 320 h 332"/>
                <a:gd name="T40" fmla="*/ 122 w 330"/>
                <a:gd name="T41" fmla="*/ 328 h 332"/>
                <a:gd name="T42" fmla="*/ 154 w 330"/>
                <a:gd name="T43" fmla="*/ 332 h 332"/>
                <a:gd name="T44" fmla="*/ 168 w 330"/>
                <a:gd name="T45" fmla="*/ 332 h 332"/>
                <a:gd name="T46" fmla="*/ 196 w 330"/>
                <a:gd name="T47" fmla="*/ 324 h 332"/>
                <a:gd name="T48" fmla="*/ 220 w 330"/>
                <a:gd name="T49" fmla="*/ 314 h 332"/>
                <a:gd name="T50" fmla="*/ 240 w 330"/>
                <a:gd name="T51" fmla="*/ 298 h 332"/>
                <a:gd name="T52" fmla="*/ 248 w 330"/>
                <a:gd name="T53" fmla="*/ 290 h 332"/>
                <a:gd name="T54" fmla="*/ 248 w 330"/>
                <a:gd name="T55" fmla="*/ 296 h 332"/>
                <a:gd name="T56" fmla="*/ 254 w 330"/>
                <a:gd name="T57" fmla="*/ 308 h 332"/>
                <a:gd name="T58" fmla="*/ 262 w 330"/>
                <a:gd name="T59" fmla="*/ 318 h 332"/>
                <a:gd name="T60" fmla="*/ 276 w 330"/>
                <a:gd name="T61" fmla="*/ 324 h 332"/>
                <a:gd name="T62" fmla="*/ 330 w 330"/>
                <a:gd name="T63" fmla="*/ 324 h 332"/>
                <a:gd name="T64" fmla="*/ 248 w 330"/>
                <a:gd name="T65" fmla="*/ 8 h 332"/>
                <a:gd name="T66" fmla="*/ 168 w 330"/>
                <a:gd name="T67" fmla="*/ 252 h 332"/>
                <a:gd name="T68" fmla="*/ 150 w 330"/>
                <a:gd name="T69" fmla="*/ 250 h 332"/>
                <a:gd name="T70" fmla="*/ 122 w 330"/>
                <a:gd name="T71" fmla="*/ 238 h 332"/>
                <a:gd name="T72" fmla="*/ 100 w 330"/>
                <a:gd name="T73" fmla="*/ 214 h 332"/>
                <a:gd name="T74" fmla="*/ 88 w 330"/>
                <a:gd name="T75" fmla="*/ 184 h 332"/>
                <a:gd name="T76" fmla="*/ 88 w 330"/>
                <a:gd name="T77" fmla="*/ 166 h 332"/>
                <a:gd name="T78" fmla="*/ 92 w 330"/>
                <a:gd name="T79" fmla="*/ 132 h 332"/>
                <a:gd name="T80" fmla="*/ 110 w 330"/>
                <a:gd name="T81" fmla="*/ 104 h 332"/>
                <a:gd name="T82" fmla="*/ 134 w 330"/>
                <a:gd name="T83" fmla="*/ 86 h 332"/>
                <a:gd name="T84" fmla="*/ 168 w 330"/>
                <a:gd name="T85" fmla="*/ 78 h 332"/>
                <a:gd name="T86" fmla="*/ 186 w 330"/>
                <a:gd name="T87" fmla="*/ 80 h 332"/>
                <a:gd name="T88" fmla="*/ 216 w 330"/>
                <a:gd name="T89" fmla="*/ 94 h 332"/>
                <a:gd name="T90" fmla="*/ 238 w 330"/>
                <a:gd name="T91" fmla="*/ 116 h 332"/>
                <a:gd name="T92" fmla="*/ 248 w 330"/>
                <a:gd name="T93" fmla="*/ 148 h 332"/>
                <a:gd name="T94" fmla="*/ 250 w 330"/>
                <a:gd name="T95" fmla="*/ 166 h 332"/>
                <a:gd name="T96" fmla="*/ 244 w 330"/>
                <a:gd name="T97" fmla="*/ 200 h 332"/>
                <a:gd name="T98" fmla="*/ 228 w 330"/>
                <a:gd name="T99" fmla="*/ 228 h 332"/>
                <a:gd name="T100" fmla="*/ 202 w 330"/>
                <a:gd name="T101" fmla="*/ 246 h 332"/>
                <a:gd name="T102" fmla="*/ 168 w 330"/>
                <a:gd name="T103"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0" h="332">
                  <a:moveTo>
                    <a:pt x="248" y="42"/>
                  </a:moveTo>
                  <a:lnTo>
                    <a:pt x="248" y="42"/>
                  </a:lnTo>
                  <a:lnTo>
                    <a:pt x="240" y="34"/>
                  </a:lnTo>
                  <a:lnTo>
                    <a:pt x="230" y="26"/>
                  </a:lnTo>
                  <a:lnTo>
                    <a:pt x="220" y="18"/>
                  </a:lnTo>
                  <a:lnTo>
                    <a:pt x="208" y="12"/>
                  </a:lnTo>
                  <a:lnTo>
                    <a:pt x="196" y="6"/>
                  </a:lnTo>
                  <a:lnTo>
                    <a:pt x="184" y="2"/>
                  </a:lnTo>
                  <a:lnTo>
                    <a:pt x="168" y="0"/>
                  </a:lnTo>
                  <a:lnTo>
                    <a:pt x="154" y="0"/>
                  </a:lnTo>
                  <a:lnTo>
                    <a:pt x="154" y="0"/>
                  </a:lnTo>
                  <a:lnTo>
                    <a:pt x="138" y="0"/>
                  </a:lnTo>
                  <a:lnTo>
                    <a:pt x="122" y="2"/>
                  </a:lnTo>
                  <a:lnTo>
                    <a:pt x="106" y="6"/>
                  </a:lnTo>
                  <a:lnTo>
                    <a:pt x="92" y="12"/>
                  </a:lnTo>
                  <a:lnTo>
                    <a:pt x="80" y="18"/>
                  </a:lnTo>
                  <a:lnTo>
                    <a:pt x="66" y="28"/>
                  </a:lnTo>
                  <a:lnTo>
                    <a:pt x="54" y="36"/>
                  </a:lnTo>
                  <a:lnTo>
                    <a:pt x="44" y="48"/>
                  </a:lnTo>
                  <a:lnTo>
                    <a:pt x="34" y="58"/>
                  </a:lnTo>
                  <a:lnTo>
                    <a:pt x="26" y="72"/>
                  </a:lnTo>
                  <a:lnTo>
                    <a:pt x="18" y="86"/>
                  </a:lnTo>
                  <a:lnTo>
                    <a:pt x="12" y="100"/>
                  </a:lnTo>
                  <a:lnTo>
                    <a:pt x="6" y="116"/>
                  </a:lnTo>
                  <a:lnTo>
                    <a:pt x="4" y="132"/>
                  </a:lnTo>
                  <a:lnTo>
                    <a:pt x="0" y="148"/>
                  </a:lnTo>
                  <a:lnTo>
                    <a:pt x="0" y="166"/>
                  </a:lnTo>
                  <a:lnTo>
                    <a:pt x="0" y="166"/>
                  </a:lnTo>
                  <a:lnTo>
                    <a:pt x="0" y="184"/>
                  </a:lnTo>
                  <a:lnTo>
                    <a:pt x="4" y="200"/>
                  </a:lnTo>
                  <a:lnTo>
                    <a:pt x="6" y="216"/>
                  </a:lnTo>
                  <a:lnTo>
                    <a:pt x="12" y="232"/>
                  </a:lnTo>
                  <a:lnTo>
                    <a:pt x="18" y="246"/>
                  </a:lnTo>
                  <a:lnTo>
                    <a:pt x="26" y="260"/>
                  </a:lnTo>
                  <a:lnTo>
                    <a:pt x="34" y="272"/>
                  </a:lnTo>
                  <a:lnTo>
                    <a:pt x="44" y="284"/>
                  </a:lnTo>
                  <a:lnTo>
                    <a:pt x="54" y="294"/>
                  </a:lnTo>
                  <a:lnTo>
                    <a:pt x="66" y="304"/>
                  </a:lnTo>
                  <a:lnTo>
                    <a:pt x="80" y="312"/>
                  </a:lnTo>
                  <a:lnTo>
                    <a:pt x="92" y="320"/>
                  </a:lnTo>
                  <a:lnTo>
                    <a:pt x="106" y="324"/>
                  </a:lnTo>
                  <a:lnTo>
                    <a:pt x="122" y="328"/>
                  </a:lnTo>
                  <a:lnTo>
                    <a:pt x="138" y="332"/>
                  </a:lnTo>
                  <a:lnTo>
                    <a:pt x="154" y="332"/>
                  </a:lnTo>
                  <a:lnTo>
                    <a:pt x="154" y="332"/>
                  </a:lnTo>
                  <a:lnTo>
                    <a:pt x="168" y="332"/>
                  </a:lnTo>
                  <a:lnTo>
                    <a:pt x="184" y="328"/>
                  </a:lnTo>
                  <a:lnTo>
                    <a:pt x="196" y="324"/>
                  </a:lnTo>
                  <a:lnTo>
                    <a:pt x="208" y="320"/>
                  </a:lnTo>
                  <a:lnTo>
                    <a:pt x="220" y="314"/>
                  </a:lnTo>
                  <a:lnTo>
                    <a:pt x="230" y="306"/>
                  </a:lnTo>
                  <a:lnTo>
                    <a:pt x="240" y="298"/>
                  </a:lnTo>
                  <a:lnTo>
                    <a:pt x="248" y="288"/>
                  </a:lnTo>
                  <a:lnTo>
                    <a:pt x="248" y="290"/>
                  </a:lnTo>
                  <a:lnTo>
                    <a:pt x="248" y="290"/>
                  </a:lnTo>
                  <a:lnTo>
                    <a:pt x="248" y="296"/>
                  </a:lnTo>
                  <a:lnTo>
                    <a:pt x="250" y="302"/>
                  </a:lnTo>
                  <a:lnTo>
                    <a:pt x="254" y="308"/>
                  </a:lnTo>
                  <a:lnTo>
                    <a:pt x="258" y="314"/>
                  </a:lnTo>
                  <a:lnTo>
                    <a:pt x="262" y="318"/>
                  </a:lnTo>
                  <a:lnTo>
                    <a:pt x="268" y="322"/>
                  </a:lnTo>
                  <a:lnTo>
                    <a:pt x="276" y="324"/>
                  </a:lnTo>
                  <a:lnTo>
                    <a:pt x="282" y="324"/>
                  </a:lnTo>
                  <a:lnTo>
                    <a:pt x="330" y="324"/>
                  </a:lnTo>
                  <a:lnTo>
                    <a:pt x="330" y="8"/>
                  </a:lnTo>
                  <a:lnTo>
                    <a:pt x="248" y="8"/>
                  </a:lnTo>
                  <a:lnTo>
                    <a:pt x="248" y="42"/>
                  </a:lnTo>
                  <a:close/>
                  <a:moveTo>
                    <a:pt x="168" y="252"/>
                  </a:moveTo>
                  <a:lnTo>
                    <a:pt x="168" y="252"/>
                  </a:lnTo>
                  <a:lnTo>
                    <a:pt x="150" y="250"/>
                  </a:lnTo>
                  <a:lnTo>
                    <a:pt x="134" y="246"/>
                  </a:lnTo>
                  <a:lnTo>
                    <a:pt x="122" y="238"/>
                  </a:lnTo>
                  <a:lnTo>
                    <a:pt x="110" y="228"/>
                  </a:lnTo>
                  <a:lnTo>
                    <a:pt x="100" y="214"/>
                  </a:lnTo>
                  <a:lnTo>
                    <a:pt x="92" y="200"/>
                  </a:lnTo>
                  <a:lnTo>
                    <a:pt x="88" y="184"/>
                  </a:lnTo>
                  <a:lnTo>
                    <a:pt x="88" y="166"/>
                  </a:lnTo>
                  <a:lnTo>
                    <a:pt x="88" y="166"/>
                  </a:lnTo>
                  <a:lnTo>
                    <a:pt x="88" y="148"/>
                  </a:lnTo>
                  <a:lnTo>
                    <a:pt x="92" y="132"/>
                  </a:lnTo>
                  <a:lnTo>
                    <a:pt x="100" y="116"/>
                  </a:lnTo>
                  <a:lnTo>
                    <a:pt x="110" y="104"/>
                  </a:lnTo>
                  <a:lnTo>
                    <a:pt x="122" y="94"/>
                  </a:lnTo>
                  <a:lnTo>
                    <a:pt x="134" y="86"/>
                  </a:lnTo>
                  <a:lnTo>
                    <a:pt x="150" y="80"/>
                  </a:lnTo>
                  <a:lnTo>
                    <a:pt x="168" y="78"/>
                  </a:lnTo>
                  <a:lnTo>
                    <a:pt x="168" y="78"/>
                  </a:lnTo>
                  <a:lnTo>
                    <a:pt x="186" y="80"/>
                  </a:lnTo>
                  <a:lnTo>
                    <a:pt x="202" y="86"/>
                  </a:lnTo>
                  <a:lnTo>
                    <a:pt x="216" y="94"/>
                  </a:lnTo>
                  <a:lnTo>
                    <a:pt x="228" y="104"/>
                  </a:lnTo>
                  <a:lnTo>
                    <a:pt x="238" y="116"/>
                  </a:lnTo>
                  <a:lnTo>
                    <a:pt x="244" y="132"/>
                  </a:lnTo>
                  <a:lnTo>
                    <a:pt x="248" y="148"/>
                  </a:lnTo>
                  <a:lnTo>
                    <a:pt x="250" y="166"/>
                  </a:lnTo>
                  <a:lnTo>
                    <a:pt x="250" y="166"/>
                  </a:lnTo>
                  <a:lnTo>
                    <a:pt x="248" y="184"/>
                  </a:lnTo>
                  <a:lnTo>
                    <a:pt x="244" y="200"/>
                  </a:lnTo>
                  <a:lnTo>
                    <a:pt x="238" y="216"/>
                  </a:lnTo>
                  <a:lnTo>
                    <a:pt x="228" y="228"/>
                  </a:lnTo>
                  <a:lnTo>
                    <a:pt x="216" y="238"/>
                  </a:lnTo>
                  <a:lnTo>
                    <a:pt x="202" y="246"/>
                  </a:lnTo>
                  <a:lnTo>
                    <a:pt x="186" y="252"/>
                  </a:lnTo>
                  <a:lnTo>
                    <a:pt x="168" y="252"/>
                  </a:lnTo>
                  <a:lnTo>
                    <a:pt x="168"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3" name="Freeform 7"/>
            <p:cNvSpPr>
              <a:spLocks/>
            </p:cNvSpPr>
            <p:nvPr/>
          </p:nvSpPr>
          <p:spPr bwMode="auto">
            <a:xfrm>
              <a:off x="5937250" y="3073400"/>
              <a:ext cx="136525" cy="698500"/>
            </a:xfrm>
            <a:custGeom>
              <a:avLst/>
              <a:gdLst>
                <a:gd name="T0" fmla="*/ 0 w 86"/>
                <a:gd name="T1" fmla="*/ 406 h 440"/>
                <a:gd name="T2" fmla="*/ 0 w 86"/>
                <a:gd name="T3" fmla="*/ 406 h 440"/>
                <a:gd name="T4" fmla="*/ 2 w 86"/>
                <a:gd name="T5" fmla="*/ 412 h 440"/>
                <a:gd name="T6" fmla="*/ 4 w 86"/>
                <a:gd name="T7" fmla="*/ 418 h 440"/>
                <a:gd name="T8" fmla="*/ 6 w 86"/>
                <a:gd name="T9" fmla="*/ 424 h 440"/>
                <a:gd name="T10" fmla="*/ 12 w 86"/>
                <a:gd name="T11" fmla="*/ 430 h 440"/>
                <a:gd name="T12" fmla="*/ 16 w 86"/>
                <a:gd name="T13" fmla="*/ 434 h 440"/>
                <a:gd name="T14" fmla="*/ 22 w 86"/>
                <a:gd name="T15" fmla="*/ 438 h 440"/>
                <a:gd name="T16" fmla="*/ 28 w 86"/>
                <a:gd name="T17" fmla="*/ 440 h 440"/>
                <a:gd name="T18" fmla="*/ 36 w 86"/>
                <a:gd name="T19" fmla="*/ 440 h 440"/>
                <a:gd name="T20" fmla="*/ 86 w 86"/>
                <a:gd name="T21" fmla="*/ 440 h 440"/>
                <a:gd name="T22" fmla="*/ 86 w 86"/>
                <a:gd name="T23" fmla="*/ 0 h 440"/>
                <a:gd name="T24" fmla="*/ 0 w 86"/>
                <a:gd name="T25" fmla="*/ 0 h 440"/>
                <a:gd name="T26" fmla="*/ 0 w 86"/>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440">
                  <a:moveTo>
                    <a:pt x="0" y="406"/>
                  </a:moveTo>
                  <a:lnTo>
                    <a:pt x="0" y="406"/>
                  </a:lnTo>
                  <a:lnTo>
                    <a:pt x="2" y="412"/>
                  </a:lnTo>
                  <a:lnTo>
                    <a:pt x="4" y="418"/>
                  </a:lnTo>
                  <a:lnTo>
                    <a:pt x="6" y="424"/>
                  </a:lnTo>
                  <a:lnTo>
                    <a:pt x="12" y="430"/>
                  </a:lnTo>
                  <a:lnTo>
                    <a:pt x="16" y="434"/>
                  </a:lnTo>
                  <a:lnTo>
                    <a:pt x="22" y="438"/>
                  </a:lnTo>
                  <a:lnTo>
                    <a:pt x="28" y="440"/>
                  </a:lnTo>
                  <a:lnTo>
                    <a:pt x="36" y="440"/>
                  </a:lnTo>
                  <a:lnTo>
                    <a:pt x="86" y="440"/>
                  </a:lnTo>
                  <a:lnTo>
                    <a:pt x="86"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4" name="Freeform 8"/>
            <p:cNvSpPr>
              <a:spLocks noEditPoints="1"/>
            </p:cNvSpPr>
            <p:nvPr/>
          </p:nvSpPr>
          <p:spPr bwMode="auto">
            <a:xfrm>
              <a:off x="6096000" y="3257550"/>
              <a:ext cx="539750" cy="527050"/>
            </a:xfrm>
            <a:custGeom>
              <a:avLst/>
              <a:gdLst>
                <a:gd name="T0" fmla="*/ 170 w 340"/>
                <a:gd name="T1" fmla="*/ 0 h 332"/>
                <a:gd name="T2" fmla="*/ 134 w 340"/>
                <a:gd name="T3" fmla="*/ 2 h 332"/>
                <a:gd name="T4" fmla="*/ 102 w 340"/>
                <a:gd name="T5" fmla="*/ 12 h 332"/>
                <a:gd name="T6" fmla="*/ 72 w 340"/>
                <a:gd name="T7" fmla="*/ 26 h 332"/>
                <a:gd name="T8" fmla="*/ 48 w 340"/>
                <a:gd name="T9" fmla="*/ 46 h 332"/>
                <a:gd name="T10" fmla="*/ 28 w 340"/>
                <a:gd name="T11" fmla="*/ 72 h 332"/>
                <a:gd name="T12" fmla="*/ 12 w 340"/>
                <a:gd name="T13" fmla="*/ 100 h 332"/>
                <a:gd name="T14" fmla="*/ 2 w 340"/>
                <a:gd name="T15" fmla="*/ 132 h 332"/>
                <a:gd name="T16" fmla="*/ 0 w 340"/>
                <a:gd name="T17" fmla="*/ 166 h 332"/>
                <a:gd name="T18" fmla="*/ 0 w 340"/>
                <a:gd name="T19" fmla="*/ 184 h 332"/>
                <a:gd name="T20" fmla="*/ 6 w 340"/>
                <a:gd name="T21" fmla="*/ 216 h 332"/>
                <a:gd name="T22" fmla="*/ 20 w 340"/>
                <a:gd name="T23" fmla="*/ 246 h 332"/>
                <a:gd name="T24" fmla="*/ 38 w 340"/>
                <a:gd name="T25" fmla="*/ 272 h 332"/>
                <a:gd name="T26" fmla="*/ 60 w 340"/>
                <a:gd name="T27" fmla="*/ 296 h 332"/>
                <a:gd name="T28" fmla="*/ 86 w 340"/>
                <a:gd name="T29" fmla="*/ 312 h 332"/>
                <a:gd name="T30" fmla="*/ 118 w 340"/>
                <a:gd name="T31" fmla="*/ 324 h 332"/>
                <a:gd name="T32" fmla="*/ 152 w 340"/>
                <a:gd name="T33" fmla="*/ 332 h 332"/>
                <a:gd name="T34" fmla="*/ 170 w 340"/>
                <a:gd name="T35" fmla="*/ 332 h 332"/>
                <a:gd name="T36" fmla="*/ 206 w 340"/>
                <a:gd name="T37" fmla="*/ 328 h 332"/>
                <a:gd name="T38" fmla="*/ 238 w 340"/>
                <a:gd name="T39" fmla="*/ 320 h 332"/>
                <a:gd name="T40" fmla="*/ 268 w 340"/>
                <a:gd name="T41" fmla="*/ 304 h 332"/>
                <a:gd name="T42" fmla="*/ 292 w 340"/>
                <a:gd name="T43" fmla="*/ 284 h 332"/>
                <a:gd name="T44" fmla="*/ 312 w 340"/>
                <a:gd name="T45" fmla="*/ 260 h 332"/>
                <a:gd name="T46" fmla="*/ 328 w 340"/>
                <a:gd name="T47" fmla="*/ 232 h 332"/>
                <a:gd name="T48" fmla="*/ 338 w 340"/>
                <a:gd name="T49" fmla="*/ 200 h 332"/>
                <a:gd name="T50" fmla="*/ 340 w 340"/>
                <a:gd name="T51" fmla="*/ 166 h 332"/>
                <a:gd name="T52" fmla="*/ 340 w 340"/>
                <a:gd name="T53" fmla="*/ 148 h 332"/>
                <a:gd name="T54" fmla="*/ 334 w 340"/>
                <a:gd name="T55" fmla="*/ 116 h 332"/>
                <a:gd name="T56" fmla="*/ 322 w 340"/>
                <a:gd name="T57" fmla="*/ 84 h 332"/>
                <a:gd name="T58" fmla="*/ 304 w 340"/>
                <a:gd name="T59" fmla="*/ 58 h 332"/>
                <a:gd name="T60" fmla="*/ 280 w 340"/>
                <a:gd name="T61" fmla="*/ 36 h 332"/>
                <a:gd name="T62" fmla="*/ 254 w 340"/>
                <a:gd name="T63" fmla="*/ 18 h 332"/>
                <a:gd name="T64" fmla="*/ 222 w 340"/>
                <a:gd name="T65" fmla="*/ 6 h 332"/>
                <a:gd name="T66" fmla="*/ 188 w 340"/>
                <a:gd name="T67" fmla="*/ 0 h 332"/>
                <a:gd name="T68" fmla="*/ 170 w 340"/>
                <a:gd name="T69" fmla="*/ 0 h 332"/>
                <a:gd name="T70" fmla="*/ 170 w 340"/>
                <a:gd name="T71" fmla="*/ 252 h 332"/>
                <a:gd name="T72" fmla="*/ 136 w 340"/>
                <a:gd name="T73" fmla="*/ 246 h 332"/>
                <a:gd name="T74" fmla="*/ 110 w 340"/>
                <a:gd name="T75" fmla="*/ 228 h 332"/>
                <a:gd name="T76" fmla="*/ 92 w 340"/>
                <a:gd name="T77" fmla="*/ 200 h 332"/>
                <a:gd name="T78" fmla="*/ 86 w 340"/>
                <a:gd name="T79" fmla="*/ 166 h 332"/>
                <a:gd name="T80" fmla="*/ 88 w 340"/>
                <a:gd name="T81" fmla="*/ 148 h 332"/>
                <a:gd name="T82" fmla="*/ 100 w 340"/>
                <a:gd name="T83" fmla="*/ 116 h 332"/>
                <a:gd name="T84" fmla="*/ 122 w 340"/>
                <a:gd name="T85" fmla="*/ 92 h 332"/>
                <a:gd name="T86" fmla="*/ 152 w 340"/>
                <a:gd name="T87" fmla="*/ 80 h 332"/>
                <a:gd name="T88" fmla="*/ 170 w 340"/>
                <a:gd name="T89" fmla="*/ 78 h 332"/>
                <a:gd name="T90" fmla="*/ 204 w 340"/>
                <a:gd name="T91" fmla="*/ 86 h 332"/>
                <a:gd name="T92" fmla="*/ 230 w 340"/>
                <a:gd name="T93" fmla="*/ 102 h 332"/>
                <a:gd name="T94" fmla="*/ 248 w 340"/>
                <a:gd name="T95" fmla="*/ 130 h 332"/>
                <a:gd name="T96" fmla="*/ 254 w 340"/>
                <a:gd name="T97" fmla="*/ 166 h 332"/>
                <a:gd name="T98" fmla="*/ 252 w 340"/>
                <a:gd name="T99" fmla="*/ 184 h 332"/>
                <a:gd name="T100" fmla="*/ 240 w 340"/>
                <a:gd name="T101" fmla="*/ 216 h 332"/>
                <a:gd name="T102" fmla="*/ 218 w 340"/>
                <a:gd name="T103" fmla="*/ 238 h 332"/>
                <a:gd name="T104" fmla="*/ 188 w 340"/>
                <a:gd name="T105" fmla="*/ 252 h 332"/>
                <a:gd name="T106" fmla="*/ 170 w 340"/>
                <a:gd name="T107"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0" h="332">
                  <a:moveTo>
                    <a:pt x="170" y="0"/>
                  </a:moveTo>
                  <a:lnTo>
                    <a:pt x="170" y="0"/>
                  </a:lnTo>
                  <a:lnTo>
                    <a:pt x="152" y="0"/>
                  </a:lnTo>
                  <a:lnTo>
                    <a:pt x="134" y="2"/>
                  </a:lnTo>
                  <a:lnTo>
                    <a:pt x="118" y="6"/>
                  </a:lnTo>
                  <a:lnTo>
                    <a:pt x="102" y="12"/>
                  </a:lnTo>
                  <a:lnTo>
                    <a:pt x="86" y="18"/>
                  </a:lnTo>
                  <a:lnTo>
                    <a:pt x="72" y="26"/>
                  </a:lnTo>
                  <a:lnTo>
                    <a:pt x="60" y="36"/>
                  </a:lnTo>
                  <a:lnTo>
                    <a:pt x="48" y="46"/>
                  </a:lnTo>
                  <a:lnTo>
                    <a:pt x="38" y="58"/>
                  </a:lnTo>
                  <a:lnTo>
                    <a:pt x="28" y="72"/>
                  </a:lnTo>
                  <a:lnTo>
                    <a:pt x="20" y="84"/>
                  </a:lnTo>
                  <a:lnTo>
                    <a:pt x="12" y="100"/>
                  </a:lnTo>
                  <a:lnTo>
                    <a:pt x="6" y="116"/>
                  </a:lnTo>
                  <a:lnTo>
                    <a:pt x="2" y="132"/>
                  </a:lnTo>
                  <a:lnTo>
                    <a:pt x="0" y="148"/>
                  </a:lnTo>
                  <a:lnTo>
                    <a:pt x="0" y="166"/>
                  </a:lnTo>
                  <a:lnTo>
                    <a:pt x="0" y="166"/>
                  </a:lnTo>
                  <a:lnTo>
                    <a:pt x="0" y="184"/>
                  </a:lnTo>
                  <a:lnTo>
                    <a:pt x="2" y="200"/>
                  </a:lnTo>
                  <a:lnTo>
                    <a:pt x="6" y="216"/>
                  </a:lnTo>
                  <a:lnTo>
                    <a:pt x="12" y="232"/>
                  </a:lnTo>
                  <a:lnTo>
                    <a:pt x="20" y="246"/>
                  </a:lnTo>
                  <a:lnTo>
                    <a:pt x="28" y="260"/>
                  </a:lnTo>
                  <a:lnTo>
                    <a:pt x="38" y="272"/>
                  </a:lnTo>
                  <a:lnTo>
                    <a:pt x="48" y="284"/>
                  </a:lnTo>
                  <a:lnTo>
                    <a:pt x="60" y="296"/>
                  </a:lnTo>
                  <a:lnTo>
                    <a:pt x="72" y="304"/>
                  </a:lnTo>
                  <a:lnTo>
                    <a:pt x="86" y="312"/>
                  </a:lnTo>
                  <a:lnTo>
                    <a:pt x="102" y="320"/>
                  </a:lnTo>
                  <a:lnTo>
                    <a:pt x="118" y="324"/>
                  </a:lnTo>
                  <a:lnTo>
                    <a:pt x="134" y="328"/>
                  </a:lnTo>
                  <a:lnTo>
                    <a:pt x="152" y="332"/>
                  </a:lnTo>
                  <a:lnTo>
                    <a:pt x="170" y="332"/>
                  </a:lnTo>
                  <a:lnTo>
                    <a:pt x="170" y="332"/>
                  </a:lnTo>
                  <a:lnTo>
                    <a:pt x="188" y="332"/>
                  </a:lnTo>
                  <a:lnTo>
                    <a:pt x="206" y="328"/>
                  </a:lnTo>
                  <a:lnTo>
                    <a:pt x="222" y="324"/>
                  </a:lnTo>
                  <a:lnTo>
                    <a:pt x="238" y="320"/>
                  </a:lnTo>
                  <a:lnTo>
                    <a:pt x="254" y="312"/>
                  </a:lnTo>
                  <a:lnTo>
                    <a:pt x="268" y="304"/>
                  </a:lnTo>
                  <a:lnTo>
                    <a:pt x="280" y="296"/>
                  </a:lnTo>
                  <a:lnTo>
                    <a:pt x="292" y="284"/>
                  </a:lnTo>
                  <a:lnTo>
                    <a:pt x="304" y="272"/>
                  </a:lnTo>
                  <a:lnTo>
                    <a:pt x="312" y="260"/>
                  </a:lnTo>
                  <a:lnTo>
                    <a:pt x="322" y="246"/>
                  </a:lnTo>
                  <a:lnTo>
                    <a:pt x="328" y="232"/>
                  </a:lnTo>
                  <a:lnTo>
                    <a:pt x="334" y="216"/>
                  </a:lnTo>
                  <a:lnTo>
                    <a:pt x="338" y="200"/>
                  </a:lnTo>
                  <a:lnTo>
                    <a:pt x="340" y="184"/>
                  </a:lnTo>
                  <a:lnTo>
                    <a:pt x="340" y="166"/>
                  </a:lnTo>
                  <a:lnTo>
                    <a:pt x="340" y="166"/>
                  </a:lnTo>
                  <a:lnTo>
                    <a:pt x="340" y="148"/>
                  </a:lnTo>
                  <a:lnTo>
                    <a:pt x="338" y="132"/>
                  </a:lnTo>
                  <a:lnTo>
                    <a:pt x="334" y="116"/>
                  </a:lnTo>
                  <a:lnTo>
                    <a:pt x="328" y="100"/>
                  </a:lnTo>
                  <a:lnTo>
                    <a:pt x="322" y="84"/>
                  </a:lnTo>
                  <a:lnTo>
                    <a:pt x="312" y="72"/>
                  </a:lnTo>
                  <a:lnTo>
                    <a:pt x="304" y="58"/>
                  </a:lnTo>
                  <a:lnTo>
                    <a:pt x="292" y="46"/>
                  </a:lnTo>
                  <a:lnTo>
                    <a:pt x="280" y="36"/>
                  </a:lnTo>
                  <a:lnTo>
                    <a:pt x="268" y="26"/>
                  </a:lnTo>
                  <a:lnTo>
                    <a:pt x="254" y="18"/>
                  </a:lnTo>
                  <a:lnTo>
                    <a:pt x="238" y="12"/>
                  </a:lnTo>
                  <a:lnTo>
                    <a:pt x="222" y="6"/>
                  </a:lnTo>
                  <a:lnTo>
                    <a:pt x="206" y="2"/>
                  </a:lnTo>
                  <a:lnTo>
                    <a:pt x="188" y="0"/>
                  </a:lnTo>
                  <a:lnTo>
                    <a:pt x="170" y="0"/>
                  </a:lnTo>
                  <a:lnTo>
                    <a:pt x="170" y="0"/>
                  </a:lnTo>
                  <a:close/>
                  <a:moveTo>
                    <a:pt x="170" y="252"/>
                  </a:moveTo>
                  <a:lnTo>
                    <a:pt x="170" y="252"/>
                  </a:lnTo>
                  <a:lnTo>
                    <a:pt x="152" y="252"/>
                  </a:lnTo>
                  <a:lnTo>
                    <a:pt x="136" y="246"/>
                  </a:lnTo>
                  <a:lnTo>
                    <a:pt x="122" y="238"/>
                  </a:lnTo>
                  <a:lnTo>
                    <a:pt x="110" y="228"/>
                  </a:lnTo>
                  <a:lnTo>
                    <a:pt x="100" y="216"/>
                  </a:lnTo>
                  <a:lnTo>
                    <a:pt x="92" y="200"/>
                  </a:lnTo>
                  <a:lnTo>
                    <a:pt x="88" y="184"/>
                  </a:lnTo>
                  <a:lnTo>
                    <a:pt x="86" y="166"/>
                  </a:lnTo>
                  <a:lnTo>
                    <a:pt x="86" y="166"/>
                  </a:lnTo>
                  <a:lnTo>
                    <a:pt x="88" y="148"/>
                  </a:lnTo>
                  <a:lnTo>
                    <a:pt x="92" y="130"/>
                  </a:lnTo>
                  <a:lnTo>
                    <a:pt x="100" y="116"/>
                  </a:lnTo>
                  <a:lnTo>
                    <a:pt x="110" y="102"/>
                  </a:lnTo>
                  <a:lnTo>
                    <a:pt x="122" y="92"/>
                  </a:lnTo>
                  <a:lnTo>
                    <a:pt x="136" y="86"/>
                  </a:lnTo>
                  <a:lnTo>
                    <a:pt x="152" y="80"/>
                  </a:lnTo>
                  <a:lnTo>
                    <a:pt x="170" y="78"/>
                  </a:lnTo>
                  <a:lnTo>
                    <a:pt x="170" y="78"/>
                  </a:lnTo>
                  <a:lnTo>
                    <a:pt x="188" y="80"/>
                  </a:lnTo>
                  <a:lnTo>
                    <a:pt x="204" y="86"/>
                  </a:lnTo>
                  <a:lnTo>
                    <a:pt x="218" y="92"/>
                  </a:lnTo>
                  <a:lnTo>
                    <a:pt x="230" y="102"/>
                  </a:lnTo>
                  <a:lnTo>
                    <a:pt x="240" y="116"/>
                  </a:lnTo>
                  <a:lnTo>
                    <a:pt x="248" y="130"/>
                  </a:lnTo>
                  <a:lnTo>
                    <a:pt x="252" y="148"/>
                  </a:lnTo>
                  <a:lnTo>
                    <a:pt x="254" y="166"/>
                  </a:lnTo>
                  <a:lnTo>
                    <a:pt x="254" y="166"/>
                  </a:lnTo>
                  <a:lnTo>
                    <a:pt x="252" y="184"/>
                  </a:lnTo>
                  <a:lnTo>
                    <a:pt x="248" y="200"/>
                  </a:lnTo>
                  <a:lnTo>
                    <a:pt x="240" y="216"/>
                  </a:lnTo>
                  <a:lnTo>
                    <a:pt x="230" y="228"/>
                  </a:lnTo>
                  <a:lnTo>
                    <a:pt x="218" y="238"/>
                  </a:lnTo>
                  <a:lnTo>
                    <a:pt x="204" y="246"/>
                  </a:lnTo>
                  <a:lnTo>
                    <a:pt x="188" y="252"/>
                  </a:lnTo>
                  <a:lnTo>
                    <a:pt x="170" y="252"/>
                  </a:lnTo>
                  <a:lnTo>
                    <a:pt x="170"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5" name="Freeform 9"/>
            <p:cNvSpPr>
              <a:spLocks/>
            </p:cNvSpPr>
            <p:nvPr/>
          </p:nvSpPr>
          <p:spPr bwMode="auto">
            <a:xfrm>
              <a:off x="6654800" y="3257550"/>
              <a:ext cx="812800" cy="514350"/>
            </a:xfrm>
            <a:custGeom>
              <a:avLst/>
              <a:gdLst>
                <a:gd name="T0" fmla="*/ 388 w 512"/>
                <a:gd name="T1" fmla="*/ 0 h 324"/>
                <a:gd name="T2" fmla="*/ 356 w 512"/>
                <a:gd name="T3" fmla="*/ 2 h 324"/>
                <a:gd name="T4" fmla="*/ 328 w 512"/>
                <a:gd name="T5" fmla="*/ 12 h 324"/>
                <a:gd name="T6" fmla="*/ 302 w 512"/>
                <a:gd name="T7" fmla="*/ 28 h 324"/>
                <a:gd name="T8" fmla="*/ 280 w 512"/>
                <a:gd name="T9" fmla="*/ 54 h 324"/>
                <a:gd name="T10" fmla="*/ 272 w 512"/>
                <a:gd name="T11" fmla="*/ 42 h 324"/>
                <a:gd name="T12" fmla="*/ 250 w 512"/>
                <a:gd name="T13" fmla="*/ 22 h 324"/>
                <a:gd name="T14" fmla="*/ 224 w 512"/>
                <a:gd name="T15" fmla="*/ 8 h 324"/>
                <a:gd name="T16" fmla="*/ 192 w 512"/>
                <a:gd name="T17" fmla="*/ 0 h 324"/>
                <a:gd name="T18" fmla="*/ 176 w 512"/>
                <a:gd name="T19" fmla="*/ 0 h 324"/>
                <a:gd name="T20" fmla="*/ 150 w 512"/>
                <a:gd name="T21" fmla="*/ 2 h 324"/>
                <a:gd name="T22" fmla="*/ 124 w 512"/>
                <a:gd name="T23" fmla="*/ 10 h 324"/>
                <a:gd name="T24" fmla="*/ 102 w 512"/>
                <a:gd name="T25" fmla="*/ 24 h 324"/>
                <a:gd name="T26" fmla="*/ 84 w 512"/>
                <a:gd name="T27" fmla="*/ 46 h 324"/>
                <a:gd name="T28" fmla="*/ 0 w 512"/>
                <a:gd name="T29" fmla="*/ 8 h 324"/>
                <a:gd name="T30" fmla="*/ 0 w 512"/>
                <a:gd name="T31" fmla="*/ 290 h 324"/>
                <a:gd name="T32" fmla="*/ 4 w 512"/>
                <a:gd name="T33" fmla="*/ 302 h 324"/>
                <a:gd name="T34" fmla="*/ 10 w 512"/>
                <a:gd name="T35" fmla="*/ 314 h 324"/>
                <a:gd name="T36" fmla="*/ 22 w 512"/>
                <a:gd name="T37" fmla="*/ 322 h 324"/>
                <a:gd name="T38" fmla="*/ 34 w 512"/>
                <a:gd name="T39" fmla="*/ 324 h 324"/>
                <a:gd name="T40" fmla="*/ 86 w 512"/>
                <a:gd name="T41" fmla="*/ 150 h 324"/>
                <a:gd name="T42" fmla="*/ 86 w 512"/>
                <a:gd name="T43" fmla="*/ 134 h 324"/>
                <a:gd name="T44" fmla="*/ 96 w 512"/>
                <a:gd name="T45" fmla="*/ 108 h 324"/>
                <a:gd name="T46" fmla="*/ 116 w 512"/>
                <a:gd name="T47" fmla="*/ 90 h 324"/>
                <a:gd name="T48" fmla="*/ 138 w 512"/>
                <a:gd name="T49" fmla="*/ 80 h 324"/>
                <a:gd name="T50" fmla="*/ 152 w 512"/>
                <a:gd name="T51" fmla="*/ 80 h 324"/>
                <a:gd name="T52" fmla="*/ 178 w 512"/>
                <a:gd name="T53" fmla="*/ 84 h 324"/>
                <a:gd name="T54" fmla="*/ 198 w 512"/>
                <a:gd name="T55" fmla="*/ 98 h 324"/>
                <a:gd name="T56" fmla="*/ 210 w 512"/>
                <a:gd name="T57" fmla="*/ 120 h 324"/>
                <a:gd name="T58" fmla="*/ 214 w 512"/>
                <a:gd name="T59" fmla="*/ 150 h 324"/>
                <a:gd name="T60" fmla="*/ 214 w 512"/>
                <a:gd name="T61" fmla="*/ 290 h 324"/>
                <a:gd name="T62" fmla="*/ 216 w 512"/>
                <a:gd name="T63" fmla="*/ 302 h 324"/>
                <a:gd name="T64" fmla="*/ 224 w 512"/>
                <a:gd name="T65" fmla="*/ 314 h 324"/>
                <a:gd name="T66" fmla="*/ 234 w 512"/>
                <a:gd name="T67" fmla="*/ 322 h 324"/>
                <a:gd name="T68" fmla="*/ 248 w 512"/>
                <a:gd name="T69" fmla="*/ 324 h 324"/>
                <a:gd name="T70" fmla="*/ 298 w 512"/>
                <a:gd name="T71" fmla="*/ 150 h 324"/>
                <a:gd name="T72" fmla="*/ 300 w 512"/>
                <a:gd name="T73" fmla="*/ 134 h 324"/>
                <a:gd name="T74" fmla="*/ 310 w 512"/>
                <a:gd name="T75" fmla="*/ 108 h 324"/>
                <a:gd name="T76" fmla="*/ 328 w 512"/>
                <a:gd name="T77" fmla="*/ 90 h 324"/>
                <a:gd name="T78" fmla="*/ 352 w 512"/>
                <a:gd name="T79" fmla="*/ 80 h 324"/>
                <a:gd name="T80" fmla="*/ 366 w 512"/>
                <a:gd name="T81" fmla="*/ 80 h 324"/>
                <a:gd name="T82" fmla="*/ 392 w 512"/>
                <a:gd name="T83" fmla="*/ 84 h 324"/>
                <a:gd name="T84" fmla="*/ 410 w 512"/>
                <a:gd name="T85" fmla="*/ 98 h 324"/>
                <a:gd name="T86" fmla="*/ 424 w 512"/>
                <a:gd name="T87" fmla="*/ 120 h 324"/>
                <a:gd name="T88" fmla="*/ 428 w 512"/>
                <a:gd name="T89" fmla="*/ 150 h 324"/>
                <a:gd name="T90" fmla="*/ 428 w 512"/>
                <a:gd name="T91" fmla="*/ 290 h 324"/>
                <a:gd name="T92" fmla="*/ 430 w 512"/>
                <a:gd name="T93" fmla="*/ 302 h 324"/>
                <a:gd name="T94" fmla="*/ 438 w 512"/>
                <a:gd name="T95" fmla="*/ 314 h 324"/>
                <a:gd name="T96" fmla="*/ 448 w 512"/>
                <a:gd name="T97" fmla="*/ 322 h 324"/>
                <a:gd name="T98" fmla="*/ 462 w 512"/>
                <a:gd name="T99" fmla="*/ 324 h 324"/>
                <a:gd name="T100" fmla="*/ 512 w 512"/>
                <a:gd name="T101" fmla="*/ 122 h 324"/>
                <a:gd name="T102" fmla="*/ 510 w 512"/>
                <a:gd name="T103" fmla="*/ 96 h 324"/>
                <a:gd name="T104" fmla="*/ 502 w 512"/>
                <a:gd name="T105" fmla="*/ 72 h 324"/>
                <a:gd name="T106" fmla="*/ 492 w 512"/>
                <a:gd name="T107" fmla="*/ 52 h 324"/>
                <a:gd name="T108" fmla="*/ 478 w 512"/>
                <a:gd name="T109" fmla="*/ 34 h 324"/>
                <a:gd name="T110" fmla="*/ 460 w 512"/>
                <a:gd name="T111" fmla="*/ 20 h 324"/>
                <a:gd name="T112" fmla="*/ 438 w 512"/>
                <a:gd name="T113" fmla="*/ 8 h 324"/>
                <a:gd name="T114" fmla="*/ 414 w 512"/>
                <a:gd name="T115" fmla="*/ 2 h 324"/>
                <a:gd name="T116" fmla="*/ 388 w 512"/>
                <a:gd name="T11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324">
                  <a:moveTo>
                    <a:pt x="388" y="0"/>
                  </a:moveTo>
                  <a:lnTo>
                    <a:pt x="388" y="0"/>
                  </a:lnTo>
                  <a:lnTo>
                    <a:pt x="372" y="0"/>
                  </a:lnTo>
                  <a:lnTo>
                    <a:pt x="356" y="2"/>
                  </a:lnTo>
                  <a:lnTo>
                    <a:pt x="342" y="6"/>
                  </a:lnTo>
                  <a:lnTo>
                    <a:pt x="328" y="12"/>
                  </a:lnTo>
                  <a:lnTo>
                    <a:pt x="314" y="18"/>
                  </a:lnTo>
                  <a:lnTo>
                    <a:pt x="302" y="28"/>
                  </a:lnTo>
                  <a:lnTo>
                    <a:pt x="290" y="40"/>
                  </a:lnTo>
                  <a:lnTo>
                    <a:pt x="280" y="54"/>
                  </a:lnTo>
                  <a:lnTo>
                    <a:pt x="280" y="54"/>
                  </a:lnTo>
                  <a:lnTo>
                    <a:pt x="272" y="42"/>
                  </a:lnTo>
                  <a:lnTo>
                    <a:pt x="262" y="30"/>
                  </a:lnTo>
                  <a:lnTo>
                    <a:pt x="250" y="22"/>
                  </a:lnTo>
                  <a:lnTo>
                    <a:pt x="238" y="14"/>
                  </a:lnTo>
                  <a:lnTo>
                    <a:pt x="224" y="8"/>
                  </a:lnTo>
                  <a:lnTo>
                    <a:pt x="208" y="4"/>
                  </a:lnTo>
                  <a:lnTo>
                    <a:pt x="192" y="0"/>
                  </a:lnTo>
                  <a:lnTo>
                    <a:pt x="176" y="0"/>
                  </a:lnTo>
                  <a:lnTo>
                    <a:pt x="176" y="0"/>
                  </a:lnTo>
                  <a:lnTo>
                    <a:pt x="162" y="0"/>
                  </a:lnTo>
                  <a:lnTo>
                    <a:pt x="150" y="2"/>
                  </a:lnTo>
                  <a:lnTo>
                    <a:pt x="136" y="6"/>
                  </a:lnTo>
                  <a:lnTo>
                    <a:pt x="124" y="10"/>
                  </a:lnTo>
                  <a:lnTo>
                    <a:pt x="114" y="16"/>
                  </a:lnTo>
                  <a:lnTo>
                    <a:pt x="102" y="24"/>
                  </a:lnTo>
                  <a:lnTo>
                    <a:pt x="92" y="34"/>
                  </a:lnTo>
                  <a:lnTo>
                    <a:pt x="84" y="46"/>
                  </a:lnTo>
                  <a:lnTo>
                    <a:pt x="84" y="8"/>
                  </a:lnTo>
                  <a:lnTo>
                    <a:pt x="0" y="8"/>
                  </a:lnTo>
                  <a:lnTo>
                    <a:pt x="0" y="290"/>
                  </a:lnTo>
                  <a:lnTo>
                    <a:pt x="0" y="290"/>
                  </a:lnTo>
                  <a:lnTo>
                    <a:pt x="2" y="296"/>
                  </a:lnTo>
                  <a:lnTo>
                    <a:pt x="4" y="302"/>
                  </a:lnTo>
                  <a:lnTo>
                    <a:pt x="6" y="308"/>
                  </a:lnTo>
                  <a:lnTo>
                    <a:pt x="10" y="314"/>
                  </a:lnTo>
                  <a:lnTo>
                    <a:pt x="16" y="318"/>
                  </a:lnTo>
                  <a:lnTo>
                    <a:pt x="22" y="322"/>
                  </a:lnTo>
                  <a:lnTo>
                    <a:pt x="28" y="324"/>
                  </a:lnTo>
                  <a:lnTo>
                    <a:pt x="34" y="324"/>
                  </a:lnTo>
                  <a:lnTo>
                    <a:pt x="86" y="324"/>
                  </a:lnTo>
                  <a:lnTo>
                    <a:pt x="86" y="150"/>
                  </a:lnTo>
                  <a:lnTo>
                    <a:pt x="86" y="150"/>
                  </a:lnTo>
                  <a:lnTo>
                    <a:pt x="86" y="134"/>
                  </a:lnTo>
                  <a:lnTo>
                    <a:pt x="90" y="120"/>
                  </a:lnTo>
                  <a:lnTo>
                    <a:pt x="96" y="108"/>
                  </a:lnTo>
                  <a:lnTo>
                    <a:pt x="106" y="98"/>
                  </a:lnTo>
                  <a:lnTo>
                    <a:pt x="116" y="90"/>
                  </a:lnTo>
                  <a:lnTo>
                    <a:pt x="126" y="84"/>
                  </a:lnTo>
                  <a:lnTo>
                    <a:pt x="138" y="80"/>
                  </a:lnTo>
                  <a:lnTo>
                    <a:pt x="152" y="80"/>
                  </a:lnTo>
                  <a:lnTo>
                    <a:pt x="152" y="80"/>
                  </a:lnTo>
                  <a:lnTo>
                    <a:pt x="166" y="80"/>
                  </a:lnTo>
                  <a:lnTo>
                    <a:pt x="178" y="84"/>
                  </a:lnTo>
                  <a:lnTo>
                    <a:pt x="188" y="90"/>
                  </a:lnTo>
                  <a:lnTo>
                    <a:pt x="198" y="98"/>
                  </a:lnTo>
                  <a:lnTo>
                    <a:pt x="204" y="108"/>
                  </a:lnTo>
                  <a:lnTo>
                    <a:pt x="210" y="120"/>
                  </a:lnTo>
                  <a:lnTo>
                    <a:pt x="212" y="134"/>
                  </a:lnTo>
                  <a:lnTo>
                    <a:pt x="214" y="150"/>
                  </a:lnTo>
                  <a:lnTo>
                    <a:pt x="214" y="290"/>
                  </a:lnTo>
                  <a:lnTo>
                    <a:pt x="214" y="290"/>
                  </a:lnTo>
                  <a:lnTo>
                    <a:pt x="214" y="296"/>
                  </a:lnTo>
                  <a:lnTo>
                    <a:pt x="216" y="302"/>
                  </a:lnTo>
                  <a:lnTo>
                    <a:pt x="220" y="308"/>
                  </a:lnTo>
                  <a:lnTo>
                    <a:pt x="224" y="314"/>
                  </a:lnTo>
                  <a:lnTo>
                    <a:pt x="230" y="318"/>
                  </a:lnTo>
                  <a:lnTo>
                    <a:pt x="234" y="322"/>
                  </a:lnTo>
                  <a:lnTo>
                    <a:pt x="242" y="324"/>
                  </a:lnTo>
                  <a:lnTo>
                    <a:pt x="248" y="324"/>
                  </a:lnTo>
                  <a:lnTo>
                    <a:pt x="298" y="324"/>
                  </a:lnTo>
                  <a:lnTo>
                    <a:pt x="298" y="150"/>
                  </a:lnTo>
                  <a:lnTo>
                    <a:pt x="298" y="150"/>
                  </a:lnTo>
                  <a:lnTo>
                    <a:pt x="300" y="134"/>
                  </a:lnTo>
                  <a:lnTo>
                    <a:pt x="304" y="120"/>
                  </a:lnTo>
                  <a:lnTo>
                    <a:pt x="310" y="108"/>
                  </a:lnTo>
                  <a:lnTo>
                    <a:pt x="318" y="98"/>
                  </a:lnTo>
                  <a:lnTo>
                    <a:pt x="328" y="90"/>
                  </a:lnTo>
                  <a:lnTo>
                    <a:pt x="340" y="84"/>
                  </a:lnTo>
                  <a:lnTo>
                    <a:pt x="352" y="80"/>
                  </a:lnTo>
                  <a:lnTo>
                    <a:pt x="366" y="80"/>
                  </a:lnTo>
                  <a:lnTo>
                    <a:pt x="366" y="80"/>
                  </a:lnTo>
                  <a:lnTo>
                    <a:pt x="380" y="80"/>
                  </a:lnTo>
                  <a:lnTo>
                    <a:pt x="392" y="84"/>
                  </a:lnTo>
                  <a:lnTo>
                    <a:pt x="402" y="90"/>
                  </a:lnTo>
                  <a:lnTo>
                    <a:pt x="410" y="98"/>
                  </a:lnTo>
                  <a:lnTo>
                    <a:pt x="418" y="108"/>
                  </a:lnTo>
                  <a:lnTo>
                    <a:pt x="424" y="120"/>
                  </a:lnTo>
                  <a:lnTo>
                    <a:pt x="426" y="134"/>
                  </a:lnTo>
                  <a:lnTo>
                    <a:pt x="428" y="150"/>
                  </a:lnTo>
                  <a:lnTo>
                    <a:pt x="428" y="290"/>
                  </a:lnTo>
                  <a:lnTo>
                    <a:pt x="428" y="290"/>
                  </a:lnTo>
                  <a:lnTo>
                    <a:pt x="428" y="296"/>
                  </a:lnTo>
                  <a:lnTo>
                    <a:pt x="430" y="302"/>
                  </a:lnTo>
                  <a:lnTo>
                    <a:pt x="434" y="308"/>
                  </a:lnTo>
                  <a:lnTo>
                    <a:pt x="438" y="314"/>
                  </a:lnTo>
                  <a:lnTo>
                    <a:pt x="442" y="318"/>
                  </a:lnTo>
                  <a:lnTo>
                    <a:pt x="448" y="322"/>
                  </a:lnTo>
                  <a:lnTo>
                    <a:pt x="454" y="324"/>
                  </a:lnTo>
                  <a:lnTo>
                    <a:pt x="462" y="324"/>
                  </a:lnTo>
                  <a:lnTo>
                    <a:pt x="512" y="324"/>
                  </a:lnTo>
                  <a:lnTo>
                    <a:pt x="512" y="122"/>
                  </a:lnTo>
                  <a:lnTo>
                    <a:pt x="512" y="122"/>
                  </a:lnTo>
                  <a:lnTo>
                    <a:pt x="510" y="96"/>
                  </a:lnTo>
                  <a:lnTo>
                    <a:pt x="506" y="84"/>
                  </a:lnTo>
                  <a:lnTo>
                    <a:pt x="502" y="72"/>
                  </a:lnTo>
                  <a:lnTo>
                    <a:pt x="498" y="62"/>
                  </a:lnTo>
                  <a:lnTo>
                    <a:pt x="492" y="52"/>
                  </a:lnTo>
                  <a:lnTo>
                    <a:pt x="486" y="42"/>
                  </a:lnTo>
                  <a:lnTo>
                    <a:pt x="478" y="34"/>
                  </a:lnTo>
                  <a:lnTo>
                    <a:pt x="470" y="26"/>
                  </a:lnTo>
                  <a:lnTo>
                    <a:pt x="460" y="20"/>
                  </a:lnTo>
                  <a:lnTo>
                    <a:pt x="450" y="14"/>
                  </a:lnTo>
                  <a:lnTo>
                    <a:pt x="438" y="8"/>
                  </a:lnTo>
                  <a:lnTo>
                    <a:pt x="426" y="4"/>
                  </a:lnTo>
                  <a:lnTo>
                    <a:pt x="414" y="2"/>
                  </a:lnTo>
                  <a:lnTo>
                    <a:pt x="388" y="0"/>
                  </a:lnTo>
                  <a:lnTo>
                    <a:pt x="3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6" name="Freeform 10"/>
            <p:cNvSpPr>
              <a:spLocks/>
            </p:cNvSpPr>
            <p:nvPr/>
          </p:nvSpPr>
          <p:spPr bwMode="auto">
            <a:xfrm>
              <a:off x="4724400" y="3257550"/>
              <a:ext cx="476250" cy="527050"/>
            </a:xfrm>
            <a:custGeom>
              <a:avLst/>
              <a:gdLst>
                <a:gd name="T0" fmla="*/ 144 w 300"/>
                <a:gd name="T1" fmla="*/ 126 h 332"/>
                <a:gd name="T2" fmla="*/ 124 w 300"/>
                <a:gd name="T3" fmla="*/ 122 h 332"/>
                <a:gd name="T4" fmla="*/ 104 w 300"/>
                <a:gd name="T5" fmla="*/ 114 h 332"/>
                <a:gd name="T6" fmla="*/ 98 w 300"/>
                <a:gd name="T7" fmla="*/ 104 h 332"/>
                <a:gd name="T8" fmla="*/ 96 w 300"/>
                <a:gd name="T9" fmla="*/ 98 h 332"/>
                <a:gd name="T10" fmla="*/ 100 w 300"/>
                <a:gd name="T11" fmla="*/ 86 h 332"/>
                <a:gd name="T12" fmla="*/ 108 w 300"/>
                <a:gd name="T13" fmla="*/ 78 h 332"/>
                <a:gd name="T14" fmla="*/ 124 w 300"/>
                <a:gd name="T15" fmla="*/ 72 h 332"/>
                <a:gd name="T16" fmla="*/ 144 w 300"/>
                <a:gd name="T17" fmla="*/ 70 h 332"/>
                <a:gd name="T18" fmla="*/ 192 w 300"/>
                <a:gd name="T19" fmla="*/ 76 h 332"/>
                <a:gd name="T20" fmla="*/ 232 w 300"/>
                <a:gd name="T21" fmla="*/ 90 h 332"/>
                <a:gd name="T22" fmla="*/ 238 w 300"/>
                <a:gd name="T23" fmla="*/ 92 h 332"/>
                <a:gd name="T24" fmla="*/ 258 w 300"/>
                <a:gd name="T25" fmla="*/ 90 h 332"/>
                <a:gd name="T26" fmla="*/ 268 w 300"/>
                <a:gd name="T27" fmla="*/ 82 h 332"/>
                <a:gd name="T28" fmla="*/ 276 w 300"/>
                <a:gd name="T29" fmla="*/ 72 h 332"/>
                <a:gd name="T30" fmla="*/ 292 w 300"/>
                <a:gd name="T31" fmla="*/ 38 h 332"/>
                <a:gd name="T32" fmla="*/ 224 w 300"/>
                <a:gd name="T33" fmla="*/ 12 h 332"/>
                <a:gd name="T34" fmla="*/ 166 w 300"/>
                <a:gd name="T35" fmla="*/ 2 h 332"/>
                <a:gd name="T36" fmla="*/ 146 w 300"/>
                <a:gd name="T37" fmla="*/ 0 h 332"/>
                <a:gd name="T38" fmla="*/ 94 w 300"/>
                <a:gd name="T39" fmla="*/ 6 h 332"/>
                <a:gd name="T40" fmla="*/ 50 w 300"/>
                <a:gd name="T41" fmla="*/ 24 h 332"/>
                <a:gd name="T42" fmla="*/ 32 w 300"/>
                <a:gd name="T43" fmla="*/ 38 h 332"/>
                <a:gd name="T44" fmla="*/ 20 w 300"/>
                <a:gd name="T45" fmla="*/ 56 h 332"/>
                <a:gd name="T46" fmla="*/ 12 w 300"/>
                <a:gd name="T47" fmla="*/ 76 h 332"/>
                <a:gd name="T48" fmla="*/ 8 w 300"/>
                <a:gd name="T49" fmla="*/ 98 h 332"/>
                <a:gd name="T50" fmla="*/ 10 w 300"/>
                <a:gd name="T51" fmla="*/ 116 h 332"/>
                <a:gd name="T52" fmla="*/ 20 w 300"/>
                <a:gd name="T53" fmla="*/ 148 h 332"/>
                <a:gd name="T54" fmla="*/ 46 w 300"/>
                <a:gd name="T55" fmla="*/ 174 h 332"/>
                <a:gd name="T56" fmla="*/ 92 w 300"/>
                <a:gd name="T57" fmla="*/ 192 h 332"/>
                <a:gd name="T58" fmla="*/ 142 w 300"/>
                <a:gd name="T59" fmla="*/ 202 h 332"/>
                <a:gd name="T60" fmla="*/ 170 w 300"/>
                <a:gd name="T61" fmla="*/ 206 h 332"/>
                <a:gd name="T62" fmla="*/ 202 w 300"/>
                <a:gd name="T63" fmla="*/ 214 h 332"/>
                <a:gd name="T64" fmla="*/ 212 w 300"/>
                <a:gd name="T65" fmla="*/ 224 h 332"/>
                <a:gd name="T66" fmla="*/ 212 w 300"/>
                <a:gd name="T67" fmla="*/ 232 h 332"/>
                <a:gd name="T68" fmla="*/ 208 w 300"/>
                <a:gd name="T69" fmla="*/ 246 h 332"/>
                <a:gd name="T70" fmla="*/ 194 w 300"/>
                <a:gd name="T71" fmla="*/ 256 h 332"/>
                <a:gd name="T72" fmla="*/ 172 w 300"/>
                <a:gd name="T73" fmla="*/ 260 h 332"/>
                <a:gd name="T74" fmla="*/ 142 w 300"/>
                <a:gd name="T75" fmla="*/ 262 h 332"/>
                <a:gd name="T76" fmla="*/ 106 w 300"/>
                <a:gd name="T77" fmla="*/ 258 h 332"/>
                <a:gd name="T78" fmla="*/ 76 w 300"/>
                <a:gd name="T79" fmla="*/ 248 h 332"/>
                <a:gd name="T80" fmla="*/ 30 w 300"/>
                <a:gd name="T81" fmla="*/ 228 h 332"/>
                <a:gd name="T82" fmla="*/ 0 w 300"/>
                <a:gd name="T83" fmla="*/ 292 h 332"/>
                <a:gd name="T84" fmla="*/ 34 w 300"/>
                <a:gd name="T85" fmla="*/ 310 h 332"/>
                <a:gd name="T86" fmla="*/ 70 w 300"/>
                <a:gd name="T87" fmla="*/ 322 h 332"/>
                <a:gd name="T88" fmla="*/ 140 w 300"/>
                <a:gd name="T89" fmla="*/ 332 h 332"/>
                <a:gd name="T90" fmla="*/ 178 w 300"/>
                <a:gd name="T91" fmla="*/ 332 h 332"/>
                <a:gd name="T92" fmla="*/ 238 w 300"/>
                <a:gd name="T93" fmla="*/ 318 h 332"/>
                <a:gd name="T94" fmla="*/ 260 w 300"/>
                <a:gd name="T95" fmla="*/ 308 h 332"/>
                <a:gd name="T96" fmla="*/ 278 w 300"/>
                <a:gd name="T97" fmla="*/ 292 h 332"/>
                <a:gd name="T98" fmla="*/ 290 w 300"/>
                <a:gd name="T99" fmla="*/ 276 h 332"/>
                <a:gd name="T100" fmla="*/ 298 w 300"/>
                <a:gd name="T101" fmla="*/ 254 h 332"/>
                <a:gd name="T102" fmla="*/ 300 w 300"/>
                <a:gd name="T103" fmla="*/ 232 h 332"/>
                <a:gd name="T104" fmla="*/ 300 w 300"/>
                <a:gd name="T105" fmla="*/ 220 h 332"/>
                <a:gd name="T106" fmla="*/ 296 w 300"/>
                <a:gd name="T107" fmla="*/ 200 h 332"/>
                <a:gd name="T108" fmla="*/ 282 w 300"/>
                <a:gd name="T109" fmla="*/ 176 h 332"/>
                <a:gd name="T110" fmla="*/ 250 w 300"/>
                <a:gd name="T111" fmla="*/ 150 h 332"/>
                <a:gd name="T112" fmla="*/ 206 w 300"/>
                <a:gd name="T113" fmla="*/ 136 h 332"/>
                <a:gd name="T114" fmla="*/ 182 w 300"/>
                <a:gd name="T115" fmla="*/ 1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332">
                  <a:moveTo>
                    <a:pt x="182" y="132"/>
                  </a:moveTo>
                  <a:lnTo>
                    <a:pt x="144" y="126"/>
                  </a:lnTo>
                  <a:lnTo>
                    <a:pt x="144" y="126"/>
                  </a:lnTo>
                  <a:lnTo>
                    <a:pt x="124" y="122"/>
                  </a:lnTo>
                  <a:lnTo>
                    <a:pt x="110" y="118"/>
                  </a:lnTo>
                  <a:lnTo>
                    <a:pt x="104" y="114"/>
                  </a:lnTo>
                  <a:lnTo>
                    <a:pt x="100" y="110"/>
                  </a:lnTo>
                  <a:lnTo>
                    <a:pt x="98" y="104"/>
                  </a:lnTo>
                  <a:lnTo>
                    <a:pt x="96" y="98"/>
                  </a:lnTo>
                  <a:lnTo>
                    <a:pt x="96" y="98"/>
                  </a:lnTo>
                  <a:lnTo>
                    <a:pt x="98" y="92"/>
                  </a:lnTo>
                  <a:lnTo>
                    <a:pt x="100" y="86"/>
                  </a:lnTo>
                  <a:lnTo>
                    <a:pt x="104" y="82"/>
                  </a:lnTo>
                  <a:lnTo>
                    <a:pt x="108" y="78"/>
                  </a:lnTo>
                  <a:lnTo>
                    <a:pt x="116" y="74"/>
                  </a:lnTo>
                  <a:lnTo>
                    <a:pt x="124" y="72"/>
                  </a:lnTo>
                  <a:lnTo>
                    <a:pt x="144" y="70"/>
                  </a:lnTo>
                  <a:lnTo>
                    <a:pt x="144" y="70"/>
                  </a:lnTo>
                  <a:lnTo>
                    <a:pt x="168" y="72"/>
                  </a:lnTo>
                  <a:lnTo>
                    <a:pt x="192" y="76"/>
                  </a:lnTo>
                  <a:lnTo>
                    <a:pt x="212" y="82"/>
                  </a:lnTo>
                  <a:lnTo>
                    <a:pt x="232" y="90"/>
                  </a:lnTo>
                  <a:lnTo>
                    <a:pt x="232" y="90"/>
                  </a:lnTo>
                  <a:lnTo>
                    <a:pt x="238" y="92"/>
                  </a:lnTo>
                  <a:lnTo>
                    <a:pt x="246" y="92"/>
                  </a:lnTo>
                  <a:lnTo>
                    <a:pt x="258" y="90"/>
                  </a:lnTo>
                  <a:lnTo>
                    <a:pt x="264" y="86"/>
                  </a:lnTo>
                  <a:lnTo>
                    <a:pt x="268" y="82"/>
                  </a:lnTo>
                  <a:lnTo>
                    <a:pt x="274" y="78"/>
                  </a:lnTo>
                  <a:lnTo>
                    <a:pt x="276" y="72"/>
                  </a:lnTo>
                  <a:lnTo>
                    <a:pt x="292" y="38"/>
                  </a:lnTo>
                  <a:lnTo>
                    <a:pt x="292" y="38"/>
                  </a:lnTo>
                  <a:lnTo>
                    <a:pt x="260" y="22"/>
                  </a:lnTo>
                  <a:lnTo>
                    <a:pt x="224" y="12"/>
                  </a:lnTo>
                  <a:lnTo>
                    <a:pt x="186" y="4"/>
                  </a:lnTo>
                  <a:lnTo>
                    <a:pt x="166" y="2"/>
                  </a:lnTo>
                  <a:lnTo>
                    <a:pt x="146" y="0"/>
                  </a:lnTo>
                  <a:lnTo>
                    <a:pt x="146" y="0"/>
                  </a:lnTo>
                  <a:lnTo>
                    <a:pt x="118" y="2"/>
                  </a:lnTo>
                  <a:lnTo>
                    <a:pt x="94" y="6"/>
                  </a:lnTo>
                  <a:lnTo>
                    <a:pt x="70" y="14"/>
                  </a:lnTo>
                  <a:lnTo>
                    <a:pt x="50" y="24"/>
                  </a:lnTo>
                  <a:lnTo>
                    <a:pt x="40" y="30"/>
                  </a:lnTo>
                  <a:lnTo>
                    <a:pt x="32" y="38"/>
                  </a:lnTo>
                  <a:lnTo>
                    <a:pt x="26" y="46"/>
                  </a:lnTo>
                  <a:lnTo>
                    <a:pt x="20" y="56"/>
                  </a:lnTo>
                  <a:lnTo>
                    <a:pt x="16" y="64"/>
                  </a:lnTo>
                  <a:lnTo>
                    <a:pt x="12" y="76"/>
                  </a:lnTo>
                  <a:lnTo>
                    <a:pt x="10" y="86"/>
                  </a:lnTo>
                  <a:lnTo>
                    <a:pt x="8" y="98"/>
                  </a:lnTo>
                  <a:lnTo>
                    <a:pt x="8" y="98"/>
                  </a:lnTo>
                  <a:lnTo>
                    <a:pt x="10" y="116"/>
                  </a:lnTo>
                  <a:lnTo>
                    <a:pt x="12" y="134"/>
                  </a:lnTo>
                  <a:lnTo>
                    <a:pt x="20" y="148"/>
                  </a:lnTo>
                  <a:lnTo>
                    <a:pt x="30" y="162"/>
                  </a:lnTo>
                  <a:lnTo>
                    <a:pt x="46" y="174"/>
                  </a:lnTo>
                  <a:lnTo>
                    <a:pt x="66" y="184"/>
                  </a:lnTo>
                  <a:lnTo>
                    <a:pt x="92" y="192"/>
                  </a:lnTo>
                  <a:lnTo>
                    <a:pt x="124" y="200"/>
                  </a:lnTo>
                  <a:lnTo>
                    <a:pt x="142" y="202"/>
                  </a:lnTo>
                  <a:lnTo>
                    <a:pt x="142" y="202"/>
                  </a:lnTo>
                  <a:lnTo>
                    <a:pt x="170" y="206"/>
                  </a:lnTo>
                  <a:lnTo>
                    <a:pt x="192" y="210"/>
                  </a:lnTo>
                  <a:lnTo>
                    <a:pt x="202" y="214"/>
                  </a:lnTo>
                  <a:lnTo>
                    <a:pt x="208" y="218"/>
                  </a:lnTo>
                  <a:lnTo>
                    <a:pt x="212" y="224"/>
                  </a:lnTo>
                  <a:lnTo>
                    <a:pt x="212" y="232"/>
                  </a:lnTo>
                  <a:lnTo>
                    <a:pt x="212" y="232"/>
                  </a:lnTo>
                  <a:lnTo>
                    <a:pt x="212" y="240"/>
                  </a:lnTo>
                  <a:lnTo>
                    <a:pt x="208" y="246"/>
                  </a:lnTo>
                  <a:lnTo>
                    <a:pt x="202" y="252"/>
                  </a:lnTo>
                  <a:lnTo>
                    <a:pt x="194" y="256"/>
                  </a:lnTo>
                  <a:lnTo>
                    <a:pt x="184" y="258"/>
                  </a:lnTo>
                  <a:lnTo>
                    <a:pt x="172" y="260"/>
                  </a:lnTo>
                  <a:lnTo>
                    <a:pt x="142" y="262"/>
                  </a:lnTo>
                  <a:lnTo>
                    <a:pt x="142" y="262"/>
                  </a:lnTo>
                  <a:lnTo>
                    <a:pt x="124" y="260"/>
                  </a:lnTo>
                  <a:lnTo>
                    <a:pt x="106" y="258"/>
                  </a:lnTo>
                  <a:lnTo>
                    <a:pt x="90" y="254"/>
                  </a:lnTo>
                  <a:lnTo>
                    <a:pt x="76" y="248"/>
                  </a:lnTo>
                  <a:lnTo>
                    <a:pt x="50" y="238"/>
                  </a:lnTo>
                  <a:lnTo>
                    <a:pt x="30" y="228"/>
                  </a:lnTo>
                  <a:lnTo>
                    <a:pt x="0" y="292"/>
                  </a:lnTo>
                  <a:lnTo>
                    <a:pt x="0" y="292"/>
                  </a:lnTo>
                  <a:lnTo>
                    <a:pt x="16" y="302"/>
                  </a:lnTo>
                  <a:lnTo>
                    <a:pt x="34" y="310"/>
                  </a:lnTo>
                  <a:lnTo>
                    <a:pt x="52" y="316"/>
                  </a:lnTo>
                  <a:lnTo>
                    <a:pt x="70" y="322"/>
                  </a:lnTo>
                  <a:lnTo>
                    <a:pt x="106" y="330"/>
                  </a:lnTo>
                  <a:lnTo>
                    <a:pt x="140" y="332"/>
                  </a:lnTo>
                  <a:lnTo>
                    <a:pt x="140" y="332"/>
                  </a:lnTo>
                  <a:lnTo>
                    <a:pt x="178" y="332"/>
                  </a:lnTo>
                  <a:lnTo>
                    <a:pt x="210" y="326"/>
                  </a:lnTo>
                  <a:lnTo>
                    <a:pt x="238" y="318"/>
                  </a:lnTo>
                  <a:lnTo>
                    <a:pt x="250" y="314"/>
                  </a:lnTo>
                  <a:lnTo>
                    <a:pt x="260" y="308"/>
                  </a:lnTo>
                  <a:lnTo>
                    <a:pt x="270" y="300"/>
                  </a:lnTo>
                  <a:lnTo>
                    <a:pt x="278" y="292"/>
                  </a:lnTo>
                  <a:lnTo>
                    <a:pt x="284" y="284"/>
                  </a:lnTo>
                  <a:lnTo>
                    <a:pt x="290" y="276"/>
                  </a:lnTo>
                  <a:lnTo>
                    <a:pt x="294" y="266"/>
                  </a:lnTo>
                  <a:lnTo>
                    <a:pt x="298" y="254"/>
                  </a:lnTo>
                  <a:lnTo>
                    <a:pt x="300" y="244"/>
                  </a:lnTo>
                  <a:lnTo>
                    <a:pt x="300" y="232"/>
                  </a:lnTo>
                  <a:lnTo>
                    <a:pt x="300" y="232"/>
                  </a:lnTo>
                  <a:lnTo>
                    <a:pt x="300" y="220"/>
                  </a:lnTo>
                  <a:lnTo>
                    <a:pt x="298" y="210"/>
                  </a:lnTo>
                  <a:lnTo>
                    <a:pt x="296" y="200"/>
                  </a:lnTo>
                  <a:lnTo>
                    <a:pt x="292" y="192"/>
                  </a:lnTo>
                  <a:lnTo>
                    <a:pt x="282" y="176"/>
                  </a:lnTo>
                  <a:lnTo>
                    <a:pt x="268" y="162"/>
                  </a:lnTo>
                  <a:lnTo>
                    <a:pt x="250" y="150"/>
                  </a:lnTo>
                  <a:lnTo>
                    <a:pt x="230" y="142"/>
                  </a:lnTo>
                  <a:lnTo>
                    <a:pt x="206" y="136"/>
                  </a:lnTo>
                  <a:lnTo>
                    <a:pt x="182" y="132"/>
                  </a:lnTo>
                  <a:lnTo>
                    <a:pt x="182"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grpSp>
      <p:sp>
        <p:nvSpPr>
          <p:cNvPr id="13" name="Text Placeholder 3"/>
          <p:cNvSpPr>
            <a:spLocks noGrp="1"/>
          </p:cNvSpPr>
          <p:nvPr>
            <p:ph type="body" sz="quarter" idx="16" hasCustomPrompt="1"/>
          </p:nvPr>
        </p:nvSpPr>
        <p:spPr>
          <a:xfrm>
            <a:off x="466725" y="4447235"/>
            <a:ext cx="1823085" cy="180634"/>
          </a:xfrm>
        </p:spPr>
        <p:txBody>
          <a:bodyPr tIns="0" bIns="0" anchor="b"/>
          <a:lstStyle>
            <a:lvl1pPr marL="0" indent="0">
              <a:buNone/>
              <a:defRPr sz="600">
                <a:solidFill>
                  <a:schemeClr val="accent6"/>
                </a:solidFill>
              </a:defRPr>
            </a:lvl1pPr>
          </a:lstStyle>
          <a:p>
            <a:pPr lvl="0"/>
            <a:r>
              <a:rPr lang="en-US" dirty="0"/>
              <a:t>Optional small text </a:t>
            </a:r>
            <a:endParaRPr lang="en-GB" dirty="0"/>
          </a:p>
        </p:txBody>
      </p:sp>
    </p:spTree>
    <p:extLst>
      <p:ext uri="{BB962C8B-B14F-4D97-AF65-F5344CB8AC3E}">
        <p14:creationId xmlns:p14="http://schemas.microsoft.com/office/powerpoint/2010/main" val="334110967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Main_Title Slide">
    <p:spTree>
      <p:nvGrpSpPr>
        <p:cNvPr id="1" name=""/>
        <p:cNvGrpSpPr/>
        <p:nvPr/>
      </p:nvGrpSpPr>
      <p:grpSpPr>
        <a:xfrm>
          <a:off x="0" y="0"/>
          <a:ext cx="0" cy="0"/>
          <a:chOff x="0" y="0"/>
          <a:chExt cx="0" cy="0"/>
        </a:xfrm>
      </p:grpSpPr>
      <p:sp>
        <p:nvSpPr>
          <p:cNvPr id="20" name="Picture Placeholder 4"/>
          <p:cNvSpPr>
            <a:spLocks noGrp="1"/>
          </p:cNvSpPr>
          <p:nvPr>
            <p:ph type="pic" sz="quarter" idx="21"/>
          </p:nvPr>
        </p:nvSpPr>
        <p:spPr>
          <a:xfrm>
            <a:off x="0" y="0"/>
            <a:ext cx="9144000" cy="5143500"/>
          </a:xfrm>
          <a:prstGeom prst="rect">
            <a:avLst/>
          </a:prstGeom>
          <a:solidFill>
            <a:schemeClr val="bg1">
              <a:lumMod val="50000"/>
            </a:schemeClr>
          </a:solidFill>
        </p:spPr>
        <p:txBody>
          <a:bodyPr tIns="2926080"/>
          <a:lstStyle>
            <a:lvl1pPr marL="0" indent="0" algn="ctr">
              <a:buNone/>
              <a:defRPr sz="900" b="1" baseline="0">
                <a:gradFill>
                  <a:gsLst>
                    <a:gs pos="2419">
                      <a:schemeClr val="bg1"/>
                    </a:gs>
                    <a:gs pos="8000">
                      <a:schemeClr val="bg1"/>
                    </a:gs>
                  </a:gsLst>
                  <a:lin ang="5400000" scaled="0"/>
                </a:gradFill>
                <a:latin typeface="Arial" panose="020B0604020202020204" pitchFamily="34" charset="0"/>
                <a:cs typeface="Arial" panose="020B0604020202020204" pitchFamily="34" charset="0"/>
              </a:defRPr>
            </a:lvl1pPr>
          </a:lstStyle>
          <a:p>
            <a:pPr marL="0" lvl="0" indent="0" algn="ctr">
              <a:buNone/>
            </a:pPr>
            <a:r>
              <a:rPr lang="en-US" dirty="0"/>
              <a:t>Click icon to add picture</a:t>
            </a:r>
          </a:p>
        </p:txBody>
      </p:sp>
      <p:sp>
        <p:nvSpPr>
          <p:cNvPr id="11" name="Title Placeholder 1"/>
          <p:cNvSpPr>
            <a:spLocks noGrp="1"/>
          </p:cNvSpPr>
          <p:nvPr>
            <p:ph type="title" hasCustomPrompt="1"/>
          </p:nvPr>
        </p:nvSpPr>
        <p:spPr>
          <a:xfrm>
            <a:off x="304883" y="2125096"/>
            <a:ext cx="8536557" cy="374802"/>
          </a:xfrm>
          <a:prstGeom prst="rect">
            <a:avLst/>
          </a:prstGeom>
        </p:spPr>
        <p:txBody>
          <a:bodyPr vert="horz" lIns="0" tIns="45720" rIns="91440" bIns="45720" rtlCol="0" anchor="b" anchorCtr="0">
            <a:noAutofit/>
          </a:bodyPr>
          <a:lstStyle>
            <a:lvl1pPr algn="l" defTabSz="685766" rtl="0" eaLnBrk="1" latinLnBrk="0" hangingPunct="1">
              <a:lnSpc>
                <a:spcPct val="90000"/>
              </a:lnSpc>
              <a:spcBef>
                <a:spcPct val="0"/>
              </a:spcBef>
              <a:buNone/>
              <a:defRPr lang="en-US" sz="3600" b="1" kern="1200" spc="0" baseline="0" dirty="0">
                <a:gradFill>
                  <a:gsLst>
                    <a:gs pos="4839">
                      <a:schemeClr val="bg1"/>
                    </a:gs>
                    <a:gs pos="10000">
                      <a:schemeClr val="bg1"/>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presentation title here.</a:t>
            </a:r>
          </a:p>
        </p:txBody>
      </p:sp>
      <p:sp>
        <p:nvSpPr>
          <p:cNvPr id="12" name="Text Placeholder 10"/>
          <p:cNvSpPr>
            <a:spLocks noGrp="1"/>
          </p:cNvSpPr>
          <p:nvPr>
            <p:ph type="body" sz="quarter" idx="15" hasCustomPrompt="1"/>
          </p:nvPr>
        </p:nvSpPr>
        <p:spPr>
          <a:xfrm>
            <a:off x="313936" y="2548794"/>
            <a:ext cx="4113293" cy="149117"/>
          </a:xfrm>
        </p:spPr>
        <p:txBody>
          <a:bodyPr lIns="0" tIns="0" rIns="0" bIns="0">
            <a:normAutofit/>
          </a:bodyPr>
          <a:lstStyle>
            <a:lvl1pPr marL="0" indent="0" algn="l">
              <a:buNone/>
              <a:defRPr sz="900" b="0" kern="0" spc="38" baseline="0">
                <a:gradFill>
                  <a:gsLst>
                    <a:gs pos="4839">
                      <a:schemeClr val="bg1"/>
                    </a:gs>
                    <a:gs pos="10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defRPr>
            </a:lvl1pPr>
          </a:lstStyle>
          <a:p>
            <a:pPr lvl="0"/>
            <a:r>
              <a:rPr lang="en-US" dirty="0"/>
              <a:t>THIS IS A TITLE SLIDE. DO NOT USE THIS FOR CONTENT SLIDES. </a:t>
            </a:r>
          </a:p>
        </p:txBody>
      </p:sp>
    </p:spTree>
    <p:extLst>
      <p:ext uri="{BB962C8B-B14F-4D97-AF65-F5344CB8AC3E}">
        <p14:creationId xmlns:p14="http://schemas.microsoft.com/office/powerpoint/2010/main" val="2202998714"/>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hoto and Text layout">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22"/>
          </p:nvPr>
        </p:nvSpPr>
        <p:spPr>
          <a:xfrm>
            <a:off x="0" y="1"/>
            <a:ext cx="9144000" cy="3713871"/>
          </a:xfrm>
          <a:prstGeom prst="rect">
            <a:avLst/>
          </a:prstGeom>
          <a:solidFill>
            <a:schemeClr val="bg1">
              <a:lumMod val="50000"/>
            </a:schemeClr>
          </a:solidFill>
        </p:spPr>
        <p:txBody>
          <a:bodyPr tIns="2286000"/>
          <a:lstStyle>
            <a:lvl1pPr marL="0" indent="0" algn="ctr">
              <a:buNone/>
              <a:defRPr sz="900" b="1" baseline="0">
                <a:gradFill>
                  <a:gsLst>
                    <a:gs pos="2419">
                      <a:schemeClr val="bg1"/>
                    </a:gs>
                    <a:gs pos="8000">
                      <a:schemeClr val="bg1"/>
                    </a:gs>
                  </a:gsLst>
                  <a:lin ang="5400000" scaled="0"/>
                </a:gradFill>
                <a:latin typeface="Arial" panose="020B0604020202020204" pitchFamily="34" charset="0"/>
                <a:cs typeface="Arial" panose="020B0604020202020204" pitchFamily="34" charset="0"/>
              </a:defRPr>
            </a:lvl1pPr>
          </a:lstStyle>
          <a:p>
            <a:pPr marL="0" lvl="0" indent="0" algn="ctr">
              <a:buNone/>
            </a:pPr>
            <a:r>
              <a:rPr lang="en-US"/>
              <a:t>Click icon to add picture</a:t>
            </a:r>
          </a:p>
        </p:txBody>
      </p:sp>
      <p:sp>
        <p:nvSpPr>
          <p:cNvPr id="7" name="Slide Number Placeholder 5"/>
          <p:cNvSpPr>
            <a:spLocks noGrp="1"/>
          </p:cNvSpPr>
          <p:nvPr>
            <p:ph type="sldNum" sz="quarter" idx="12"/>
          </p:nvPr>
        </p:nvSpPr>
        <p:spPr>
          <a:xfrm>
            <a:off x="8533336" y="4838589"/>
            <a:ext cx="323309" cy="201168"/>
          </a:xfrm>
        </p:spPr>
        <p:txBody>
          <a:bodyPr lIns="0" tIns="0" rIns="0" bIns="0"/>
          <a:lstStyle>
            <a:lvl1pPr algn="r">
              <a:defRPr lang="en-US" sz="600" smtClean="0">
                <a:solidFill>
                  <a:schemeClr val="tx1"/>
                </a:solidFill>
              </a:defRPr>
            </a:lvl1pPr>
          </a:lstStyle>
          <a:p>
            <a:fld id="{FCEE2C88-6C8F-484D-AF69-578F576B1F44}" type="slidenum">
              <a:rPr>
                <a:solidFill>
                  <a:srgbClr val="373737"/>
                </a:solidFill>
              </a:rPr>
              <a:pPr/>
              <a:t>‹#›</a:t>
            </a:fld>
            <a:endParaRPr>
              <a:solidFill>
                <a:srgbClr val="373737"/>
              </a:solidFill>
            </a:endParaRPr>
          </a:p>
        </p:txBody>
      </p:sp>
    </p:spTree>
    <p:extLst>
      <p:ext uri="{BB962C8B-B14F-4D97-AF65-F5344CB8AC3E}">
        <p14:creationId xmlns:p14="http://schemas.microsoft.com/office/powerpoint/2010/main" val="906799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4" hasCustomPrompt="1"/>
          </p:nvPr>
        </p:nvSpPr>
        <p:spPr>
          <a:xfrm>
            <a:off x="231776" y="305917"/>
            <a:ext cx="8685455" cy="507831"/>
          </a:xfrm>
        </p:spPr>
        <p:txBody>
          <a:bodyPr vert="horz" wrap="square" lIns="137160" tIns="0" rIns="0" bIns="0" rtlCol="0" anchor="ctr" anchorCtr="0">
            <a:noAutofit/>
          </a:bodyPr>
          <a:lstStyle>
            <a:lvl1pPr marL="285750" indent="-285750">
              <a:buFont typeface="Arial" panose="020B0604020202020204" pitchFamily="34" charset="0"/>
              <a:buNone/>
              <a:defRPr lang="en-US" sz="2800" b="0" kern="0" spc="0" baseline="0" dirty="0" smtClean="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marL="0" lvl="0" indent="0" algn="l" defTabSz="914400" rtl="0" eaLnBrk="1" latinLnBrk="0" hangingPunct="1">
              <a:lnSpc>
                <a:spcPct val="90000"/>
              </a:lnSpc>
              <a:spcBef>
                <a:spcPts val="1200"/>
              </a:spcBef>
              <a:buClr>
                <a:srgbClr val="0072C8"/>
              </a:buClr>
              <a:buSzPct val="110000"/>
              <a:buFont typeface="Arial" panose="020B0604020202020204" pitchFamily="34" charset="0"/>
              <a:buNone/>
            </a:pPr>
            <a:r>
              <a:rPr lang="en-US" dirty="0"/>
              <a:t>Insert Slide Title Here</a:t>
            </a:r>
          </a:p>
        </p:txBody>
      </p:sp>
      <p:sp>
        <p:nvSpPr>
          <p:cNvPr id="7" name="Slide Number Placeholder 5"/>
          <p:cNvSpPr>
            <a:spLocks noGrp="1"/>
          </p:cNvSpPr>
          <p:nvPr>
            <p:ph type="sldNum" sz="quarter" idx="12"/>
          </p:nvPr>
        </p:nvSpPr>
        <p:spPr>
          <a:xfrm>
            <a:off x="8533335" y="4838589"/>
            <a:ext cx="323309" cy="201168"/>
          </a:xfrm>
        </p:spPr>
        <p:txBody>
          <a:bodyPr lIns="0" tIns="0" rIns="0" bIns="0"/>
          <a:lstStyle>
            <a:lvl1pPr algn="r">
              <a:defRPr lang="en-US" sz="600" smtClean="0"/>
            </a:lvl1pPr>
          </a:lstStyle>
          <a:p>
            <a:fld id="{FCEE2C88-6C8F-484D-AF69-578F576B1F44}" type="slidenum">
              <a:rPr lang="en-US" smtClean="0"/>
              <a:pPr/>
              <a:t>‹#›</a:t>
            </a:fld>
            <a:endParaRPr lang="en-US" dirty="0"/>
          </a:p>
        </p:txBody>
      </p:sp>
    </p:spTree>
    <p:extLst>
      <p:ext uri="{BB962C8B-B14F-4D97-AF65-F5344CB8AC3E}">
        <p14:creationId xmlns:p14="http://schemas.microsoft.com/office/powerpoint/2010/main" val="414341254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light">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8367713" y="4333875"/>
            <a:ext cx="504825"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
        <p:nvSpPr>
          <p:cNvPr id="11" name="Title Placeholder 1"/>
          <p:cNvSpPr>
            <a:spLocks noGrp="1"/>
          </p:cNvSpPr>
          <p:nvPr>
            <p:ph type="title" hasCustomPrompt="1"/>
          </p:nvPr>
        </p:nvSpPr>
        <p:spPr>
          <a:xfrm>
            <a:off x="457917" y="438150"/>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tx1"/>
                </a:solidFill>
                <a:latin typeface="+mj-lt"/>
                <a:ea typeface="Roboto Medium" panose="02000000000000000000" pitchFamily="2" charset="0"/>
                <a:cs typeface="Segoe UI" panose="020B0502040204020203" pitchFamily="34" charset="0"/>
              </a:defRPr>
            </a:lvl1pPr>
          </a:lstStyle>
          <a:p>
            <a:r>
              <a:rPr lang="en-US" dirty="0"/>
              <a:t>Insert title here. In this</a:t>
            </a:r>
          </a:p>
        </p:txBody>
      </p:sp>
      <p:sp>
        <p:nvSpPr>
          <p:cNvPr id="3" name="Text Placeholder 2"/>
          <p:cNvSpPr>
            <a:spLocks noGrp="1"/>
          </p:cNvSpPr>
          <p:nvPr>
            <p:ph type="body" sz="quarter" idx="16" hasCustomPrompt="1"/>
          </p:nvPr>
        </p:nvSpPr>
        <p:spPr>
          <a:xfrm>
            <a:off x="461010" y="1496844"/>
            <a:ext cx="3657600" cy="671512"/>
          </a:xfrm>
        </p:spPr>
        <p:txBody>
          <a:bodyPr anchor="t"/>
          <a:lstStyle>
            <a:lvl1pPr marL="0" indent="0">
              <a:buNone/>
              <a:defRPr sz="1100">
                <a:solidFill>
                  <a:schemeClr val="accent4"/>
                </a:solidFill>
              </a:defRPr>
            </a:lvl1pPr>
            <a:lvl2pPr>
              <a:defRPr sz="1200"/>
            </a:lvl2pPr>
            <a:lvl3pPr>
              <a:defRPr sz="1200"/>
            </a:lvl3pPr>
            <a:lvl4pPr>
              <a:defRPr sz="1200"/>
            </a:lvl4pPr>
            <a:lvl5pPr>
              <a:defRPr sz="1200"/>
            </a:lvl5pPr>
          </a:lstStyle>
          <a:p>
            <a:pPr lvl="0"/>
            <a:r>
              <a:rPr lang="en-US" dirty="0"/>
              <a:t>Enter text here</a:t>
            </a:r>
            <a:endParaRPr lang="en-GB" dirty="0"/>
          </a:p>
        </p:txBody>
      </p:sp>
      <p:grpSp>
        <p:nvGrpSpPr>
          <p:cNvPr id="12" name="Group 11"/>
          <p:cNvGrpSpPr>
            <a:grpSpLocks noChangeAspect="1"/>
          </p:cNvGrpSpPr>
          <p:nvPr userDrawn="1"/>
        </p:nvGrpSpPr>
        <p:grpSpPr>
          <a:xfrm>
            <a:off x="7974591" y="4447234"/>
            <a:ext cx="709402" cy="183918"/>
            <a:chOff x="4724400" y="3073400"/>
            <a:chExt cx="2743200" cy="711200"/>
          </a:xfrm>
          <a:solidFill>
            <a:schemeClr val="accent2"/>
          </a:solidFill>
        </p:grpSpPr>
        <p:sp>
          <p:nvSpPr>
            <p:cNvPr id="13" name="Freeform 5"/>
            <p:cNvSpPr>
              <a:spLocks/>
            </p:cNvSpPr>
            <p:nvPr/>
          </p:nvSpPr>
          <p:spPr bwMode="auto">
            <a:xfrm>
              <a:off x="5222875" y="3073400"/>
              <a:ext cx="133350" cy="698500"/>
            </a:xfrm>
            <a:custGeom>
              <a:avLst/>
              <a:gdLst>
                <a:gd name="T0" fmla="*/ 0 w 84"/>
                <a:gd name="T1" fmla="*/ 406 h 440"/>
                <a:gd name="T2" fmla="*/ 0 w 84"/>
                <a:gd name="T3" fmla="*/ 406 h 440"/>
                <a:gd name="T4" fmla="*/ 0 w 84"/>
                <a:gd name="T5" fmla="*/ 412 h 440"/>
                <a:gd name="T6" fmla="*/ 2 w 84"/>
                <a:gd name="T7" fmla="*/ 418 h 440"/>
                <a:gd name="T8" fmla="*/ 6 w 84"/>
                <a:gd name="T9" fmla="*/ 424 h 440"/>
                <a:gd name="T10" fmla="*/ 10 w 84"/>
                <a:gd name="T11" fmla="*/ 430 h 440"/>
                <a:gd name="T12" fmla="*/ 14 w 84"/>
                <a:gd name="T13" fmla="*/ 434 h 440"/>
                <a:gd name="T14" fmla="*/ 20 w 84"/>
                <a:gd name="T15" fmla="*/ 438 h 440"/>
                <a:gd name="T16" fmla="*/ 28 w 84"/>
                <a:gd name="T17" fmla="*/ 440 h 440"/>
                <a:gd name="T18" fmla="*/ 34 w 84"/>
                <a:gd name="T19" fmla="*/ 440 h 440"/>
                <a:gd name="T20" fmla="*/ 84 w 84"/>
                <a:gd name="T21" fmla="*/ 440 h 440"/>
                <a:gd name="T22" fmla="*/ 84 w 84"/>
                <a:gd name="T23" fmla="*/ 0 h 440"/>
                <a:gd name="T24" fmla="*/ 0 w 84"/>
                <a:gd name="T25" fmla="*/ 0 h 440"/>
                <a:gd name="T26" fmla="*/ 0 w 84"/>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40">
                  <a:moveTo>
                    <a:pt x="0" y="406"/>
                  </a:moveTo>
                  <a:lnTo>
                    <a:pt x="0" y="406"/>
                  </a:lnTo>
                  <a:lnTo>
                    <a:pt x="0" y="412"/>
                  </a:lnTo>
                  <a:lnTo>
                    <a:pt x="2" y="418"/>
                  </a:lnTo>
                  <a:lnTo>
                    <a:pt x="6" y="424"/>
                  </a:lnTo>
                  <a:lnTo>
                    <a:pt x="10" y="430"/>
                  </a:lnTo>
                  <a:lnTo>
                    <a:pt x="14" y="434"/>
                  </a:lnTo>
                  <a:lnTo>
                    <a:pt x="20" y="438"/>
                  </a:lnTo>
                  <a:lnTo>
                    <a:pt x="28" y="440"/>
                  </a:lnTo>
                  <a:lnTo>
                    <a:pt x="34" y="440"/>
                  </a:lnTo>
                  <a:lnTo>
                    <a:pt x="84" y="440"/>
                  </a:lnTo>
                  <a:lnTo>
                    <a:pt x="84"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4" name="Freeform 6"/>
            <p:cNvSpPr>
              <a:spLocks noEditPoints="1"/>
            </p:cNvSpPr>
            <p:nvPr/>
          </p:nvSpPr>
          <p:spPr bwMode="auto">
            <a:xfrm>
              <a:off x="5378450" y="3257550"/>
              <a:ext cx="523875" cy="527050"/>
            </a:xfrm>
            <a:custGeom>
              <a:avLst/>
              <a:gdLst>
                <a:gd name="T0" fmla="*/ 248 w 330"/>
                <a:gd name="T1" fmla="*/ 42 h 332"/>
                <a:gd name="T2" fmla="*/ 230 w 330"/>
                <a:gd name="T3" fmla="*/ 26 h 332"/>
                <a:gd name="T4" fmla="*/ 208 w 330"/>
                <a:gd name="T5" fmla="*/ 12 h 332"/>
                <a:gd name="T6" fmla="*/ 184 w 330"/>
                <a:gd name="T7" fmla="*/ 2 h 332"/>
                <a:gd name="T8" fmla="*/ 154 w 330"/>
                <a:gd name="T9" fmla="*/ 0 h 332"/>
                <a:gd name="T10" fmla="*/ 138 w 330"/>
                <a:gd name="T11" fmla="*/ 0 h 332"/>
                <a:gd name="T12" fmla="*/ 106 w 330"/>
                <a:gd name="T13" fmla="*/ 6 h 332"/>
                <a:gd name="T14" fmla="*/ 80 w 330"/>
                <a:gd name="T15" fmla="*/ 18 h 332"/>
                <a:gd name="T16" fmla="*/ 54 w 330"/>
                <a:gd name="T17" fmla="*/ 36 h 332"/>
                <a:gd name="T18" fmla="*/ 34 w 330"/>
                <a:gd name="T19" fmla="*/ 58 h 332"/>
                <a:gd name="T20" fmla="*/ 18 w 330"/>
                <a:gd name="T21" fmla="*/ 86 h 332"/>
                <a:gd name="T22" fmla="*/ 6 w 330"/>
                <a:gd name="T23" fmla="*/ 116 h 332"/>
                <a:gd name="T24" fmla="*/ 0 w 330"/>
                <a:gd name="T25" fmla="*/ 148 h 332"/>
                <a:gd name="T26" fmla="*/ 0 w 330"/>
                <a:gd name="T27" fmla="*/ 166 h 332"/>
                <a:gd name="T28" fmla="*/ 4 w 330"/>
                <a:gd name="T29" fmla="*/ 200 h 332"/>
                <a:gd name="T30" fmla="*/ 12 w 330"/>
                <a:gd name="T31" fmla="*/ 232 h 332"/>
                <a:gd name="T32" fmla="*/ 26 w 330"/>
                <a:gd name="T33" fmla="*/ 260 h 332"/>
                <a:gd name="T34" fmla="*/ 44 w 330"/>
                <a:gd name="T35" fmla="*/ 284 h 332"/>
                <a:gd name="T36" fmla="*/ 66 w 330"/>
                <a:gd name="T37" fmla="*/ 304 h 332"/>
                <a:gd name="T38" fmla="*/ 92 w 330"/>
                <a:gd name="T39" fmla="*/ 320 h 332"/>
                <a:gd name="T40" fmla="*/ 122 w 330"/>
                <a:gd name="T41" fmla="*/ 328 h 332"/>
                <a:gd name="T42" fmla="*/ 154 w 330"/>
                <a:gd name="T43" fmla="*/ 332 h 332"/>
                <a:gd name="T44" fmla="*/ 168 w 330"/>
                <a:gd name="T45" fmla="*/ 332 h 332"/>
                <a:gd name="T46" fmla="*/ 196 w 330"/>
                <a:gd name="T47" fmla="*/ 324 h 332"/>
                <a:gd name="T48" fmla="*/ 220 w 330"/>
                <a:gd name="T49" fmla="*/ 314 h 332"/>
                <a:gd name="T50" fmla="*/ 240 w 330"/>
                <a:gd name="T51" fmla="*/ 298 h 332"/>
                <a:gd name="T52" fmla="*/ 248 w 330"/>
                <a:gd name="T53" fmla="*/ 290 h 332"/>
                <a:gd name="T54" fmla="*/ 248 w 330"/>
                <a:gd name="T55" fmla="*/ 296 h 332"/>
                <a:gd name="T56" fmla="*/ 254 w 330"/>
                <a:gd name="T57" fmla="*/ 308 h 332"/>
                <a:gd name="T58" fmla="*/ 262 w 330"/>
                <a:gd name="T59" fmla="*/ 318 h 332"/>
                <a:gd name="T60" fmla="*/ 276 w 330"/>
                <a:gd name="T61" fmla="*/ 324 h 332"/>
                <a:gd name="T62" fmla="*/ 330 w 330"/>
                <a:gd name="T63" fmla="*/ 324 h 332"/>
                <a:gd name="T64" fmla="*/ 248 w 330"/>
                <a:gd name="T65" fmla="*/ 8 h 332"/>
                <a:gd name="T66" fmla="*/ 168 w 330"/>
                <a:gd name="T67" fmla="*/ 252 h 332"/>
                <a:gd name="T68" fmla="*/ 150 w 330"/>
                <a:gd name="T69" fmla="*/ 250 h 332"/>
                <a:gd name="T70" fmla="*/ 122 w 330"/>
                <a:gd name="T71" fmla="*/ 238 h 332"/>
                <a:gd name="T72" fmla="*/ 100 w 330"/>
                <a:gd name="T73" fmla="*/ 214 h 332"/>
                <a:gd name="T74" fmla="*/ 88 w 330"/>
                <a:gd name="T75" fmla="*/ 184 h 332"/>
                <a:gd name="T76" fmla="*/ 88 w 330"/>
                <a:gd name="T77" fmla="*/ 166 h 332"/>
                <a:gd name="T78" fmla="*/ 92 w 330"/>
                <a:gd name="T79" fmla="*/ 132 h 332"/>
                <a:gd name="T80" fmla="*/ 110 w 330"/>
                <a:gd name="T81" fmla="*/ 104 h 332"/>
                <a:gd name="T82" fmla="*/ 134 w 330"/>
                <a:gd name="T83" fmla="*/ 86 h 332"/>
                <a:gd name="T84" fmla="*/ 168 w 330"/>
                <a:gd name="T85" fmla="*/ 78 h 332"/>
                <a:gd name="T86" fmla="*/ 186 w 330"/>
                <a:gd name="T87" fmla="*/ 80 h 332"/>
                <a:gd name="T88" fmla="*/ 216 w 330"/>
                <a:gd name="T89" fmla="*/ 94 h 332"/>
                <a:gd name="T90" fmla="*/ 238 w 330"/>
                <a:gd name="T91" fmla="*/ 116 h 332"/>
                <a:gd name="T92" fmla="*/ 248 w 330"/>
                <a:gd name="T93" fmla="*/ 148 h 332"/>
                <a:gd name="T94" fmla="*/ 250 w 330"/>
                <a:gd name="T95" fmla="*/ 166 h 332"/>
                <a:gd name="T96" fmla="*/ 244 w 330"/>
                <a:gd name="T97" fmla="*/ 200 h 332"/>
                <a:gd name="T98" fmla="*/ 228 w 330"/>
                <a:gd name="T99" fmla="*/ 228 h 332"/>
                <a:gd name="T100" fmla="*/ 202 w 330"/>
                <a:gd name="T101" fmla="*/ 246 h 332"/>
                <a:gd name="T102" fmla="*/ 168 w 330"/>
                <a:gd name="T103"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0" h="332">
                  <a:moveTo>
                    <a:pt x="248" y="42"/>
                  </a:moveTo>
                  <a:lnTo>
                    <a:pt x="248" y="42"/>
                  </a:lnTo>
                  <a:lnTo>
                    <a:pt x="240" y="34"/>
                  </a:lnTo>
                  <a:lnTo>
                    <a:pt x="230" y="26"/>
                  </a:lnTo>
                  <a:lnTo>
                    <a:pt x="220" y="18"/>
                  </a:lnTo>
                  <a:lnTo>
                    <a:pt x="208" y="12"/>
                  </a:lnTo>
                  <a:lnTo>
                    <a:pt x="196" y="6"/>
                  </a:lnTo>
                  <a:lnTo>
                    <a:pt x="184" y="2"/>
                  </a:lnTo>
                  <a:lnTo>
                    <a:pt x="168" y="0"/>
                  </a:lnTo>
                  <a:lnTo>
                    <a:pt x="154" y="0"/>
                  </a:lnTo>
                  <a:lnTo>
                    <a:pt x="154" y="0"/>
                  </a:lnTo>
                  <a:lnTo>
                    <a:pt x="138" y="0"/>
                  </a:lnTo>
                  <a:lnTo>
                    <a:pt x="122" y="2"/>
                  </a:lnTo>
                  <a:lnTo>
                    <a:pt x="106" y="6"/>
                  </a:lnTo>
                  <a:lnTo>
                    <a:pt x="92" y="12"/>
                  </a:lnTo>
                  <a:lnTo>
                    <a:pt x="80" y="18"/>
                  </a:lnTo>
                  <a:lnTo>
                    <a:pt x="66" y="28"/>
                  </a:lnTo>
                  <a:lnTo>
                    <a:pt x="54" y="36"/>
                  </a:lnTo>
                  <a:lnTo>
                    <a:pt x="44" y="48"/>
                  </a:lnTo>
                  <a:lnTo>
                    <a:pt x="34" y="58"/>
                  </a:lnTo>
                  <a:lnTo>
                    <a:pt x="26" y="72"/>
                  </a:lnTo>
                  <a:lnTo>
                    <a:pt x="18" y="86"/>
                  </a:lnTo>
                  <a:lnTo>
                    <a:pt x="12" y="100"/>
                  </a:lnTo>
                  <a:lnTo>
                    <a:pt x="6" y="116"/>
                  </a:lnTo>
                  <a:lnTo>
                    <a:pt x="4" y="132"/>
                  </a:lnTo>
                  <a:lnTo>
                    <a:pt x="0" y="148"/>
                  </a:lnTo>
                  <a:lnTo>
                    <a:pt x="0" y="166"/>
                  </a:lnTo>
                  <a:lnTo>
                    <a:pt x="0" y="166"/>
                  </a:lnTo>
                  <a:lnTo>
                    <a:pt x="0" y="184"/>
                  </a:lnTo>
                  <a:lnTo>
                    <a:pt x="4" y="200"/>
                  </a:lnTo>
                  <a:lnTo>
                    <a:pt x="6" y="216"/>
                  </a:lnTo>
                  <a:lnTo>
                    <a:pt x="12" y="232"/>
                  </a:lnTo>
                  <a:lnTo>
                    <a:pt x="18" y="246"/>
                  </a:lnTo>
                  <a:lnTo>
                    <a:pt x="26" y="260"/>
                  </a:lnTo>
                  <a:lnTo>
                    <a:pt x="34" y="272"/>
                  </a:lnTo>
                  <a:lnTo>
                    <a:pt x="44" y="284"/>
                  </a:lnTo>
                  <a:lnTo>
                    <a:pt x="54" y="294"/>
                  </a:lnTo>
                  <a:lnTo>
                    <a:pt x="66" y="304"/>
                  </a:lnTo>
                  <a:lnTo>
                    <a:pt x="80" y="312"/>
                  </a:lnTo>
                  <a:lnTo>
                    <a:pt x="92" y="320"/>
                  </a:lnTo>
                  <a:lnTo>
                    <a:pt x="106" y="324"/>
                  </a:lnTo>
                  <a:lnTo>
                    <a:pt x="122" y="328"/>
                  </a:lnTo>
                  <a:lnTo>
                    <a:pt x="138" y="332"/>
                  </a:lnTo>
                  <a:lnTo>
                    <a:pt x="154" y="332"/>
                  </a:lnTo>
                  <a:lnTo>
                    <a:pt x="154" y="332"/>
                  </a:lnTo>
                  <a:lnTo>
                    <a:pt x="168" y="332"/>
                  </a:lnTo>
                  <a:lnTo>
                    <a:pt x="184" y="328"/>
                  </a:lnTo>
                  <a:lnTo>
                    <a:pt x="196" y="324"/>
                  </a:lnTo>
                  <a:lnTo>
                    <a:pt x="208" y="320"/>
                  </a:lnTo>
                  <a:lnTo>
                    <a:pt x="220" y="314"/>
                  </a:lnTo>
                  <a:lnTo>
                    <a:pt x="230" y="306"/>
                  </a:lnTo>
                  <a:lnTo>
                    <a:pt x="240" y="298"/>
                  </a:lnTo>
                  <a:lnTo>
                    <a:pt x="248" y="288"/>
                  </a:lnTo>
                  <a:lnTo>
                    <a:pt x="248" y="290"/>
                  </a:lnTo>
                  <a:lnTo>
                    <a:pt x="248" y="290"/>
                  </a:lnTo>
                  <a:lnTo>
                    <a:pt x="248" y="296"/>
                  </a:lnTo>
                  <a:lnTo>
                    <a:pt x="250" y="302"/>
                  </a:lnTo>
                  <a:lnTo>
                    <a:pt x="254" y="308"/>
                  </a:lnTo>
                  <a:lnTo>
                    <a:pt x="258" y="314"/>
                  </a:lnTo>
                  <a:lnTo>
                    <a:pt x="262" y="318"/>
                  </a:lnTo>
                  <a:lnTo>
                    <a:pt x="268" y="322"/>
                  </a:lnTo>
                  <a:lnTo>
                    <a:pt x="276" y="324"/>
                  </a:lnTo>
                  <a:lnTo>
                    <a:pt x="282" y="324"/>
                  </a:lnTo>
                  <a:lnTo>
                    <a:pt x="330" y="324"/>
                  </a:lnTo>
                  <a:lnTo>
                    <a:pt x="330" y="8"/>
                  </a:lnTo>
                  <a:lnTo>
                    <a:pt x="248" y="8"/>
                  </a:lnTo>
                  <a:lnTo>
                    <a:pt x="248" y="42"/>
                  </a:lnTo>
                  <a:close/>
                  <a:moveTo>
                    <a:pt x="168" y="252"/>
                  </a:moveTo>
                  <a:lnTo>
                    <a:pt x="168" y="252"/>
                  </a:lnTo>
                  <a:lnTo>
                    <a:pt x="150" y="250"/>
                  </a:lnTo>
                  <a:lnTo>
                    <a:pt x="134" y="246"/>
                  </a:lnTo>
                  <a:lnTo>
                    <a:pt x="122" y="238"/>
                  </a:lnTo>
                  <a:lnTo>
                    <a:pt x="110" y="228"/>
                  </a:lnTo>
                  <a:lnTo>
                    <a:pt x="100" y="214"/>
                  </a:lnTo>
                  <a:lnTo>
                    <a:pt x="92" y="200"/>
                  </a:lnTo>
                  <a:lnTo>
                    <a:pt x="88" y="184"/>
                  </a:lnTo>
                  <a:lnTo>
                    <a:pt x="88" y="166"/>
                  </a:lnTo>
                  <a:lnTo>
                    <a:pt x="88" y="166"/>
                  </a:lnTo>
                  <a:lnTo>
                    <a:pt x="88" y="148"/>
                  </a:lnTo>
                  <a:lnTo>
                    <a:pt x="92" y="132"/>
                  </a:lnTo>
                  <a:lnTo>
                    <a:pt x="100" y="116"/>
                  </a:lnTo>
                  <a:lnTo>
                    <a:pt x="110" y="104"/>
                  </a:lnTo>
                  <a:lnTo>
                    <a:pt x="122" y="94"/>
                  </a:lnTo>
                  <a:lnTo>
                    <a:pt x="134" y="86"/>
                  </a:lnTo>
                  <a:lnTo>
                    <a:pt x="150" y="80"/>
                  </a:lnTo>
                  <a:lnTo>
                    <a:pt x="168" y="78"/>
                  </a:lnTo>
                  <a:lnTo>
                    <a:pt x="168" y="78"/>
                  </a:lnTo>
                  <a:lnTo>
                    <a:pt x="186" y="80"/>
                  </a:lnTo>
                  <a:lnTo>
                    <a:pt x="202" y="86"/>
                  </a:lnTo>
                  <a:lnTo>
                    <a:pt x="216" y="94"/>
                  </a:lnTo>
                  <a:lnTo>
                    <a:pt x="228" y="104"/>
                  </a:lnTo>
                  <a:lnTo>
                    <a:pt x="238" y="116"/>
                  </a:lnTo>
                  <a:lnTo>
                    <a:pt x="244" y="132"/>
                  </a:lnTo>
                  <a:lnTo>
                    <a:pt x="248" y="148"/>
                  </a:lnTo>
                  <a:lnTo>
                    <a:pt x="250" y="166"/>
                  </a:lnTo>
                  <a:lnTo>
                    <a:pt x="250" y="166"/>
                  </a:lnTo>
                  <a:lnTo>
                    <a:pt x="248" y="184"/>
                  </a:lnTo>
                  <a:lnTo>
                    <a:pt x="244" y="200"/>
                  </a:lnTo>
                  <a:lnTo>
                    <a:pt x="238" y="216"/>
                  </a:lnTo>
                  <a:lnTo>
                    <a:pt x="228" y="228"/>
                  </a:lnTo>
                  <a:lnTo>
                    <a:pt x="216" y="238"/>
                  </a:lnTo>
                  <a:lnTo>
                    <a:pt x="202" y="246"/>
                  </a:lnTo>
                  <a:lnTo>
                    <a:pt x="186" y="252"/>
                  </a:lnTo>
                  <a:lnTo>
                    <a:pt x="168" y="252"/>
                  </a:lnTo>
                  <a:lnTo>
                    <a:pt x="168"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5" name="Freeform 7"/>
            <p:cNvSpPr>
              <a:spLocks/>
            </p:cNvSpPr>
            <p:nvPr/>
          </p:nvSpPr>
          <p:spPr bwMode="auto">
            <a:xfrm>
              <a:off x="5937250" y="3073400"/>
              <a:ext cx="136525" cy="698500"/>
            </a:xfrm>
            <a:custGeom>
              <a:avLst/>
              <a:gdLst>
                <a:gd name="T0" fmla="*/ 0 w 86"/>
                <a:gd name="T1" fmla="*/ 406 h 440"/>
                <a:gd name="T2" fmla="*/ 0 w 86"/>
                <a:gd name="T3" fmla="*/ 406 h 440"/>
                <a:gd name="T4" fmla="*/ 2 w 86"/>
                <a:gd name="T5" fmla="*/ 412 h 440"/>
                <a:gd name="T6" fmla="*/ 4 w 86"/>
                <a:gd name="T7" fmla="*/ 418 h 440"/>
                <a:gd name="T8" fmla="*/ 6 w 86"/>
                <a:gd name="T9" fmla="*/ 424 h 440"/>
                <a:gd name="T10" fmla="*/ 12 w 86"/>
                <a:gd name="T11" fmla="*/ 430 h 440"/>
                <a:gd name="T12" fmla="*/ 16 w 86"/>
                <a:gd name="T13" fmla="*/ 434 h 440"/>
                <a:gd name="T14" fmla="*/ 22 w 86"/>
                <a:gd name="T15" fmla="*/ 438 h 440"/>
                <a:gd name="T16" fmla="*/ 28 w 86"/>
                <a:gd name="T17" fmla="*/ 440 h 440"/>
                <a:gd name="T18" fmla="*/ 36 w 86"/>
                <a:gd name="T19" fmla="*/ 440 h 440"/>
                <a:gd name="T20" fmla="*/ 86 w 86"/>
                <a:gd name="T21" fmla="*/ 440 h 440"/>
                <a:gd name="T22" fmla="*/ 86 w 86"/>
                <a:gd name="T23" fmla="*/ 0 h 440"/>
                <a:gd name="T24" fmla="*/ 0 w 86"/>
                <a:gd name="T25" fmla="*/ 0 h 440"/>
                <a:gd name="T26" fmla="*/ 0 w 86"/>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440">
                  <a:moveTo>
                    <a:pt x="0" y="406"/>
                  </a:moveTo>
                  <a:lnTo>
                    <a:pt x="0" y="406"/>
                  </a:lnTo>
                  <a:lnTo>
                    <a:pt x="2" y="412"/>
                  </a:lnTo>
                  <a:lnTo>
                    <a:pt x="4" y="418"/>
                  </a:lnTo>
                  <a:lnTo>
                    <a:pt x="6" y="424"/>
                  </a:lnTo>
                  <a:lnTo>
                    <a:pt x="12" y="430"/>
                  </a:lnTo>
                  <a:lnTo>
                    <a:pt x="16" y="434"/>
                  </a:lnTo>
                  <a:lnTo>
                    <a:pt x="22" y="438"/>
                  </a:lnTo>
                  <a:lnTo>
                    <a:pt x="28" y="440"/>
                  </a:lnTo>
                  <a:lnTo>
                    <a:pt x="36" y="440"/>
                  </a:lnTo>
                  <a:lnTo>
                    <a:pt x="86" y="440"/>
                  </a:lnTo>
                  <a:lnTo>
                    <a:pt x="86"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3" name="Freeform 8"/>
            <p:cNvSpPr>
              <a:spLocks noEditPoints="1"/>
            </p:cNvSpPr>
            <p:nvPr/>
          </p:nvSpPr>
          <p:spPr bwMode="auto">
            <a:xfrm>
              <a:off x="6096000" y="3257550"/>
              <a:ext cx="539750" cy="527050"/>
            </a:xfrm>
            <a:custGeom>
              <a:avLst/>
              <a:gdLst>
                <a:gd name="T0" fmla="*/ 170 w 340"/>
                <a:gd name="T1" fmla="*/ 0 h 332"/>
                <a:gd name="T2" fmla="*/ 134 w 340"/>
                <a:gd name="T3" fmla="*/ 2 h 332"/>
                <a:gd name="T4" fmla="*/ 102 w 340"/>
                <a:gd name="T5" fmla="*/ 12 h 332"/>
                <a:gd name="T6" fmla="*/ 72 w 340"/>
                <a:gd name="T7" fmla="*/ 26 h 332"/>
                <a:gd name="T8" fmla="*/ 48 w 340"/>
                <a:gd name="T9" fmla="*/ 46 h 332"/>
                <a:gd name="T10" fmla="*/ 28 w 340"/>
                <a:gd name="T11" fmla="*/ 72 h 332"/>
                <a:gd name="T12" fmla="*/ 12 w 340"/>
                <a:gd name="T13" fmla="*/ 100 h 332"/>
                <a:gd name="T14" fmla="*/ 2 w 340"/>
                <a:gd name="T15" fmla="*/ 132 h 332"/>
                <a:gd name="T16" fmla="*/ 0 w 340"/>
                <a:gd name="T17" fmla="*/ 166 h 332"/>
                <a:gd name="T18" fmla="*/ 0 w 340"/>
                <a:gd name="T19" fmla="*/ 184 h 332"/>
                <a:gd name="T20" fmla="*/ 6 w 340"/>
                <a:gd name="T21" fmla="*/ 216 h 332"/>
                <a:gd name="T22" fmla="*/ 20 w 340"/>
                <a:gd name="T23" fmla="*/ 246 h 332"/>
                <a:gd name="T24" fmla="*/ 38 w 340"/>
                <a:gd name="T25" fmla="*/ 272 h 332"/>
                <a:gd name="T26" fmla="*/ 60 w 340"/>
                <a:gd name="T27" fmla="*/ 296 h 332"/>
                <a:gd name="T28" fmla="*/ 86 w 340"/>
                <a:gd name="T29" fmla="*/ 312 h 332"/>
                <a:gd name="T30" fmla="*/ 118 w 340"/>
                <a:gd name="T31" fmla="*/ 324 h 332"/>
                <a:gd name="T32" fmla="*/ 152 w 340"/>
                <a:gd name="T33" fmla="*/ 332 h 332"/>
                <a:gd name="T34" fmla="*/ 170 w 340"/>
                <a:gd name="T35" fmla="*/ 332 h 332"/>
                <a:gd name="T36" fmla="*/ 206 w 340"/>
                <a:gd name="T37" fmla="*/ 328 h 332"/>
                <a:gd name="T38" fmla="*/ 238 w 340"/>
                <a:gd name="T39" fmla="*/ 320 h 332"/>
                <a:gd name="T40" fmla="*/ 268 w 340"/>
                <a:gd name="T41" fmla="*/ 304 h 332"/>
                <a:gd name="T42" fmla="*/ 292 w 340"/>
                <a:gd name="T43" fmla="*/ 284 h 332"/>
                <a:gd name="T44" fmla="*/ 312 w 340"/>
                <a:gd name="T45" fmla="*/ 260 h 332"/>
                <a:gd name="T46" fmla="*/ 328 w 340"/>
                <a:gd name="T47" fmla="*/ 232 h 332"/>
                <a:gd name="T48" fmla="*/ 338 w 340"/>
                <a:gd name="T49" fmla="*/ 200 h 332"/>
                <a:gd name="T50" fmla="*/ 340 w 340"/>
                <a:gd name="T51" fmla="*/ 166 h 332"/>
                <a:gd name="T52" fmla="*/ 340 w 340"/>
                <a:gd name="T53" fmla="*/ 148 h 332"/>
                <a:gd name="T54" fmla="*/ 334 w 340"/>
                <a:gd name="T55" fmla="*/ 116 h 332"/>
                <a:gd name="T56" fmla="*/ 322 w 340"/>
                <a:gd name="T57" fmla="*/ 84 h 332"/>
                <a:gd name="T58" fmla="*/ 304 w 340"/>
                <a:gd name="T59" fmla="*/ 58 h 332"/>
                <a:gd name="T60" fmla="*/ 280 w 340"/>
                <a:gd name="T61" fmla="*/ 36 h 332"/>
                <a:gd name="T62" fmla="*/ 254 w 340"/>
                <a:gd name="T63" fmla="*/ 18 h 332"/>
                <a:gd name="T64" fmla="*/ 222 w 340"/>
                <a:gd name="T65" fmla="*/ 6 h 332"/>
                <a:gd name="T66" fmla="*/ 188 w 340"/>
                <a:gd name="T67" fmla="*/ 0 h 332"/>
                <a:gd name="T68" fmla="*/ 170 w 340"/>
                <a:gd name="T69" fmla="*/ 0 h 332"/>
                <a:gd name="T70" fmla="*/ 170 w 340"/>
                <a:gd name="T71" fmla="*/ 252 h 332"/>
                <a:gd name="T72" fmla="*/ 136 w 340"/>
                <a:gd name="T73" fmla="*/ 246 h 332"/>
                <a:gd name="T74" fmla="*/ 110 w 340"/>
                <a:gd name="T75" fmla="*/ 228 h 332"/>
                <a:gd name="T76" fmla="*/ 92 w 340"/>
                <a:gd name="T77" fmla="*/ 200 h 332"/>
                <a:gd name="T78" fmla="*/ 86 w 340"/>
                <a:gd name="T79" fmla="*/ 166 h 332"/>
                <a:gd name="T80" fmla="*/ 88 w 340"/>
                <a:gd name="T81" fmla="*/ 148 h 332"/>
                <a:gd name="T82" fmla="*/ 100 w 340"/>
                <a:gd name="T83" fmla="*/ 116 h 332"/>
                <a:gd name="T84" fmla="*/ 122 w 340"/>
                <a:gd name="T85" fmla="*/ 92 h 332"/>
                <a:gd name="T86" fmla="*/ 152 w 340"/>
                <a:gd name="T87" fmla="*/ 80 h 332"/>
                <a:gd name="T88" fmla="*/ 170 w 340"/>
                <a:gd name="T89" fmla="*/ 78 h 332"/>
                <a:gd name="T90" fmla="*/ 204 w 340"/>
                <a:gd name="T91" fmla="*/ 86 h 332"/>
                <a:gd name="T92" fmla="*/ 230 w 340"/>
                <a:gd name="T93" fmla="*/ 102 h 332"/>
                <a:gd name="T94" fmla="*/ 248 w 340"/>
                <a:gd name="T95" fmla="*/ 130 h 332"/>
                <a:gd name="T96" fmla="*/ 254 w 340"/>
                <a:gd name="T97" fmla="*/ 166 h 332"/>
                <a:gd name="T98" fmla="*/ 252 w 340"/>
                <a:gd name="T99" fmla="*/ 184 h 332"/>
                <a:gd name="T100" fmla="*/ 240 w 340"/>
                <a:gd name="T101" fmla="*/ 216 h 332"/>
                <a:gd name="T102" fmla="*/ 218 w 340"/>
                <a:gd name="T103" fmla="*/ 238 h 332"/>
                <a:gd name="T104" fmla="*/ 188 w 340"/>
                <a:gd name="T105" fmla="*/ 252 h 332"/>
                <a:gd name="T106" fmla="*/ 170 w 340"/>
                <a:gd name="T107"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0" h="332">
                  <a:moveTo>
                    <a:pt x="170" y="0"/>
                  </a:moveTo>
                  <a:lnTo>
                    <a:pt x="170" y="0"/>
                  </a:lnTo>
                  <a:lnTo>
                    <a:pt x="152" y="0"/>
                  </a:lnTo>
                  <a:lnTo>
                    <a:pt x="134" y="2"/>
                  </a:lnTo>
                  <a:lnTo>
                    <a:pt x="118" y="6"/>
                  </a:lnTo>
                  <a:lnTo>
                    <a:pt x="102" y="12"/>
                  </a:lnTo>
                  <a:lnTo>
                    <a:pt x="86" y="18"/>
                  </a:lnTo>
                  <a:lnTo>
                    <a:pt x="72" y="26"/>
                  </a:lnTo>
                  <a:lnTo>
                    <a:pt x="60" y="36"/>
                  </a:lnTo>
                  <a:lnTo>
                    <a:pt x="48" y="46"/>
                  </a:lnTo>
                  <a:lnTo>
                    <a:pt x="38" y="58"/>
                  </a:lnTo>
                  <a:lnTo>
                    <a:pt x="28" y="72"/>
                  </a:lnTo>
                  <a:lnTo>
                    <a:pt x="20" y="84"/>
                  </a:lnTo>
                  <a:lnTo>
                    <a:pt x="12" y="100"/>
                  </a:lnTo>
                  <a:lnTo>
                    <a:pt x="6" y="116"/>
                  </a:lnTo>
                  <a:lnTo>
                    <a:pt x="2" y="132"/>
                  </a:lnTo>
                  <a:lnTo>
                    <a:pt x="0" y="148"/>
                  </a:lnTo>
                  <a:lnTo>
                    <a:pt x="0" y="166"/>
                  </a:lnTo>
                  <a:lnTo>
                    <a:pt x="0" y="166"/>
                  </a:lnTo>
                  <a:lnTo>
                    <a:pt x="0" y="184"/>
                  </a:lnTo>
                  <a:lnTo>
                    <a:pt x="2" y="200"/>
                  </a:lnTo>
                  <a:lnTo>
                    <a:pt x="6" y="216"/>
                  </a:lnTo>
                  <a:lnTo>
                    <a:pt x="12" y="232"/>
                  </a:lnTo>
                  <a:lnTo>
                    <a:pt x="20" y="246"/>
                  </a:lnTo>
                  <a:lnTo>
                    <a:pt x="28" y="260"/>
                  </a:lnTo>
                  <a:lnTo>
                    <a:pt x="38" y="272"/>
                  </a:lnTo>
                  <a:lnTo>
                    <a:pt x="48" y="284"/>
                  </a:lnTo>
                  <a:lnTo>
                    <a:pt x="60" y="296"/>
                  </a:lnTo>
                  <a:lnTo>
                    <a:pt x="72" y="304"/>
                  </a:lnTo>
                  <a:lnTo>
                    <a:pt x="86" y="312"/>
                  </a:lnTo>
                  <a:lnTo>
                    <a:pt x="102" y="320"/>
                  </a:lnTo>
                  <a:lnTo>
                    <a:pt x="118" y="324"/>
                  </a:lnTo>
                  <a:lnTo>
                    <a:pt x="134" y="328"/>
                  </a:lnTo>
                  <a:lnTo>
                    <a:pt x="152" y="332"/>
                  </a:lnTo>
                  <a:lnTo>
                    <a:pt x="170" y="332"/>
                  </a:lnTo>
                  <a:lnTo>
                    <a:pt x="170" y="332"/>
                  </a:lnTo>
                  <a:lnTo>
                    <a:pt x="188" y="332"/>
                  </a:lnTo>
                  <a:lnTo>
                    <a:pt x="206" y="328"/>
                  </a:lnTo>
                  <a:lnTo>
                    <a:pt x="222" y="324"/>
                  </a:lnTo>
                  <a:lnTo>
                    <a:pt x="238" y="320"/>
                  </a:lnTo>
                  <a:lnTo>
                    <a:pt x="254" y="312"/>
                  </a:lnTo>
                  <a:lnTo>
                    <a:pt x="268" y="304"/>
                  </a:lnTo>
                  <a:lnTo>
                    <a:pt x="280" y="296"/>
                  </a:lnTo>
                  <a:lnTo>
                    <a:pt x="292" y="284"/>
                  </a:lnTo>
                  <a:lnTo>
                    <a:pt x="304" y="272"/>
                  </a:lnTo>
                  <a:lnTo>
                    <a:pt x="312" y="260"/>
                  </a:lnTo>
                  <a:lnTo>
                    <a:pt x="322" y="246"/>
                  </a:lnTo>
                  <a:lnTo>
                    <a:pt x="328" y="232"/>
                  </a:lnTo>
                  <a:lnTo>
                    <a:pt x="334" y="216"/>
                  </a:lnTo>
                  <a:lnTo>
                    <a:pt x="338" y="200"/>
                  </a:lnTo>
                  <a:lnTo>
                    <a:pt x="340" y="184"/>
                  </a:lnTo>
                  <a:lnTo>
                    <a:pt x="340" y="166"/>
                  </a:lnTo>
                  <a:lnTo>
                    <a:pt x="340" y="166"/>
                  </a:lnTo>
                  <a:lnTo>
                    <a:pt x="340" y="148"/>
                  </a:lnTo>
                  <a:lnTo>
                    <a:pt x="338" y="132"/>
                  </a:lnTo>
                  <a:lnTo>
                    <a:pt x="334" y="116"/>
                  </a:lnTo>
                  <a:lnTo>
                    <a:pt x="328" y="100"/>
                  </a:lnTo>
                  <a:lnTo>
                    <a:pt x="322" y="84"/>
                  </a:lnTo>
                  <a:lnTo>
                    <a:pt x="312" y="72"/>
                  </a:lnTo>
                  <a:lnTo>
                    <a:pt x="304" y="58"/>
                  </a:lnTo>
                  <a:lnTo>
                    <a:pt x="292" y="46"/>
                  </a:lnTo>
                  <a:lnTo>
                    <a:pt x="280" y="36"/>
                  </a:lnTo>
                  <a:lnTo>
                    <a:pt x="268" y="26"/>
                  </a:lnTo>
                  <a:lnTo>
                    <a:pt x="254" y="18"/>
                  </a:lnTo>
                  <a:lnTo>
                    <a:pt x="238" y="12"/>
                  </a:lnTo>
                  <a:lnTo>
                    <a:pt x="222" y="6"/>
                  </a:lnTo>
                  <a:lnTo>
                    <a:pt x="206" y="2"/>
                  </a:lnTo>
                  <a:lnTo>
                    <a:pt x="188" y="0"/>
                  </a:lnTo>
                  <a:lnTo>
                    <a:pt x="170" y="0"/>
                  </a:lnTo>
                  <a:lnTo>
                    <a:pt x="170" y="0"/>
                  </a:lnTo>
                  <a:close/>
                  <a:moveTo>
                    <a:pt x="170" y="252"/>
                  </a:moveTo>
                  <a:lnTo>
                    <a:pt x="170" y="252"/>
                  </a:lnTo>
                  <a:lnTo>
                    <a:pt x="152" y="252"/>
                  </a:lnTo>
                  <a:lnTo>
                    <a:pt x="136" y="246"/>
                  </a:lnTo>
                  <a:lnTo>
                    <a:pt x="122" y="238"/>
                  </a:lnTo>
                  <a:lnTo>
                    <a:pt x="110" y="228"/>
                  </a:lnTo>
                  <a:lnTo>
                    <a:pt x="100" y="216"/>
                  </a:lnTo>
                  <a:lnTo>
                    <a:pt x="92" y="200"/>
                  </a:lnTo>
                  <a:lnTo>
                    <a:pt x="88" y="184"/>
                  </a:lnTo>
                  <a:lnTo>
                    <a:pt x="86" y="166"/>
                  </a:lnTo>
                  <a:lnTo>
                    <a:pt x="86" y="166"/>
                  </a:lnTo>
                  <a:lnTo>
                    <a:pt x="88" y="148"/>
                  </a:lnTo>
                  <a:lnTo>
                    <a:pt x="92" y="130"/>
                  </a:lnTo>
                  <a:lnTo>
                    <a:pt x="100" y="116"/>
                  </a:lnTo>
                  <a:lnTo>
                    <a:pt x="110" y="102"/>
                  </a:lnTo>
                  <a:lnTo>
                    <a:pt x="122" y="92"/>
                  </a:lnTo>
                  <a:lnTo>
                    <a:pt x="136" y="86"/>
                  </a:lnTo>
                  <a:lnTo>
                    <a:pt x="152" y="80"/>
                  </a:lnTo>
                  <a:lnTo>
                    <a:pt x="170" y="78"/>
                  </a:lnTo>
                  <a:lnTo>
                    <a:pt x="170" y="78"/>
                  </a:lnTo>
                  <a:lnTo>
                    <a:pt x="188" y="80"/>
                  </a:lnTo>
                  <a:lnTo>
                    <a:pt x="204" y="86"/>
                  </a:lnTo>
                  <a:lnTo>
                    <a:pt x="218" y="92"/>
                  </a:lnTo>
                  <a:lnTo>
                    <a:pt x="230" y="102"/>
                  </a:lnTo>
                  <a:lnTo>
                    <a:pt x="240" y="116"/>
                  </a:lnTo>
                  <a:lnTo>
                    <a:pt x="248" y="130"/>
                  </a:lnTo>
                  <a:lnTo>
                    <a:pt x="252" y="148"/>
                  </a:lnTo>
                  <a:lnTo>
                    <a:pt x="254" y="166"/>
                  </a:lnTo>
                  <a:lnTo>
                    <a:pt x="254" y="166"/>
                  </a:lnTo>
                  <a:lnTo>
                    <a:pt x="252" y="184"/>
                  </a:lnTo>
                  <a:lnTo>
                    <a:pt x="248" y="200"/>
                  </a:lnTo>
                  <a:lnTo>
                    <a:pt x="240" y="216"/>
                  </a:lnTo>
                  <a:lnTo>
                    <a:pt x="230" y="228"/>
                  </a:lnTo>
                  <a:lnTo>
                    <a:pt x="218" y="238"/>
                  </a:lnTo>
                  <a:lnTo>
                    <a:pt x="204" y="246"/>
                  </a:lnTo>
                  <a:lnTo>
                    <a:pt x="188" y="252"/>
                  </a:lnTo>
                  <a:lnTo>
                    <a:pt x="170" y="252"/>
                  </a:lnTo>
                  <a:lnTo>
                    <a:pt x="170"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4" name="Freeform 9"/>
            <p:cNvSpPr>
              <a:spLocks/>
            </p:cNvSpPr>
            <p:nvPr/>
          </p:nvSpPr>
          <p:spPr bwMode="auto">
            <a:xfrm>
              <a:off x="6654800" y="3257550"/>
              <a:ext cx="812800" cy="514350"/>
            </a:xfrm>
            <a:custGeom>
              <a:avLst/>
              <a:gdLst>
                <a:gd name="T0" fmla="*/ 388 w 512"/>
                <a:gd name="T1" fmla="*/ 0 h 324"/>
                <a:gd name="T2" fmla="*/ 356 w 512"/>
                <a:gd name="T3" fmla="*/ 2 h 324"/>
                <a:gd name="T4" fmla="*/ 328 w 512"/>
                <a:gd name="T5" fmla="*/ 12 h 324"/>
                <a:gd name="T6" fmla="*/ 302 w 512"/>
                <a:gd name="T7" fmla="*/ 28 h 324"/>
                <a:gd name="T8" fmla="*/ 280 w 512"/>
                <a:gd name="T9" fmla="*/ 54 h 324"/>
                <a:gd name="T10" fmla="*/ 272 w 512"/>
                <a:gd name="T11" fmla="*/ 42 h 324"/>
                <a:gd name="T12" fmla="*/ 250 w 512"/>
                <a:gd name="T13" fmla="*/ 22 h 324"/>
                <a:gd name="T14" fmla="*/ 224 w 512"/>
                <a:gd name="T15" fmla="*/ 8 h 324"/>
                <a:gd name="T16" fmla="*/ 192 w 512"/>
                <a:gd name="T17" fmla="*/ 0 h 324"/>
                <a:gd name="T18" fmla="*/ 176 w 512"/>
                <a:gd name="T19" fmla="*/ 0 h 324"/>
                <a:gd name="T20" fmla="*/ 150 w 512"/>
                <a:gd name="T21" fmla="*/ 2 h 324"/>
                <a:gd name="T22" fmla="*/ 124 w 512"/>
                <a:gd name="T23" fmla="*/ 10 h 324"/>
                <a:gd name="T24" fmla="*/ 102 w 512"/>
                <a:gd name="T25" fmla="*/ 24 h 324"/>
                <a:gd name="T26" fmla="*/ 84 w 512"/>
                <a:gd name="T27" fmla="*/ 46 h 324"/>
                <a:gd name="T28" fmla="*/ 0 w 512"/>
                <a:gd name="T29" fmla="*/ 8 h 324"/>
                <a:gd name="T30" fmla="*/ 0 w 512"/>
                <a:gd name="T31" fmla="*/ 290 h 324"/>
                <a:gd name="T32" fmla="*/ 4 w 512"/>
                <a:gd name="T33" fmla="*/ 302 h 324"/>
                <a:gd name="T34" fmla="*/ 10 w 512"/>
                <a:gd name="T35" fmla="*/ 314 h 324"/>
                <a:gd name="T36" fmla="*/ 22 w 512"/>
                <a:gd name="T37" fmla="*/ 322 h 324"/>
                <a:gd name="T38" fmla="*/ 34 w 512"/>
                <a:gd name="T39" fmla="*/ 324 h 324"/>
                <a:gd name="T40" fmla="*/ 86 w 512"/>
                <a:gd name="T41" fmla="*/ 150 h 324"/>
                <a:gd name="T42" fmla="*/ 86 w 512"/>
                <a:gd name="T43" fmla="*/ 134 h 324"/>
                <a:gd name="T44" fmla="*/ 96 w 512"/>
                <a:gd name="T45" fmla="*/ 108 h 324"/>
                <a:gd name="T46" fmla="*/ 116 w 512"/>
                <a:gd name="T47" fmla="*/ 90 h 324"/>
                <a:gd name="T48" fmla="*/ 138 w 512"/>
                <a:gd name="T49" fmla="*/ 80 h 324"/>
                <a:gd name="T50" fmla="*/ 152 w 512"/>
                <a:gd name="T51" fmla="*/ 80 h 324"/>
                <a:gd name="T52" fmla="*/ 178 w 512"/>
                <a:gd name="T53" fmla="*/ 84 h 324"/>
                <a:gd name="T54" fmla="*/ 198 w 512"/>
                <a:gd name="T55" fmla="*/ 98 h 324"/>
                <a:gd name="T56" fmla="*/ 210 w 512"/>
                <a:gd name="T57" fmla="*/ 120 h 324"/>
                <a:gd name="T58" fmla="*/ 214 w 512"/>
                <a:gd name="T59" fmla="*/ 150 h 324"/>
                <a:gd name="T60" fmla="*/ 214 w 512"/>
                <a:gd name="T61" fmla="*/ 290 h 324"/>
                <a:gd name="T62" fmla="*/ 216 w 512"/>
                <a:gd name="T63" fmla="*/ 302 h 324"/>
                <a:gd name="T64" fmla="*/ 224 w 512"/>
                <a:gd name="T65" fmla="*/ 314 h 324"/>
                <a:gd name="T66" fmla="*/ 234 w 512"/>
                <a:gd name="T67" fmla="*/ 322 h 324"/>
                <a:gd name="T68" fmla="*/ 248 w 512"/>
                <a:gd name="T69" fmla="*/ 324 h 324"/>
                <a:gd name="T70" fmla="*/ 298 w 512"/>
                <a:gd name="T71" fmla="*/ 150 h 324"/>
                <a:gd name="T72" fmla="*/ 300 w 512"/>
                <a:gd name="T73" fmla="*/ 134 h 324"/>
                <a:gd name="T74" fmla="*/ 310 w 512"/>
                <a:gd name="T75" fmla="*/ 108 h 324"/>
                <a:gd name="T76" fmla="*/ 328 w 512"/>
                <a:gd name="T77" fmla="*/ 90 h 324"/>
                <a:gd name="T78" fmla="*/ 352 w 512"/>
                <a:gd name="T79" fmla="*/ 80 h 324"/>
                <a:gd name="T80" fmla="*/ 366 w 512"/>
                <a:gd name="T81" fmla="*/ 80 h 324"/>
                <a:gd name="T82" fmla="*/ 392 w 512"/>
                <a:gd name="T83" fmla="*/ 84 h 324"/>
                <a:gd name="T84" fmla="*/ 410 w 512"/>
                <a:gd name="T85" fmla="*/ 98 h 324"/>
                <a:gd name="T86" fmla="*/ 424 w 512"/>
                <a:gd name="T87" fmla="*/ 120 h 324"/>
                <a:gd name="T88" fmla="*/ 428 w 512"/>
                <a:gd name="T89" fmla="*/ 150 h 324"/>
                <a:gd name="T90" fmla="*/ 428 w 512"/>
                <a:gd name="T91" fmla="*/ 290 h 324"/>
                <a:gd name="T92" fmla="*/ 430 w 512"/>
                <a:gd name="T93" fmla="*/ 302 h 324"/>
                <a:gd name="T94" fmla="*/ 438 w 512"/>
                <a:gd name="T95" fmla="*/ 314 h 324"/>
                <a:gd name="T96" fmla="*/ 448 w 512"/>
                <a:gd name="T97" fmla="*/ 322 h 324"/>
                <a:gd name="T98" fmla="*/ 462 w 512"/>
                <a:gd name="T99" fmla="*/ 324 h 324"/>
                <a:gd name="T100" fmla="*/ 512 w 512"/>
                <a:gd name="T101" fmla="*/ 122 h 324"/>
                <a:gd name="T102" fmla="*/ 510 w 512"/>
                <a:gd name="T103" fmla="*/ 96 h 324"/>
                <a:gd name="T104" fmla="*/ 502 w 512"/>
                <a:gd name="T105" fmla="*/ 72 h 324"/>
                <a:gd name="T106" fmla="*/ 492 w 512"/>
                <a:gd name="T107" fmla="*/ 52 h 324"/>
                <a:gd name="T108" fmla="*/ 478 w 512"/>
                <a:gd name="T109" fmla="*/ 34 h 324"/>
                <a:gd name="T110" fmla="*/ 460 w 512"/>
                <a:gd name="T111" fmla="*/ 20 h 324"/>
                <a:gd name="T112" fmla="*/ 438 w 512"/>
                <a:gd name="T113" fmla="*/ 8 h 324"/>
                <a:gd name="T114" fmla="*/ 414 w 512"/>
                <a:gd name="T115" fmla="*/ 2 h 324"/>
                <a:gd name="T116" fmla="*/ 388 w 512"/>
                <a:gd name="T11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324">
                  <a:moveTo>
                    <a:pt x="388" y="0"/>
                  </a:moveTo>
                  <a:lnTo>
                    <a:pt x="388" y="0"/>
                  </a:lnTo>
                  <a:lnTo>
                    <a:pt x="372" y="0"/>
                  </a:lnTo>
                  <a:lnTo>
                    <a:pt x="356" y="2"/>
                  </a:lnTo>
                  <a:lnTo>
                    <a:pt x="342" y="6"/>
                  </a:lnTo>
                  <a:lnTo>
                    <a:pt x="328" y="12"/>
                  </a:lnTo>
                  <a:lnTo>
                    <a:pt x="314" y="18"/>
                  </a:lnTo>
                  <a:lnTo>
                    <a:pt x="302" y="28"/>
                  </a:lnTo>
                  <a:lnTo>
                    <a:pt x="290" y="40"/>
                  </a:lnTo>
                  <a:lnTo>
                    <a:pt x="280" y="54"/>
                  </a:lnTo>
                  <a:lnTo>
                    <a:pt x="280" y="54"/>
                  </a:lnTo>
                  <a:lnTo>
                    <a:pt x="272" y="42"/>
                  </a:lnTo>
                  <a:lnTo>
                    <a:pt x="262" y="30"/>
                  </a:lnTo>
                  <a:lnTo>
                    <a:pt x="250" y="22"/>
                  </a:lnTo>
                  <a:lnTo>
                    <a:pt x="238" y="14"/>
                  </a:lnTo>
                  <a:lnTo>
                    <a:pt x="224" y="8"/>
                  </a:lnTo>
                  <a:lnTo>
                    <a:pt x="208" y="4"/>
                  </a:lnTo>
                  <a:lnTo>
                    <a:pt x="192" y="0"/>
                  </a:lnTo>
                  <a:lnTo>
                    <a:pt x="176" y="0"/>
                  </a:lnTo>
                  <a:lnTo>
                    <a:pt x="176" y="0"/>
                  </a:lnTo>
                  <a:lnTo>
                    <a:pt x="162" y="0"/>
                  </a:lnTo>
                  <a:lnTo>
                    <a:pt x="150" y="2"/>
                  </a:lnTo>
                  <a:lnTo>
                    <a:pt x="136" y="6"/>
                  </a:lnTo>
                  <a:lnTo>
                    <a:pt x="124" y="10"/>
                  </a:lnTo>
                  <a:lnTo>
                    <a:pt x="114" y="16"/>
                  </a:lnTo>
                  <a:lnTo>
                    <a:pt x="102" y="24"/>
                  </a:lnTo>
                  <a:lnTo>
                    <a:pt x="92" y="34"/>
                  </a:lnTo>
                  <a:lnTo>
                    <a:pt x="84" y="46"/>
                  </a:lnTo>
                  <a:lnTo>
                    <a:pt x="84" y="8"/>
                  </a:lnTo>
                  <a:lnTo>
                    <a:pt x="0" y="8"/>
                  </a:lnTo>
                  <a:lnTo>
                    <a:pt x="0" y="290"/>
                  </a:lnTo>
                  <a:lnTo>
                    <a:pt x="0" y="290"/>
                  </a:lnTo>
                  <a:lnTo>
                    <a:pt x="2" y="296"/>
                  </a:lnTo>
                  <a:lnTo>
                    <a:pt x="4" y="302"/>
                  </a:lnTo>
                  <a:lnTo>
                    <a:pt x="6" y="308"/>
                  </a:lnTo>
                  <a:lnTo>
                    <a:pt x="10" y="314"/>
                  </a:lnTo>
                  <a:lnTo>
                    <a:pt x="16" y="318"/>
                  </a:lnTo>
                  <a:lnTo>
                    <a:pt x="22" y="322"/>
                  </a:lnTo>
                  <a:lnTo>
                    <a:pt x="28" y="324"/>
                  </a:lnTo>
                  <a:lnTo>
                    <a:pt x="34" y="324"/>
                  </a:lnTo>
                  <a:lnTo>
                    <a:pt x="86" y="324"/>
                  </a:lnTo>
                  <a:lnTo>
                    <a:pt x="86" y="150"/>
                  </a:lnTo>
                  <a:lnTo>
                    <a:pt x="86" y="150"/>
                  </a:lnTo>
                  <a:lnTo>
                    <a:pt x="86" y="134"/>
                  </a:lnTo>
                  <a:lnTo>
                    <a:pt x="90" y="120"/>
                  </a:lnTo>
                  <a:lnTo>
                    <a:pt x="96" y="108"/>
                  </a:lnTo>
                  <a:lnTo>
                    <a:pt x="106" y="98"/>
                  </a:lnTo>
                  <a:lnTo>
                    <a:pt x="116" y="90"/>
                  </a:lnTo>
                  <a:lnTo>
                    <a:pt x="126" y="84"/>
                  </a:lnTo>
                  <a:lnTo>
                    <a:pt x="138" y="80"/>
                  </a:lnTo>
                  <a:lnTo>
                    <a:pt x="152" y="80"/>
                  </a:lnTo>
                  <a:lnTo>
                    <a:pt x="152" y="80"/>
                  </a:lnTo>
                  <a:lnTo>
                    <a:pt x="166" y="80"/>
                  </a:lnTo>
                  <a:lnTo>
                    <a:pt x="178" y="84"/>
                  </a:lnTo>
                  <a:lnTo>
                    <a:pt x="188" y="90"/>
                  </a:lnTo>
                  <a:lnTo>
                    <a:pt x="198" y="98"/>
                  </a:lnTo>
                  <a:lnTo>
                    <a:pt x="204" y="108"/>
                  </a:lnTo>
                  <a:lnTo>
                    <a:pt x="210" y="120"/>
                  </a:lnTo>
                  <a:lnTo>
                    <a:pt x="212" y="134"/>
                  </a:lnTo>
                  <a:lnTo>
                    <a:pt x="214" y="150"/>
                  </a:lnTo>
                  <a:lnTo>
                    <a:pt x="214" y="290"/>
                  </a:lnTo>
                  <a:lnTo>
                    <a:pt x="214" y="290"/>
                  </a:lnTo>
                  <a:lnTo>
                    <a:pt x="214" y="296"/>
                  </a:lnTo>
                  <a:lnTo>
                    <a:pt x="216" y="302"/>
                  </a:lnTo>
                  <a:lnTo>
                    <a:pt x="220" y="308"/>
                  </a:lnTo>
                  <a:lnTo>
                    <a:pt x="224" y="314"/>
                  </a:lnTo>
                  <a:lnTo>
                    <a:pt x="230" y="318"/>
                  </a:lnTo>
                  <a:lnTo>
                    <a:pt x="234" y="322"/>
                  </a:lnTo>
                  <a:lnTo>
                    <a:pt x="242" y="324"/>
                  </a:lnTo>
                  <a:lnTo>
                    <a:pt x="248" y="324"/>
                  </a:lnTo>
                  <a:lnTo>
                    <a:pt x="298" y="324"/>
                  </a:lnTo>
                  <a:lnTo>
                    <a:pt x="298" y="150"/>
                  </a:lnTo>
                  <a:lnTo>
                    <a:pt x="298" y="150"/>
                  </a:lnTo>
                  <a:lnTo>
                    <a:pt x="300" y="134"/>
                  </a:lnTo>
                  <a:lnTo>
                    <a:pt x="304" y="120"/>
                  </a:lnTo>
                  <a:lnTo>
                    <a:pt x="310" y="108"/>
                  </a:lnTo>
                  <a:lnTo>
                    <a:pt x="318" y="98"/>
                  </a:lnTo>
                  <a:lnTo>
                    <a:pt x="328" y="90"/>
                  </a:lnTo>
                  <a:lnTo>
                    <a:pt x="340" y="84"/>
                  </a:lnTo>
                  <a:lnTo>
                    <a:pt x="352" y="80"/>
                  </a:lnTo>
                  <a:lnTo>
                    <a:pt x="366" y="80"/>
                  </a:lnTo>
                  <a:lnTo>
                    <a:pt x="366" y="80"/>
                  </a:lnTo>
                  <a:lnTo>
                    <a:pt x="380" y="80"/>
                  </a:lnTo>
                  <a:lnTo>
                    <a:pt x="392" y="84"/>
                  </a:lnTo>
                  <a:lnTo>
                    <a:pt x="402" y="90"/>
                  </a:lnTo>
                  <a:lnTo>
                    <a:pt x="410" y="98"/>
                  </a:lnTo>
                  <a:lnTo>
                    <a:pt x="418" y="108"/>
                  </a:lnTo>
                  <a:lnTo>
                    <a:pt x="424" y="120"/>
                  </a:lnTo>
                  <a:lnTo>
                    <a:pt x="426" y="134"/>
                  </a:lnTo>
                  <a:lnTo>
                    <a:pt x="428" y="150"/>
                  </a:lnTo>
                  <a:lnTo>
                    <a:pt x="428" y="290"/>
                  </a:lnTo>
                  <a:lnTo>
                    <a:pt x="428" y="290"/>
                  </a:lnTo>
                  <a:lnTo>
                    <a:pt x="428" y="296"/>
                  </a:lnTo>
                  <a:lnTo>
                    <a:pt x="430" y="302"/>
                  </a:lnTo>
                  <a:lnTo>
                    <a:pt x="434" y="308"/>
                  </a:lnTo>
                  <a:lnTo>
                    <a:pt x="438" y="314"/>
                  </a:lnTo>
                  <a:lnTo>
                    <a:pt x="442" y="318"/>
                  </a:lnTo>
                  <a:lnTo>
                    <a:pt x="448" y="322"/>
                  </a:lnTo>
                  <a:lnTo>
                    <a:pt x="454" y="324"/>
                  </a:lnTo>
                  <a:lnTo>
                    <a:pt x="462" y="324"/>
                  </a:lnTo>
                  <a:lnTo>
                    <a:pt x="512" y="324"/>
                  </a:lnTo>
                  <a:lnTo>
                    <a:pt x="512" y="122"/>
                  </a:lnTo>
                  <a:lnTo>
                    <a:pt x="512" y="122"/>
                  </a:lnTo>
                  <a:lnTo>
                    <a:pt x="510" y="96"/>
                  </a:lnTo>
                  <a:lnTo>
                    <a:pt x="506" y="84"/>
                  </a:lnTo>
                  <a:lnTo>
                    <a:pt x="502" y="72"/>
                  </a:lnTo>
                  <a:lnTo>
                    <a:pt x="498" y="62"/>
                  </a:lnTo>
                  <a:lnTo>
                    <a:pt x="492" y="52"/>
                  </a:lnTo>
                  <a:lnTo>
                    <a:pt x="486" y="42"/>
                  </a:lnTo>
                  <a:lnTo>
                    <a:pt x="478" y="34"/>
                  </a:lnTo>
                  <a:lnTo>
                    <a:pt x="470" y="26"/>
                  </a:lnTo>
                  <a:lnTo>
                    <a:pt x="460" y="20"/>
                  </a:lnTo>
                  <a:lnTo>
                    <a:pt x="450" y="14"/>
                  </a:lnTo>
                  <a:lnTo>
                    <a:pt x="438" y="8"/>
                  </a:lnTo>
                  <a:lnTo>
                    <a:pt x="426" y="4"/>
                  </a:lnTo>
                  <a:lnTo>
                    <a:pt x="414" y="2"/>
                  </a:lnTo>
                  <a:lnTo>
                    <a:pt x="388" y="0"/>
                  </a:lnTo>
                  <a:lnTo>
                    <a:pt x="3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5" name="Freeform 10"/>
            <p:cNvSpPr>
              <a:spLocks/>
            </p:cNvSpPr>
            <p:nvPr/>
          </p:nvSpPr>
          <p:spPr bwMode="auto">
            <a:xfrm>
              <a:off x="4724400" y="3257550"/>
              <a:ext cx="476250" cy="527050"/>
            </a:xfrm>
            <a:custGeom>
              <a:avLst/>
              <a:gdLst>
                <a:gd name="T0" fmla="*/ 144 w 300"/>
                <a:gd name="T1" fmla="*/ 126 h 332"/>
                <a:gd name="T2" fmla="*/ 124 w 300"/>
                <a:gd name="T3" fmla="*/ 122 h 332"/>
                <a:gd name="T4" fmla="*/ 104 w 300"/>
                <a:gd name="T5" fmla="*/ 114 h 332"/>
                <a:gd name="T6" fmla="*/ 98 w 300"/>
                <a:gd name="T7" fmla="*/ 104 h 332"/>
                <a:gd name="T8" fmla="*/ 96 w 300"/>
                <a:gd name="T9" fmla="*/ 98 h 332"/>
                <a:gd name="T10" fmla="*/ 100 w 300"/>
                <a:gd name="T11" fmla="*/ 86 h 332"/>
                <a:gd name="T12" fmla="*/ 108 w 300"/>
                <a:gd name="T13" fmla="*/ 78 h 332"/>
                <a:gd name="T14" fmla="*/ 124 w 300"/>
                <a:gd name="T15" fmla="*/ 72 h 332"/>
                <a:gd name="T16" fmla="*/ 144 w 300"/>
                <a:gd name="T17" fmla="*/ 70 h 332"/>
                <a:gd name="T18" fmla="*/ 192 w 300"/>
                <a:gd name="T19" fmla="*/ 76 h 332"/>
                <a:gd name="T20" fmla="*/ 232 w 300"/>
                <a:gd name="T21" fmla="*/ 90 h 332"/>
                <a:gd name="T22" fmla="*/ 238 w 300"/>
                <a:gd name="T23" fmla="*/ 92 h 332"/>
                <a:gd name="T24" fmla="*/ 258 w 300"/>
                <a:gd name="T25" fmla="*/ 90 h 332"/>
                <a:gd name="T26" fmla="*/ 268 w 300"/>
                <a:gd name="T27" fmla="*/ 82 h 332"/>
                <a:gd name="T28" fmla="*/ 276 w 300"/>
                <a:gd name="T29" fmla="*/ 72 h 332"/>
                <a:gd name="T30" fmla="*/ 292 w 300"/>
                <a:gd name="T31" fmla="*/ 38 h 332"/>
                <a:gd name="T32" fmla="*/ 224 w 300"/>
                <a:gd name="T33" fmla="*/ 12 h 332"/>
                <a:gd name="T34" fmla="*/ 166 w 300"/>
                <a:gd name="T35" fmla="*/ 2 h 332"/>
                <a:gd name="T36" fmla="*/ 146 w 300"/>
                <a:gd name="T37" fmla="*/ 0 h 332"/>
                <a:gd name="T38" fmla="*/ 94 w 300"/>
                <a:gd name="T39" fmla="*/ 6 h 332"/>
                <a:gd name="T40" fmla="*/ 50 w 300"/>
                <a:gd name="T41" fmla="*/ 24 h 332"/>
                <a:gd name="T42" fmla="*/ 32 w 300"/>
                <a:gd name="T43" fmla="*/ 38 h 332"/>
                <a:gd name="T44" fmla="*/ 20 w 300"/>
                <a:gd name="T45" fmla="*/ 56 h 332"/>
                <a:gd name="T46" fmla="*/ 12 w 300"/>
                <a:gd name="T47" fmla="*/ 76 h 332"/>
                <a:gd name="T48" fmla="*/ 8 w 300"/>
                <a:gd name="T49" fmla="*/ 98 h 332"/>
                <a:gd name="T50" fmla="*/ 10 w 300"/>
                <a:gd name="T51" fmla="*/ 116 h 332"/>
                <a:gd name="T52" fmla="*/ 20 w 300"/>
                <a:gd name="T53" fmla="*/ 148 h 332"/>
                <a:gd name="T54" fmla="*/ 46 w 300"/>
                <a:gd name="T55" fmla="*/ 174 h 332"/>
                <a:gd name="T56" fmla="*/ 92 w 300"/>
                <a:gd name="T57" fmla="*/ 192 h 332"/>
                <a:gd name="T58" fmla="*/ 142 w 300"/>
                <a:gd name="T59" fmla="*/ 202 h 332"/>
                <a:gd name="T60" fmla="*/ 170 w 300"/>
                <a:gd name="T61" fmla="*/ 206 h 332"/>
                <a:gd name="T62" fmla="*/ 202 w 300"/>
                <a:gd name="T63" fmla="*/ 214 h 332"/>
                <a:gd name="T64" fmla="*/ 212 w 300"/>
                <a:gd name="T65" fmla="*/ 224 h 332"/>
                <a:gd name="T66" fmla="*/ 212 w 300"/>
                <a:gd name="T67" fmla="*/ 232 h 332"/>
                <a:gd name="T68" fmla="*/ 208 w 300"/>
                <a:gd name="T69" fmla="*/ 246 h 332"/>
                <a:gd name="T70" fmla="*/ 194 w 300"/>
                <a:gd name="T71" fmla="*/ 256 h 332"/>
                <a:gd name="T72" fmla="*/ 172 w 300"/>
                <a:gd name="T73" fmla="*/ 260 h 332"/>
                <a:gd name="T74" fmla="*/ 142 w 300"/>
                <a:gd name="T75" fmla="*/ 262 h 332"/>
                <a:gd name="T76" fmla="*/ 106 w 300"/>
                <a:gd name="T77" fmla="*/ 258 h 332"/>
                <a:gd name="T78" fmla="*/ 76 w 300"/>
                <a:gd name="T79" fmla="*/ 248 h 332"/>
                <a:gd name="T80" fmla="*/ 30 w 300"/>
                <a:gd name="T81" fmla="*/ 228 h 332"/>
                <a:gd name="T82" fmla="*/ 0 w 300"/>
                <a:gd name="T83" fmla="*/ 292 h 332"/>
                <a:gd name="T84" fmla="*/ 34 w 300"/>
                <a:gd name="T85" fmla="*/ 310 h 332"/>
                <a:gd name="T86" fmla="*/ 70 w 300"/>
                <a:gd name="T87" fmla="*/ 322 h 332"/>
                <a:gd name="T88" fmla="*/ 140 w 300"/>
                <a:gd name="T89" fmla="*/ 332 h 332"/>
                <a:gd name="T90" fmla="*/ 178 w 300"/>
                <a:gd name="T91" fmla="*/ 332 h 332"/>
                <a:gd name="T92" fmla="*/ 238 w 300"/>
                <a:gd name="T93" fmla="*/ 318 h 332"/>
                <a:gd name="T94" fmla="*/ 260 w 300"/>
                <a:gd name="T95" fmla="*/ 308 h 332"/>
                <a:gd name="T96" fmla="*/ 278 w 300"/>
                <a:gd name="T97" fmla="*/ 292 h 332"/>
                <a:gd name="T98" fmla="*/ 290 w 300"/>
                <a:gd name="T99" fmla="*/ 276 h 332"/>
                <a:gd name="T100" fmla="*/ 298 w 300"/>
                <a:gd name="T101" fmla="*/ 254 h 332"/>
                <a:gd name="T102" fmla="*/ 300 w 300"/>
                <a:gd name="T103" fmla="*/ 232 h 332"/>
                <a:gd name="T104" fmla="*/ 300 w 300"/>
                <a:gd name="T105" fmla="*/ 220 h 332"/>
                <a:gd name="T106" fmla="*/ 296 w 300"/>
                <a:gd name="T107" fmla="*/ 200 h 332"/>
                <a:gd name="T108" fmla="*/ 282 w 300"/>
                <a:gd name="T109" fmla="*/ 176 h 332"/>
                <a:gd name="T110" fmla="*/ 250 w 300"/>
                <a:gd name="T111" fmla="*/ 150 h 332"/>
                <a:gd name="T112" fmla="*/ 206 w 300"/>
                <a:gd name="T113" fmla="*/ 136 h 332"/>
                <a:gd name="T114" fmla="*/ 182 w 300"/>
                <a:gd name="T115" fmla="*/ 1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332">
                  <a:moveTo>
                    <a:pt x="182" y="132"/>
                  </a:moveTo>
                  <a:lnTo>
                    <a:pt x="144" y="126"/>
                  </a:lnTo>
                  <a:lnTo>
                    <a:pt x="144" y="126"/>
                  </a:lnTo>
                  <a:lnTo>
                    <a:pt x="124" y="122"/>
                  </a:lnTo>
                  <a:lnTo>
                    <a:pt x="110" y="118"/>
                  </a:lnTo>
                  <a:lnTo>
                    <a:pt x="104" y="114"/>
                  </a:lnTo>
                  <a:lnTo>
                    <a:pt x="100" y="110"/>
                  </a:lnTo>
                  <a:lnTo>
                    <a:pt x="98" y="104"/>
                  </a:lnTo>
                  <a:lnTo>
                    <a:pt x="96" y="98"/>
                  </a:lnTo>
                  <a:lnTo>
                    <a:pt x="96" y="98"/>
                  </a:lnTo>
                  <a:lnTo>
                    <a:pt x="98" y="92"/>
                  </a:lnTo>
                  <a:lnTo>
                    <a:pt x="100" y="86"/>
                  </a:lnTo>
                  <a:lnTo>
                    <a:pt x="104" y="82"/>
                  </a:lnTo>
                  <a:lnTo>
                    <a:pt x="108" y="78"/>
                  </a:lnTo>
                  <a:lnTo>
                    <a:pt x="116" y="74"/>
                  </a:lnTo>
                  <a:lnTo>
                    <a:pt x="124" y="72"/>
                  </a:lnTo>
                  <a:lnTo>
                    <a:pt x="144" y="70"/>
                  </a:lnTo>
                  <a:lnTo>
                    <a:pt x="144" y="70"/>
                  </a:lnTo>
                  <a:lnTo>
                    <a:pt x="168" y="72"/>
                  </a:lnTo>
                  <a:lnTo>
                    <a:pt x="192" y="76"/>
                  </a:lnTo>
                  <a:lnTo>
                    <a:pt x="212" y="82"/>
                  </a:lnTo>
                  <a:lnTo>
                    <a:pt x="232" y="90"/>
                  </a:lnTo>
                  <a:lnTo>
                    <a:pt x="232" y="90"/>
                  </a:lnTo>
                  <a:lnTo>
                    <a:pt x="238" y="92"/>
                  </a:lnTo>
                  <a:lnTo>
                    <a:pt x="246" y="92"/>
                  </a:lnTo>
                  <a:lnTo>
                    <a:pt x="258" y="90"/>
                  </a:lnTo>
                  <a:lnTo>
                    <a:pt x="264" y="86"/>
                  </a:lnTo>
                  <a:lnTo>
                    <a:pt x="268" y="82"/>
                  </a:lnTo>
                  <a:lnTo>
                    <a:pt x="274" y="78"/>
                  </a:lnTo>
                  <a:lnTo>
                    <a:pt x="276" y="72"/>
                  </a:lnTo>
                  <a:lnTo>
                    <a:pt x="292" y="38"/>
                  </a:lnTo>
                  <a:lnTo>
                    <a:pt x="292" y="38"/>
                  </a:lnTo>
                  <a:lnTo>
                    <a:pt x="260" y="22"/>
                  </a:lnTo>
                  <a:lnTo>
                    <a:pt x="224" y="12"/>
                  </a:lnTo>
                  <a:lnTo>
                    <a:pt x="186" y="4"/>
                  </a:lnTo>
                  <a:lnTo>
                    <a:pt x="166" y="2"/>
                  </a:lnTo>
                  <a:lnTo>
                    <a:pt x="146" y="0"/>
                  </a:lnTo>
                  <a:lnTo>
                    <a:pt x="146" y="0"/>
                  </a:lnTo>
                  <a:lnTo>
                    <a:pt x="118" y="2"/>
                  </a:lnTo>
                  <a:lnTo>
                    <a:pt x="94" y="6"/>
                  </a:lnTo>
                  <a:lnTo>
                    <a:pt x="70" y="14"/>
                  </a:lnTo>
                  <a:lnTo>
                    <a:pt x="50" y="24"/>
                  </a:lnTo>
                  <a:lnTo>
                    <a:pt x="40" y="30"/>
                  </a:lnTo>
                  <a:lnTo>
                    <a:pt x="32" y="38"/>
                  </a:lnTo>
                  <a:lnTo>
                    <a:pt x="26" y="46"/>
                  </a:lnTo>
                  <a:lnTo>
                    <a:pt x="20" y="56"/>
                  </a:lnTo>
                  <a:lnTo>
                    <a:pt x="16" y="64"/>
                  </a:lnTo>
                  <a:lnTo>
                    <a:pt x="12" y="76"/>
                  </a:lnTo>
                  <a:lnTo>
                    <a:pt x="10" y="86"/>
                  </a:lnTo>
                  <a:lnTo>
                    <a:pt x="8" y="98"/>
                  </a:lnTo>
                  <a:lnTo>
                    <a:pt x="8" y="98"/>
                  </a:lnTo>
                  <a:lnTo>
                    <a:pt x="10" y="116"/>
                  </a:lnTo>
                  <a:lnTo>
                    <a:pt x="12" y="134"/>
                  </a:lnTo>
                  <a:lnTo>
                    <a:pt x="20" y="148"/>
                  </a:lnTo>
                  <a:lnTo>
                    <a:pt x="30" y="162"/>
                  </a:lnTo>
                  <a:lnTo>
                    <a:pt x="46" y="174"/>
                  </a:lnTo>
                  <a:lnTo>
                    <a:pt x="66" y="184"/>
                  </a:lnTo>
                  <a:lnTo>
                    <a:pt x="92" y="192"/>
                  </a:lnTo>
                  <a:lnTo>
                    <a:pt x="124" y="200"/>
                  </a:lnTo>
                  <a:lnTo>
                    <a:pt x="142" y="202"/>
                  </a:lnTo>
                  <a:lnTo>
                    <a:pt x="142" y="202"/>
                  </a:lnTo>
                  <a:lnTo>
                    <a:pt x="170" y="206"/>
                  </a:lnTo>
                  <a:lnTo>
                    <a:pt x="192" y="210"/>
                  </a:lnTo>
                  <a:lnTo>
                    <a:pt x="202" y="214"/>
                  </a:lnTo>
                  <a:lnTo>
                    <a:pt x="208" y="218"/>
                  </a:lnTo>
                  <a:lnTo>
                    <a:pt x="212" y="224"/>
                  </a:lnTo>
                  <a:lnTo>
                    <a:pt x="212" y="232"/>
                  </a:lnTo>
                  <a:lnTo>
                    <a:pt x="212" y="232"/>
                  </a:lnTo>
                  <a:lnTo>
                    <a:pt x="212" y="240"/>
                  </a:lnTo>
                  <a:lnTo>
                    <a:pt x="208" y="246"/>
                  </a:lnTo>
                  <a:lnTo>
                    <a:pt x="202" y="252"/>
                  </a:lnTo>
                  <a:lnTo>
                    <a:pt x="194" y="256"/>
                  </a:lnTo>
                  <a:lnTo>
                    <a:pt x="184" y="258"/>
                  </a:lnTo>
                  <a:lnTo>
                    <a:pt x="172" y="260"/>
                  </a:lnTo>
                  <a:lnTo>
                    <a:pt x="142" y="262"/>
                  </a:lnTo>
                  <a:lnTo>
                    <a:pt x="142" y="262"/>
                  </a:lnTo>
                  <a:lnTo>
                    <a:pt x="124" y="260"/>
                  </a:lnTo>
                  <a:lnTo>
                    <a:pt x="106" y="258"/>
                  </a:lnTo>
                  <a:lnTo>
                    <a:pt x="90" y="254"/>
                  </a:lnTo>
                  <a:lnTo>
                    <a:pt x="76" y="248"/>
                  </a:lnTo>
                  <a:lnTo>
                    <a:pt x="50" y="238"/>
                  </a:lnTo>
                  <a:lnTo>
                    <a:pt x="30" y="228"/>
                  </a:lnTo>
                  <a:lnTo>
                    <a:pt x="0" y="292"/>
                  </a:lnTo>
                  <a:lnTo>
                    <a:pt x="0" y="292"/>
                  </a:lnTo>
                  <a:lnTo>
                    <a:pt x="16" y="302"/>
                  </a:lnTo>
                  <a:lnTo>
                    <a:pt x="34" y="310"/>
                  </a:lnTo>
                  <a:lnTo>
                    <a:pt x="52" y="316"/>
                  </a:lnTo>
                  <a:lnTo>
                    <a:pt x="70" y="322"/>
                  </a:lnTo>
                  <a:lnTo>
                    <a:pt x="106" y="330"/>
                  </a:lnTo>
                  <a:lnTo>
                    <a:pt x="140" y="332"/>
                  </a:lnTo>
                  <a:lnTo>
                    <a:pt x="140" y="332"/>
                  </a:lnTo>
                  <a:lnTo>
                    <a:pt x="178" y="332"/>
                  </a:lnTo>
                  <a:lnTo>
                    <a:pt x="210" y="326"/>
                  </a:lnTo>
                  <a:lnTo>
                    <a:pt x="238" y="318"/>
                  </a:lnTo>
                  <a:lnTo>
                    <a:pt x="250" y="314"/>
                  </a:lnTo>
                  <a:lnTo>
                    <a:pt x="260" y="308"/>
                  </a:lnTo>
                  <a:lnTo>
                    <a:pt x="270" y="300"/>
                  </a:lnTo>
                  <a:lnTo>
                    <a:pt x="278" y="292"/>
                  </a:lnTo>
                  <a:lnTo>
                    <a:pt x="284" y="284"/>
                  </a:lnTo>
                  <a:lnTo>
                    <a:pt x="290" y="276"/>
                  </a:lnTo>
                  <a:lnTo>
                    <a:pt x="294" y="266"/>
                  </a:lnTo>
                  <a:lnTo>
                    <a:pt x="298" y="254"/>
                  </a:lnTo>
                  <a:lnTo>
                    <a:pt x="300" y="244"/>
                  </a:lnTo>
                  <a:lnTo>
                    <a:pt x="300" y="232"/>
                  </a:lnTo>
                  <a:lnTo>
                    <a:pt x="300" y="232"/>
                  </a:lnTo>
                  <a:lnTo>
                    <a:pt x="300" y="220"/>
                  </a:lnTo>
                  <a:lnTo>
                    <a:pt x="298" y="210"/>
                  </a:lnTo>
                  <a:lnTo>
                    <a:pt x="296" y="200"/>
                  </a:lnTo>
                  <a:lnTo>
                    <a:pt x="292" y="192"/>
                  </a:lnTo>
                  <a:lnTo>
                    <a:pt x="282" y="176"/>
                  </a:lnTo>
                  <a:lnTo>
                    <a:pt x="268" y="162"/>
                  </a:lnTo>
                  <a:lnTo>
                    <a:pt x="250" y="150"/>
                  </a:lnTo>
                  <a:lnTo>
                    <a:pt x="230" y="142"/>
                  </a:lnTo>
                  <a:lnTo>
                    <a:pt x="206" y="136"/>
                  </a:lnTo>
                  <a:lnTo>
                    <a:pt x="182" y="132"/>
                  </a:lnTo>
                  <a:lnTo>
                    <a:pt x="182"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grpSp>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600">
                <a:solidFill>
                  <a:schemeClr val="accent4"/>
                </a:solidFill>
              </a:defRPr>
            </a:lvl1pPr>
          </a:lstStyle>
          <a:p>
            <a:pPr lvl="0"/>
            <a:r>
              <a:rPr lang="en-US" dirty="0"/>
              <a:t>Optional small text </a:t>
            </a:r>
            <a:endParaRPr lang="en-GB" dirty="0"/>
          </a:p>
        </p:txBody>
      </p:sp>
      <p:sp>
        <p:nvSpPr>
          <p:cNvPr id="16" name="Freeform 5"/>
          <p:cNvSpPr>
            <a:spLocks/>
          </p:cNvSpPr>
          <p:nvPr userDrawn="1"/>
        </p:nvSpPr>
        <p:spPr bwMode="auto">
          <a:xfrm>
            <a:off x="8254867" y="438150"/>
            <a:ext cx="431933" cy="419862"/>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63461979"/>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gray">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8367713" y="4333875"/>
            <a:ext cx="504825" cy="495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
        <p:nvSpPr>
          <p:cNvPr id="11" name="Title Placeholder 1"/>
          <p:cNvSpPr>
            <a:spLocks noGrp="1"/>
          </p:cNvSpPr>
          <p:nvPr>
            <p:ph type="title" hasCustomPrompt="1"/>
          </p:nvPr>
        </p:nvSpPr>
        <p:spPr>
          <a:xfrm>
            <a:off x="457917" y="438150"/>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tx1"/>
                </a:solidFill>
                <a:latin typeface="+mj-lt"/>
                <a:ea typeface="Roboto Medium" panose="02000000000000000000" pitchFamily="2" charset="0"/>
                <a:cs typeface="Segoe UI" panose="020B0502040204020203" pitchFamily="34" charset="0"/>
              </a:defRPr>
            </a:lvl1pPr>
          </a:lstStyle>
          <a:p>
            <a:r>
              <a:rPr lang="en-US" dirty="0"/>
              <a:t>Insert title here. In this</a:t>
            </a:r>
          </a:p>
        </p:txBody>
      </p:sp>
      <p:sp>
        <p:nvSpPr>
          <p:cNvPr id="3" name="Text Placeholder 2"/>
          <p:cNvSpPr>
            <a:spLocks noGrp="1"/>
          </p:cNvSpPr>
          <p:nvPr>
            <p:ph type="body" sz="quarter" idx="16" hasCustomPrompt="1"/>
          </p:nvPr>
        </p:nvSpPr>
        <p:spPr>
          <a:xfrm>
            <a:off x="461010" y="1496844"/>
            <a:ext cx="3657600" cy="671512"/>
          </a:xfrm>
        </p:spPr>
        <p:txBody>
          <a:bodyPr anchor="t"/>
          <a:lstStyle>
            <a:lvl1pPr marL="0" indent="0">
              <a:buNone/>
              <a:defRPr sz="1100">
                <a:solidFill>
                  <a:schemeClr val="accent4"/>
                </a:solidFill>
              </a:defRPr>
            </a:lvl1pPr>
            <a:lvl2pPr>
              <a:defRPr sz="1200"/>
            </a:lvl2pPr>
            <a:lvl3pPr>
              <a:defRPr sz="1200"/>
            </a:lvl3pPr>
            <a:lvl4pPr>
              <a:defRPr sz="1200"/>
            </a:lvl4pPr>
            <a:lvl5pPr>
              <a:defRPr sz="1200"/>
            </a:lvl5pPr>
          </a:lstStyle>
          <a:p>
            <a:pPr lvl="0"/>
            <a:r>
              <a:rPr lang="en-US" dirty="0"/>
              <a:t>Enter text here</a:t>
            </a:r>
            <a:endParaRPr lang="en-GB" dirty="0"/>
          </a:p>
        </p:txBody>
      </p:sp>
      <p:grpSp>
        <p:nvGrpSpPr>
          <p:cNvPr id="12" name="Group 11"/>
          <p:cNvGrpSpPr>
            <a:grpSpLocks noChangeAspect="1"/>
          </p:cNvGrpSpPr>
          <p:nvPr userDrawn="1"/>
        </p:nvGrpSpPr>
        <p:grpSpPr>
          <a:xfrm>
            <a:off x="7974591" y="4447234"/>
            <a:ext cx="709402" cy="183918"/>
            <a:chOff x="4724400" y="3073400"/>
            <a:chExt cx="2743200" cy="711200"/>
          </a:xfrm>
          <a:solidFill>
            <a:schemeClr val="accent2"/>
          </a:solidFill>
        </p:grpSpPr>
        <p:sp>
          <p:nvSpPr>
            <p:cNvPr id="13" name="Freeform 5"/>
            <p:cNvSpPr>
              <a:spLocks/>
            </p:cNvSpPr>
            <p:nvPr/>
          </p:nvSpPr>
          <p:spPr bwMode="auto">
            <a:xfrm>
              <a:off x="5222875" y="3073400"/>
              <a:ext cx="133350" cy="698500"/>
            </a:xfrm>
            <a:custGeom>
              <a:avLst/>
              <a:gdLst>
                <a:gd name="T0" fmla="*/ 0 w 84"/>
                <a:gd name="T1" fmla="*/ 406 h 440"/>
                <a:gd name="T2" fmla="*/ 0 w 84"/>
                <a:gd name="T3" fmla="*/ 406 h 440"/>
                <a:gd name="T4" fmla="*/ 0 w 84"/>
                <a:gd name="T5" fmla="*/ 412 h 440"/>
                <a:gd name="T6" fmla="*/ 2 w 84"/>
                <a:gd name="T7" fmla="*/ 418 h 440"/>
                <a:gd name="T8" fmla="*/ 6 w 84"/>
                <a:gd name="T9" fmla="*/ 424 h 440"/>
                <a:gd name="T10" fmla="*/ 10 w 84"/>
                <a:gd name="T11" fmla="*/ 430 h 440"/>
                <a:gd name="T12" fmla="*/ 14 w 84"/>
                <a:gd name="T13" fmla="*/ 434 h 440"/>
                <a:gd name="T14" fmla="*/ 20 w 84"/>
                <a:gd name="T15" fmla="*/ 438 h 440"/>
                <a:gd name="T16" fmla="*/ 28 w 84"/>
                <a:gd name="T17" fmla="*/ 440 h 440"/>
                <a:gd name="T18" fmla="*/ 34 w 84"/>
                <a:gd name="T19" fmla="*/ 440 h 440"/>
                <a:gd name="T20" fmla="*/ 84 w 84"/>
                <a:gd name="T21" fmla="*/ 440 h 440"/>
                <a:gd name="T22" fmla="*/ 84 w 84"/>
                <a:gd name="T23" fmla="*/ 0 h 440"/>
                <a:gd name="T24" fmla="*/ 0 w 84"/>
                <a:gd name="T25" fmla="*/ 0 h 440"/>
                <a:gd name="T26" fmla="*/ 0 w 84"/>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40">
                  <a:moveTo>
                    <a:pt x="0" y="406"/>
                  </a:moveTo>
                  <a:lnTo>
                    <a:pt x="0" y="406"/>
                  </a:lnTo>
                  <a:lnTo>
                    <a:pt x="0" y="412"/>
                  </a:lnTo>
                  <a:lnTo>
                    <a:pt x="2" y="418"/>
                  </a:lnTo>
                  <a:lnTo>
                    <a:pt x="6" y="424"/>
                  </a:lnTo>
                  <a:lnTo>
                    <a:pt x="10" y="430"/>
                  </a:lnTo>
                  <a:lnTo>
                    <a:pt x="14" y="434"/>
                  </a:lnTo>
                  <a:lnTo>
                    <a:pt x="20" y="438"/>
                  </a:lnTo>
                  <a:lnTo>
                    <a:pt x="28" y="440"/>
                  </a:lnTo>
                  <a:lnTo>
                    <a:pt x="34" y="440"/>
                  </a:lnTo>
                  <a:lnTo>
                    <a:pt x="84" y="440"/>
                  </a:lnTo>
                  <a:lnTo>
                    <a:pt x="84"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4" name="Freeform 6"/>
            <p:cNvSpPr>
              <a:spLocks noEditPoints="1"/>
            </p:cNvSpPr>
            <p:nvPr/>
          </p:nvSpPr>
          <p:spPr bwMode="auto">
            <a:xfrm>
              <a:off x="5378450" y="3257550"/>
              <a:ext cx="523875" cy="527050"/>
            </a:xfrm>
            <a:custGeom>
              <a:avLst/>
              <a:gdLst>
                <a:gd name="T0" fmla="*/ 248 w 330"/>
                <a:gd name="T1" fmla="*/ 42 h 332"/>
                <a:gd name="T2" fmla="*/ 230 w 330"/>
                <a:gd name="T3" fmla="*/ 26 h 332"/>
                <a:gd name="T4" fmla="*/ 208 w 330"/>
                <a:gd name="T5" fmla="*/ 12 h 332"/>
                <a:gd name="T6" fmla="*/ 184 w 330"/>
                <a:gd name="T7" fmla="*/ 2 h 332"/>
                <a:gd name="T8" fmla="*/ 154 w 330"/>
                <a:gd name="T9" fmla="*/ 0 h 332"/>
                <a:gd name="T10" fmla="*/ 138 w 330"/>
                <a:gd name="T11" fmla="*/ 0 h 332"/>
                <a:gd name="T12" fmla="*/ 106 w 330"/>
                <a:gd name="T13" fmla="*/ 6 h 332"/>
                <a:gd name="T14" fmla="*/ 80 w 330"/>
                <a:gd name="T15" fmla="*/ 18 h 332"/>
                <a:gd name="T16" fmla="*/ 54 w 330"/>
                <a:gd name="T17" fmla="*/ 36 h 332"/>
                <a:gd name="T18" fmla="*/ 34 w 330"/>
                <a:gd name="T19" fmla="*/ 58 h 332"/>
                <a:gd name="T20" fmla="*/ 18 w 330"/>
                <a:gd name="T21" fmla="*/ 86 h 332"/>
                <a:gd name="T22" fmla="*/ 6 w 330"/>
                <a:gd name="T23" fmla="*/ 116 h 332"/>
                <a:gd name="T24" fmla="*/ 0 w 330"/>
                <a:gd name="T25" fmla="*/ 148 h 332"/>
                <a:gd name="T26" fmla="*/ 0 w 330"/>
                <a:gd name="T27" fmla="*/ 166 h 332"/>
                <a:gd name="T28" fmla="*/ 4 w 330"/>
                <a:gd name="T29" fmla="*/ 200 h 332"/>
                <a:gd name="T30" fmla="*/ 12 w 330"/>
                <a:gd name="T31" fmla="*/ 232 h 332"/>
                <a:gd name="T32" fmla="*/ 26 w 330"/>
                <a:gd name="T33" fmla="*/ 260 h 332"/>
                <a:gd name="T34" fmla="*/ 44 w 330"/>
                <a:gd name="T35" fmla="*/ 284 h 332"/>
                <a:gd name="T36" fmla="*/ 66 w 330"/>
                <a:gd name="T37" fmla="*/ 304 h 332"/>
                <a:gd name="T38" fmla="*/ 92 w 330"/>
                <a:gd name="T39" fmla="*/ 320 h 332"/>
                <a:gd name="T40" fmla="*/ 122 w 330"/>
                <a:gd name="T41" fmla="*/ 328 h 332"/>
                <a:gd name="T42" fmla="*/ 154 w 330"/>
                <a:gd name="T43" fmla="*/ 332 h 332"/>
                <a:gd name="T44" fmla="*/ 168 w 330"/>
                <a:gd name="T45" fmla="*/ 332 h 332"/>
                <a:gd name="T46" fmla="*/ 196 w 330"/>
                <a:gd name="T47" fmla="*/ 324 h 332"/>
                <a:gd name="T48" fmla="*/ 220 w 330"/>
                <a:gd name="T49" fmla="*/ 314 h 332"/>
                <a:gd name="T50" fmla="*/ 240 w 330"/>
                <a:gd name="T51" fmla="*/ 298 h 332"/>
                <a:gd name="T52" fmla="*/ 248 w 330"/>
                <a:gd name="T53" fmla="*/ 290 h 332"/>
                <a:gd name="T54" fmla="*/ 248 w 330"/>
                <a:gd name="T55" fmla="*/ 296 h 332"/>
                <a:gd name="T56" fmla="*/ 254 w 330"/>
                <a:gd name="T57" fmla="*/ 308 h 332"/>
                <a:gd name="T58" fmla="*/ 262 w 330"/>
                <a:gd name="T59" fmla="*/ 318 h 332"/>
                <a:gd name="T60" fmla="*/ 276 w 330"/>
                <a:gd name="T61" fmla="*/ 324 h 332"/>
                <a:gd name="T62" fmla="*/ 330 w 330"/>
                <a:gd name="T63" fmla="*/ 324 h 332"/>
                <a:gd name="T64" fmla="*/ 248 w 330"/>
                <a:gd name="T65" fmla="*/ 8 h 332"/>
                <a:gd name="T66" fmla="*/ 168 w 330"/>
                <a:gd name="T67" fmla="*/ 252 h 332"/>
                <a:gd name="T68" fmla="*/ 150 w 330"/>
                <a:gd name="T69" fmla="*/ 250 h 332"/>
                <a:gd name="T70" fmla="*/ 122 w 330"/>
                <a:gd name="T71" fmla="*/ 238 h 332"/>
                <a:gd name="T72" fmla="*/ 100 w 330"/>
                <a:gd name="T73" fmla="*/ 214 h 332"/>
                <a:gd name="T74" fmla="*/ 88 w 330"/>
                <a:gd name="T75" fmla="*/ 184 h 332"/>
                <a:gd name="T76" fmla="*/ 88 w 330"/>
                <a:gd name="T77" fmla="*/ 166 h 332"/>
                <a:gd name="T78" fmla="*/ 92 w 330"/>
                <a:gd name="T79" fmla="*/ 132 h 332"/>
                <a:gd name="T80" fmla="*/ 110 w 330"/>
                <a:gd name="T81" fmla="*/ 104 h 332"/>
                <a:gd name="T82" fmla="*/ 134 w 330"/>
                <a:gd name="T83" fmla="*/ 86 h 332"/>
                <a:gd name="T84" fmla="*/ 168 w 330"/>
                <a:gd name="T85" fmla="*/ 78 h 332"/>
                <a:gd name="T86" fmla="*/ 186 w 330"/>
                <a:gd name="T87" fmla="*/ 80 h 332"/>
                <a:gd name="T88" fmla="*/ 216 w 330"/>
                <a:gd name="T89" fmla="*/ 94 h 332"/>
                <a:gd name="T90" fmla="*/ 238 w 330"/>
                <a:gd name="T91" fmla="*/ 116 h 332"/>
                <a:gd name="T92" fmla="*/ 248 w 330"/>
                <a:gd name="T93" fmla="*/ 148 h 332"/>
                <a:gd name="T94" fmla="*/ 250 w 330"/>
                <a:gd name="T95" fmla="*/ 166 h 332"/>
                <a:gd name="T96" fmla="*/ 244 w 330"/>
                <a:gd name="T97" fmla="*/ 200 h 332"/>
                <a:gd name="T98" fmla="*/ 228 w 330"/>
                <a:gd name="T99" fmla="*/ 228 h 332"/>
                <a:gd name="T100" fmla="*/ 202 w 330"/>
                <a:gd name="T101" fmla="*/ 246 h 332"/>
                <a:gd name="T102" fmla="*/ 168 w 330"/>
                <a:gd name="T103"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0" h="332">
                  <a:moveTo>
                    <a:pt x="248" y="42"/>
                  </a:moveTo>
                  <a:lnTo>
                    <a:pt x="248" y="42"/>
                  </a:lnTo>
                  <a:lnTo>
                    <a:pt x="240" y="34"/>
                  </a:lnTo>
                  <a:lnTo>
                    <a:pt x="230" y="26"/>
                  </a:lnTo>
                  <a:lnTo>
                    <a:pt x="220" y="18"/>
                  </a:lnTo>
                  <a:lnTo>
                    <a:pt x="208" y="12"/>
                  </a:lnTo>
                  <a:lnTo>
                    <a:pt x="196" y="6"/>
                  </a:lnTo>
                  <a:lnTo>
                    <a:pt x="184" y="2"/>
                  </a:lnTo>
                  <a:lnTo>
                    <a:pt x="168" y="0"/>
                  </a:lnTo>
                  <a:lnTo>
                    <a:pt x="154" y="0"/>
                  </a:lnTo>
                  <a:lnTo>
                    <a:pt x="154" y="0"/>
                  </a:lnTo>
                  <a:lnTo>
                    <a:pt x="138" y="0"/>
                  </a:lnTo>
                  <a:lnTo>
                    <a:pt x="122" y="2"/>
                  </a:lnTo>
                  <a:lnTo>
                    <a:pt x="106" y="6"/>
                  </a:lnTo>
                  <a:lnTo>
                    <a:pt x="92" y="12"/>
                  </a:lnTo>
                  <a:lnTo>
                    <a:pt x="80" y="18"/>
                  </a:lnTo>
                  <a:lnTo>
                    <a:pt x="66" y="28"/>
                  </a:lnTo>
                  <a:lnTo>
                    <a:pt x="54" y="36"/>
                  </a:lnTo>
                  <a:lnTo>
                    <a:pt x="44" y="48"/>
                  </a:lnTo>
                  <a:lnTo>
                    <a:pt x="34" y="58"/>
                  </a:lnTo>
                  <a:lnTo>
                    <a:pt x="26" y="72"/>
                  </a:lnTo>
                  <a:lnTo>
                    <a:pt x="18" y="86"/>
                  </a:lnTo>
                  <a:lnTo>
                    <a:pt x="12" y="100"/>
                  </a:lnTo>
                  <a:lnTo>
                    <a:pt x="6" y="116"/>
                  </a:lnTo>
                  <a:lnTo>
                    <a:pt x="4" y="132"/>
                  </a:lnTo>
                  <a:lnTo>
                    <a:pt x="0" y="148"/>
                  </a:lnTo>
                  <a:lnTo>
                    <a:pt x="0" y="166"/>
                  </a:lnTo>
                  <a:lnTo>
                    <a:pt x="0" y="166"/>
                  </a:lnTo>
                  <a:lnTo>
                    <a:pt x="0" y="184"/>
                  </a:lnTo>
                  <a:lnTo>
                    <a:pt x="4" y="200"/>
                  </a:lnTo>
                  <a:lnTo>
                    <a:pt x="6" y="216"/>
                  </a:lnTo>
                  <a:lnTo>
                    <a:pt x="12" y="232"/>
                  </a:lnTo>
                  <a:lnTo>
                    <a:pt x="18" y="246"/>
                  </a:lnTo>
                  <a:lnTo>
                    <a:pt x="26" y="260"/>
                  </a:lnTo>
                  <a:lnTo>
                    <a:pt x="34" y="272"/>
                  </a:lnTo>
                  <a:lnTo>
                    <a:pt x="44" y="284"/>
                  </a:lnTo>
                  <a:lnTo>
                    <a:pt x="54" y="294"/>
                  </a:lnTo>
                  <a:lnTo>
                    <a:pt x="66" y="304"/>
                  </a:lnTo>
                  <a:lnTo>
                    <a:pt x="80" y="312"/>
                  </a:lnTo>
                  <a:lnTo>
                    <a:pt x="92" y="320"/>
                  </a:lnTo>
                  <a:lnTo>
                    <a:pt x="106" y="324"/>
                  </a:lnTo>
                  <a:lnTo>
                    <a:pt x="122" y="328"/>
                  </a:lnTo>
                  <a:lnTo>
                    <a:pt x="138" y="332"/>
                  </a:lnTo>
                  <a:lnTo>
                    <a:pt x="154" y="332"/>
                  </a:lnTo>
                  <a:lnTo>
                    <a:pt x="154" y="332"/>
                  </a:lnTo>
                  <a:lnTo>
                    <a:pt x="168" y="332"/>
                  </a:lnTo>
                  <a:lnTo>
                    <a:pt x="184" y="328"/>
                  </a:lnTo>
                  <a:lnTo>
                    <a:pt x="196" y="324"/>
                  </a:lnTo>
                  <a:lnTo>
                    <a:pt x="208" y="320"/>
                  </a:lnTo>
                  <a:lnTo>
                    <a:pt x="220" y="314"/>
                  </a:lnTo>
                  <a:lnTo>
                    <a:pt x="230" y="306"/>
                  </a:lnTo>
                  <a:lnTo>
                    <a:pt x="240" y="298"/>
                  </a:lnTo>
                  <a:lnTo>
                    <a:pt x="248" y="288"/>
                  </a:lnTo>
                  <a:lnTo>
                    <a:pt x="248" y="290"/>
                  </a:lnTo>
                  <a:lnTo>
                    <a:pt x="248" y="290"/>
                  </a:lnTo>
                  <a:lnTo>
                    <a:pt x="248" y="296"/>
                  </a:lnTo>
                  <a:lnTo>
                    <a:pt x="250" y="302"/>
                  </a:lnTo>
                  <a:lnTo>
                    <a:pt x="254" y="308"/>
                  </a:lnTo>
                  <a:lnTo>
                    <a:pt x="258" y="314"/>
                  </a:lnTo>
                  <a:lnTo>
                    <a:pt x="262" y="318"/>
                  </a:lnTo>
                  <a:lnTo>
                    <a:pt x="268" y="322"/>
                  </a:lnTo>
                  <a:lnTo>
                    <a:pt x="276" y="324"/>
                  </a:lnTo>
                  <a:lnTo>
                    <a:pt x="282" y="324"/>
                  </a:lnTo>
                  <a:lnTo>
                    <a:pt x="330" y="324"/>
                  </a:lnTo>
                  <a:lnTo>
                    <a:pt x="330" y="8"/>
                  </a:lnTo>
                  <a:lnTo>
                    <a:pt x="248" y="8"/>
                  </a:lnTo>
                  <a:lnTo>
                    <a:pt x="248" y="42"/>
                  </a:lnTo>
                  <a:close/>
                  <a:moveTo>
                    <a:pt x="168" y="252"/>
                  </a:moveTo>
                  <a:lnTo>
                    <a:pt x="168" y="252"/>
                  </a:lnTo>
                  <a:lnTo>
                    <a:pt x="150" y="250"/>
                  </a:lnTo>
                  <a:lnTo>
                    <a:pt x="134" y="246"/>
                  </a:lnTo>
                  <a:lnTo>
                    <a:pt x="122" y="238"/>
                  </a:lnTo>
                  <a:lnTo>
                    <a:pt x="110" y="228"/>
                  </a:lnTo>
                  <a:lnTo>
                    <a:pt x="100" y="214"/>
                  </a:lnTo>
                  <a:lnTo>
                    <a:pt x="92" y="200"/>
                  </a:lnTo>
                  <a:lnTo>
                    <a:pt x="88" y="184"/>
                  </a:lnTo>
                  <a:lnTo>
                    <a:pt x="88" y="166"/>
                  </a:lnTo>
                  <a:lnTo>
                    <a:pt x="88" y="166"/>
                  </a:lnTo>
                  <a:lnTo>
                    <a:pt x="88" y="148"/>
                  </a:lnTo>
                  <a:lnTo>
                    <a:pt x="92" y="132"/>
                  </a:lnTo>
                  <a:lnTo>
                    <a:pt x="100" y="116"/>
                  </a:lnTo>
                  <a:lnTo>
                    <a:pt x="110" y="104"/>
                  </a:lnTo>
                  <a:lnTo>
                    <a:pt x="122" y="94"/>
                  </a:lnTo>
                  <a:lnTo>
                    <a:pt x="134" y="86"/>
                  </a:lnTo>
                  <a:lnTo>
                    <a:pt x="150" y="80"/>
                  </a:lnTo>
                  <a:lnTo>
                    <a:pt x="168" y="78"/>
                  </a:lnTo>
                  <a:lnTo>
                    <a:pt x="168" y="78"/>
                  </a:lnTo>
                  <a:lnTo>
                    <a:pt x="186" y="80"/>
                  </a:lnTo>
                  <a:lnTo>
                    <a:pt x="202" y="86"/>
                  </a:lnTo>
                  <a:lnTo>
                    <a:pt x="216" y="94"/>
                  </a:lnTo>
                  <a:lnTo>
                    <a:pt x="228" y="104"/>
                  </a:lnTo>
                  <a:lnTo>
                    <a:pt x="238" y="116"/>
                  </a:lnTo>
                  <a:lnTo>
                    <a:pt x="244" y="132"/>
                  </a:lnTo>
                  <a:lnTo>
                    <a:pt x="248" y="148"/>
                  </a:lnTo>
                  <a:lnTo>
                    <a:pt x="250" y="166"/>
                  </a:lnTo>
                  <a:lnTo>
                    <a:pt x="250" y="166"/>
                  </a:lnTo>
                  <a:lnTo>
                    <a:pt x="248" y="184"/>
                  </a:lnTo>
                  <a:lnTo>
                    <a:pt x="244" y="200"/>
                  </a:lnTo>
                  <a:lnTo>
                    <a:pt x="238" y="216"/>
                  </a:lnTo>
                  <a:lnTo>
                    <a:pt x="228" y="228"/>
                  </a:lnTo>
                  <a:lnTo>
                    <a:pt x="216" y="238"/>
                  </a:lnTo>
                  <a:lnTo>
                    <a:pt x="202" y="246"/>
                  </a:lnTo>
                  <a:lnTo>
                    <a:pt x="186" y="252"/>
                  </a:lnTo>
                  <a:lnTo>
                    <a:pt x="168" y="252"/>
                  </a:lnTo>
                  <a:lnTo>
                    <a:pt x="168"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5" name="Freeform 7"/>
            <p:cNvSpPr>
              <a:spLocks/>
            </p:cNvSpPr>
            <p:nvPr/>
          </p:nvSpPr>
          <p:spPr bwMode="auto">
            <a:xfrm>
              <a:off x="5937250" y="3073400"/>
              <a:ext cx="136525" cy="698500"/>
            </a:xfrm>
            <a:custGeom>
              <a:avLst/>
              <a:gdLst>
                <a:gd name="T0" fmla="*/ 0 w 86"/>
                <a:gd name="T1" fmla="*/ 406 h 440"/>
                <a:gd name="T2" fmla="*/ 0 w 86"/>
                <a:gd name="T3" fmla="*/ 406 h 440"/>
                <a:gd name="T4" fmla="*/ 2 w 86"/>
                <a:gd name="T5" fmla="*/ 412 h 440"/>
                <a:gd name="T6" fmla="*/ 4 w 86"/>
                <a:gd name="T7" fmla="*/ 418 h 440"/>
                <a:gd name="T8" fmla="*/ 6 w 86"/>
                <a:gd name="T9" fmla="*/ 424 h 440"/>
                <a:gd name="T10" fmla="*/ 12 w 86"/>
                <a:gd name="T11" fmla="*/ 430 h 440"/>
                <a:gd name="T12" fmla="*/ 16 w 86"/>
                <a:gd name="T13" fmla="*/ 434 h 440"/>
                <a:gd name="T14" fmla="*/ 22 w 86"/>
                <a:gd name="T15" fmla="*/ 438 h 440"/>
                <a:gd name="T16" fmla="*/ 28 w 86"/>
                <a:gd name="T17" fmla="*/ 440 h 440"/>
                <a:gd name="T18" fmla="*/ 36 w 86"/>
                <a:gd name="T19" fmla="*/ 440 h 440"/>
                <a:gd name="T20" fmla="*/ 86 w 86"/>
                <a:gd name="T21" fmla="*/ 440 h 440"/>
                <a:gd name="T22" fmla="*/ 86 w 86"/>
                <a:gd name="T23" fmla="*/ 0 h 440"/>
                <a:gd name="T24" fmla="*/ 0 w 86"/>
                <a:gd name="T25" fmla="*/ 0 h 440"/>
                <a:gd name="T26" fmla="*/ 0 w 86"/>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440">
                  <a:moveTo>
                    <a:pt x="0" y="406"/>
                  </a:moveTo>
                  <a:lnTo>
                    <a:pt x="0" y="406"/>
                  </a:lnTo>
                  <a:lnTo>
                    <a:pt x="2" y="412"/>
                  </a:lnTo>
                  <a:lnTo>
                    <a:pt x="4" y="418"/>
                  </a:lnTo>
                  <a:lnTo>
                    <a:pt x="6" y="424"/>
                  </a:lnTo>
                  <a:lnTo>
                    <a:pt x="12" y="430"/>
                  </a:lnTo>
                  <a:lnTo>
                    <a:pt x="16" y="434"/>
                  </a:lnTo>
                  <a:lnTo>
                    <a:pt x="22" y="438"/>
                  </a:lnTo>
                  <a:lnTo>
                    <a:pt x="28" y="440"/>
                  </a:lnTo>
                  <a:lnTo>
                    <a:pt x="36" y="440"/>
                  </a:lnTo>
                  <a:lnTo>
                    <a:pt x="86" y="440"/>
                  </a:lnTo>
                  <a:lnTo>
                    <a:pt x="86"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3" name="Freeform 8"/>
            <p:cNvSpPr>
              <a:spLocks noEditPoints="1"/>
            </p:cNvSpPr>
            <p:nvPr/>
          </p:nvSpPr>
          <p:spPr bwMode="auto">
            <a:xfrm>
              <a:off x="6096000" y="3257550"/>
              <a:ext cx="539750" cy="527050"/>
            </a:xfrm>
            <a:custGeom>
              <a:avLst/>
              <a:gdLst>
                <a:gd name="T0" fmla="*/ 170 w 340"/>
                <a:gd name="T1" fmla="*/ 0 h 332"/>
                <a:gd name="T2" fmla="*/ 134 w 340"/>
                <a:gd name="T3" fmla="*/ 2 h 332"/>
                <a:gd name="T4" fmla="*/ 102 w 340"/>
                <a:gd name="T5" fmla="*/ 12 h 332"/>
                <a:gd name="T6" fmla="*/ 72 w 340"/>
                <a:gd name="T7" fmla="*/ 26 h 332"/>
                <a:gd name="T8" fmla="*/ 48 w 340"/>
                <a:gd name="T9" fmla="*/ 46 h 332"/>
                <a:gd name="T10" fmla="*/ 28 w 340"/>
                <a:gd name="T11" fmla="*/ 72 h 332"/>
                <a:gd name="T12" fmla="*/ 12 w 340"/>
                <a:gd name="T13" fmla="*/ 100 h 332"/>
                <a:gd name="T14" fmla="*/ 2 w 340"/>
                <a:gd name="T15" fmla="*/ 132 h 332"/>
                <a:gd name="T16" fmla="*/ 0 w 340"/>
                <a:gd name="T17" fmla="*/ 166 h 332"/>
                <a:gd name="T18" fmla="*/ 0 w 340"/>
                <a:gd name="T19" fmla="*/ 184 h 332"/>
                <a:gd name="T20" fmla="*/ 6 w 340"/>
                <a:gd name="T21" fmla="*/ 216 h 332"/>
                <a:gd name="T22" fmla="*/ 20 w 340"/>
                <a:gd name="T23" fmla="*/ 246 h 332"/>
                <a:gd name="T24" fmla="*/ 38 w 340"/>
                <a:gd name="T25" fmla="*/ 272 h 332"/>
                <a:gd name="T26" fmla="*/ 60 w 340"/>
                <a:gd name="T27" fmla="*/ 296 h 332"/>
                <a:gd name="T28" fmla="*/ 86 w 340"/>
                <a:gd name="T29" fmla="*/ 312 h 332"/>
                <a:gd name="T30" fmla="*/ 118 w 340"/>
                <a:gd name="T31" fmla="*/ 324 h 332"/>
                <a:gd name="T32" fmla="*/ 152 w 340"/>
                <a:gd name="T33" fmla="*/ 332 h 332"/>
                <a:gd name="T34" fmla="*/ 170 w 340"/>
                <a:gd name="T35" fmla="*/ 332 h 332"/>
                <a:gd name="T36" fmla="*/ 206 w 340"/>
                <a:gd name="T37" fmla="*/ 328 h 332"/>
                <a:gd name="T38" fmla="*/ 238 w 340"/>
                <a:gd name="T39" fmla="*/ 320 h 332"/>
                <a:gd name="T40" fmla="*/ 268 w 340"/>
                <a:gd name="T41" fmla="*/ 304 h 332"/>
                <a:gd name="T42" fmla="*/ 292 w 340"/>
                <a:gd name="T43" fmla="*/ 284 h 332"/>
                <a:gd name="T44" fmla="*/ 312 w 340"/>
                <a:gd name="T45" fmla="*/ 260 h 332"/>
                <a:gd name="T46" fmla="*/ 328 w 340"/>
                <a:gd name="T47" fmla="*/ 232 h 332"/>
                <a:gd name="T48" fmla="*/ 338 w 340"/>
                <a:gd name="T49" fmla="*/ 200 h 332"/>
                <a:gd name="T50" fmla="*/ 340 w 340"/>
                <a:gd name="T51" fmla="*/ 166 h 332"/>
                <a:gd name="T52" fmla="*/ 340 w 340"/>
                <a:gd name="T53" fmla="*/ 148 h 332"/>
                <a:gd name="T54" fmla="*/ 334 w 340"/>
                <a:gd name="T55" fmla="*/ 116 h 332"/>
                <a:gd name="T56" fmla="*/ 322 w 340"/>
                <a:gd name="T57" fmla="*/ 84 h 332"/>
                <a:gd name="T58" fmla="*/ 304 w 340"/>
                <a:gd name="T59" fmla="*/ 58 h 332"/>
                <a:gd name="T60" fmla="*/ 280 w 340"/>
                <a:gd name="T61" fmla="*/ 36 h 332"/>
                <a:gd name="T62" fmla="*/ 254 w 340"/>
                <a:gd name="T63" fmla="*/ 18 h 332"/>
                <a:gd name="T64" fmla="*/ 222 w 340"/>
                <a:gd name="T65" fmla="*/ 6 h 332"/>
                <a:gd name="T66" fmla="*/ 188 w 340"/>
                <a:gd name="T67" fmla="*/ 0 h 332"/>
                <a:gd name="T68" fmla="*/ 170 w 340"/>
                <a:gd name="T69" fmla="*/ 0 h 332"/>
                <a:gd name="T70" fmla="*/ 170 w 340"/>
                <a:gd name="T71" fmla="*/ 252 h 332"/>
                <a:gd name="T72" fmla="*/ 136 w 340"/>
                <a:gd name="T73" fmla="*/ 246 h 332"/>
                <a:gd name="T74" fmla="*/ 110 w 340"/>
                <a:gd name="T75" fmla="*/ 228 h 332"/>
                <a:gd name="T76" fmla="*/ 92 w 340"/>
                <a:gd name="T77" fmla="*/ 200 h 332"/>
                <a:gd name="T78" fmla="*/ 86 w 340"/>
                <a:gd name="T79" fmla="*/ 166 h 332"/>
                <a:gd name="T80" fmla="*/ 88 w 340"/>
                <a:gd name="T81" fmla="*/ 148 h 332"/>
                <a:gd name="T82" fmla="*/ 100 w 340"/>
                <a:gd name="T83" fmla="*/ 116 h 332"/>
                <a:gd name="T84" fmla="*/ 122 w 340"/>
                <a:gd name="T85" fmla="*/ 92 h 332"/>
                <a:gd name="T86" fmla="*/ 152 w 340"/>
                <a:gd name="T87" fmla="*/ 80 h 332"/>
                <a:gd name="T88" fmla="*/ 170 w 340"/>
                <a:gd name="T89" fmla="*/ 78 h 332"/>
                <a:gd name="T90" fmla="*/ 204 w 340"/>
                <a:gd name="T91" fmla="*/ 86 h 332"/>
                <a:gd name="T92" fmla="*/ 230 w 340"/>
                <a:gd name="T93" fmla="*/ 102 h 332"/>
                <a:gd name="T94" fmla="*/ 248 w 340"/>
                <a:gd name="T95" fmla="*/ 130 h 332"/>
                <a:gd name="T96" fmla="*/ 254 w 340"/>
                <a:gd name="T97" fmla="*/ 166 h 332"/>
                <a:gd name="T98" fmla="*/ 252 w 340"/>
                <a:gd name="T99" fmla="*/ 184 h 332"/>
                <a:gd name="T100" fmla="*/ 240 w 340"/>
                <a:gd name="T101" fmla="*/ 216 h 332"/>
                <a:gd name="T102" fmla="*/ 218 w 340"/>
                <a:gd name="T103" fmla="*/ 238 h 332"/>
                <a:gd name="T104" fmla="*/ 188 w 340"/>
                <a:gd name="T105" fmla="*/ 252 h 332"/>
                <a:gd name="T106" fmla="*/ 170 w 340"/>
                <a:gd name="T107"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0" h="332">
                  <a:moveTo>
                    <a:pt x="170" y="0"/>
                  </a:moveTo>
                  <a:lnTo>
                    <a:pt x="170" y="0"/>
                  </a:lnTo>
                  <a:lnTo>
                    <a:pt x="152" y="0"/>
                  </a:lnTo>
                  <a:lnTo>
                    <a:pt x="134" y="2"/>
                  </a:lnTo>
                  <a:lnTo>
                    <a:pt x="118" y="6"/>
                  </a:lnTo>
                  <a:lnTo>
                    <a:pt x="102" y="12"/>
                  </a:lnTo>
                  <a:lnTo>
                    <a:pt x="86" y="18"/>
                  </a:lnTo>
                  <a:lnTo>
                    <a:pt x="72" y="26"/>
                  </a:lnTo>
                  <a:lnTo>
                    <a:pt x="60" y="36"/>
                  </a:lnTo>
                  <a:lnTo>
                    <a:pt x="48" y="46"/>
                  </a:lnTo>
                  <a:lnTo>
                    <a:pt x="38" y="58"/>
                  </a:lnTo>
                  <a:lnTo>
                    <a:pt x="28" y="72"/>
                  </a:lnTo>
                  <a:lnTo>
                    <a:pt x="20" y="84"/>
                  </a:lnTo>
                  <a:lnTo>
                    <a:pt x="12" y="100"/>
                  </a:lnTo>
                  <a:lnTo>
                    <a:pt x="6" y="116"/>
                  </a:lnTo>
                  <a:lnTo>
                    <a:pt x="2" y="132"/>
                  </a:lnTo>
                  <a:lnTo>
                    <a:pt x="0" y="148"/>
                  </a:lnTo>
                  <a:lnTo>
                    <a:pt x="0" y="166"/>
                  </a:lnTo>
                  <a:lnTo>
                    <a:pt x="0" y="166"/>
                  </a:lnTo>
                  <a:lnTo>
                    <a:pt x="0" y="184"/>
                  </a:lnTo>
                  <a:lnTo>
                    <a:pt x="2" y="200"/>
                  </a:lnTo>
                  <a:lnTo>
                    <a:pt x="6" y="216"/>
                  </a:lnTo>
                  <a:lnTo>
                    <a:pt x="12" y="232"/>
                  </a:lnTo>
                  <a:lnTo>
                    <a:pt x="20" y="246"/>
                  </a:lnTo>
                  <a:lnTo>
                    <a:pt x="28" y="260"/>
                  </a:lnTo>
                  <a:lnTo>
                    <a:pt x="38" y="272"/>
                  </a:lnTo>
                  <a:lnTo>
                    <a:pt x="48" y="284"/>
                  </a:lnTo>
                  <a:lnTo>
                    <a:pt x="60" y="296"/>
                  </a:lnTo>
                  <a:lnTo>
                    <a:pt x="72" y="304"/>
                  </a:lnTo>
                  <a:lnTo>
                    <a:pt x="86" y="312"/>
                  </a:lnTo>
                  <a:lnTo>
                    <a:pt x="102" y="320"/>
                  </a:lnTo>
                  <a:lnTo>
                    <a:pt x="118" y="324"/>
                  </a:lnTo>
                  <a:lnTo>
                    <a:pt x="134" y="328"/>
                  </a:lnTo>
                  <a:lnTo>
                    <a:pt x="152" y="332"/>
                  </a:lnTo>
                  <a:lnTo>
                    <a:pt x="170" y="332"/>
                  </a:lnTo>
                  <a:lnTo>
                    <a:pt x="170" y="332"/>
                  </a:lnTo>
                  <a:lnTo>
                    <a:pt x="188" y="332"/>
                  </a:lnTo>
                  <a:lnTo>
                    <a:pt x="206" y="328"/>
                  </a:lnTo>
                  <a:lnTo>
                    <a:pt x="222" y="324"/>
                  </a:lnTo>
                  <a:lnTo>
                    <a:pt x="238" y="320"/>
                  </a:lnTo>
                  <a:lnTo>
                    <a:pt x="254" y="312"/>
                  </a:lnTo>
                  <a:lnTo>
                    <a:pt x="268" y="304"/>
                  </a:lnTo>
                  <a:lnTo>
                    <a:pt x="280" y="296"/>
                  </a:lnTo>
                  <a:lnTo>
                    <a:pt x="292" y="284"/>
                  </a:lnTo>
                  <a:lnTo>
                    <a:pt x="304" y="272"/>
                  </a:lnTo>
                  <a:lnTo>
                    <a:pt x="312" y="260"/>
                  </a:lnTo>
                  <a:lnTo>
                    <a:pt x="322" y="246"/>
                  </a:lnTo>
                  <a:lnTo>
                    <a:pt x="328" y="232"/>
                  </a:lnTo>
                  <a:lnTo>
                    <a:pt x="334" y="216"/>
                  </a:lnTo>
                  <a:lnTo>
                    <a:pt x="338" y="200"/>
                  </a:lnTo>
                  <a:lnTo>
                    <a:pt x="340" y="184"/>
                  </a:lnTo>
                  <a:lnTo>
                    <a:pt x="340" y="166"/>
                  </a:lnTo>
                  <a:lnTo>
                    <a:pt x="340" y="166"/>
                  </a:lnTo>
                  <a:lnTo>
                    <a:pt x="340" y="148"/>
                  </a:lnTo>
                  <a:lnTo>
                    <a:pt x="338" y="132"/>
                  </a:lnTo>
                  <a:lnTo>
                    <a:pt x="334" y="116"/>
                  </a:lnTo>
                  <a:lnTo>
                    <a:pt x="328" y="100"/>
                  </a:lnTo>
                  <a:lnTo>
                    <a:pt x="322" y="84"/>
                  </a:lnTo>
                  <a:lnTo>
                    <a:pt x="312" y="72"/>
                  </a:lnTo>
                  <a:lnTo>
                    <a:pt x="304" y="58"/>
                  </a:lnTo>
                  <a:lnTo>
                    <a:pt x="292" y="46"/>
                  </a:lnTo>
                  <a:lnTo>
                    <a:pt x="280" y="36"/>
                  </a:lnTo>
                  <a:lnTo>
                    <a:pt x="268" y="26"/>
                  </a:lnTo>
                  <a:lnTo>
                    <a:pt x="254" y="18"/>
                  </a:lnTo>
                  <a:lnTo>
                    <a:pt x="238" y="12"/>
                  </a:lnTo>
                  <a:lnTo>
                    <a:pt x="222" y="6"/>
                  </a:lnTo>
                  <a:lnTo>
                    <a:pt x="206" y="2"/>
                  </a:lnTo>
                  <a:lnTo>
                    <a:pt x="188" y="0"/>
                  </a:lnTo>
                  <a:lnTo>
                    <a:pt x="170" y="0"/>
                  </a:lnTo>
                  <a:lnTo>
                    <a:pt x="170" y="0"/>
                  </a:lnTo>
                  <a:close/>
                  <a:moveTo>
                    <a:pt x="170" y="252"/>
                  </a:moveTo>
                  <a:lnTo>
                    <a:pt x="170" y="252"/>
                  </a:lnTo>
                  <a:lnTo>
                    <a:pt x="152" y="252"/>
                  </a:lnTo>
                  <a:lnTo>
                    <a:pt x="136" y="246"/>
                  </a:lnTo>
                  <a:lnTo>
                    <a:pt x="122" y="238"/>
                  </a:lnTo>
                  <a:lnTo>
                    <a:pt x="110" y="228"/>
                  </a:lnTo>
                  <a:lnTo>
                    <a:pt x="100" y="216"/>
                  </a:lnTo>
                  <a:lnTo>
                    <a:pt x="92" y="200"/>
                  </a:lnTo>
                  <a:lnTo>
                    <a:pt x="88" y="184"/>
                  </a:lnTo>
                  <a:lnTo>
                    <a:pt x="86" y="166"/>
                  </a:lnTo>
                  <a:lnTo>
                    <a:pt x="86" y="166"/>
                  </a:lnTo>
                  <a:lnTo>
                    <a:pt x="88" y="148"/>
                  </a:lnTo>
                  <a:lnTo>
                    <a:pt x="92" y="130"/>
                  </a:lnTo>
                  <a:lnTo>
                    <a:pt x="100" y="116"/>
                  </a:lnTo>
                  <a:lnTo>
                    <a:pt x="110" y="102"/>
                  </a:lnTo>
                  <a:lnTo>
                    <a:pt x="122" y="92"/>
                  </a:lnTo>
                  <a:lnTo>
                    <a:pt x="136" y="86"/>
                  </a:lnTo>
                  <a:lnTo>
                    <a:pt x="152" y="80"/>
                  </a:lnTo>
                  <a:lnTo>
                    <a:pt x="170" y="78"/>
                  </a:lnTo>
                  <a:lnTo>
                    <a:pt x="170" y="78"/>
                  </a:lnTo>
                  <a:lnTo>
                    <a:pt x="188" y="80"/>
                  </a:lnTo>
                  <a:lnTo>
                    <a:pt x="204" y="86"/>
                  </a:lnTo>
                  <a:lnTo>
                    <a:pt x="218" y="92"/>
                  </a:lnTo>
                  <a:lnTo>
                    <a:pt x="230" y="102"/>
                  </a:lnTo>
                  <a:lnTo>
                    <a:pt x="240" y="116"/>
                  </a:lnTo>
                  <a:lnTo>
                    <a:pt x="248" y="130"/>
                  </a:lnTo>
                  <a:lnTo>
                    <a:pt x="252" y="148"/>
                  </a:lnTo>
                  <a:lnTo>
                    <a:pt x="254" y="166"/>
                  </a:lnTo>
                  <a:lnTo>
                    <a:pt x="254" y="166"/>
                  </a:lnTo>
                  <a:lnTo>
                    <a:pt x="252" y="184"/>
                  </a:lnTo>
                  <a:lnTo>
                    <a:pt x="248" y="200"/>
                  </a:lnTo>
                  <a:lnTo>
                    <a:pt x="240" y="216"/>
                  </a:lnTo>
                  <a:lnTo>
                    <a:pt x="230" y="228"/>
                  </a:lnTo>
                  <a:lnTo>
                    <a:pt x="218" y="238"/>
                  </a:lnTo>
                  <a:lnTo>
                    <a:pt x="204" y="246"/>
                  </a:lnTo>
                  <a:lnTo>
                    <a:pt x="188" y="252"/>
                  </a:lnTo>
                  <a:lnTo>
                    <a:pt x="170" y="252"/>
                  </a:lnTo>
                  <a:lnTo>
                    <a:pt x="170"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4" name="Freeform 9"/>
            <p:cNvSpPr>
              <a:spLocks/>
            </p:cNvSpPr>
            <p:nvPr/>
          </p:nvSpPr>
          <p:spPr bwMode="auto">
            <a:xfrm>
              <a:off x="6654800" y="3257550"/>
              <a:ext cx="812800" cy="514350"/>
            </a:xfrm>
            <a:custGeom>
              <a:avLst/>
              <a:gdLst>
                <a:gd name="T0" fmla="*/ 388 w 512"/>
                <a:gd name="T1" fmla="*/ 0 h 324"/>
                <a:gd name="T2" fmla="*/ 356 w 512"/>
                <a:gd name="T3" fmla="*/ 2 h 324"/>
                <a:gd name="T4" fmla="*/ 328 w 512"/>
                <a:gd name="T5" fmla="*/ 12 h 324"/>
                <a:gd name="T6" fmla="*/ 302 w 512"/>
                <a:gd name="T7" fmla="*/ 28 h 324"/>
                <a:gd name="T8" fmla="*/ 280 w 512"/>
                <a:gd name="T9" fmla="*/ 54 h 324"/>
                <a:gd name="T10" fmla="*/ 272 w 512"/>
                <a:gd name="T11" fmla="*/ 42 h 324"/>
                <a:gd name="T12" fmla="*/ 250 w 512"/>
                <a:gd name="T13" fmla="*/ 22 h 324"/>
                <a:gd name="T14" fmla="*/ 224 w 512"/>
                <a:gd name="T15" fmla="*/ 8 h 324"/>
                <a:gd name="T16" fmla="*/ 192 w 512"/>
                <a:gd name="T17" fmla="*/ 0 h 324"/>
                <a:gd name="T18" fmla="*/ 176 w 512"/>
                <a:gd name="T19" fmla="*/ 0 h 324"/>
                <a:gd name="T20" fmla="*/ 150 w 512"/>
                <a:gd name="T21" fmla="*/ 2 h 324"/>
                <a:gd name="T22" fmla="*/ 124 w 512"/>
                <a:gd name="T23" fmla="*/ 10 h 324"/>
                <a:gd name="T24" fmla="*/ 102 w 512"/>
                <a:gd name="T25" fmla="*/ 24 h 324"/>
                <a:gd name="T26" fmla="*/ 84 w 512"/>
                <a:gd name="T27" fmla="*/ 46 h 324"/>
                <a:gd name="T28" fmla="*/ 0 w 512"/>
                <a:gd name="T29" fmla="*/ 8 h 324"/>
                <a:gd name="T30" fmla="*/ 0 w 512"/>
                <a:gd name="T31" fmla="*/ 290 h 324"/>
                <a:gd name="T32" fmla="*/ 4 w 512"/>
                <a:gd name="T33" fmla="*/ 302 h 324"/>
                <a:gd name="T34" fmla="*/ 10 w 512"/>
                <a:gd name="T35" fmla="*/ 314 h 324"/>
                <a:gd name="T36" fmla="*/ 22 w 512"/>
                <a:gd name="T37" fmla="*/ 322 h 324"/>
                <a:gd name="T38" fmla="*/ 34 w 512"/>
                <a:gd name="T39" fmla="*/ 324 h 324"/>
                <a:gd name="T40" fmla="*/ 86 w 512"/>
                <a:gd name="T41" fmla="*/ 150 h 324"/>
                <a:gd name="T42" fmla="*/ 86 w 512"/>
                <a:gd name="T43" fmla="*/ 134 h 324"/>
                <a:gd name="T44" fmla="*/ 96 w 512"/>
                <a:gd name="T45" fmla="*/ 108 h 324"/>
                <a:gd name="T46" fmla="*/ 116 w 512"/>
                <a:gd name="T47" fmla="*/ 90 h 324"/>
                <a:gd name="T48" fmla="*/ 138 w 512"/>
                <a:gd name="T49" fmla="*/ 80 h 324"/>
                <a:gd name="T50" fmla="*/ 152 w 512"/>
                <a:gd name="T51" fmla="*/ 80 h 324"/>
                <a:gd name="T52" fmla="*/ 178 w 512"/>
                <a:gd name="T53" fmla="*/ 84 h 324"/>
                <a:gd name="T54" fmla="*/ 198 w 512"/>
                <a:gd name="T55" fmla="*/ 98 h 324"/>
                <a:gd name="T56" fmla="*/ 210 w 512"/>
                <a:gd name="T57" fmla="*/ 120 h 324"/>
                <a:gd name="T58" fmla="*/ 214 w 512"/>
                <a:gd name="T59" fmla="*/ 150 h 324"/>
                <a:gd name="T60" fmla="*/ 214 w 512"/>
                <a:gd name="T61" fmla="*/ 290 h 324"/>
                <a:gd name="T62" fmla="*/ 216 w 512"/>
                <a:gd name="T63" fmla="*/ 302 h 324"/>
                <a:gd name="T64" fmla="*/ 224 w 512"/>
                <a:gd name="T65" fmla="*/ 314 h 324"/>
                <a:gd name="T66" fmla="*/ 234 w 512"/>
                <a:gd name="T67" fmla="*/ 322 h 324"/>
                <a:gd name="T68" fmla="*/ 248 w 512"/>
                <a:gd name="T69" fmla="*/ 324 h 324"/>
                <a:gd name="T70" fmla="*/ 298 w 512"/>
                <a:gd name="T71" fmla="*/ 150 h 324"/>
                <a:gd name="T72" fmla="*/ 300 w 512"/>
                <a:gd name="T73" fmla="*/ 134 h 324"/>
                <a:gd name="T74" fmla="*/ 310 w 512"/>
                <a:gd name="T75" fmla="*/ 108 h 324"/>
                <a:gd name="T76" fmla="*/ 328 w 512"/>
                <a:gd name="T77" fmla="*/ 90 h 324"/>
                <a:gd name="T78" fmla="*/ 352 w 512"/>
                <a:gd name="T79" fmla="*/ 80 h 324"/>
                <a:gd name="T80" fmla="*/ 366 w 512"/>
                <a:gd name="T81" fmla="*/ 80 h 324"/>
                <a:gd name="T82" fmla="*/ 392 w 512"/>
                <a:gd name="T83" fmla="*/ 84 h 324"/>
                <a:gd name="T84" fmla="*/ 410 w 512"/>
                <a:gd name="T85" fmla="*/ 98 h 324"/>
                <a:gd name="T86" fmla="*/ 424 w 512"/>
                <a:gd name="T87" fmla="*/ 120 h 324"/>
                <a:gd name="T88" fmla="*/ 428 w 512"/>
                <a:gd name="T89" fmla="*/ 150 h 324"/>
                <a:gd name="T90" fmla="*/ 428 w 512"/>
                <a:gd name="T91" fmla="*/ 290 h 324"/>
                <a:gd name="T92" fmla="*/ 430 w 512"/>
                <a:gd name="T93" fmla="*/ 302 h 324"/>
                <a:gd name="T94" fmla="*/ 438 w 512"/>
                <a:gd name="T95" fmla="*/ 314 h 324"/>
                <a:gd name="T96" fmla="*/ 448 w 512"/>
                <a:gd name="T97" fmla="*/ 322 h 324"/>
                <a:gd name="T98" fmla="*/ 462 w 512"/>
                <a:gd name="T99" fmla="*/ 324 h 324"/>
                <a:gd name="T100" fmla="*/ 512 w 512"/>
                <a:gd name="T101" fmla="*/ 122 h 324"/>
                <a:gd name="T102" fmla="*/ 510 w 512"/>
                <a:gd name="T103" fmla="*/ 96 h 324"/>
                <a:gd name="T104" fmla="*/ 502 w 512"/>
                <a:gd name="T105" fmla="*/ 72 h 324"/>
                <a:gd name="T106" fmla="*/ 492 w 512"/>
                <a:gd name="T107" fmla="*/ 52 h 324"/>
                <a:gd name="T108" fmla="*/ 478 w 512"/>
                <a:gd name="T109" fmla="*/ 34 h 324"/>
                <a:gd name="T110" fmla="*/ 460 w 512"/>
                <a:gd name="T111" fmla="*/ 20 h 324"/>
                <a:gd name="T112" fmla="*/ 438 w 512"/>
                <a:gd name="T113" fmla="*/ 8 h 324"/>
                <a:gd name="T114" fmla="*/ 414 w 512"/>
                <a:gd name="T115" fmla="*/ 2 h 324"/>
                <a:gd name="T116" fmla="*/ 388 w 512"/>
                <a:gd name="T11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324">
                  <a:moveTo>
                    <a:pt x="388" y="0"/>
                  </a:moveTo>
                  <a:lnTo>
                    <a:pt x="388" y="0"/>
                  </a:lnTo>
                  <a:lnTo>
                    <a:pt x="372" y="0"/>
                  </a:lnTo>
                  <a:lnTo>
                    <a:pt x="356" y="2"/>
                  </a:lnTo>
                  <a:lnTo>
                    <a:pt x="342" y="6"/>
                  </a:lnTo>
                  <a:lnTo>
                    <a:pt x="328" y="12"/>
                  </a:lnTo>
                  <a:lnTo>
                    <a:pt x="314" y="18"/>
                  </a:lnTo>
                  <a:lnTo>
                    <a:pt x="302" y="28"/>
                  </a:lnTo>
                  <a:lnTo>
                    <a:pt x="290" y="40"/>
                  </a:lnTo>
                  <a:lnTo>
                    <a:pt x="280" y="54"/>
                  </a:lnTo>
                  <a:lnTo>
                    <a:pt x="280" y="54"/>
                  </a:lnTo>
                  <a:lnTo>
                    <a:pt x="272" y="42"/>
                  </a:lnTo>
                  <a:lnTo>
                    <a:pt x="262" y="30"/>
                  </a:lnTo>
                  <a:lnTo>
                    <a:pt x="250" y="22"/>
                  </a:lnTo>
                  <a:lnTo>
                    <a:pt x="238" y="14"/>
                  </a:lnTo>
                  <a:lnTo>
                    <a:pt x="224" y="8"/>
                  </a:lnTo>
                  <a:lnTo>
                    <a:pt x="208" y="4"/>
                  </a:lnTo>
                  <a:lnTo>
                    <a:pt x="192" y="0"/>
                  </a:lnTo>
                  <a:lnTo>
                    <a:pt x="176" y="0"/>
                  </a:lnTo>
                  <a:lnTo>
                    <a:pt x="176" y="0"/>
                  </a:lnTo>
                  <a:lnTo>
                    <a:pt x="162" y="0"/>
                  </a:lnTo>
                  <a:lnTo>
                    <a:pt x="150" y="2"/>
                  </a:lnTo>
                  <a:lnTo>
                    <a:pt x="136" y="6"/>
                  </a:lnTo>
                  <a:lnTo>
                    <a:pt x="124" y="10"/>
                  </a:lnTo>
                  <a:lnTo>
                    <a:pt x="114" y="16"/>
                  </a:lnTo>
                  <a:lnTo>
                    <a:pt x="102" y="24"/>
                  </a:lnTo>
                  <a:lnTo>
                    <a:pt x="92" y="34"/>
                  </a:lnTo>
                  <a:lnTo>
                    <a:pt x="84" y="46"/>
                  </a:lnTo>
                  <a:lnTo>
                    <a:pt x="84" y="8"/>
                  </a:lnTo>
                  <a:lnTo>
                    <a:pt x="0" y="8"/>
                  </a:lnTo>
                  <a:lnTo>
                    <a:pt x="0" y="290"/>
                  </a:lnTo>
                  <a:lnTo>
                    <a:pt x="0" y="290"/>
                  </a:lnTo>
                  <a:lnTo>
                    <a:pt x="2" y="296"/>
                  </a:lnTo>
                  <a:lnTo>
                    <a:pt x="4" y="302"/>
                  </a:lnTo>
                  <a:lnTo>
                    <a:pt x="6" y="308"/>
                  </a:lnTo>
                  <a:lnTo>
                    <a:pt x="10" y="314"/>
                  </a:lnTo>
                  <a:lnTo>
                    <a:pt x="16" y="318"/>
                  </a:lnTo>
                  <a:lnTo>
                    <a:pt x="22" y="322"/>
                  </a:lnTo>
                  <a:lnTo>
                    <a:pt x="28" y="324"/>
                  </a:lnTo>
                  <a:lnTo>
                    <a:pt x="34" y="324"/>
                  </a:lnTo>
                  <a:lnTo>
                    <a:pt x="86" y="324"/>
                  </a:lnTo>
                  <a:lnTo>
                    <a:pt x="86" y="150"/>
                  </a:lnTo>
                  <a:lnTo>
                    <a:pt x="86" y="150"/>
                  </a:lnTo>
                  <a:lnTo>
                    <a:pt x="86" y="134"/>
                  </a:lnTo>
                  <a:lnTo>
                    <a:pt x="90" y="120"/>
                  </a:lnTo>
                  <a:lnTo>
                    <a:pt x="96" y="108"/>
                  </a:lnTo>
                  <a:lnTo>
                    <a:pt x="106" y="98"/>
                  </a:lnTo>
                  <a:lnTo>
                    <a:pt x="116" y="90"/>
                  </a:lnTo>
                  <a:lnTo>
                    <a:pt x="126" y="84"/>
                  </a:lnTo>
                  <a:lnTo>
                    <a:pt x="138" y="80"/>
                  </a:lnTo>
                  <a:lnTo>
                    <a:pt x="152" y="80"/>
                  </a:lnTo>
                  <a:lnTo>
                    <a:pt x="152" y="80"/>
                  </a:lnTo>
                  <a:lnTo>
                    <a:pt x="166" y="80"/>
                  </a:lnTo>
                  <a:lnTo>
                    <a:pt x="178" y="84"/>
                  </a:lnTo>
                  <a:lnTo>
                    <a:pt x="188" y="90"/>
                  </a:lnTo>
                  <a:lnTo>
                    <a:pt x="198" y="98"/>
                  </a:lnTo>
                  <a:lnTo>
                    <a:pt x="204" y="108"/>
                  </a:lnTo>
                  <a:lnTo>
                    <a:pt x="210" y="120"/>
                  </a:lnTo>
                  <a:lnTo>
                    <a:pt x="212" y="134"/>
                  </a:lnTo>
                  <a:lnTo>
                    <a:pt x="214" y="150"/>
                  </a:lnTo>
                  <a:lnTo>
                    <a:pt x="214" y="290"/>
                  </a:lnTo>
                  <a:lnTo>
                    <a:pt x="214" y="290"/>
                  </a:lnTo>
                  <a:lnTo>
                    <a:pt x="214" y="296"/>
                  </a:lnTo>
                  <a:lnTo>
                    <a:pt x="216" y="302"/>
                  </a:lnTo>
                  <a:lnTo>
                    <a:pt x="220" y="308"/>
                  </a:lnTo>
                  <a:lnTo>
                    <a:pt x="224" y="314"/>
                  </a:lnTo>
                  <a:lnTo>
                    <a:pt x="230" y="318"/>
                  </a:lnTo>
                  <a:lnTo>
                    <a:pt x="234" y="322"/>
                  </a:lnTo>
                  <a:lnTo>
                    <a:pt x="242" y="324"/>
                  </a:lnTo>
                  <a:lnTo>
                    <a:pt x="248" y="324"/>
                  </a:lnTo>
                  <a:lnTo>
                    <a:pt x="298" y="324"/>
                  </a:lnTo>
                  <a:lnTo>
                    <a:pt x="298" y="150"/>
                  </a:lnTo>
                  <a:lnTo>
                    <a:pt x="298" y="150"/>
                  </a:lnTo>
                  <a:lnTo>
                    <a:pt x="300" y="134"/>
                  </a:lnTo>
                  <a:lnTo>
                    <a:pt x="304" y="120"/>
                  </a:lnTo>
                  <a:lnTo>
                    <a:pt x="310" y="108"/>
                  </a:lnTo>
                  <a:lnTo>
                    <a:pt x="318" y="98"/>
                  </a:lnTo>
                  <a:lnTo>
                    <a:pt x="328" y="90"/>
                  </a:lnTo>
                  <a:lnTo>
                    <a:pt x="340" y="84"/>
                  </a:lnTo>
                  <a:lnTo>
                    <a:pt x="352" y="80"/>
                  </a:lnTo>
                  <a:lnTo>
                    <a:pt x="366" y="80"/>
                  </a:lnTo>
                  <a:lnTo>
                    <a:pt x="366" y="80"/>
                  </a:lnTo>
                  <a:lnTo>
                    <a:pt x="380" y="80"/>
                  </a:lnTo>
                  <a:lnTo>
                    <a:pt x="392" y="84"/>
                  </a:lnTo>
                  <a:lnTo>
                    <a:pt x="402" y="90"/>
                  </a:lnTo>
                  <a:lnTo>
                    <a:pt x="410" y="98"/>
                  </a:lnTo>
                  <a:lnTo>
                    <a:pt x="418" y="108"/>
                  </a:lnTo>
                  <a:lnTo>
                    <a:pt x="424" y="120"/>
                  </a:lnTo>
                  <a:lnTo>
                    <a:pt x="426" y="134"/>
                  </a:lnTo>
                  <a:lnTo>
                    <a:pt x="428" y="150"/>
                  </a:lnTo>
                  <a:lnTo>
                    <a:pt x="428" y="290"/>
                  </a:lnTo>
                  <a:lnTo>
                    <a:pt x="428" y="290"/>
                  </a:lnTo>
                  <a:lnTo>
                    <a:pt x="428" y="296"/>
                  </a:lnTo>
                  <a:lnTo>
                    <a:pt x="430" y="302"/>
                  </a:lnTo>
                  <a:lnTo>
                    <a:pt x="434" y="308"/>
                  </a:lnTo>
                  <a:lnTo>
                    <a:pt x="438" y="314"/>
                  </a:lnTo>
                  <a:lnTo>
                    <a:pt x="442" y="318"/>
                  </a:lnTo>
                  <a:lnTo>
                    <a:pt x="448" y="322"/>
                  </a:lnTo>
                  <a:lnTo>
                    <a:pt x="454" y="324"/>
                  </a:lnTo>
                  <a:lnTo>
                    <a:pt x="462" y="324"/>
                  </a:lnTo>
                  <a:lnTo>
                    <a:pt x="512" y="324"/>
                  </a:lnTo>
                  <a:lnTo>
                    <a:pt x="512" y="122"/>
                  </a:lnTo>
                  <a:lnTo>
                    <a:pt x="512" y="122"/>
                  </a:lnTo>
                  <a:lnTo>
                    <a:pt x="510" y="96"/>
                  </a:lnTo>
                  <a:lnTo>
                    <a:pt x="506" y="84"/>
                  </a:lnTo>
                  <a:lnTo>
                    <a:pt x="502" y="72"/>
                  </a:lnTo>
                  <a:lnTo>
                    <a:pt x="498" y="62"/>
                  </a:lnTo>
                  <a:lnTo>
                    <a:pt x="492" y="52"/>
                  </a:lnTo>
                  <a:lnTo>
                    <a:pt x="486" y="42"/>
                  </a:lnTo>
                  <a:lnTo>
                    <a:pt x="478" y="34"/>
                  </a:lnTo>
                  <a:lnTo>
                    <a:pt x="470" y="26"/>
                  </a:lnTo>
                  <a:lnTo>
                    <a:pt x="460" y="20"/>
                  </a:lnTo>
                  <a:lnTo>
                    <a:pt x="450" y="14"/>
                  </a:lnTo>
                  <a:lnTo>
                    <a:pt x="438" y="8"/>
                  </a:lnTo>
                  <a:lnTo>
                    <a:pt x="426" y="4"/>
                  </a:lnTo>
                  <a:lnTo>
                    <a:pt x="414" y="2"/>
                  </a:lnTo>
                  <a:lnTo>
                    <a:pt x="388" y="0"/>
                  </a:lnTo>
                  <a:lnTo>
                    <a:pt x="3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5" name="Freeform 10"/>
            <p:cNvSpPr>
              <a:spLocks/>
            </p:cNvSpPr>
            <p:nvPr/>
          </p:nvSpPr>
          <p:spPr bwMode="auto">
            <a:xfrm>
              <a:off x="4724400" y="3257550"/>
              <a:ext cx="476250" cy="527050"/>
            </a:xfrm>
            <a:custGeom>
              <a:avLst/>
              <a:gdLst>
                <a:gd name="T0" fmla="*/ 144 w 300"/>
                <a:gd name="T1" fmla="*/ 126 h 332"/>
                <a:gd name="T2" fmla="*/ 124 w 300"/>
                <a:gd name="T3" fmla="*/ 122 h 332"/>
                <a:gd name="T4" fmla="*/ 104 w 300"/>
                <a:gd name="T5" fmla="*/ 114 h 332"/>
                <a:gd name="T6" fmla="*/ 98 w 300"/>
                <a:gd name="T7" fmla="*/ 104 h 332"/>
                <a:gd name="T8" fmla="*/ 96 w 300"/>
                <a:gd name="T9" fmla="*/ 98 h 332"/>
                <a:gd name="T10" fmla="*/ 100 w 300"/>
                <a:gd name="T11" fmla="*/ 86 h 332"/>
                <a:gd name="T12" fmla="*/ 108 w 300"/>
                <a:gd name="T13" fmla="*/ 78 h 332"/>
                <a:gd name="T14" fmla="*/ 124 w 300"/>
                <a:gd name="T15" fmla="*/ 72 h 332"/>
                <a:gd name="T16" fmla="*/ 144 w 300"/>
                <a:gd name="T17" fmla="*/ 70 h 332"/>
                <a:gd name="T18" fmla="*/ 192 w 300"/>
                <a:gd name="T19" fmla="*/ 76 h 332"/>
                <a:gd name="T20" fmla="*/ 232 w 300"/>
                <a:gd name="T21" fmla="*/ 90 h 332"/>
                <a:gd name="T22" fmla="*/ 238 w 300"/>
                <a:gd name="T23" fmla="*/ 92 h 332"/>
                <a:gd name="T24" fmla="*/ 258 w 300"/>
                <a:gd name="T25" fmla="*/ 90 h 332"/>
                <a:gd name="T26" fmla="*/ 268 w 300"/>
                <a:gd name="T27" fmla="*/ 82 h 332"/>
                <a:gd name="T28" fmla="*/ 276 w 300"/>
                <a:gd name="T29" fmla="*/ 72 h 332"/>
                <a:gd name="T30" fmla="*/ 292 w 300"/>
                <a:gd name="T31" fmla="*/ 38 h 332"/>
                <a:gd name="T32" fmla="*/ 224 w 300"/>
                <a:gd name="T33" fmla="*/ 12 h 332"/>
                <a:gd name="T34" fmla="*/ 166 w 300"/>
                <a:gd name="T35" fmla="*/ 2 h 332"/>
                <a:gd name="T36" fmla="*/ 146 w 300"/>
                <a:gd name="T37" fmla="*/ 0 h 332"/>
                <a:gd name="T38" fmla="*/ 94 w 300"/>
                <a:gd name="T39" fmla="*/ 6 h 332"/>
                <a:gd name="T40" fmla="*/ 50 w 300"/>
                <a:gd name="T41" fmla="*/ 24 h 332"/>
                <a:gd name="T42" fmla="*/ 32 w 300"/>
                <a:gd name="T43" fmla="*/ 38 h 332"/>
                <a:gd name="T44" fmla="*/ 20 w 300"/>
                <a:gd name="T45" fmla="*/ 56 h 332"/>
                <a:gd name="T46" fmla="*/ 12 w 300"/>
                <a:gd name="T47" fmla="*/ 76 h 332"/>
                <a:gd name="T48" fmla="*/ 8 w 300"/>
                <a:gd name="T49" fmla="*/ 98 h 332"/>
                <a:gd name="T50" fmla="*/ 10 w 300"/>
                <a:gd name="T51" fmla="*/ 116 h 332"/>
                <a:gd name="T52" fmla="*/ 20 w 300"/>
                <a:gd name="T53" fmla="*/ 148 h 332"/>
                <a:gd name="T54" fmla="*/ 46 w 300"/>
                <a:gd name="T55" fmla="*/ 174 h 332"/>
                <a:gd name="T56" fmla="*/ 92 w 300"/>
                <a:gd name="T57" fmla="*/ 192 h 332"/>
                <a:gd name="T58" fmla="*/ 142 w 300"/>
                <a:gd name="T59" fmla="*/ 202 h 332"/>
                <a:gd name="T60" fmla="*/ 170 w 300"/>
                <a:gd name="T61" fmla="*/ 206 h 332"/>
                <a:gd name="T62" fmla="*/ 202 w 300"/>
                <a:gd name="T63" fmla="*/ 214 h 332"/>
                <a:gd name="T64" fmla="*/ 212 w 300"/>
                <a:gd name="T65" fmla="*/ 224 h 332"/>
                <a:gd name="T66" fmla="*/ 212 w 300"/>
                <a:gd name="T67" fmla="*/ 232 h 332"/>
                <a:gd name="T68" fmla="*/ 208 w 300"/>
                <a:gd name="T69" fmla="*/ 246 h 332"/>
                <a:gd name="T70" fmla="*/ 194 w 300"/>
                <a:gd name="T71" fmla="*/ 256 h 332"/>
                <a:gd name="T72" fmla="*/ 172 w 300"/>
                <a:gd name="T73" fmla="*/ 260 h 332"/>
                <a:gd name="T74" fmla="*/ 142 w 300"/>
                <a:gd name="T75" fmla="*/ 262 h 332"/>
                <a:gd name="T76" fmla="*/ 106 w 300"/>
                <a:gd name="T77" fmla="*/ 258 h 332"/>
                <a:gd name="T78" fmla="*/ 76 w 300"/>
                <a:gd name="T79" fmla="*/ 248 h 332"/>
                <a:gd name="T80" fmla="*/ 30 w 300"/>
                <a:gd name="T81" fmla="*/ 228 h 332"/>
                <a:gd name="T82" fmla="*/ 0 w 300"/>
                <a:gd name="T83" fmla="*/ 292 h 332"/>
                <a:gd name="T84" fmla="*/ 34 w 300"/>
                <a:gd name="T85" fmla="*/ 310 h 332"/>
                <a:gd name="T86" fmla="*/ 70 w 300"/>
                <a:gd name="T87" fmla="*/ 322 h 332"/>
                <a:gd name="T88" fmla="*/ 140 w 300"/>
                <a:gd name="T89" fmla="*/ 332 h 332"/>
                <a:gd name="T90" fmla="*/ 178 w 300"/>
                <a:gd name="T91" fmla="*/ 332 h 332"/>
                <a:gd name="T92" fmla="*/ 238 w 300"/>
                <a:gd name="T93" fmla="*/ 318 h 332"/>
                <a:gd name="T94" fmla="*/ 260 w 300"/>
                <a:gd name="T95" fmla="*/ 308 h 332"/>
                <a:gd name="T96" fmla="*/ 278 w 300"/>
                <a:gd name="T97" fmla="*/ 292 h 332"/>
                <a:gd name="T98" fmla="*/ 290 w 300"/>
                <a:gd name="T99" fmla="*/ 276 h 332"/>
                <a:gd name="T100" fmla="*/ 298 w 300"/>
                <a:gd name="T101" fmla="*/ 254 h 332"/>
                <a:gd name="T102" fmla="*/ 300 w 300"/>
                <a:gd name="T103" fmla="*/ 232 h 332"/>
                <a:gd name="T104" fmla="*/ 300 w 300"/>
                <a:gd name="T105" fmla="*/ 220 h 332"/>
                <a:gd name="T106" fmla="*/ 296 w 300"/>
                <a:gd name="T107" fmla="*/ 200 h 332"/>
                <a:gd name="T108" fmla="*/ 282 w 300"/>
                <a:gd name="T109" fmla="*/ 176 h 332"/>
                <a:gd name="T110" fmla="*/ 250 w 300"/>
                <a:gd name="T111" fmla="*/ 150 h 332"/>
                <a:gd name="T112" fmla="*/ 206 w 300"/>
                <a:gd name="T113" fmla="*/ 136 h 332"/>
                <a:gd name="T114" fmla="*/ 182 w 300"/>
                <a:gd name="T115" fmla="*/ 1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332">
                  <a:moveTo>
                    <a:pt x="182" y="132"/>
                  </a:moveTo>
                  <a:lnTo>
                    <a:pt x="144" y="126"/>
                  </a:lnTo>
                  <a:lnTo>
                    <a:pt x="144" y="126"/>
                  </a:lnTo>
                  <a:lnTo>
                    <a:pt x="124" y="122"/>
                  </a:lnTo>
                  <a:lnTo>
                    <a:pt x="110" y="118"/>
                  </a:lnTo>
                  <a:lnTo>
                    <a:pt x="104" y="114"/>
                  </a:lnTo>
                  <a:lnTo>
                    <a:pt x="100" y="110"/>
                  </a:lnTo>
                  <a:lnTo>
                    <a:pt x="98" y="104"/>
                  </a:lnTo>
                  <a:lnTo>
                    <a:pt x="96" y="98"/>
                  </a:lnTo>
                  <a:lnTo>
                    <a:pt x="96" y="98"/>
                  </a:lnTo>
                  <a:lnTo>
                    <a:pt x="98" y="92"/>
                  </a:lnTo>
                  <a:lnTo>
                    <a:pt x="100" y="86"/>
                  </a:lnTo>
                  <a:lnTo>
                    <a:pt x="104" y="82"/>
                  </a:lnTo>
                  <a:lnTo>
                    <a:pt x="108" y="78"/>
                  </a:lnTo>
                  <a:lnTo>
                    <a:pt x="116" y="74"/>
                  </a:lnTo>
                  <a:lnTo>
                    <a:pt x="124" y="72"/>
                  </a:lnTo>
                  <a:lnTo>
                    <a:pt x="144" y="70"/>
                  </a:lnTo>
                  <a:lnTo>
                    <a:pt x="144" y="70"/>
                  </a:lnTo>
                  <a:lnTo>
                    <a:pt x="168" y="72"/>
                  </a:lnTo>
                  <a:lnTo>
                    <a:pt x="192" y="76"/>
                  </a:lnTo>
                  <a:lnTo>
                    <a:pt x="212" y="82"/>
                  </a:lnTo>
                  <a:lnTo>
                    <a:pt x="232" y="90"/>
                  </a:lnTo>
                  <a:lnTo>
                    <a:pt x="232" y="90"/>
                  </a:lnTo>
                  <a:lnTo>
                    <a:pt x="238" y="92"/>
                  </a:lnTo>
                  <a:lnTo>
                    <a:pt x="246" y="92"/>
                  </a:lnTo>
                  <a:lnTo>
                    <a:pt x="258" y="90"/>
                  </a:lnTo>
                  <a:lnTo>
                    <a:pt x="264" y="86"/>
                  </a:lnTo>
                  <a:lnTo>
                    <a:pt x="268" y="82"/>
                  </a:lnTo>
                  <a:lnTo>
                    <a:pt x="274" y="78"/>
                  </a:lnTo>
                  <a:lnTo>
                    <a:pt x="276" y="72"/>
                  </a:lnTo>
                  <a:lnTo>
                    <a:pt x="292" y="38"/>
                  </a:lnTo>
                  <a:lnTo>
                    <a:pt x="292" y="38"/>
                  </a:lnTo>
                  <a:lnTo>
                    <a:pt x="260" y="22"/>
                  </a:lnTo>
                  <a:lnTo>
                    <a:pt x="224" y="12"/>
                  </a:lnTo>
                  <a:lnTo>
                    <a:pt x="186" y="4"/>
                  </a:lnTo>
                  <a:lnTo>
                    <a:pt x="166" y="2"/>
                  </a:lnTo>
                  <a:lnTo>
                    <a:pt x="146" y="0"/>
                  </a:lnTo>
                  <a:lnTo>
                    <a:pt x="146" y="0"/>
                  </a:lnTo>
                  <a:lnTo>
                    <a:pt x="118" y="2"/>
                  </a:lnTo>
                  <a:lnTo>
                    <a:pt x="94" y="6"/>
                  </a:lnTo>
                  <a:lnTo>
                    <a:pt x="70" y="14"/>
                  </a:lnTo>
                  <a:lnTo>
                    <a:pt x="50" y="24"/>
                  </a:lnTo>
                  <a:lnTo>
                    <a:pt x="40" y="30"/>
                  </a:lnTo>
                  <a:lnTo>
                    <a:pt x="32" y="38"/>
                  </a:lnTo>
                  <a:lnTo>
                    <a:pt x="26" y="46"/>
                  </a:lnTo>
                  <a:lnTo>
                    <a:pt x="20" y="56"/>
                  </a:lnTo>
                  <a:lnTo>
                    <a:pt x="16" y="64"/>
                  </a:lnTo>
                  <a:lnTo>
                    <a:pt x="12" y="76"/>
                  </a:lnTo>
                  <a:lnTo>
                    <a:pt x="10" y="86"/>
                  </a:lnTo>
                  <a:lnTo>
                    <a:pt x="8" y="98"/>
                  </a:lnTo>
                  <a:lnTo>
                    <a:pt x="8" y="98"/>
                  </a:lnTo>
                  <a:lnTo>
                    <a:pt x="10" y="116"/>
                  </a:lnTo>
                  <a:lnTo>
                    <a:pt x="12" y="134"/>
                  </a:lnTo>
                  <a:lnTo>
                    <a:pt x="20" y="148"/>
                  </a:lnTo>
                  <a:lnTo>
                    <a:pt x="30" y="162"/>
                  </a:lnTo>
                  <a:lnTo>
                    <a:pt x="46" y="174"/>
                  </a:lnTo>
                  <a:lnTo>
                    <a:pt x="66" y="184"/>
                  </a:lnTo>
                  <a:lnTo>
                    <a:pt x="92" y="192"/>
                  </a:lnTo>
                  <a:lnTo>
                    <a:pt x="124" y="200"/>
                  </a:lnTo>
                  <a:lnTo>
                    <a:pt x="142" y="202"/>
                  </a:lnTo>
                  <a:lnTo>
                    <a:pt x="142" y="202"/>
                  </a:lnTo>
                  <a:lnTo>
                    <a:pt x="170" y="206"/>
                  </a:lnTo>
                  <a:lnTo>
                    <a:pt x="192" y="210"/>
                  </a:lnTo>
                  <a:lnTo>
                    <a:pt x="202" y="214"/>
                  </a:lnTo>
                  <a:lnTo>
                    <a:pt x="208" y="218"/>
                  </a:lnTo>
                  <a:lnTo>
                    <a:pt x="212" y="224"/>
                  </a:lnTo>
                  <a:lnTo>
                    <a:pt x="212" y="232"/>
                  </a:lnTo>
                  <a:lnTo>
                    <a:pt x="212" y="232"/>
                  </a:lnTo>
                  <a:lnTo>
                    <a:pt x="212" y="240"/>
                  </a:lnTo>
                  <a:lnTo>
                    <a:pt x="208" y="246"/>
                  </a:lnTo>
                  <a:lnTo>
                    <a:pt x="202" y="252"/>
                  </a:lnTo>
                  <a:lnTo>
                    <a:pt x="194" y="256"/>
                  </a:lnTo>
                  <a:lnTo>
                    <a:pt x="184" y="258"/>
                  </a:lnTo>
                  <a:lnTo>
                    <a:pt x="172" y="260"/>
                  </a:lnTo>
                  <a:lnTo>
                    <a:pt x="142" y="262"/>
                  </a:lnTo>
                  <a:lnTo>
                    <a:pt x="142" y="262"/>
                  </a:lnTo>
                  <a:lnTo>
                    <a:pt x="124" y="260"/>
                  </a:lnTo>
                  <a:lnTo>
                    <a:pt x="106" y="258"/>
                  </a:lnTo>
                  <a:lnTo>
                    <a:pt x="90" y="254"/>
                  </a:lnTo>
                  <a:lnTo>
                    <a:pt x="76" y="248"/>
                  </a:lnTo>
                  <a:lnTo>
                    <a:pt x="50" y="238"/>
                  </a:lnTo>
                  <a:lnTo>
                    <a:pt x="30" y="228"/>
                  </a:lnTo>
                  <a:lnTo>
                    <a:pt x="0" y="292"/>
                  </a:lnTo>
                  <a:lnTo>
                    <a:pt x="0" y="292"/>
                  </a:lnTo>
                  <a:lnTo>
                    <a:pt x="16" y="302"/>
                  </a:lnTo>
                  <a:lnTo>
                    <a:pt x="34" y="310"/>
                  </a:lnTo>
                  <a:lnTo>
                    <a:pt x="52" y="316"/>
                  </a:lnTo>
                  <a:lnTo>
                    <a:pt x="70" y="322"/>
                  </a:lnTo>
                  <a:lnTo>
                    <a:pt x="106" y="330"/>
                  </a:lnTo>
                  <a:lnTo>
                    <a:pt x="140" y="332"/>
                  </a:lnTo>
                  <a:lnTo>
                    <a:pt x="140" y="332"/>
                  </a:lnTo>
                  <a:lnTo>
                    <a:pt x="178" y="332"/>
                  </a:lnTo>
                  <a:lnTo>
                    <a:pt x="210" y="326"/>
                  </a:lnTo>
                  <a:lnTo>
                    <a:pt x="238" y="318"/>
                  </a:lnTo>
                  <a:lnTo>
                    <a:pt x="250" y="314"/>
                  </a:lnTo>
                  <a:lnTo>
                    <a:pt x="260" y="308"/>
                  </a:lnTo>
                  <a:lnTo>
                    <a:pt x="270" y="300"/>
                  </a:lnTo>
                  <a:lnTo>
                    <a:pt x="278" y="292"/>
                  </a:lnTo>
                  <a:lnTo>
                    <a:pt x="284" y="284"/>
                  </a:lnTo>
                  <a:lnTo>
                    <a:pt x="290" y="276"/>
                  </a:lnTo>
                  <a:lnTo>
                    <a:pt x="294" y="266"/>
                  </a:lnTo>
                  <a:lnTo>
                    <a:pt x="298" y="254"/>
                  </a:lnTo>
                  <a:lnTo>
                    <a:pt x="300" y="244"/>
                  </a:lnTo>
                  <a:lnTo>
                    <a:pt x="300" y="232"/>
                  </a:lnTo>
                  <a:lnTo>
                    <a:pt x="300" y="232"/>
                  </a:lnTo>
                  <a:lnTo>
                    <a:pt x="300" y="220"/>
                  </a:lnTo>
                  <a:lnTo>
                    <a:pt x="298" y="210"/>
                  </a:lnTo>
                  <a:lnTo>
                    <a:pt x="296" y="200"/>
                  </a:lnTo>
                  <a:lnTo>
                    <a:pt x="292" y="192"/>
                  </a:lnTo>
                  <a:lnTo>
                    <a:pt x="282" y="176"/>
                  </a:lnTo>
                  <a:lnTo>
                    <a:pt x="268" y="162"/>
                  </a:lnTo>
                  <a:lnTo>
                    <a:pt x="250" y="150"/>
                  </a:lnTo>
                  <a:lnTo>
                    <a:pt x="230" y="142"/>
                  </a:lnTo>
                  <a:lnTo>
                    <a:pt x="206" y="136"/>
                  </a:lnTo>
                  <a:lnTo>
                    <a:pt x="182" y="132"/>
                  </a:lnTo>
                  <a:lnTo>
                    <a:pt x="182"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grpSp>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600">
                <a:solidFill>
                  <a:schemeClr val="accent4"/>
                </a:solidFill>
              </a:defRPr>
            </a:lvl1pPr>
          </a:lstStyle>
          <a:p>
            <a:pPr lvl="0"/>
            <a:r>
              <a:rPr lang="en-US" dirty="0"/>
              <a:t>Optional small text </a:t>
            </a:r>
            <a:endParaRPr lang="en-GB" dirty="0"/>
          </a:p>
        </p:txBody>
      </p:sp>
      <p:sp>
        <p:nvSpPr>
          <p:cNvPr id="16" name="Freeform 5"/>
          <p:cNvSpPr>
            <a:spLocks/>
          </p:cNvSpPr>
          <p:nvPr userDrawn="1"/>
        </p:nvSpPr>
        <p:spPr bwMode="auto">
          <a:xfrm>
            <a:off x="8254867" y="438150"/>
            <a:ext cx="431933" cy="419862"/>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9366693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dark">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8473800" y="4333875"/>
            <a:ext cx="265388" cy="390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grpSp>
        <p:nvGrpSpPr>
          <p:cNvPr id="17" name="Group 16"/>
          <p:cNvGrpSpPr>
            <a:grpSpLocks noChangeAspect="1"/>
          </p:cNvGrpSpPr>
          <p:nvPr userDrawn="1"/>
        </p:nvGrpSpPr>
        <p:grpSpPr>
          <a:xfrm>
            <a:off x="7974591" y="4447234"/>
            <a:ext cx="709402" cy="183918"/>
            <a:chOff x="4724400" y="3073400"/>
            <a:chExt cx="2743200" cy="711200"/>
          </a:xfrm>
          <a:solidFill>
            <a:schemeClr val="bg1"/>
          </a:solidFill>
        </p:grpSpPr>
        <p:sp>
          <p:nvSpPr>
            <p:cNvPr id="18" name="Freeform 5"/>
            <p:cNvSpPr>
              <a:spLocks/>
            </p:cNvSpPr>
            <p:nvPr/>
          </p:nvSpPr>
          <p:spPr bwMode="auto">
            <a:xfrm>
              <a:off x="5222875" y="3073400"/>
              <a:ext cx="133350" cy="698500"/>
            </a:xfrm>
            <a:custGeom>
              <a:avLst/>
              <a:gdLst>
                <a:gd name="T0" fmla="*/ 0 w 84"/>
                <a:gd name="T1" fmla="*/ 406 h 440"/>
                <a:gd name="T2" fmla="*/ 0 w 84"/>
                <a:gd name="T3" fmla="*/ 406 h 440"/>
                <a:gd name="T4" fmla="*/ 0 w 84"/>
                <a:gd name="T5" fmla="*/ 412 h 440"/>
                <a:gd name="T6" fmla="*/ 2 w 84"/>
                <a:gd name="T7" fmla="*/ 418 h 440"/>
                <a:gd name="T8" fmla="*/ 6 w 84"/>
                <a:gd name="T9" fmla="*/ 424 h 440"/>
                <a:gd name="T10" fmla="*/ 10 w 84"/>
                <a:gd name="T11" fmla="*/ 430 h 440"/>
                <a:gd name="T12" fmla="*/ 14 w 84"/>
                <a:gd name="T13" fmla="*/ 434 h 440"/>
                <a:gd name="T14" fmla="*/ 20 w 84"/>
                <a:gd name="T15" fmla="*/ 438 h 440"/>
                <a:gd name="T16" fmla="*/ 28 w 84"/>
                <a:gd name="T17" fmla="*/ 440 h 440"/>
                <a:gd name="T18" fmla="*/ 34 w 84"/>
                <a:gd name="T19" fmla="*/ 440 h 440"/>
                <a:gd name="T20" fmla="*/ 84 w 84"/>
                <a:gd name="T21" fmla="*/ 440 h 440"/>
                <a:gd name="T22" fmla="*/ 84 w 84"/>
                <a:gd name="T23" fmla="*/ 0 h 440"/>
                <a:gd name="T24" fmla="*/ 0 w 84"/>
                <a:gd name="T25" fmla="*/ 0 h 440"/>
                <a:gd name="T26" fmla="*/ 0 w 84"/>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40">
                  <a:moveTo>
                    <a:pt x="0" y="406"/>
                  </a:moveTo>
                  <a:lnTo>
                    <a:pt x="0" y="406"/>
                  </a:lnTo>
                  <a:lnTo>
                    <a:pt x="0" y="412"/>
                  </a:lnTo>
                  <a:lnTo>
                    <a:pt x="2" y="418"/>
                  </a:lnTo>
                  <a:lnTo>
                    <a:pt x="6" y="424"/>
                  </a:lnTo>
                  <a:lnTo>
                    <a:pt x="10" y="430"/>
                  </a:lnTo>
                  <a:lnTo>
                    <a:pt x="14" y="434"/>
                  </a:lnTo>
                  <a:lnTo>
                    <a:pt x="20" y="438"/>
                  </a:lnTo>
                  <a:lnTo>
                    <a:pt x="28" y="440"/>
                  </a:lnTo>
                  <a:lnTo>
                    <a:pt x="34" y="440"/>
                  </a:lnTo>
                  <a:lnTo>
                    <a:pt x="84" y="440"/>
                  </a:lnTo>
                  <a:lnTo>
                    <a:pt x="84"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19" name="Freeform 6"/>
            <p:cNvSpPr>
              <a:spLocks noEditPoints="1"/>
            </p:cNvSpPr>
            <p:nvPr/>
          </p:nvSpPr>
          <p:spPr bwMode="auto">
            <a:xfrm>
              <a:off x="5378450" y="3257550"/>
              <a:ext cx="523875" cy="527050"/>
            </a:xfrm>
            <a:custGeom>
              <a:avLst/>
              <a:gdLst>
                <a:gd name="T0" fmla="*/ 248 w 330"/>
                <a:gd name="T1" fmla="*/ 42 h 332"/>
                <a:gd name="T2" fmla="*/ 230 w 330"/>
                <a:gd name="T3" fmla="*/ 26 h 332"/>
                <a:gd name="T4" fmla="*/ 208 w 330"/>
                <a:gd name="T5" fmla="*/ 12 h 332"/>
                <a:gd name="T6" fmla="*/ 184 w 330"/>
                <a:gd name="T7" fmla="*/ 2 h 332"/>
                <a:gd name="T8" fmla="*/ 154 w 330"/>
                <a:gd name="T9" fmla="*/ 0 h 332"/>
                <a:gd name="T10" fmla="*/ 138 w 330"/>
                <a:gd name="T11" fmla="*/ 0 h 332"/>
                <a:gd name="T12" fmla="*/ 106 w 330"/>
                <a:gd name="T13" fmla="*/ 6 h 332"/>
                <a:gd name="T14" fmla="*/ 80 w 330"/>
                <a:gd name="T15" fmla="*/ 18 h 332"/>
                <a:gd name="T16" fmla="*/ 54 w 330"/>
                <a:gd name="T17" fmla="*/ 36 h 332"/>
                <a:gd name="T18" fmla="*/ 34 w 330"/>
                <a:gd name="T19" fmla="*/ 58 h 332"/>
                <a:gd name="T20" fmla="*/ 18 w 330"/>
                <a:gd name="T21" fmla="*/ 86 h 332"/>
                <a:gd name="T22" fmla="*/ 6 w 330"/>
                <a:gd name="T23" fmla="*/ 116 h 332"/>
                <a:gd name="T24" fmla="*/ 0 w 330"/>
                <a:gd name="T25" fmla="*/ 148 h 332"/>
                <a:gd name="T26" fmla="*/ 0 w 330"/>
                <a:gd name="T27" fmla="*/ 166 h 332"/>
                <a:gd name="T28" fmla="*/ 4 w 330"/>
                <a:gd name="T29" fmla="*/ 200 h 332"/>
                <a:gd name="T30" fmla="*/ 12 w 330"/>
                <a:gd name="T31" fmla="*/ 232 h 332"/>
                <a:gd name="T32" fmla="*/ 26 w 330"/>
                <a:gd name="T33" fmla="*/ 260 h 332"/>
                <a:gd name="T34" fmla="*/ 44 w 330"/>
                <a:gd name="T35" fmla="*/ 284 h 332"/>
                <a:gd name="T36" fmla="*/ 66 w 330"/>
                <a:gd name="T37" fmla="*/ 304 h 332"/>
                <a:gd name="T38" fmla="*/ 92 w 330"/>
                <a:gd name="T39" fmla="*/ 320 h 332"/>
                <a:gd name="T40" fmla="*/ 122 w 330"/>
                <a:gd name="T41" fmla="*/ 328 h 332"/>
                <a:gd name="T42" fmla="*/ 154 w 330"/>
                <a:gd name="T43" fmla="*/ 332 h 332"/>
                <a:gd name="T44" fmla="*/ 168 w 330"/>
                <a:gd name="T45" fmla="*/ 332 h 332"/>
                <a:gd name="T46" fmla="*/ 196 w 330"/>
                <a:gd name="T47" fmla="*/ 324 h 332"/>
                <a:gd name="T48" fmla="*/ 220 w 330"/>
                <a:gd name="T49" fmla="*/ 314 h 332"/>
                <a:gd name="T50" fmla="*/ 240 w 330"/>
                <a:gd name="T51" fmla="*/ 298 h 332"/>
                <a:gd name="T52" fmla="*/ 248 w 330"/>
                <a:gd name="T53" fmla="*/ 290 h 332"/>
                <a:gd name="T54" fmla="*/ 248 w 330"/>
                <a:gd name="T55" fmla="*/ 296 h 332"/>
                <a:gd name="T56" fmla="*/ 254 w 330"/>
                <a:gd name="T57" fmla="*/ 308 h 332"/>
                <a:gd name="T58" fmla="*/ 262 w 330"/>
                <a:gd name="T59" fmla="*/ 318 h 332"/>
                <a:gd name="T60" fmla="*/ 276 w 330"/>
                <a:gd name="T61" fmla="*/ 324 h 332"/>
                <a:gd name="T62" fmla="*/ 330 w 330"/>
                <a:gd name="T63" fmla="*/ 324 h 332"/>
                <a:gd name="T64" fmla="*/ 248 w 330"/>
                <a:gd name="T65" fmla="*/ 8 h 332"/>
                <a:gd name="T66" fmla="*/ 168 w 330"/>
                <a:gd name="T67" fmla="*/ 252 h 332"/>
                <a:gd name="T68" fmla="*/ 150 w 330"/>
                <a:gd name="T69" fmla="*/ 250 h 332"/>
                <a:gd name="T70" fmla="*/ 122 w 330"/>
                <a:gd name="T71" fmla="*/ 238 h 332"/>
                <a:gd name="T72" fmla="*/ 100 w 330"/>
                <a:gd name="T73" fmla="*/ 214 h 332"/>
                <a:gd name="T74" fmla="*/ 88 w 330"/>
                <a:gd name="T75" fmla="*/ 184 h 332"/>
                <a:gd name="T76" fmla="*/ 88 w 330"/>
                <a:gd name="T77" fmla="*/ 166 h 332"/>
                <a:gd name="T78" fmla="*/ 92 w 330"/>
                <a:gd name="T79" fmla="*/ 132 h 332"/>
                <a:gd name="T80" fmla="*/ 110 w 330"/>
                <a:gd name="T81" fmla="*/ 104 h 332"/>
                <a:gd name="T82" fmla="*/ 134 w 330"/>
                <a:gd name="T83" fmla="*/ 86 h 332"/>
                <a:gd name="T84" fmla="*/ 168 w 330"/>
                <a:gd name="T85" fmla="*/ 78 h 332"/>
                <a:gd name="T86" fmla="*/ 186 w 330"/>
                <a:gd name="T87" fmla="*/ 80 h 332"/>
                <a:gd name="T88" fmla="*/ 216 w 330"/>
                <a:gd name="T89" fmla="*/ 94 h 332"/>
                <a:gd name="T90" fmla="*/ 238 w 330"/>
                <a:gd name="T91" fmla="*/ 116 h 332"/>
                <a:gd name="T92" fmla="*/ 248 w 330"/>
                <a:gd name="T93" fmla="*/ 148 h 332"/>
                <a:gd name="T94" fmla="*/ 250 w 330"/>
                <a:gd name="T95" fmla="*/ 166 h 332"/>
                <a:gd name="T96" fmla="*/ 244 w 330"/>
                <a:gd name="T97" fmla="*/ 200 h 332"/>
                <a:gd name="T98" fmla="*/ 228 w 330"/>
                <a:gd name="T99" fmla="*/ 228 h 332"/>
                <a:gd name="T100" fmla="*/ 202 w 330"/>
                <a:gd name="T101" fmla="*/ 246 h 332"/>
                <a:gd name="T102" fmla="*/ 168 w 330"/>
                <a:gd name="T103"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0" h="332">
                  <a:moveTo>
                    <a:pt x="248" y="42"/>
                  </a:moveTo>
                  <a:lnTo>
                    <a:pt x="248" y="42"/>
                  </a:lnTo>
                  <a:lnTo>
                    <a:pt x="240" y="34"/>
                  </a:lnTo>
                  <a:lnTo>
                    <a:pt x="230" y="26"/>
                  </a:lnTo>
                  <a:lnTo>
                    <a:pt x="220" y="18"/>
                  </a:lnTo>
                  <a:lnTo>
                    <a:pt x="208" y="12"/>
                  </a:lnTo>
                  <a:lnTo>
                    <a:pt x="196" y="6"/>
                  </a:lnTo>
                  <a:lnTo>
                    <a:pt x="184" y="2"/>
                  </a:lnTo>
                  <a:lnTo>
                    <a:pt x="168" y="0"/>
                  </a:lnTo>
                  <a:lnTo>
                    <a:pt x="154" y="0"/>
                  </a:lnTo>
                  <a:lnTo>
                    <a:pt x="154" y="0"/>
                  </a:lnTo>
                  <a:lnTo>
                    <a:pt x="138" y="0"/>
                  </a:lnTo>
                  <a:lnTo>
                    <a:pt x="122" y="2"/>
                  </a:lnTo>
                  <a:lnTo>
                    <a:pt x="106" y="6"/>
                  </a:lnTo>
                  <a:lnTo>
                    <a:pt x="92" y="12"/>
                  </a:lnTo>
                  <a:lnTo>
                    <a:pt x="80" y="18"/>
                  </a:lnTo>
                  <a:lnTo>
                    <a:pt x="66" y="28"/>
                  </a:lnTo>
                  <a:lnTo>
                    <a:pt x="54" y="36"/>
                  </a:lnTo>
                  <a:lnTo>
                    <a:pt x="44" y="48"/>
                  </a:lnTo>
                  <a:lnTo>
                    <a:pt x="34" y="58"/>
                  </a:lnTo>
                  <a:lnTo>
                    <a:pt x="26" y="72"/>
                  </a:lnTo>
                  <a:lnTo>
                    <a:pt x="18" y="86"/>
                  </a:lnTo>
                  <a:lnTo>
                    <a:pt x="12" y="100"/>
                  </a:lnTo>
                  <a:lnTo>
                    <a:pt x="6" y="116"/>
                  </a:lnTo>
                  <a:lnTo>
                    <a:pt x="4" y="132"/>
                  </a:lnTo>
                  <a:lnTo>
                    <a:pt x="0" y="148"/>
                  </a:lnTo>
                  <a:lnTo>
                    <a:pt x="0" y="166"/>
                  </a:lnTo>
                  <a:lnTo>
                    <a:pt x="0" y="166"/>
                  </a:lnTo>
                  <a:lnTo>
                    <a:pt x="0" y="184"/>
                  </a:lnTo>
                  <a:lnTo>
                    <a:pt x="4" y="200"/>
                  </a:lnTo>
                  <a:lnTo>
                    <a:pt x="6" y="216"/>
                  </a:lnTo>
                  <a:lnTo>
                    <a:pt x="12" y="232"/>
                  </a:lnTo>
                  <a:lnTo>
                    <a:pt x="18" y="246"/>
                  </a:lnTo>
                  <a:lnTo>
                    <a:pt x="26" y="260"/>
                  </a:lnTo>
                  <a:lnTo>
                    <a:pt x="34" y="272"/>
                  </a:lnTo>
                  <a:lnTo>
                    <a:pt x="44" y="284"/>
                  </a:lnTo>
                  <a:lnTo>
                    <a:pt x="54" y="294"/>
                  </a:lnTo>
                  <a:lnTo>
                    <a:pt x="66" y="304"/>
                  </a:lnTo>
                  <a:lnTo>
                    <a:pt x="80" y="312"/>
                  </a:lnTo>
                  <a:lnTo>
                    <a:pt x="92" y="320"/>
                  </a:lnTo>
                  <a:lnTo>
                    <a:pt x="106" y="324"/>
                  </a:lnTo>
                  <a:lnTo>
                    <a:pt x="122" y="328"/>
                  </a:lnTo>
                  <a:lnTo>
                    <a:pt x="138" y="332"/>
                  </a:lnTo>
                  <a:lnTo>
                    <a:pt x="154" y="332"/>
                  </a:lnTo>
                  <a:lnTo>
                    <a:pt x="154" y="332"/>
                  </a:lnTo>
                  <a:lnTo>
                    <a:pt x="168" y="332"/>
                  </a:lnTo>
                  <a:lnTo>
                    <a:pt x="184" y="328"/>
                  </a:lnTo>
                  <a:lnTo>
                    <a:pt x="196" y="324"/>
                  </a:lnTo>
                  <a:lnTo>
                    <a:pt x="208" y="320"/>
                  </a:lnTo>
                  <a:lnTo>
                    <a:pt x="220" y="314"/>
                  </a:lnTo>
                  <a:lnTo>
                    <a:pt x="230" y="306"/>
                  </a:lnTo>
                  <a:lnTo>
                    <a:pt x="240" y="298"/>
                  </a:lnTo>
                  <a:lnTo>
                    <a:pt x="248" y="288"/>
                  </a:lnTo>
                  <a:lnTo>
                    <a:pt x="248" y="290"/>
                  </a:lnTo>
                  <a:lnTo>
                    <a:pt x="248" y="290"/>
                  </a:lnTo>
                  <a:lnTo>
                    <a:pt x="248" y="296"/>
                  </a:lnTo>
                  <a:lnTo>
                    <a:pt x="250" y="302"/>
                  </a:lnTo>
                  <a:lnTo>
                    <a:pt x="254" y="308"/>
                  </a:lnTo>
                  <a:lnTo>
                    <a:pt x="258" y="314"/>
                  </a:lnTo>
                  <a:lnTo>
                    <a:pt x="262" y="318"/>
                  </a:lnTo>
                  <a:lnTo>
                    <a:pt x="268" y="322"/>
                  </a:lnTo>
                  <a:lnTo>
                    <a:pt x="276" y="324"/>
                  </a:lnTo>
                  <a:lnTo>
                    <a:pt x="282" y="324"/>
                  </a:lnTo>
                  <a:lnTo>
                    <a:pt x="330" y="324"/>
                  </a:lnTo>
                  <a:lnTo>
                    <a:pt x="330" y="8"/>
                  </a:lnTo>
                  <a:lnTo>
                    <a:pt x="248" y="8"/>
                  </a:lnTo>
                  <a:lnTo>
                    <a:pt x="248" y="42"/>
                  </a:lnTo>
                  <a:close/>
                  <a:moveTo>
                    <a:pt x="168" y="252"/>
                  </a:moveTo>
                  <a:lnTo>
                    <a:pt x="168" y="252"/>
                  </a:lnTo>
                  <a:lnTo>
                    <a:pt x="150" y="250"/>
                  </a:lnTo>
                  <a:lnTo>
                    <a:pt x="134" y="246"/>
                  </a:lnTo>
                  <a:lnTo>
                    <a:pt x="122" y="238"/>
                  </a:lnTo>
                  <a:lnTo>
                    <a:pt x="110" y="228"/>
                  </a:lnTo>
                  <a:lnTo>
                    <a:pt x="100" y="214"/>
                  </a:lnTo>
                  <a:lnTo>
                    <a:pt x="92" y="200"/>
                  </a:lnTo>
                  <a:lnTo>
                    <a:pt x="88" y="184"/>
                  </a:lnTo>
                  <a:lnTo>
                    <a:pt x="88" y="166"/>
                  </a:lnTo>
                  <a:lnTo>
                    <a:pt x="88" y="166"/>
                  </a:lnTo>
                  <a:lnTo>
                    <a:pt x="88" y="148"/>
                  </a:lnTo>
                  <a:lnTo>
                    <a:pt x="92" y="132"/>
                  </a:lnTo>
                  <a:lnTo>
                    <a:pt x="100" y="116"/>
                  </a:lnTo>
                  <a:lnTo>
                    <a:pt x="110" y="104"/>
                  </a:lnTo>
                  <a:lnTo>
                    <a:pt x="122" y="94"/>
                  </a:lnTo>
                  <a:lnTo>
                    <a:pt x="134" y="86"/>
                  </a:lnTo>
                  <a:lnTo>
                    <a:pt x="150" y="80"/>
                  </a:lnTo>
                  <a:lnTo>
                    <a:pt x="168" y="78"/>
                  </a:lnTo>
                  <a:lnTo>
                    <a:pt x="168" y="78"/>
                  </a:lnTo>
                  <a:lnTo>
                    <a:pt x="186" y="80"/>
                  </a:lnTo>
                  <a:lnTo>
                    <a:pt x="202" y="86"/>
                  </a:lnTo>
                  <a:lnTo>
                    <a:pt x="216" y="94"/>
                  </a:lnTo>
                  <a:lnTo>
                    <a:pt x="228" y="104"/>
                  </a:lnTo>
                  <a:lnTo>
                    <a:pt x="238" y="116"/>
                  </a:lnTo>
                  <a:lnTo>
                    <a:pt x="244" y="132"/>
                  </a:lnTo>
                  <a:lnTo>
                    <a:pt x="248" y="148"/>
                  </a:lnTo>
                  <a:lnTo>
                    <a:pt x="250" y="166"/>
                  </a:lnTo>
                  <a:lnTo>
                    <a:pt x="250" y="166"/>
                  </a:lnTo>
                  <a:lnTo>
                    <a:pt x="248" y="184"/>
                  </a:lnTo>
                  <a:lnTo>
                    <a:pt x="244" y="200"/>
                  </a:lnTo>
                  <a:lnTo>
                    <a:pt x="238" y="216"/>
                  </a:lnTo>
                  <a:lnTo>
                    <a:pt x="228" y="228"/>
                  </a:lnTo>
                  <a:lnTo>
                    <a:pt x="216" y="238"/>
                  </a:lnTo>
                  <a:lnTo>
                    <a:pt x="202" y="246"/>
                  </a:lnTo>
                  <a:lnTo>
                    <a:pt x="186" y="252"/>
                  </a:lnTo>
                  <a:lnTo>
                    <a:pt x="168" y="252"/>
                  </a:lnTo>
                  <a:lnTo>
                    <a:pt x="168"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0" name="Freeform 7"/>
            <p:cNvSpPr>
              <a:spLocks/>
            </p:cNvSpPr>
            <p:nvPr/>
          </p:nvSpPr>
          <p:spPr bwMode="auto">
            <a:xfrm>
              <a:off x="5937250" y="3073400"/>
              <a:ext cx="136525" cy="698500"/>
            </a:xfrm>
            <a:custGeom>
              <a:avLst/>
              <a:gdLst>
                <a:gd name="T0" fmla="*/ 0 w 86"/>
                <a:gd name="T1" fmla="*/ 406 h 440"/>
                <a:gd name="T2" fmla="*/ 0 w 86"/>
                <a:gd name="T3" fmla="*/ 406 h 440"/>
                <a:gd name="T4" fmla="*/ 2 w 86"/>
                <a:gd name="T5" fmla="*/ 412 h 440"/>
                <a:gd name="T6" fmla="*/ 4 w 86"/>
                <a:gd name="T7" fmla="*/ 418 h 440"/>
                <a:gd name="T8" fmla="*/ 6 w 86"/>
                <a:gd name="T9" fmla="*/ 424 h 440"/>
                <a:gd name="T10" fmla="*/ 12 w 86"/>
                <a:gd name="T11" fmla="*/ 430 h 440"/>
                <a:gd name="T12" fmla="*/ 16 w 86"/>
                <a:gd name="T13" fmla="*/ 434 h 440"/>
                <a:gd name="T14" fmla="*/ 22 w 86"/>
                <a:gd name="T15" fmla="*/ 438 h 440"/>
                <a:gd name="T16" fmla="*/ 28 w 86"/>
                <a:gd name="T17" fmla="*/ 440 h 440"/>
                <a:gd name="T18" fmla="*/ 36 w 86"/>
                <a:gd name="T19" fmla="*/ 440 h 440"/>
                <a:gd name="T20" fmla="*/ 86 w 86"/>
                <a:gd name="T21" fmla="*/ 440 h 440"/>
                <a:gd name="T22" fmla="*/ 86 w 86"/>
                <a:gd name="T23" fmla="*/ 0 h 440"/>
                <a:gd name="T24" fmla="*/ 0 w 86"/>
                <a:gd name="T25" fmla="*/ 0 h 440"/>
                <a:gd name="T26" fmla="*/ 0 w 86"/>
                <a:gd name="T27" fmla="*/ 40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440">
                  <a:moveTo>
                    <a:pt x="0" y="406"/>
                  </a:moveTo>
                  <a:lnTo>
                    <a:pt x="0" y="406"/>
                  </a:lnTo>
                  <a:lnTo>
                    <a:pt x="2" y="412"/>
                  </a:lnTo>
                  <a:lnTo>
                    <a:pt x="4" y="418"/>
                  </a:lnTo>
                  <a:lnTo>
                    <a:pt x="6" y="424"/>
                  </a:lnTo>
                  <a:lnTo>
                    <a:pt x="12" y="430"/>
                  </a:lnTo>
                  <a:lnTo>
                    <a:pt x="16" y="434"/>
                  </a:lnTo>
                  <a:lnTo>
                    <a:pt x="22" y="438"/>
                  </a:lnTo>
                  <a:lnTo>
                    <a:pt x="28" y="440"/>
                  </a:lnTo>
                  <a:lnTo>
                    <a:pt x="36" y="440"/>
                  </a:lnTo>
                  <a:lnTo>
                    <a:pt x="86" y="440"/>
                  </a:lnTo>
                  <a:lnTo>
                    <a:pt x="86" y="0"/>
                  </a:lnTo>
                  <a:lnTo>
                    <a:pt x="0" y="0"/>
                  </a:lnTo>
                  <a:lnTo>
                    <a:pt x="0" y="4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1" name="Freeform 8"/>
            <p:cNvSpPr>
              <a:spLocks noEditPoints="1"/>
            </p:cNvSpPr>
            <p:nvPr/>
          </p:nvSpPr>
          <p:spPr bwMode="auto">
            <a:xfrm>
              <a:off x="6096000" y="3257550"/>
              <a:ext cx="539750" cy="527050"/>
            </a:xfrm>
            <a:custGeom>
              <a:avLst/>
              <a:gdLst>
                <a:gd name="T0" fmla="*/ 170 w 340"/>
                <a:gd name="T1" fmla="*/ 0 h 332"/>
                <a:gd name="T2" fmla="*/ 134 w 340"/>
                <a:gd name="T3" fmla="*/ 2 h 332"/>
                <a:gd name="T4" fmla="*/ 102 w 340"/>
                <a:gd name="T5" fmla="*/ 12 h 332"/>
                <a:gd name="T6" fmla="*/ 72 w 340"/>
                <a:gd name="T7" fmla="*/ 26 h 332"/>
                <a:gd name="T8" fmla="*/ 48 w 340"/>
                <a:gd name="T9" fmla="*/ 46 h 332"/>
                <a:gd name="T10" fmla="*/ 28 w 340"/>
                <a:gd name="T11" fmla="*/ 72 h 332"/>
                <a:gd name="T12" fmla="*/ 12 w 340"/>
                <a:gd name="T13" fmla="*/ 100 h 332"/>
                <a:gd name="T14" fmla="*/ 2 w 340"/>
                <a:gd name="T15" fmla="*/ 132 h 332"/>
                <a:gd name="T16" fmla="*/ 0 w 340"/>
                <a:gd name="T17" fmla="*/ 166 h 332"/>
                <a:gd name="T18" fmla="*/ 0 w 340"/>
                <a:gd name="T19" fmla="*/ 184 h 332"/>
                <a:gd name="T20" fmla="*/ 6 w 340"/>
                <a:gd name="T21" fmla="*/ 216 h 332"/>
                <a:gd name="T22" fmla="*/ 20 w 340"/>
                <a:gd name="T23" fmla="*/ 246 h 332"/>
                <a:gd name="T24" fmla="*/ 38 w 340"/>
                <a:gd name="T25" fmla="*/ 272 h 332"/>
                <a:gd name="T26" fmla="*/ 60 w 340"/>
                <a:gd name="T27" fmla="*/ 296 h 332"/>
                <a:gd name="T28" fmla="*/ 86 w 340"/>
                <a:gd name="T29" fmla="*/ 312 h 332"/>
                <a:gd name="T30" fmla="*/ 118 w 340"/>
                <a:gd name="T31" fmla="*/ 324 h 332"/>
                <a:gd name="T32" fmla="*/ 152 w 340"/>
                <a:gd name="T33" fmla="*/ 332 h 332"/>
                <a:gd name="T34" fmla="*/ 170 w 340"/>
                <a:gd name="T35" fmla="*/ 332 h 332"/>
                <a:gd name="T36" fmla="*/ 206 w 340"/>
                <a:gd name="T37" fmla="*/ 328 h 332"/>
                <a:gd name="T38" fmla="*/ 238 w 340"/>
                <a:gd name="T39" fmla="*/ 320 h 332"/>
                <a:gd name="T40" fmla="*/ 268 w 340"/>
                <a:gd name="T41" fmla="*/ 304 h 332"/>
                <a:gd name="T42" fmla="*/ 292 w 340"/>
                <a:gd name="T43" fmla="*/ 284 h 332"/>
                <a:gd name="T44" fmla="*/ 312 w 340"/>
                <a:gd name="T45" fmla="*/ 260 h 332"/>
                <a:gd name="T46" fmla="*/ 328 w 340"/>
                <a:gd name="T47" fmla="*/ 232 h 332"/>
                <a:gd name="T48" fmla="*/ 338 w 340"/>
                <a:gd name="T49" fmla="*/ 200 h 332"/>
                <a:gd name="T50" fmla="*/ 340 w 340"/>
                <a:gd name="T51" fmla="*/ 166 h 332"/>
                <a:gd name="T52" fmla="*/ 340 w 340"/>
                <a:gd name="T53" fmla="*/ 148 h 332"/>
                <a:gd name="T54" fmla="*/ 334 w 340"/>
                <a:gd name="T55" fmla="*/ 116 h 332"/>
                <a:gd name="T56" fmla="*/ 322 w 340"/>
                <a:gd name="T57" fmla="*/ 84 h 332"/>
                <a:gd name="T58" fmla="*/ 304 w 340"/>
                <a:gd name="T59" fmla="*/ 58 h 332"/>
                <a:gd name="T60" fmla="*/ 280 w 340"/>
                <a:gd name="T61" fmla="*/ 36 h 332"/>
                <a:gd name="T62" fmla="*/ 254 w 340"/>
                <a:gd name="T63" fmla="*/ 18 h 332"/>
                <a:gd name="T64" fmla="*/ 222 w 340"/>
                <a:gd name="T65" fmla="*/ 6 h 332"/>
                <a:gd name="T66" fmla="*/ 188 w 340"/>
                <a:gd name="T67" fmla="*/ 0 h 332"/>
                <a:gd name="T68" fmla="*/ 170 w 340"/>
                <a:gd name="T69" fmla="*/ 0 h 332"/>
                <a:gd name="T70" fmla="*/ 170 w 340"/>
                <a:gd name="T71" fmla="*/ 252 h 332"/>
                <a:gd name="T72" fmla="*/ 136 w 340"/>
                <a:gd name="T73" fmla="*/ 246 h 332"/>
                <a:gd name="T74" fmla="*/ 110 w 340"/>
                <a:gd name="T75" fmla="*/ 228 h 332"/>
                <a:gd name="T76" fmla="*/ 92 w 340"/>
                <a:gd name="T77" fmla="*/ 200 h 332"/>
                <a:gd name="T78" fmla="*/ 86 w 340"/>
                <a:gd name="T79" fmla="*/ 166 h 332"/>
                <a:gd name="T80" fmla="*/ 88 w 340"/>
                <a:gd name="T81" fmla="*/ 148 h 332"/>
                <a:gd name="T82" fmla="*/ 100 w 340"/>
                <a:gd name="T83" fmla="*/ 116 h 332"/>
                <a:gd name="T84" fmla="*/ 122 w 340"/>
                <a:gd name="T85" fmla="*/ 92 h 332"/>
                <a:gd name="T86" fmla="*/ 152 w 340"/>
                <a:gd name="T87" fmla="*/ 80 h 332"/>
                <a:gd name="T88" fmla="*/ 170 w 340"/>
                <a:gd name="T89" fmla="*/ 78 h 332"/>
                <a:gd name="T90" fmla="*/ 204 w 340"/>
                <a:gd name="T91" fmla="*/ 86 h 332"/>
                <a:gd name="T92" fmla="*/ 230 w 340"/>
                <a:gd name="T93" fmla="*/ 102 h 332"/>
                <a:gd name="T94" fmla="*/ 248 w 340"/>
                <a:gd name="T95" fmla="*/ 130 h 332"/>
                <a:gd name="T96" fmla="*/ 254 w 340"/>
                <a:gd name="T97" fmla="*/ 166 h 332"/>
                <a:gd name="T98" fmla="*/ 252 w 340"/>
                <a:gd name="T99" fmla="*/ 184 h 332"/>
                <a:gd name="T100" fmla="*/ 240 w 340"/>
                <a:gd name="T101" fmla="*/ 216 h 332"/>
                <a:gd name="T102" fmla="*/ 218 w 340"/>
                <a:gd name="T103" fmla="*/ 238 h 332"/>
                <a:gd name="T104" fmla="*/ 188 w 340"/>
                <a:gd name="T105" fmla="*/ 252 h 332"/>
                <a:gd name="T106" fmla="*/ 170 w 340"/>
                <a:gd name="T107" fmla="*/ 25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0" h="332">
                  <a:moveTo>
                    <a:pt x="170" y="0"/>
                  </a:moveTo>
                  <a:lnTo>
                    <a:pt x="170" y="0"/>
                  </a:lnTo>
                  <a:lnTo>
                    <a:pt x="152" y="0"/>
                  </a:lnTo>
                  <a:lnTo>
                    <a:pt x="134" y="2"/>
                  </a:lnTo>
                  <a:lnTo>
                    <a:pt x="118" y="6"/>
                  </a:lnTo>
                  <a:lnTo>
                    <a:pt x="102" y="12"/>
                  </a:lnTo>
                  <a:lnTo>
                    <a:pt x="86" y="18"/>
                  </a:lnTo>
                  <a:lnTo>
                    <a:pt x="72" y="26"/>
                  </a:lnTo>
                  <a:lnTo>
                    <a:pt x="60" y="36"/>
                  </a:lnTo>
                  <a:lnTo>
                    <a:pt x="48" y="46"/>
                  </a:lnTo>
                  <a:lnTo>
                    <a:pt x="38" y="58"/>
                  </a:lnTo>
                  <a:lnTo>
                    <a:pt x="28" y="72"/>
                  </a:lnTo>
                  <a:lnTo>
                    <a:pt x="20" y="84"/>
                  </a:lnTo>
                  <a:lnTo>
                    <a:pt x="12" y="100"/>
                  </a:lnTo>
                  <a:lnTo>
                    <a:pt x="6" y="116"/>
                  </a:lnTo>
                  <a:lnTo>
                    <a:pt x="2" y="132"/>
                  </a:lnTo>
                  <a:lnTo>
                    <a:pt x="0" y="148"/>
                  </a:lnTo>
                  <a:lnTo>
                    <a:pt x="0" y="166"/>
                  </a:lnTo>
                  <a:lnTo>
                    <a:pt x="0" y="166"/>
                  </a:lnTo>
                  <a:lnTo>
                    <a:pt x="0" y="184"/>
                  </a:lnTo>
                  <a:lnTo>
                    <a:pt x="2" y="200"/>
                  </a:lnTo>
                  <a:lnTo>
                    <a:pt x="6" y="216"/>
                  </a:lnTo>
                  <a:lnTo>
                    <a:pt x="12" y="232"/>
                  </a:lnTo>
                  <a:lnTo>
                    <a:pt x="20" y="246"/>
                  </a:lnTo>
                  <a:lnTo>
                    <a:pt x="28" y="260"/>
                  </a:lnTo>
                  <a:lnTo>
                    <a:pt x="38" y="272"/>
                  </a:lnTo>
                  <a:lnTo>
                    <a:pt x="48" y="284"/>
                  </a:lnTo>
                  <a:lnTo>
                    <a:pt x="60" y="296"/>
                  </a:lnTo>
                  <a:lnTo>
                    <a:pt x="72" y="304"/>
                  </a:lnTo>
                  <a:lnTo>
                    <a:pt x="86" y="312"/>
                  </a:lnTo>
                  <a:lnTo>
                    <a:pt x="102" y="320"/>
                  </a:lnTo>
                  <a:lnTo>
                    <a:pt x="118" y="324"/>
                  </a:lnTo>
                  <a:lnTo>
                    <a:pt x="134" y="328"/>
                  </a:lnTo>
                  <a:lnTo>
                    <a:pt x="152" y="332"/>
                  </a:lnTo>
                  <a:lnTo>
                    <a:pt x="170" y="332"/>
                  </a:lnTo>
                  <a:lnTo>
                    <a:pt x="170" y="332"/>
                  </a:lnTo>
                  <a:lnTo>
                    <a:pt x="188" y="332"/>
                  </a:lnTo>
                  <a:lnTo>
                    <a:pt x="206" y="328"/>
                  </a:lnTo>
                  <a:lnTo>
                    <a:pt x="222" y="324"/>
                  </a:lnTo>
                  <a:lnTo>
                    <a:pt x="238" y="320"/>
                  </a:lnTo>
                  <a:lnTo>
                    <a:pt x="254" y="312"/>
                  </a:lnTo>
                  <a:lnTo>
                    <a:pt x="268" y="304"/>
                  </a:lnTo>
                  <a:lnTo>
                    <a:pt x="280" y="296"/>
                  </a:lnTo>
                  <a:lnTo>
                    <a:pt x="292" y="284"/>
                  </a:lnTo>
                  <a:lnTo>
                    <a:pt x="304" y="272"/>
                  </a:lnTo>
                  <a:lnTo>
                    <a:pt x="312" y="260"/>
                  </a:lnTo>
                  <a:lnTo>
                    <a:pt x="322" y="246"/>
                  </a:lnTo>
                  <a:lnTo>
                    <a:pt x="328" y="232"/>
                  </a:lnTo>
                  <a:lnTo>
                    <a:pt x="334" y="216"/>
                  </a:lnTo>
                  <a:lnTo>
                    <a:pt x="338" y="200"/>
                  </a:lnTo>
                  <a:lnTo>
                    <a:pt x="340" y="184"/>
                  </a:lnTo>
                  <a:lnTo>
                    <a:pt x="340" y="166"/>
                  </a:lnTo>
                  <a:lnTo>
                    <a:pt x="340" y="166"/>
                  </a:lnTo>
                  <a:lnTo>
                    <a:pt x="340" y="148"/>
                  </a:lnTo>
                  <a:lnTo>
                    <a:pt x="338" y="132"/>
                  </a:lnTo>
                  <a:lnTo>
                    <a:pt x="334" y="116"/>
                  </a:lnTo>
                  <a:lnTo>
                    <a:pt x="328" y="100"/>
                  </a:lnTo>
                  <a:lnTo>
                    <a:pt x="322" y="84"/>
                  </a:lnTo>
                  <a:lnTo>
                    <a:pt x="312" y="72"/>
                  </a:lnTo>
                  <a:lnTo>
                    <a:pt x="304" y="58"/>
                  </a:lnTo>
                  <a:lnTo>
                    <a:pt x="292" y="46"/>
                  </a:lnTo>
                  <a:lnTo>
                    <a:pt x="280" y="36"/>
                  </a:lnTo>
                  <a:lnTo>
                    <a:pt x="268" y="26"/>
                  </a:lnTo>
                  <a:lnTo>
                    <a:pt x="254" y="18"/>
                  </a:lnTo>
                  <a:lnTo>
                    <a:pt x="238" y="12"/>
                  </a:lnTo>
                  <a:lnTo>
                    <a:pt x="222" y="6"/>
                  </a:lnTo>
                  <a:lnTo>
                    <a:pt x="206" y="2"/>
                  </a:lnTo>
                  <a:lnTo>
                    <a:pt x="188" y="0"/>
                  </a:lnTo>
                  <a:lnTo>
                    <a:pt x="170" y="0"/>
                  </a:lnTo>
                  <a:lnTo>
                    <a:pt x="170" y="0"/>
                  </a:lnTo>
                  <a:close/>
                  <a:moveTo>
                    <a:pt x="170" y="252"/>
                  </a:moveTo>
                  <a:lnTo>
                    <a:pt x="170" y="252"/>
                  </a:lnTo>
                  <a:lnTo>
                    <a:pt x="152" y="252"/>
                  </a:lnTo>
                  <a:lnTo>
                    <a:pt x="136" y="246"/>
                  </a:lnTo>
                  <a:lnTo>
                    <a:pt x="122" y="238"/>
                  </a:lnTo>
                  <a:lnTo>
                    <a:pt x="110" y="228"/>
                  </a:lnTo>
                  <a:lnTo>
                    <a:pt x="100" y="216"/>
                  </a:lnTo>
                  <a:lnTo>
                    <a:pt x="92" y="200"/>
                  </a:lnTo>
                  <a:lnTo>
                    <a:pt x="88" y="184"/>
                  </a:lnTo>
                  <a:lnTo>
                    <a:pt x="86" y="166"/>
                  </a:lnTo>
                  <a:lnTo>
                    <a:pt x="86" y="166"/>
                  </a:lnTo>
                  <a:lnTo>
                    <a:pt x="88" y="148"/>
                  </a:lnTo>
                  <a:lnTo>
                    <a:pt x="92" y="130"/>
                  </a:lnTo>
                  <a:lnTo>
                    <a:pt x="100" y="116"/>
                  </a:lnTo>
                  <a:lnTo>
                    <a:pt x="110" y="102"/>
                  </a:lnTo>
                  <a:lnTo>
                    <a:pt x="122" y="92"/>
                  </a:lnTo>
                  <a:lnTo>
                    <a:pt x="136" y="86"/>
                  </a:lnTo>
                  <a:lnTo>
                    <a:pt x="152" y="80"/>
                  </a:lnTo>
                  <a:lnTo>
                    <a:pt x="170" y="78"/>
                  </a:lnTo>
                  <a:lnTo>
                    <a:pt x="170" y="78"/>
                  </a:lnTo>
                  <a:lnTo>
                    <a:pt x="188" y="80"/>
                  </a:lnTo>
                  <a:lnTo>
                    <a:pt x="204" y="86"/>
                  </a:lnTo>
                  <a:lnTo>
                    <a:pt x="218" y="92"/>
                  </a:lnTo>
                  <a:lnTo>
                    <a:pt x="230" y="102"/>
                  </a:lnTo>
                  <a:lnTo>
                    <a:pt x="240" y="116"/>
                  </a:lnTo>
                  <a:lnTo>
                    <a:pt x="248" y="130"/>
                  </a:lnTo>
                  <a:lnTo>
                    <a:pt x="252" y="148"/>
                  </a:lnTo>
                  <a:lnTo>
                    <a:pt x="254" y="166"/>
                  </a:lnTo>
                  <a:lnTo>
                    <a:pt x="254" y="166"/>
                  </a:lnTo>
                  <a:lnTo>
                    <a:pt x="252" y="184"/>
                  </a:lnTo>
                  <a:lnTo>
                    <a:pt x="248" y="200"/>
                  </a:lnTo>
                  <a:lnTo>
                    <a:pt x="240" y="216"/>
                  </a:lnTo>
                  <a:lnTo>
                    <a:pt x="230" y="228"/>
                  </a:lnTo>
                  <a:lnTo>
                    <a:pt x="218" y="238"/>
                  </a:lnTo>
                  <a:lnTo>
                    <a:pt x="204" y="246"/>
                  </a:lnTo>
                  <a:lnTo>
                    <a:pt x="188" y="252"/>
                  </a:lnTo>
                  <a:lnTo>
                    <a:pt x="170" y="252"/>
                  </a:lnTo>
                  <a:lnTo>
                    <a:pt x="170" y="2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2" name="Freeform 9"/>
            <p:cNvSpPr>
              <a:spLocks/>
            </p:cNvSpPr>
            <p:nvPr/>
          </p:nvSpPr>
          <p:spPr bwMode="auto">
            <a:xfrm>
              <a:off x="6654800" y="3257550"/>
              <a:ext cx="812800" cy="514350"/>
            </a:xfrm>
            <a:custGeom>
              <a:avLst/>
              <a:gdLst>
                <a:gd name="T0" fmla="*/ 388 w 512"/>
                <a:gd name="T1" fmla="*/ 0 h 324"/>
                <a:gd name="T2" fmla="*/ 356 w 512"/>
                <a:gd name="T3" fmla="*/ 2 h 324"/>
                <a:gd name="T4" fmla="*/ 328 w 512"/>
                <a:gd name="T5" fmla="*/ 12 h 324"/>
                <a:gd name="T6" fmla="*/ 302 w 512"/>
                <a:gd name="T7" fmla="*/ 28 h 324"/>
                <a:gd name="T8" fmla="*/ 280 w 512"/>
                <a:gd name="T9" fmla="*/ 54 h 324"/>
                <a:gd name="T10" fmla="*/ 272 w 512"/>
                <a:gd name="T11" fmla="*/ 42 h 324"/>
                <a:gd name="T12" fmla="*/ 250 w 512"/>
                <a:gd name="T13" fmla="*/ 22 h 324"/>
                <a:gd name="T14" fmla="*/ 224 w 512"/>
                <a:gd name="T15" fmla="*/ 8 h 324"/>
                <a:gd name="T16" fmla="*/ 192 w 512"/>
                <a:gd name="T17" fmla="*/ 0 h 324"/>
                <a:gd name="T18" fmla="*/ 176 w 512"/>
                <a:gd name="T19" fmla="*/ 0 h 324"/>
                <a:gd name="T20" fmla="*/ 150 w 512"/>
                <a:gd name="T21" fmla="*/ 2 h 324"/>
                <a:gd name="T22" fmla="*/ 124 w 512"/>
                <a:gd name="T23" fmla="*/ 10 h 324"/>
                <a:gd name="T24" fmla="*/ 102 w 512"/>
                <a:gd name="T25" fmla="*/ 24 h 324"/>
                <a:gd name="T26" fmla="*/ 84 w 512"/>
                <a:gd name="T27" fmla="*/ 46 h 324"/>
                <a:gd name="T28" fmla="*/ 0 w 512"/>
                <a:gd name="T29" fmla="*/ 8 h 324"/>
                <a:gd name="T30" fmla="*/ 0 w 512"/>
                <a:gd name="T31" fmla="*/ 290 h 324"/>
                <a:gd name="T32" fmla="*/ 4 w 512"/>
                <a:gd name="T33" fmla="*/ 302 h 324"/>
                <a:gd name="T34" fmla="*/ 10 w 512"/>
                <a:gd name="T35" fmla="*/ 314 h 324"/>
                <a:gd name="T36" fmla="*/ 22 w 512"/>
                <a:gd name="T37" fmla="*/ 322 h 324"/>
                <a:gd name="T38" fmla="*/ 34 w 512"/>
                <a:gd name="T39" fmla="*/ 324 h 324"/>
                <a:gd name="T40" fmla="*/ 86 w 512"/>
                <a:gd name="T41" fmla="*/ 150 h 324"/>
                <a:gd name="T42" fmla="*/ 86 w 512"/>
                <a:gd name="T43" fmla="*/ 134 h 324"/>
                <a:gd name="T44" fmla="*/ 96 w 512"/>
                <a:gd name="T45" fmla="*/ 108 h 324"/>
                <a:gd name="T46" fmla="*/ 116 w 512"/>
                <a:gd name="T47" fmla="*/ 90 h 324"/>
                <a:gd name="T48" fmla="*/ 138 w 512"/>
                <a:gd name="T49" fmla="*/ 80 h 324"/>
                <a:gd name="T50" fmla="*/ 152 w 512"/>
                <a:gd name="T51" fmla="*/ 80 h 324"/>
                <a:gd name="T52" fmla="*/ 178 w 512"/>
                <a:gd name="T53" fmla="*/ 84 h 324"/>
                <a:gd name="T54" fmla="*/ 198 w 512"/>
                <a:gd name="T55" fmla="*/ 98 h 324"/>
                <a:gd name="T56" fmla="*/ 210 w 512"/>
                <a:gd name="T57" fmla="*/ 120 h 324"/>
                <a:gd name="T58" fmla="*/ 214 w 512"/>
                <a:gd name="T59" fmla="*/ 150 h 324"/>
                <a:gd name="T60" fmla="*/ 214 w 512"/>
                <a:gd name="T61" fmla="*/ 290 h 324"/>
                <a:gd name="T62" fmla="*/ 216 w 512"/>
                <a:gd name="T63" fmla="*/ 302 h 324"/>
                <a:gd name="T64" fmla="*/ 224 w 512"/>
                <a:gd name="T65" fmla="*/ 314 h 324"/>
                <a:gd name="T66" fmla="*/ 234 w 512"/>
                <a:gd name="T67" fmla="*/ 322 h 324"/>
                <a:gd name="T68" fmla="*/ 248 w 512"/>
                <a:gd name="T69" fmla="*/ 324 h 324"/>
                <a:gd name="T70" fmla="*/ 298 w 512"/>
                <a:gd name="T71" fmla="*/ 150 h 324"/>
                <a:gd name="T72" fmla="*/ 300 w 512"/>
                <a:gd name="T73" fmla="*/ 134 h 324"/>
                <a:gd name="T74" fmla="*/ 310 w 512"/>
                <a:gd name="T75" fmla="*/ 108 h 324"/>
                <a:gd name="T76" fmla="*/ 328 w 512"/>
                <a:gd name="T77" fmla="*/ 90 h 324"/>
                <a:gd name="T78" fmla="*/ 352 w 512"/>
                <a:gd name="T79" fmla="*/ 80 h 324"/>
                <a:gd name="T80" fmla="*/ 366 w 512"/>
                <a:gd name="T81" fmla="*/ 80 h 324"/>
                <a:gd name="T82" fmla="*/ 392 w 512"/>
                <a:gd name="T83" fmla="*/ 84 h 324"/>
                <a:gd name="T84" fmla="*/ 410 w 512"/>
                <a:gd name="T85" fmla="*/ 98 h 324"/>
                <a:gd name="T86" fmla="*/ 424 w 512"/>
                <a:gd name="T87" fmla="*/ 120 h 324"/>
                <a:gd name="T88" fmla="*/ 428 w 512"/>
                <a:gd name="T89" fmla="*/ 150 h 324"/>
                <a:gd name="T90" fmla="*/ 428 w 512"/>
                <a:gd name="T91" fmla="*/ 290 h 324"/>
                <a:gd name="T92" fmla="*/ 430 w 512"/>
                <a:gd name="T93" fmla="*/ 302 h 324"/>
                <a:gd name="T94" fmla="*/ 438 w 512"/>
                <a:gd name="T95" fmla="*/ 314 h 324"/>
                <a:gd name="T96" fmla="*/ 448 w 512"/>
                <a:gd name="T97" fmla="*/ 322 h 324"/>
                <a:gd name="T98" fmla="*/ 462 w 512"/>
                <a:gd name="T99" fmla="*/ 324 h 324"/>
                <a:gd name="T100" fmla="*/ 512 w 512"/>
                <a:gd name="T101" fmla="*/ 122 h 324"/>
                <a:gd name="T102" fmla="*/ 510 w 512"/>
                <a:gd name="T103" fmla="*/ 96 h 324"/>
                <a:gd name="T104" fmla="*/ 502 w 512"/>
                <a:gd name="T105" fmla="*/ 72 h 324"/>
                <a:gd name="T106" fmla="*/ 492 w 512"/>
                <a:gd name="T107" fmla="*/ 52 h 324"/>
                <a:gd name="T108" fmla="*/ 478 w 512"/>
                <a:gd name="T109" fmla="*/ 34 h 324"/>
                <a:gd name="T110" fmla="*/ 460 w 512"/>
                <a:gd name="T111" fmla="*/ 20 h 324"/>
                <a:gd name="T112" fmla="*/ 438 w 512"/>
                <a:gd name="T113" fmla="*/ 8 h 324"/>
                <a:gd name="T114" fmla="*/ 414 w 512"/>
                <a:gd name="T115" fmla="*/ 2 h 324"/>
                <a:gd name="T116" fmla="*/ 388 w 512"/>
                <a:gd name="T11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324">
                  <a:moveTo>
                    <a:pt x="388" y="0"/>
                  </a:moveTo>
                  <a:lnTo>
                    <a:pt x="388" y="0"/>
                  </a:lnTo>
                  <a:lnTo>
                    <a:pt x="372" y="0"/>
                  </a:lnTo>
                  <a:lnTo>
                    <a:pt x="356" y="2"/>
                  </a:lnTo>
                  <a:lnTo>
                    <a:pt x="342" y="6"/>
                  </a:lnTo>
                  <a:lnTo>
                    <a:pt x="328" y="12"/>
                  </a:lnTo>
                  <a:lnTo>
                    <a:pt x="314" y="18"/>
                  </a:lnTo>
                  <a:lnTo>
                    <a:pt x="302" y="28"/>
                  </a:lnTo>
                  <a:lnTo>
                    <a:pt x="290" y="40"/>
                  </a:lnTo>
                  <a:lnTo>
                    <a:pt x="280" y="54"/>
                  </a:lnTo>
                  <a:lnTo>
                    <a:pt x="280" y="54"/>
                  </a:lnTo>
                  <a:lnTo>
                    <a:pt x="272" y="42"/>
                  </a:lnTo>
                  <a:lnTo>
                    <a:pt x="262" y="30"/>
                  </a:lnTo>
                  <a:lnTo>
                    <a:pt x="250" y="22"/>
                  </a:lnTo>
                  <a:lnTo>
                    <a:pt x="238" y="14"/>
                  </a:lnTo>
                  <a:lnTo>
                    <a:pt x="224" y="8"/>
                  </a:lnTo>
                  <a:lnTo>
                    <a:pt x="208" y="4"/>
                  </a:lnTo>
                  <a:lnTo>
                    <a:pt x="192" y="0"/>
                  </a:lnTo>
                  <a:lnTo>
                    <a:pt x="176" y="0"/>
                  </a:lnTo>
                  <a:lnTo>
                    <a:pt x="176" y="0"/>
                  </a:lnTo>
                  <a:lnTo>
                    <a:pt x="162" y="0"/>
                  </a:lnTo>
                  <a:lnTo>
                    <a:pt x="150" y="2"/>
                  </a:lnTo>
                  <a:lnTo>
                    <a:pt x="136" y="6"/>
                  </a:lnTo>
                  <a:lnTo>
                    <a:pt x="124" y="10"/>
                  </a:lnTo>
                  <a:lnTo>
                    <a:pt x="114" y="16"/>
                  </a:lnTo>
                  <a:lnTo>
                    <a:pt x="102" y="24"/>
                  </a:lnTo>
                  <a:lnTo>
                    <a:pt x="92" y="34"/>
                  </a:lnTo>
                  <a:lnTo>
                    <a:pt x="84" y="46"/>
                  </a:lnTo>
                  <a:lnTo>
                    <a:pt x="84" y="8"/>
                  </a:lnTo>
                  <a:lnTo>
                    <a:pt x="0" y="8"/>
                  </a:lnTo>
                  <a:lnTo>
                    <a:pt x="0" y="290"/>
                  </a:lnTo>
                  <a:lnTo>
                    <a:pt x="0" y="290"/>
                  </a:lnTo>
                  <a:lnTo>
                    <a:pt x="2" y="296"/>
                  </a:lnTo>
                  <a:lnTo>
                    <a:pt x="4" y="302"/>
                  </a:lnTo>
                  <a:lnTo>
                    <a:pt x="6" y="308"/>
                  </a:lnTo>
                  <a:lnTo>
                    <a:pt x="10" y="314"/>
                  </a:lnTo>
                  <a:lnTo>
                    <a:pt x="16" y="318"/>
                  </a:lnTo>
                  <a:lnTo>
                    <a:pt x="22" y="322"/>
                  </a:lnTo>
                  <a:lnTo>
                    <a:pt x="28" y="324"/>
                  </a:lnTo>
                  <a:lnTo>
                    <a:pt x="34" y="324"/>
                  </a:lnTo>
                  <a:lnTo>
                    <a:pt x="86" y="324"/>
                  </a:lnTo>
                  <a:lnTo>
                    <a:pt x="86" y="150"/>
                  </a:lnTo>
                  <a:lnTo>
                    <a:pt x="86" y="150"/>
                  </a:lnTo>
                  <a:lnTo>
                    <a:pt x="86" y="134"/>
                  </a:lnTo>
                  <a:lnTo>
                    <a:pt x="90" y="120"/>
                  </a:lnTo>
                  <a:lnTo>
                    <a:pt x="96" y="108"/>
                  </a:lnTo>
                  <a:lnTo>
                    <a:pt x="106" y="98"/>
                  </a:lnTo>
                  <a:lnTo>
                    <a:pt x="116" y="90"/>
                  </a:lnTo>
                  <a:lnTo>
                    <a:pt x="126" y="84"/>
                  </a:lnTo>
                  <a:lnTo>
                    <a:pt x="138" y="80"/>
                  </a:lnTo>
                  <a:lnTo>
                    <a:pt x="152" y="80"/>
                  </a:lnTo>
                  <a:lnTo>
                    <a:pt x="152" y="80"/>
                  </a:lnTo>
                  <a:lnTo>
                    <a:pt x="166" y="80"/>
                  </a:lnTo>
                  <a:lnTo>
                    <a:pt x="178" y="84"/>
                  </a:lnTo>
                  <a:lnTo>
                    <a:pt x="188" y="90"/>
                  </a:lnTo>
                  <a:lnTo>
                    <a:pt x="198" y="98"/>
                  </a:lnTo>
                  <a:lnTo>
                    <a:pt x="204" y="108"/>
                  </a:lnTo>
                  <a:lnTo>
                    <a:pt x="210" y="120"/>
                  </a:lnTo>
                  <a:lnTo>
                    <a:pt x="212" y="134"/>
                  </a:lnTo>
                  <a:lnTo>
                    <a:pt x="214" y="150"/>
                  </a:lnTo>
                  <a:lnTo>
                    <a:pt x="214" y="290"/>
                  </a:lnTo>
                  <a:lnTo>
                    <a:pt x="214" y="290"/>
                  </a:lnTo>
                  <a:lnTo>
                    <a:pt x="214" y="296"/>
                  </a:lnTo>
                  <a:lnTo>
                    <a:pt x="216" y="302"/>
                  </a:lnTo>
                  <a:lnTo>
                    <a:pt x="220" y="308"/>
                  </a:lnTo>
                  <a:lnTo>
                    <a:pt x="224" y="314"/>
                  </a:lnTo>
                  <a:lnTo>
                    <a:pt x="230" y="318"/>
                  </a:lnTo>
                  <a:lnTo>
                    <a:pt x="234" y="322"/>
                  </a:lnTo>
                  <a:lnTo>
                    <a:pt x="242" y="324"/>
                  </a:lnTo>
                  <a:lnTo>
                    <a:pt x="248" y="324"/>
                  </a:lnTo>
                  <a:lnTo>
                    <a:pt x="298" y="324"/>
                  </a:lnTo>
                  <a:lnTo>
                    <a:pt x="298" y="150"/>
                  </a:lnTo>
                  <a:lnTo>
                    <a:pt x="298" y="150"/>
                  </a:lnTo>
                  <a:lnTo>
                    <a:pt x="300" y="134"/>
                  </a:lnTo>
                  <a:lnTo>
                    <a:pt x="304" y="120"/>
                  </a:lnTo>
                  <a:lnTo>
                    <a:pt x="310" y="108"/>
                  </a:lnTo>
                  <a:lnTo>
                    <a:pt x="318" y="98"/>
                  </a:lnTo>
                  <a:lnTo>
                    <a:pt x="328" y="90"/>
                  </a:lnTo>
                  <a:lnTo>
                    <a:pt x="340" y="84"/>
                  </a:lnTo>
                  <a:lnTo>
                    <a:pt x="352" y="80"/>
                  </a:lnTo>
                  <a:lnTo>
                    <a:pt x="366" y="80"/>
                  </a:lnTo>
                  <a:lnTo>
                    <a:pt x="366" y="80"/>
                  </a:lnTo>
                  <a:lnTo>
                    <a:pt x="380" y="80"/>
                  </a:lnTo>
                  <a:lnTo>
                    <a:pt x="392" y="84"/>
                  </a:lnTo>
                  <a:lnTo>
                    <a:pt x="402" y="90"/>
                  </a:lnTo>
                  <a:lnTo>
                    <a:pt x="410" y="98"/>
                  </a:lnTo>
                  <a:lnTo>
                    <a:pt x="418" y="108"/>
                  </a:lnTo>
                  <a:lnTo>
                    <a:pt x="424" y="120"/>
                  </a:lnTo>
                  <a:lnTo>
                    <a:pt x="426" y="134"/>
                  </a:lnTo>
                  <a:lnTo>
                    <a:pt x="428" y="150"/>
                  </a:lnTo>
                  <a:lnTo>
                    <a:pt x="428" y="290"/>
                  </a:lnTo>
                  <a:lnTo>
                    <a:pt x="428" y="290"/>
                  </a:lnTo>
                  <a:lnTo>
                    <a:pt x="428" y="296"/>
                  </a:lnTo>
                  <a:lnTo>
                    <a:pt x="430" y="302"/>
                  </a:lnTo>
                  <a:lnTo>
                    <a:pt x="434" y="308"/>
                  </a:lnTo>
                  <a:lnTo>
                    <a:pt x="438" y="314"/>
                  </a:lnTo>
                  <a:lnTo>
                    <a:pt x="442" y="318"/>
                  </a:lnTo>
                  <a:lnTo>
                    <a:pt x="448" y="322"/>
                  </a:lnTo>
                  <a:lnTo>
                    <a:pt x="454" y="324"/>
                  </a:lnTo>
                  <a:lnTo>
                    <a:pt x="462" y="324"/>
                  </a:lnTo>
                  <a:lnTo>
                    <a:pt x="512" y="324"/>
                  </a:lnTo>
                  <a:lnTo>
                    <a:pt x="512" y="122"/>
                  </a:lnTo>
                  <a:lnTo>
                    <a:pt x="512" y="122"/>
                  </a:lnTo>
                  <a:lnTo>
                    <a:pt x="510" y="96"/>
                  </a:lnTo>
                  <a:lnTo>
                    <a:pt x="506" y="84"/>
                  </a:lnTo>
                  <a:lnTo>
                    <a:pt x="502" y="72"/>
                  </a:lnTo>
                  <a:lnTo>
                    <a:pt x="498" y="62"/>
                  </a:lnTo>
                  <a:lnTo>
                    <a:pt x="492" y="52"/>
                  </a:lnTo>
                  <a:lnTo>
                    <a:pt x="486" y="42"/>
                  </a:lnTo>
                  <a:lnTo>
                    <a:pt x="478" y="34"/>
                  </a:lnTo>
                  <a:lnTo>
                    <a:pt x="470" y="26"/>
                  </a:lnTo>
                  <a:lnTo>
                    <a:pt x="460" y="20"/>
                  </a:lnTo>
                  <a:lnTo>
                    <a:pt x="450" y="14"/>
                  </a:lnTo>
                  <a:lnTo>
                    <a:pt x="438" y="8"/>
                  </a:lnTo>
                  <a:lnTo>
                    <a:pt x="426" y="4"/>
                  </a:lnTo>
                  <a:lnTo>
                    <a:pt x="414" y="2"/>
                  </a:lnTo>
                  <a:lnTo>
                    <a:pt x="388" y="0"/>
                  </a:lnTo>
                  <a:lnTo>
                    <a:pt x="3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sp>
          <p:nvSpPr>
            <p:cNvPr id="23" name="Freeform 10"/>
            <p:cNvSpPr>
              <a:spLocks/>
            </p:cNvSpPr>
            <p:nvPr/>
          </p:nvSpPr>
          <p:spPr bwMode="auto">
            <a:xfrm>
              <a:off x="4724400" y="3257550"/>
              <a:ext cx="476250" cy="527050"/>
            </a:xfrm>
            <a:custGeom>
              <a:avLst/>
              <a:gdLst>
                <a:gd name="T0" fmla="*/ 144 w 300"/>
                <a:gd name="T1" fmla="*/ 126 h 332"/>
                <a:gd name="T2" fmla="*/ 124 w 300"/>
                <a:gd name="T3" fmla="*/ 122 h 332"/>
                <a:gd name="T4" fmla="*/ 104 w 300"/>
                <a:gd name="T5" fmla="*/ 114 h 332"/>
                <a:gd name="T6" fmla="*/ 98 w 300"/>
                <a:gd name="T7" fmla="*/ 104 h 332"/>
                <a:gd name="T8" fmla="*/ 96 w 300"/>
                <a:gd name="T9" fmla="*/ 98 h 332"/>
                <a:gd name="T10" fmla="*/ 100 w 300"/>
                <a:gd name="T11" fmla="*/ 86 h 332"/>
                <a:gd name="T12" fmla="*/ 108 w 300"/>
                <a:gd name="T13" fmla="*/ 78 h 332"/>
                <a:gd name="T14" fmla="*/ 124 w 300"/>
                <a:gd name="T15" fmla="*/ 72 h 332"/>
                <a:gd name="T16" fmla="*/ 144 w 300"/>
                <a:gd name="T17" fmla="*/ 70 h 332"/>
                <a:gd name="T18" fmla="*/ 192 w 300"/>
                <a:gd name="T19" fmla="*/ 76 h 332"/>
                <a:gd name="T20" fmla="*/ 232 w 300"/>
                <a:gd name="T21" fmla="*/ 90 h 332"/>
                <a:gd name="T22" fmla="*/ 238 w 300"/>
                <a:gd name="T23" fmla="*/ 92 h 332"/>
                <a:gd name="T24" fmla="*/ 258 w 300"/>
                <a:gd name="T25" fmla="*/ 90 h 332"/>
                <a:gd name="T26" fmla="*/ 268 w 300"/>
                <a:gd name="T27" fmla="*/ 82 h 332"/>
                <a:gd name="T28" fmla="*/ 276 w 300"/>
                <a:gd name="T29" fmla="*/ 72 h 332"/>
                <a:gd name="T30" fmla="*/ 292 w 300"/>
                <a:gd name="T31" fmla="*/ 38 h 332"/>
                <a:gd name="T32" fmla="*/ 224 w 300"/>
                <a:gd name="T33" fmla="*/ 12 h 332"/>
                <a:gd name="T34" fmla="*/ 166 w 300"/>
                <a:gd name="T35" fmla="*/ 2 h 332"/>
                <a:gd name="T36" fmla="*/ 146 w 300"/>
                <a:gd name="T37" fmla="*/ 0 h 332"/>
                <a:gd name="T38" fmla="*/ 94 w 300"/>
                <a:gd name="T39" fmla="*/ 6 h 332"/>
                <a:gd name="T40" fmla="*/ 50 w 300"/>
                <a:gd name="T41" fmla="*/ 24 h 332"/>
                <a:gd name="T42" fmla="*/ 32 w 300"/>
                <a:gd name="T43" fmla="*/ 38 h 332"/>
                <a:gd name="T44" fmla="*/ 20 w 300"/>
                <a:gd name="T45" fmla="*/ 56 h 332"/>
                <a:gd name="T46" fmla="*/ 12 w 300"/>
                <a:gd name="T47" fmla="*/ 76 h 332"/>
                <a:gd name="T48" fmla="*/ 8 w 300"/>
                <a:gd name="T49" fmla="*/ 98 h 332"/>
                <a:gd name="T50" fmla="*/ 10 w 300"/>
                <a:gd name="T51" fmla="*/ 116 h 332"/>
                <a:gd name="T52" fmla="*/ 20 w 300"/>
                <a:gd name="T53" fmla="*/ 148 h 332"/>
                <a:gd name="T54" fmla="*/ 46 w 300"/>
                <a:gd name="T55" fmla="*/ 174 h 332"/>
                <a:gd name="T56" fmla="*/ 92 w 300"/>
                <a:gd name="T57" fmla="*/ 192 h 332"/>
                <a:gd name="T58" fmla="*/ 142 w 300"/>
                <a:gd name="T59" fmla="*/ 202 h 332"/>
                <a:gd name="T60" fmla="*/ 170 w 300"/>
                <a:gd name="T61" fmla="*/ 206 h 332"/>
                <a:gd name="T62" fmla="*/ 202 w 300"/>
                <a:gd name="T63" fmla="*/ 214 h 332"/>
                <a:gd name="T64" fmla="*/ 212 w 300"/>
                <a:gd name="T65" fmla="*/ 224 h 332"/>
                <a:gd name="T66" fmla="*/ 212 w 300"/>
                <a:gd name="T67" fmla="*/ 232 h 332"/>
                <a:gd name="T68" fmla="*/ 208 w 300"/>
                <a:gd name="T69" fmla="*/ 246 h 332"/>
                <a:gd name="T70" fmla="*/ 194 w 300"/>
                <a:gd name="T71" fmla="*/ 256 h 332"/>
                <a:gd name="T72" fmla="*/ 172 w 300"/>
                <a:gd name="T73" fmla="*/ 260 h 332"/>
                <a:gd name="T74" fmla="*/ 142 w 300"/>
                <a:gd name="T75" fmla="*/ 262 h 332"/>
                <a:gd name="T76" fmla="*/ 106 w 300"/>
                <a:gd name="T77" fmla="*/ 258 h 332"/>
                <a:gd name="T78" fmla="*/ 76 w 300"/>
                <a:gd name="T79" fmla="*/ 248 h 332"/>
                <a:gd name="T80" fmla="*/ 30 w 300"/>
                <a:gd name="T81" fmla="*/ 228 h 332"/>
                <a:gd name="T82" fmla="*/ 0 w 300"/>
                <a:gd name="T83" fmla="*/ 292 h 332"/>
                <a:gd name="T84" fmla="*/ 34 w 300"/>
                <a:gd name="T85" fmla="*/ 310 h 332"/>
                <a:gd name="T86" fmla="*/ 70 w 300"/>
                <a:gd name="T87" fmla="*/ 322 h 332"/>
                <a:gd name="T88" fmla="*/ 140 w 300"/>
                <a:gd name="T89" fmla="*/ 332 h 332"/>
                <a:gd name="T90" fmla="*/ 178 w 300"/>
                <a:gd name="T91" fmla="*/ 332 h 332"/>
                <a:gd name="T92" fmla="*/ 238 w 300"/>
                <a:gd name="T93" fmla="*/ 318 h 332"/>
                <a:gd name="T94" fmla="*/ 260 w 300"/>
                <a:gd name="T95" fmla="*/ 308 h 332"/>
                <a:gd name="T96" fmla="*/ 278 w 300"/>
                <a:gd name="T97" fmla="*/ 292 h 332"/>
                <a:gd name="T98" fmla="*/ 290 w 300"/>
                <a:gd name="T99" fmla="*/ 276 h 332"/>
                <a:gd name="T100" fmla="*/ 298 w 300"/>
                <a:gd name="T101" fmla="*/ 254 h 332"/>
                <a:gd name="T102" fmla="*/ 300 w 300"/>
                <a:gd name="T103" fmla="*/ 232 h 332"/>
                <a:gd name="T104" fmla="*/ 300 w 300"/>
                <a:gd name="T105" fmla="*/ 220 h 332"/>
                <a:gd name="T106" fmla="*/ 296 w 300"/>
                <a:gd name="T107" fmla="*/ 200 h 332"/>
                <a:gd name="T108" fmla="*/ 282 w 300"/>
                <a:gd name="T109" fmla="*/ 176 h 332"/>
                <a:gd name="T110" fmla="*/ 250 w 300"/>
                <a:gd name="T111" fmla="*/ 150 h 332"/>
                <a:gd name="T112" fmla="*/ 206 w 300"/>
                <a:gd name="T113" fmla="*/ 136 h 332"/>
                <a:gd name="T114" fmla="*/ 182 w 300"/>
                <a:gd name="T115" fmla="*/ 1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332">
                  <a:moveTo>
                    <a:pt x="182" y="132"/>
                  </a:moveTo>
                  <a:lnTo>
                    <a:pt x="144" y="126"/>
                  </a:lnTo>
                  <a:lnTo>
                    <a:pt x="144" y="126"/>
                  </a:lnTo>
                  <a:lnTo>
                    <a:pt x="124" y="122"/>
                  </a:lnTo>
                  <a:lnTo>
                    <a:pt x="110" y="118"/>
                  </a:lnTo>
                  <a:lnTo>
                    <a:pt x="104" y="114"/>
                  </a:lnTo>
                  <a:lnTo>
                    <a:pt x="100" y="110"/>
                  </a:lnTo>
                  <a:lnTo>
                    <a:pt x="98" y="104"/>
                  </a:lnTo>
                  <a:lnTo>
                    <a:pt x="96" y="98"/>
                  </a:lnTo>
                  <a:lnTo>
                    <a:pt x="96" y="98"/>
                  </a:lnTo>
                  <a:lnTo>
                    <a:pt x="98" y="92"/>
                  </a:lnTo>
                  <a:lnTo>
                    <a:pt x="100" y="86"/>
                  </a:lnTo>
                  <a:lnTo>
                    <a:pt x="104" y="82"/>
                  </a:lnTo>
                  <a:lnTo>
                    <a:pt x="108" y="78"/>
                  </a:lnTo>
                  <a:lnTo>
                    <a:pt x="116" y="74"/>
                  </a:lnTo>
                  <a:lnTo>
                    <a:pt x="124" y="72"/>
                  </a:lnTo>
                  <a:lnTo>
                    <a:pt x="144" y="70"/>
                  </a:lnTo>
                  <a:lnTo>
                    <a:pt x="144" y="70"/>
                  </a:lnTo>
                  <a:lnTo>
                    <a:pt x="168" y="72"/>
                  </a:lnTo>
                  <a:lnTo>
                    <a:pt x="192" y="76"/>
                  </a:lnTo>
                  <a:lnTo>
                    <a:pt x="212" y="82"/>
                  </a:lnTo>
                  <a:lnTo>
                    <a:pt x="232" y="90"/>
                  </a:lnTo>
                  <a:lnTo>
                    <a:pt x="232" y="90"/>
                  </a:lnTo>
                  <a:lnTo>
                    <a:pt x="238" y="92"/>
                  </a:lnTo>
                  <a:lnTo>
                    <a:pt x="246" y="92"/>
                  </a:lnTo>
                  <a:lnTo>
                    <a:pt x="258" y="90"/>
                  </a:lnTo>
                  <a:lnTo>
                    <a:pt x="264" y="86"/>
                  </a:lnTo>
                  <a:lnTo>
                    <a:pt x="268" y="82"/>
                  </a:lnTo>
                  <a:lnTo>
                    <a:pt x="274" y="78"/>
                  </a:lnTo>
                  <a:lnTo>
                    <a:pt x="276" y="72"/>
                  </a:lnTo>
                  <a:lnTo>
                    <a:pt x="292" y="38"/>
                  </a:lnTo>
                  <a:lnTo>
                    <a:pt x="292" y="38"/>
                  </a:lnTo>
                  <a:lnTo>
                    <a:pt x="260" y="22"/>
                  </a:lnTo>
                  <a:lnTo>
                    <a:pt x="224" y="12"/>
                  </a:lnTo>
                  <a:lnTo>
                    <a:pt x="186" y="4"/>
                  </a:lnTo>
                  <a:lnTo>
                    <a:pt x="166" y="2"/>
                  </a:lnTo>
                  <a:lnTo>
                    <a:pt x="146" y="0"/>
                  </a:lnTo>
                  <a:lnTo>
                    <a:pt x="146" y="0"/>
                  </a:lnTo>
                  <a:lnTo>
                    <a:pt x="118" y="2"/>
                  </a:lnTo>
                  <a:lnTo>
                    <a:pt x="94" y="6"/>
                  </a:lnTo>
                  <a:lnTo>
                    <a:pt x="70" y="14"/>
                  </a:lnTo>
                  <a:lnTo>
                    <a:pt x="50" y="24"/>
                  </a:lnTo>
                  <a:lnTo>
                    <a:pt x="40" y="30"/>
                  </a:lnTo>
                  <a:lnTo>
                    <a:pt x="32" y="38"/>
                  </a:lnTo>
                  <a:lnTo>
                    <a:pt x="26" y="46"/>
                  </a:lnTo>
                  <a:lnTo>
                    <a:pt x="20" y="56"/>
                  </a:lnTo>
                  <a:lnTo>
                    <a:pt x="16" y="64"/>
                  </a:lnTo>
                  <a:lnTo>
                    <a:pt x="12" y="76"/>
                  </a:lnTo>
                  <a:lnTo>
                    <a:pt x="10" y="86"/>
                  </a:lnTo>
                  <a:lnTo>
                    <a:pt x="8" y="98"/>
                  </a:lnTo>
                  <a:lnTo>
                    <a:pt x="8" y="98"/>
                  </a:lnTo>
                  <a:lnTo>
                    <a:pt x="10" y="116"/>
                  </a:lnTo>
                  <a:lnTo>
                    <a:pt x="12" y="134"/>
                  </a:lnTo>
                  <a:lnTo>
                    <a:pt x="20" y="148"/>
                  </a:lnTo>
                  <a:lnTo>
                    <a:pt x="30" y="162"/>
                  </a:lnTo>
                  <a:lnTo>
                    <a:pt x="46" y="174"/>
                  </a:lnTo>
                  <a:lnTo>
                    <a:pt x="66" y="184"/>
                  </a:lnTo>
                  <a:lnTo>
                    <a:pt x="92" y="192"/>
                  </a:lnTo>
                  <a:lnTo>
                    <a:pt x="124" y="200"/>
                  </a:lnTo>
                  <a:lnTo>
                    <a:pt x="142" y="202"/>
                  </a:lnTo>
                  <a:lnTo>
                    <a:pt x="142" y="202"/>
                  </a:lnTo>
                  <a:lnTo>
                    <a:pt x="170" y="206"/>
                  </a:lnTo>
                  <a:lnTo>
                    <a:pt x="192" y="210"/>
                  </a:lnTo>
                  <a:lnTo>
                    <a:pt x="202" y="214"/>
                  </a:lnTo>
                  <a:lnTo>
                    <a:pt x="208" y="218"/>
                  </a:lnTo>
                  <a:lnTo>
                    <a:pt x="212" y="224"/>
                  </a:lnTo>
                  <a:lnTo>
                    <a:pt x="212" y="232"/>
                  </a:lnTo>
                  <a:lnTo>
                    <a:pt x="212" y="232"/>
                  </a:lnTo>
                  <a:lnTo>
                    <a:pt x="212" y="240"/>
                  </a:lnTo>
                  <a:lnTo>
                    <a:pt x="208" y="246"/>
                  </a:lnTo>
                  <a:lnTo>
                    <a:pt x="202" y="252"/>
                  </a:lnTo>
                  <a:lnTo>
                    <a:pt x="194" y="256"/>
                  </a:lnTo>
                  <a:lnTo>
                    <a:pt x="184" y="258"/>
                  </a:lnTo>
                  <a:lnTo>
                    <a:pt x="172" y="260"/>
                  </a:lnTo>
                  <a:lnTo>
                    <a:pt x="142" y="262"/>
                  </a:lnTo>
                  <a:lnTo>
                    <a:pt x="142" y="262"/>
                  </a:lnTo>
                  <a:lnTo>
                    <a:pt x="124" y="260"/>
                  </a:lnTo>
                  <a:lnTo>
                    <a:pt x="106" y="258"/>
                  </a:lnTo>
                  <a:lnTo>
                    <a:pt x="90" y="254"/>
                  </a:lnTo>
                  <a:lnTo>
                    <a:pt x="76" y="248"/>
                  </a:lnTo>
                  <a:lnTo>
                    <a:pt x="50" y="238"/>
                  </a:lnTo>
                  <a:lnTo>
                    <a:pt x="30" y="228"/>
                  </a:lnTo>
                  <a:lnTo>
                    <a:pt x="0" y="292"/>
                  </a:lnTo>
                  <a:lnTo>
                    <a:pt x="0" y="292"/>
                  </a:lnTo>
                  <a:lnTo>
                    <a:pt x="16" y="302"/>
                  </a:lnTo>
                  <a:lnTo>
                    <a:pt x="34" y="310"/>
                  </a:lnTo>
                  <a:lnTo>
                    <a:pt x="52" y="316"/>
                  </a:lnTo>
                  <a:lnTo>
                    <a:pt x="70" y="322"/>
                  </a:lnTo>
                  <a:lnTo>
                    <a:pt x="106" y="330"/>
                  </a:lnTo>
                  <a:lnTo>
                    <a:pt x="140" y="332"/>
                  </a:lnTo>
                  <a:lnTo>
                    <a:pt x="140" y="332"/>
                  </a:lnTo>
                  <a:lnTo>
                    <a:pt x="178" y="332"/>
                  </a:lnTo>
                  <a:lnTo>
                    <a:pt x="210" y="326"/>
                  </a:lnTo>
                  <a:lnTo>
                    <a:pt x="238" y="318"/>
                  </a:lnTo>
                  <a:lnTo>
                    <a:pt x="250" y="314"/>
                  </a:lnTo>
                  <a:lnTo>
                    <a:pt x="260" y="308"/>
                  </a:lnTo>
                  <a:lnTo>
                    <a:pt x="270" y="300"/>
                  </a:lnTo>
                  <a:lnTo>
                    <a:pt x="278" y="292"/>
                  </a:lnTo>
                  <a:lnTo>
                    <a:pt x="284" y="284"/>
                  </a:lnTo>
                  <a:lnTo>
                    <a:pt x="290" y="276"/>
                  </a:lnTo>
                  <a:lnTo>
                    <a:pt x="294" y="266"/>
                  </a:lnTo>
                  <a:lnTo>
                    <a:pt x="298" y="254"/>
                  </a:lnTo>
                  <a:lnTo>
                    <a:pt x="300" y="244"/>
                  </a:lnTo>
                  <a:lnTo>
                    <a:pt x="300" y="232"/>
                  </a:lnTo>
                  <a:lnTo>
                    <a:pt x="300" y="232"/>
                  </a:lnTo>
                  <a:lnTo>
                    <a:pt x="300" y="220"/>
                  </a:lnTo>
                  <a:lnTo>
                    <a:pt x="298" y="210"/>
                  </a:lnTo>
                  <a:lnTo>
                    <a:pt x="296" y="200"/>
                  </a:lnTo>
                  <a:lnTo>
                    <a:pt x="292" y="192"/>
                  </a:lnTo>
                  <a:lnTo>
                    <a:pt x="282" y="176"/>
                  </a:lnTo>
                  <a:lnTo>
                    <a:pt x="268" y="162"/>
                  </a:lnTo>
                  <a:lnTo>
                    <a:pt x="250" y="150"/>
                  </a:lnTo>
                  <a:lnTo>
                    <a:pt x="230" y="142"/>
                  </a:lnTo>
                  <a:lnTo>
                    <a:pt x="206" y="136"/>
                  </a:lnTo>
                  <a:lnTo>
                    <a:pt x="182" y="132"/>
                  </a:lnTo>
                  <a:lnTo>
                    <a:pt x="182"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72FF"/>
                </a:solidFill>
              </a:endParaRPr>
            </a:p>
          </p:txBody>
        </p:sp>
      </p:grpSp>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600">
                <a:solidFill>
                  <a:schemeClr val="accent6"/>
                </a:solidFill>
              </a:defRPr>
            </a:lvl1pPr>
          </a:lstStyle>
          <a:p>
            <a:pPr lvl="0"/>
            <a:r>
              <a:rPr lang="en-US" dirty="0"/>
              <a:t>Optional small text </a:t>
            </a:r>
            <a:endParaRPr lang="en-GB" dirty="0"/>
          </a:p>
        </p:txBody>
      </p:sp>
      <p:sp>
        <p:nvSpPr>
          <p:cNvPr id="13" name="Title Placeholder 1"/>
          <p:cNvSpPr>
            <a:spLocks noGrp="1"/>
          </p:cNvSpPr>
          <p:nvPr>
            <p:ph type="title" hasCustomPrompt="1"/>
          </p:nvPr>
        </p:nvSpPr>
        <p:spPr>
          <a:xfrm>
            <a:off x="457917" y="438150"/>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bg1"/>
                </a:solidFill>
                <a:latin typeface="+mj-lt"/>
                <a:ea typeface="Roboto Medium" panose="02000000000000000000" pitchFamily="2" charset="0"/>
                <a:cs typeface="Segoe UI" panose="020B0502040204020203" pitchFamily="34" charset="0"/>
              </a:defRPr>
            </a:lvl1pPr>
          </a:lstStyle>
          <a:p>
            <a:r>
              <a:rPr lang="en-US" dirty="0"/>
              <a:t>Insert title here. </a:t>
            </a:r>
          </a:p>
        </p:txBody>
      </p:sp>
      <p:sp>
        <p:nvSpPr>
          <p:cNvPr id="15" name="Text Placeholder 2"/>
          <p:cNvSpPr>
            <a:spLocks noGrp="1"/>
          </p:cNvSpPr>
          <p:nvPr>
            <p:ph type="body" sz="quarter" idx="16" hasCustomPrompt="1"/>
          </p:nvPr>
        </p:nvSpPr>
        <p:spPr>
          <a:xfrm>
            <a:off x="461010" y="1496844"/>
            <a:ext cx="3657600" cy="671512"/>
          </a:xfrm>
        </p:spPr>
        <p:txBody>
          <a:bodyPr anchor="t"/>
          <a:lstStyle>
            <a:lvl1pPr marL="0" indent="0">
              <a:buNone/>
              <a:defRPr sz="1100">
                <a:solidFill>
                  <a:schemeClr val="accent6"/>
                </a:solidFill>
              </a:defRPr>
            </a:lvl1pPr>
            <a:lvl2pPr>
              <a:defRPr sz="1200"/>
            </a:lvl2pPr>
            <a:lvl3pPr>
              <a:defRPr sz="1200"/>
            </a:lvl3pPr>
            <a:lvl4pPr>
              <a:defRPr sz="1200"/>
            </a:lvl4pPr>
            <a:lvl5pPr>
              <a:defRPr sz="1200"/>
            </a:lvl5pPr>
          </a:lstStyle>
          <a:p>
            <a:pPr lvl="0"/>
            <a:r>
              <a:rPr lang="en-US" dirty="0"/>
              <a:t>Enter text here</a:t>
            </a:r>
            <a:endParaRPr lang="en-GB" dirty="0"/>
          </a:p>
        </p:txBody>
      </p:sp>
      <p:sp>
        <p:nvSpPr>
          <p:cNvPr id="14" name="Freeform 5"/>
          <p:cNvSpPr>
            <a:spLocks/>
          </p:cNvSpPr>
          <p:nvPr userDrawn="1"/>
        </p:nvSpPr>
        <p:spPr bwMode="auto">
          <a:xfrm>
            <a:off x="8254867" y="438150"/>
            <a:ext cx="431933" cy="419862"/>
          </a:xfrm>
          <a:custGeom>
            <a:avLst/>
            <a:gdLst>
              <a:gd name="T0" fmla="*/ 1672 w 1672"/>
              <a:gd name="T1" fmla="*/ 0 h 1534"/>
              <a:gd name="T2" fmla="*/ 0 w 1672"/>
              <a:gd name="T3" fmla="*/ 0 h 1534"/>
              <a:gd name="T4" fmla="*/ 0 w 1672"/>
              <a:gd name="T5" fmla="*/ 0 h 1534"/>
              <a:gd name="T6" fmla="*/ 2 w 1672"/>
              <a:gd name="T7" fmla="*/ 78 h 1534"/>
              <a:gd name="T8" fmla="*/ 8 w 1672"/>
              <a:gd name="T9" fmla="*/ 156 h 1534"/>
              <a:gd name="T10" fmla="*/ 20 w 1672"/>
              <a:gd name="T11" fmla="*/ 234 h 1534"/>
              <a:gd name="T12" fmla="*/ 34 w 1672"/>
              <a:gd name="T13" fmla="*/ 310 h 1534"/>
              <a:gd name="T14" fmla="*/ 52 w 1672"/>
              <a:gd name="T15" fmla="*/ 384 h 1534"/>
              <a:gd name="T16" fmla="*/ 76 w 1672"/>
              <a:gd name="T17" fmla="*/ 456 h 1534"/>
              <a:gd name="T18" fmla="*/ 102 w 1672"/>
              <a:gd name="T19" fmla="*/ 528 h 1534"/>
              <a:gd name="T20" fmla="*/ 132 w 1672"/>
              <a:gd name="T21" fmla="*/ 596 h 1534"/>
              <a:gd name="T22" fmla="*/ 164 w 1672"/>
              <a:gd name="T23" fmla="*/ 664 h 1534"/>
              <a:gd name="T24" fmla="*/ 202 w 1672"/>
              <a:gd name="T25" fmla="*/ 732 h 1534"/>
              <a:gd name="T26" fmla="*/ 242 w 1672"/>
              <a:gd name="T27" fmla="*/ 796 h 1534"/>
              <a:gd name="T28" fmla="*/ 286 w 1672"/>
              <a:gd name="T29" fmla="*/ 858 h 1534"/>
              <a:gd name="T30" fmla="*/ 332 w 1672"/>
              <a:gd name="T31" fmla="*/ 918 h 1534"/>
              <a:gd name="T32" fmla="*/ 382 w 1672"/>
              <a:gd name="T33" fmla="*/ 976 h 1534"/>
              <a:gd name="T34" fmla="*/ 434 w 1672"/>
              <a:gd name="T35" fmla="*/ 1032 h 1534"/>
              <a:gd name="T36" fmla="*/ 490 w 1672"/>
              <a:gd name="T37" fmla="*/ 1084 h 1534"/>
              <a:gd name="T38" fmla="*/ 548 w 1672"/>
              <a:gd name="T39" fmla="*/ 1136 h 1534"/>
              <a:gd name="T40" fmla="*/ 608 w 1672"/>
              <a:gd name="T41" fmla="*/ 1184 h 1534"/>
              <a:gd name="T42" fmla="*/ 672 w 1672"/>
              <a:gd name="T43" fmla="*/ 1230 h 1534"/>
              <a:gd name="T44" fmla="*/ 738 w 1672"/>
              <a:gd name="T45" fmla="*/ 1272 h 1534"/>
              <a:gd name="T46" fmla="*/ 804 w 1672"/>
              <a:gd name="T47" fmla="*/ 1312 h 1534"/>
              <a:gd name="T48" fmla="*/ 874 w 1672"/>
              <a:gd name="T49" fmla="*/ 1348 h 1534"/>
              <a:gd name="T50" fmla="*/ 946 w 1672"/>
              <a:gd name="T51" fmla="*/ 1382 h 1534"/>
              <a:gd name="T52" fmla="*/ 1022 w 1672"/>
              <a:gd name="T53" fmla="*/ 1414 h 1534"/>
              <a:gd name="T54" fmla="*/ 1096 w 1672"/>
              <a:gd name="T55" fmla="*/ 1440 h 1534"/>
              <a:gd name="T56" fmla="*/ 1174 w 1672"/>
              <a:gd name="T57" fmla="*/ 1464 h 1534"/>
              <a:gd name="T58" fmla="*/ 1254 w 1672"/>
              <a:gd name="T59" fmla="*/ 1486 h 1534"/>
              <a:gd name="T60" fmla="*/ 1334 w 1672"/>
              <a:gd name="T61" fmla="*/ 1502 h 1534"/>
              <a:gd name="T62" fmla="*/ 1418 w 1672"/>
              <a:gd name="T63" fmla="*/ 1516 h 1534"/>
              <a:gd name="T64" fmla="*/ 1500 w 1672"/>
              <a:gd name="T65" fmla="*/ 1526 h 1534"/>
              <a:gd name="T66" fmla="*/ 1586 w 1672"/>
              <a:gd name="T67" fmla="*/ 1532 h 1534"/>
              <a:gd name="T68" fmla="*/ 1672 w 1672"/>
              <a:gd name="T69" fmla="*/ 1534 h 1534"/>
              <a:gd name="T70" fmla="*/ 1672 w 1672"/>
              <a:gd name="T71"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2" h="1534">
                <a:moveTo>
                  <a:pt x="1672" y="0"/>
                </a:moveTo>
                <a:lnTo>
                  <a:pt x="0" y="0"/>
                </a:lnTo>
                <a:lnTo>
                  <a:pt x="0" y="0"/>
                </a:lnTo>
                <a:lnTo>
                  <a:pt x="2" y="78"/>
                </a:lnTo>
                <a:lnTo>
                  <a:pt x="8" y="156"/>
                </a:lnTo>
                <a:lnTo>
                  <a:pt x="20" y="234"/>
                </a:lnTo>
                <a:lnTo>
                  <a:pt x="34" y="310"/>
                </a:lnTo>
                <a:lnTo>
                  <a:pt x="52" y="384"/>
                </a:lnTo>
                <a:lnTo>
                  <a:pt x="76" y="456"/>
                </a:lnTo>
                <a:lnTo>
                  <a:pt x="102" y="528"/>
                </a:lnTo>
                <a:lnTo>
                  <a:pt x="132" y="596"/>
                </a:lnTo>
                <a:lnTo>
                  <a:pt x="164" y="664"/>
                </a:lnTo>
                <a:lnTo>
                  <a:pt x="202" y="732"/>
                </a:lnTo>
                <a:lnTo>
                  <a:pt x="242" y="796"/>
                </a:lnTo>
                <a:lnTo>
                  <a:pt x="286" y="858"/>
                </a:lnTo>
                <a:lnTo>
                  <a:pt x="332" y="918"/>
                </a:lnTo>
                <a:lnTo>
                  <a:pt x="382" y="976"/>
                </a:lnTo>
                <a:lnTo>
                  <a:pt x="434" y="1032"/>
                </a:lnTo>
                <a:lnTo>
                  <a:pt x="490" y="1084"/>
                </a:lnTo>
                <a:lnTo>
                  <a:pt x="548" y="1136"/>
                </a:lnTo>
                <a:lnTo>
                  <a:pt x="608" y="1184"/>
                </a:lnTo>
                <a:lnTo>
                  <a:pt x="672" y="1230"/>
                </a:lnTo>
                <a:lnTo>
                  <a:pt x="738" y="1272"/>
                </a:lnTo>
                <a:lnTo>
                  <a:pt x="804" y="1312"/>
                </a:lnTo>
                <a:lnTo>
                  <a:pt x="874" y="1348"/>
                </a:lnTo>
                <a:lnTo>
                  <a:pt x="946" y="1382"/>
                </a:lnTo>
                <a:lnTo>
                  <a:pt x="1022" y="1414"/>
                </a:lnTo>
                <a:lnTo>
                  <a:pt x="1096" y="1440"/>
                </a:lnTo>
                <a:lnTo>
                  <a:pt x="1174" y="1464"/>
                </a:lnTo>
                <a:lnTo>
                  <a:pt x="1254" y="1486"/>
                </a:lnTo>
                <a:lnTo>
                  <a:pt x="1334" y="1502"/>
                </a:lnTo>
                <a:lnTo>
                  <a:pt x="1418" y="1516"/>
                </a:lnTo>
                <a:lnTo>
                  <a:pt x="1500" y="1526"/>
                </a:lnTo>
                <a:lnTo>
                  <a:pt x="1586" y="1532"/>
                </a:lnTo>
                <a:lnTo>
                  <a:pt x="1672" y="1534"/>
                </a:lnTo>
                <a:lnTo>
                  <a:pt x="167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54453877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Photo">
    <p:bg>
      <p:bgPr>
        <a:solidFill>
          <a:srgbClr val="FFFFFF"/>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21"/>
          </p:nvPr>
        </p:nvSpPr>
        <p:spPr>
          <a:xfrm>
            <a:off x="0" y="0"/>
            <a:ext cx="9144000" cy="5143500"/>
          </a:xfrm>
          <a:prstGeom prst="rect">
            <a:avLst/>
          </a:prstGeom>
          <a:solidFill>
            <a:schemeClr val="accent5"/>
          </a:solidFill>
        </p:spPr>
        <p:txBody>
          <a:bodyPr vert="horz" wrap="square" lIns="0" tIns="914400" rIns="0" bIns="45720" rtlCol="0" anchor="ctr">
            <a:noAutofit/>
          </a:bodyPr>
          <a:lstStyle>
            <a:lvl1pPr marL="0" indent="0" algn="ctr">
              <a:buNone/>
              <a:defRPr lang="en-US">
                <a:solidFill>
                  <a:schemeClr val="bg1"/>
                </a:solidFill>
              </a:defRPr>
            </a:lvl1pPr>
          </a:lstStyle>
          <a:p>
            <a:pPr marL="173038" lvl="0" indent="-173038" algn="ctr"/>
            <a:r>
              <a:rPr lang="en-US" dirty="0"/>
              <a:t>Click icon to add picture</a:t>
            </a:r>
          </a:p>
        </p:txBody>
      </p:sp>
      <p:sp>
        <p:nvSpPr>
          <p:cNvPr id="3" name="Title Placeholder 1"/>
          <p:cNvSpPr>
            <a:spLocks noGrp="1"/>
          </p:cNvSpPr>
          <p:nvPr>
            <p:ph type="title" hasCustomPrompt="1"/>
          </p:nvPr>
        </p:nvSpPr>
        <p:spPr>
          <a:xfrm>
            <a:off x="466852" y="438150"/>
            <a:ext cx="3293618" cy="2312253"/>
          </a:xfrm>
          <a:prstGeom prst="rect">
            <a:avLst/>
          </a:prstGeom>
        </p:spPr>
        <p:txBody>
          <a:bodyPr vert="horz" lIns="0" tIns="0" rIns="91440" bIns="45720" rtlCol="0" anchor="t">
            <a:noAutofit/>
          </a:bodyPr>
          <a:lstStyle>
            <a:lvl1pPr marL="0" algn="l" defTabSz="914400" rtl="0" eaLnBrk="1" latinLnBrk="0" hangingPunct="1">
              <a:lnSpc>
                <a:spcPct val="80000"/>
              </a:lnSpc>
              <a:spcBef>
                <a:spcPct val="0"/>
              </a:spcBef>
              <a:buNone/>
              <a:defRPr lang="en-US" sz="4000" b="1" kern="0" spc="-150" baseline="0" dirty="0">
                <a:solidFill>
                  <a:schemeClr val="bg1"/>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Tree>
    <p:extLst>
      <p:ext uri="{BB962C8B-B14F-4D97-AF65-F5344CB8AC3E}">
        <p14:creationId xmlns:p14="http://schemas.microsoft.com/office/powerpoint/2010/main" val="83392153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435081"/>
            <a:ext cx="8069136" cy="264785"/>
          </a:xfrm>
          <a:prstGeom prst="rect">
            <a:avLst/>
          </a:prstGeom>
        </p:spPr>
        <p:txBody>
          <a:bodyPr vert="horz" wrap="square" lIns="0" tIns="0" rIns="0" bIns="0" rtlCol="0">
            <a:normAutofit/>
          </a:bodyPr>
          <a:lstStyle/>
          <a:p>
            <a:pPr marL="0" lvl="0" indent="0">
              <a:spcBef>
                <a:spcPts val="1200"/>
              </a:spcBef>
              <a:buClr>
                <a:srgbClr val="0072C8"/>
              </a:buClr>
              <a:buSzPct val="110000"/>
              <a:buFont typeface="Wingdings" panose="05000000000000000000" pitchFamily="2" charset="2"/>
            </a:pPr>
            <a:endParaRPr lang="en-US" dirty="0"/>
          </a:p>
        </p:txBody>
      </p:sp>
      <p:sp>
        <p:nvSpPr>
          <p:cNvPr id="7" name="Text Placeholder 6"/>
          <p:cNvSpPr>
            <a:spLocks noGrp="1"/>
          </p:cNvSpPr>
          <p:nvPr>
            <p:ph type="body" idx="1"/>
          </p:nvPr>
        </p:nvSpPr>
        <p:spPr>
          <a:xfrm>
            <a:off x="457200" y="1072134"/>
            <a:ext cx="8236324" cy="1059264"/>
          </a:xfrm>
          <a:prstGeom prst="rect">
            <a:avLst/>
          </a:prstGeom>
        </p:spPr>
        <p:txBody>
          <a:bodyPr vert="horz" wrap="square"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Box 15"/>
          <p:cNvSpPr txBox="1"/>
          <p:nvPr userDrawn="1"/>
        </p:nvSpPr>
        <p:spPr>
          <a:xfrm>
            <a:off x="8138795" y="4560148"/>
            <a:ext cx="554729"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fld id="{A86CDF6F-2953-460E-BD1D-295C411077A7}" type="slidenum">
              <a:rPr lang="en-GB" sz="600" spc="0" baseline="0" smtClean="0">
                <a:solidFill>
                  <a:schemeClr val="accent5"/>
                </a:solidFill>
                <a:latin typeface="Arial" panose="020B0604020202020204" pitchFamily="34" charset="0"/>
                <a:cs typeface="Arial" panose="020B0604020202020204" pitchFamily="34" charset="0"/>
              </a:rPr>
              <a:t>‹#›</a:t>
            </a:fld>
            <a:r>
              <a:rPr lang="en-GB" sz="600" spc="0" baseline="0" dirty="0">
                <a:solidFill>
                  <a:schemeClr val="accent5"/>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93987413"/>
      </p:ext>
    </p:extLst>
  </p:cSld>
  <p:clrMap bg1="lt1" tx1="dk1" bg2="lt2" tx2="dk2" accent1="accent1" accent2="accent2" accent3="accent3" accent4="accent4" accent5="accent5" accent6="accent6" hlink="hlink" folHlink="folHlink"/>
  <p:sldLayoutIdLst>
    <p:sldLayoutId id="2147483994" r:id="rId1"/>
    <p:sldLayoutId id="2147484001" r:id="rId2"/>
    <p:sldLayoutId id="2147484067" r:id="rId3"/>
    <p:sldLayoutId id="2147484044" r:id="rId4"/>
    <p:sldLayoutId id="2147484068" r:id="rId5"/>
    <p:sldLayoutId id="2147484069" r:id="rId6"/>
    <p:sldLayoutId id="2147484016" r:id="rId7"/>
    <p:sldLayoutId id="2147484045" r:id="rId8"/>
    <p:sldLayoutId id="2147484054" r:id="rId9"/>
    <p:sldLayoutId id="2147484000" r:id="rId10"/>
    <p:sldLayoutId id="2147484038" r:id="rId11"/>
    <p:sldLayoutId id="2147484062" r:id="rId12"/>
    <p:sldLayoutId id="2147484063" r:id="rId13"/>
    <p:sldLayoutId id="2147483965" r:id="rId14"/>
    <p:sldLayoutId id="2147484035" r:id="rId15"/>
    <p:sldLayoutId id="2147484070" r:id="rId16"/>
    <p:sldLayoutId id="2147484051" r:id="rId17"/>
    <p:sldLayoutId id="2147484053" r:id="rId18"/>
    <p:sldLayoutId id="2147484052" r:id="rId19"/>
    <p:sldLayoutId id="2147484042" r:id="rId20"/>
    <p:sldLayoutId id="2147484043" r:id="rId21"/>
    <p:sldLayoutId id="2147484050" r:id="rId22"/>
    <p:sldLayoutId id="2147483967" r:id="rId23"/>
    <p:sldLayoutId id="2147483990" r:id="rId24"/>
    <p:sldLayoutId id="2147484058" r:id="rId25"/>
    <p:sldLayoutId id="2147484060" r:id="rId26"/>
    <p:sldLayoutId id="2147484046" r:id="rId27"/>
    <p:sldLayoutId id="2147484048" r:id="rId28"/>
    <p:sldLayoutId id="2147484064" r:id="rId29"/>
    <p:sldLayoutId id="2147484056" r:id="rId30"/>
    <p:sldLayoutId id="2147483986" r:id="rId31"/>
    <p:sldLayoutId id="2147484010" r:id="rId32"/>
    <p:sldLayoutId id="2147484059" r:id="rId33"/>
    <p:sldLayoutId id="2147484018" r:id="rId34"/>
    <p:sldLayoutId id="2147484030" r:id="rId35"/>
    <p:sldLayoutId id="2147484061" r:id="rId36"/>
    <p:sldLayoutId id="2147484065" r:id="rId37"/>
    <p:sldLayoutId id="2147484047" r:id="rId38"/>
    <p:sldLayoutId id="2147484003" r:id="rId39"/>
    <p:sldLayoutId id="2147484023" r:id="rId40"/>
    <p:sldLayoutId id="2147484084" r:id="rId41"/>
    <p:sldLayoutId id="2147484085" r:id="rId42"/>
    <p:sldLayoutId id="2147484086" r:id="rId43"/>
    <p:sldLayoutId id="2147484088" r:id="rId44"/>
    <p:sldLayoutId id="2147484089" r:id="rId45"/>
    <p:sldLayoutId id="2147484090" r:id="rId46"/>
    <p:sldLayoutId id="2147484092" r:id="rId47"/>
    <p:sldLayoutId id="2147484093" r:id="rId48"/>
    <p:sldLayoutId id="2147484094" r:id="rId49"/>
    <p:sldLayoutId id="2147484095" r:id="rId50"/>
    <p:sldLayoutId id="2147484096" r:id="rId51"/>
    <p:sldLayoutId id="2147484097" r:id="rId52"/>
  </p:sldLayoutIdLst>
  <p:transition spd="slow">
    <p:push dir="u"/>
  </p:transition>
  <p:hf sldNum="0" hdr="0" dt="0"/>
  <p:txStyles>
    <p:titleStyle>
      <a:lvl1pPr algn="l" defTabSz="914400" rtl="0" eaLnBrk="1" latinLnBrk="0" hangingPunct="1">
        <a:lnSpc>
          <a:spcPct val="90000"/>
        </a:lnSpc>
        <a:spcBef>
          <a:spcPct val="0"/>
        </a:spcBef>
        <a:buNone/>
        <a:defRPr lang="en-US" sz="1800" b="1" kern="0" spc="-100" baseline="0" dirty="0">
          <a:solidFill>
            <a:schemeClr val="accent3"/>
          </a:solidFill>
          <a:latin typeface="Arial" panose="020B0604020202020204" pitchFamily="34" charset="0"/>
          <a:ea typeface="Roboto Medium" panose="02000000000000000000" pitchFamily="2" charset="0"/>
          <a:cs typeface="Arial" panose="020B0604020202020204" pitchFamily="34" charset="0"/>
        </a:defRPr>
      </a:lvl1pPr>
    </p:titleStyle>
    <p:body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620">
          <p15:clr>
            <a:srgbClr val="F26B43"/>
          </p15:clr>
        </p15:guide>
        <p15:guide id="2" pos="2880">
          <p15:clr>
            <a:srgbClr val="F26B43"/>
          </p15:clr>
        </p15:guide>
        <p15:guide id="3" pos="144" userDrawn="1">
          <p15:clr>
            <a:srgbClr val="F26B43"/>
          </p15:clr>
        </p15:guide>
        <p15:guide id="4" pos="288" userDrawn="1">
          <p15:clr>
            <a:srgbClr val="F26B43"/>
          </p15:clr>
        </p15:guide>
        <p15:guide id="5" pos="5472" userDrawn="1">
          <p15:clr>
            <a:srgbClr val="F26B43"/>
          </p15:clr>
        </p15:guide>
        <p15:guide id="6" pos="5616">
          <p15:clr>
            <a:srgbClr val="F26B43"/>
          </p15:clr>
        </p15:guide>
        <p15:guide id="7" orient="horz" pos="3084" userDrawn="1">
          <p15:clr>
            <a:srgbClr val="F26B43"/>
          </p15:clr>
        </p15:guide>
        <p15:guide id="8" orient="horz" pos="672">
          <p15:clr>
            <a:srgbClr val="F26B43"/>
          </p15:clr>
        </p15:guide>
        <p15:guide id="9" orient="horz" pos="276" userDrawn="1">
          <p15:clr>
            <a:srgbClr val="F26B43"/>
          </p15:clr>
        </p15:guide>
        <p15:guide id="10" orient="horz" pos="2964" userDrawn="1">
          <p15:clr>
            <a:srgbClr val="F26B43"/>
          </p15:clr>
        </p15:guide>
        <p15:guide id="11" orient="horz" pos="15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1.bin"/><Relationship Id="rId7" Type="http://schemas.openxmlformats.org/officeDocument/2006/relationships/package" Target="../embeddings/Microsoft_Excel_Worksheet2.xlsx"/><Relationship Id="rId2" Type="http://schemas.openxmlformats.org/officeDocument/2006/relationships/slideLayout" Target="../slideLayouts/slideLayout4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4.emf"/><Relationship Id="rId4" Type="http://schemas.openxmlformats.org/officeDocument/2006/relationships/package" Target="../embeddings/Microsoft_Excel_Worksheet1.xlsx"/></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4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4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hyperlink" Target="https://www.christies.com/features/A-collaboration-between-two-artists-one-human-one-a-machine-9332-1.aspx"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49.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48.xml"/><Relationship Id="rId5" Type="http://schemas.openxmlformats.org/officeDocument/2006/relationships/image" Target="../media/image2.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48.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50.xml"/><Relationship Id="rId6" Type="http://schemas.openxmlformats.org/officeDocument/2006/relationships/image" Target="../media/image58.png"/><Relationship Id="rId5" Type="http://schemas.microsoft.com/office/2007/relationships/hdphoto" Target="../media/hdphoto3.wdp"/><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48.xml"/><Relationship Id="rId5" Type="http://schemas.openxmlformats.org/officeDocument/2006/relationships/image" Target="../media/image2.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png"/><Relationship Id="rId7"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43.xml"/><Relationship Id="rId6" Type="http://schemas.openxmlformats.org/officeDocument/2006/relationships/image" Target="../media/image61.png"/><Relationship Id="rId5"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51.xml"/><Relationship Id="rId6" Type="http://schemas.openxmlformats.org/officeDocument/2006/relationships/image" Target="../media/image26.png"/><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38151"/>
            <a:ext cx="4760156" cy="2413299"/>
          </a:xfrm>
        </p:spPr>
        <p:txBody>
          <a:bodyPr/>
          <a:lstStyle/>
          <a:p>
            <a:r>
              <a:rPr lang="en-US" dirty="0"/>
              <a:t>Autonomous Learning in Finance</a:t>
            </a:r>
          </a:p>
        </p:txBody>
      </p:sp>
      <p:sp>
        <p:nvSpPr>
          <p:cNvPr id="3" name="Text Placeholder 2"/>
          <p:cNvSpPr>
            <a:spLocks noGrp="1"/>
          </p:cNvSpPr>
          <p:nvPr>
            <p:ph type="body" sz="quarter" idx="15"/>
          </p:nvPr>
        </p:nvSpPr>
        <p:spPr>
          <a:xfrm>
            <a:off x="457297" y="2963122"/>
            <a:ext cx="4893785" cy="1132629"/>
          </a:xfrm>
        </p:spPr>
        <p:txBody>
          <a:bodyPr/>
          <a:lstStyle/>
          <a:p>
            <a:r>
              <a:rPr lang="en-US" dirty="0"/>
              <a:t>AFP Learning Day</a:t>
            </a:r>
          </a:p>
          <a:p>
            <a:r>
              <a:rPr lang="en-US" dirty="0"/>
              <a:t>April 24, 2019</a:t>
            </a:r>
          </a:p>
        </p:txBody>
      </p:sp>
      <p:sp>
        <p:nvSpPr>
          <p:cNvPr id="2" name="TextBox 1">
            <a:extLst>
              <a:ext uri="{FF2B5EF4-FFF2-40B4-BE49-F238E27FC236}">
                <a16:creationId xmlns:a16="http://schemas.microsoft.com/office/drawing/2014/main" xmlns="" id="{C1F3852C-52AF-D046-80B9-502DEF4B7A9F}"/>
              </a:ext>
            </a:extLst>
          </p:cNvPr>
          <p:cNvSpPr txBox="1"/>
          <p:nvPr/>
        </p:nvSpPr>
        <p:spPr>
          <a:xfrm>
            <a:off x="1458096" y="4827373"/>
            <a:ext cx="6170141" cy="316127"/>
          </a:xfrm>
          <a:prstGeom prst="rect">
            <a:avLst/>
          </a:prstGeom>
          <a:noFill/>
        </p:spPr>
        <p:txBody>
          <a:bodyPr wrap="none" rtlCol="0">
            <a:noAutofit/>
          </a:bodyPr>
          <a:lstStyle/>
          <a:p>
            <a:pPr>
              <a:spcBef>
                <a:spcPts val="750"/>
              </a:spcBef>
              <a:buClr>
                <a:schemeClr val="accent2"/>
              </a:buClr>
              <a:buSzPct val="100000"/>
            </a:pPr>
            <a:r>
              <a:rPr lang="en-US" sz="1400" dirty="0">
                <a:solidFill>
                  <a:schemeClr val="accent4"/>
                </a:solidFill>
                <a:latin typeface="Arial" panose="020B0604020202020204" pitchFamily="34" charset="0"/>
                <a:cs typeface="Arial" panose="020B0604020202020204" pitchFamily="34" charset="0"/>
              </a:rPr>
              <a:t>David Frigeri | Practice Lead Advanced Analytics | </a:t>
            </a:r>
            <a:r>
              <a:rPr lang="en-US" sz="1400" dirty="0" err="1">
                <a:solidFill>
                  <a:schemeClr val="accent4"/>
                </a:solidFill>
                <a:latin typeface="Arial" panose="020B0604020202020204" pitchFamily="34" charset="0"/>
                <a:cs typeface="Arial" panose="020B0604020202020204" pitchFamily="34" charset="0"/>
              </a:rPr>
              <a:t>David.Frigeri@slalom.com</a:t>
            </a:r>
            <a:endParaRPr lang="en-US" sz="14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28770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D499B579-79FF-FF49-BD1E-10F3F80A6205}"/>
              </a:ext>
            </a:extLst>
          </p:cNvPr>
          <p:cNvGrpSpPr/>
          <p:nvPr/>
        </p:nvGrpSpPr>
        <p:grpSpPr>
          <a:xfrm>
            <a:off x="276968" y="918376"/>
            <a:ext cx="8572830" cy="3710774"/>
            <a:chOff x="304800" y="323850"/>
            <a:chExt cx="8953583" cy="4062046"/>
          </a:xfrm>
        </p:grpSpPr>
        <p:sp>
          <p:nvSpPr>
            <p:cNvPr id="6" name="Rectangle 5">
              <a:extLst>
                <a:ext uri="{FF2B5EF4-FFF2-40B4-BE49-F238E27FC236}">
                  <a16:creationId xmlns:a16="http://schemas.microsoft.com/office/drawing/2014/main" xmlns="" id="{4E8D19D0-EDA7-A44F-8D48-4DB5AAC765DE}"/>
                </a:ext>
              </a:extLst>
            </p:cNvPr>
            <p:cNvSpPr/>
            <p:nvPr/>
          </p:nvSpPr>
          <p:spPr>
            <a:xfrm>
              <a:off x="304800" y="323850"/>
              <a:ext cx="2895600" cy="4060581"/>
            </a:xfrm>
            <a:prstGeom prst="rect">
              <a:avLst/>
            </a:prstGeom>
            <a:ln w="38100">
              <a:solidFill>
                <a:schemeClr val="accent1">
                  <a:lumMod val="75000"/>
                  <a:lumOff val="25000"/>
                </a:schemeClr>
              </a:solidFill>
            </a:ln>
          </p:spPr>
          <p:style>
            <a:lnRef idx="2">
              <a:schemeClr val="accent1"/>
            </a:lnRef>
            <a:fillRef idx="1">
              <a:schemeClr val="lt1"/>
            </a:fillRef>
            <a:effectRef idx="0">
              <a:schemeClr val="accent1"/>
            </a:effectRef>
            <a:fontRef idx="minor">
              <a:schemeClr val="dk1"/>
            </a:fontRef>
          </p:style>
          <p:txBody>
            <a:bodyPr lIns="137160" tIns="274320" rIns="137160" bIns="91440" rtlCol="0" anchor="t" anchorCtr="0"/>
            <a:lstStyle/>
            <a:p>
              <a:pPr defTabSz="914378">
                <a:defRPr/>
              </a:pPr>
              <a:r>
                <a:rPr lang="en-US" sz="1700" dirty="0">
                  <a:solidFill>
                    <a:schemeClr val="accent2"/>
                  </a:solidFill>
                  <a:latin typeface="Arial Regular" charset="0"/>
                  <a:ea typeface="Arial Regular" charset="0"/>
                  <a:cs typeface="Arial Regular" charset="0"/>
                </a:rPr>
                <a:t>53 percent of</a:t>
              </a:r>
            </a:p>
            <a:p>
              <a:pPr defTabSz="914378">
                <a:defRPr/>
              </a:pPr>
              <a:r>
                <a:rPr lang="en-US" sz="1700" dirty="0">
                  <a:solidFill>
                    <a:schemeClr val="accent2"/>
                  </a:solidFill>
                  <a:latin typeface="Arial Regular" charset="0"/>
                  <a:ea typeface="Arial Regular" charset="0"/>
                  <a:cs typeface="Arial Regular" charset="0"/>
                </a:rPr>
                <a:t>companies </a:t>
              </a:r>
              <a:r>
                <a:rPr lang="en-US" sz="1700" dirty="0">
                  <a:solidFill>
                    <a:srgbClr val="818283">
                      <a:lumMod val="50000"/>
                    </a:srgbClr>
                  </a:solidFill>
                  <a:latin typeface="Arial Regular" charset="0"/>
                  <a:ea typeface="Arial Regular" charset="0"/>
                  <a:cs typeface="Arial Regular" charset="0"/>
                </a:rPr>
                <a:t>don't have a</a:t>
              </a:r>
            </a:p>
            <a:p>
              <a:pPr defTabSz="914378">
                <a:defRPr/>
              </a:pPr>
              <a:r>
                <a:rPr lang="en-US" sz="1700" dirty="0">
                  <a:solidFill>
                    <a:srgbClr val="818283">
                      <a:lumMod val="50000"/>
                    </a:srgbClr>
                  </a:solidFill>
                  <a:latin typeface="Arial Regular" charset="0"/>
                  <a:ea typeface="Arial Regular" charset="0"/>
                  <a:cs typeface="Arial Regular" charset="0"/>
                </a:rPr>
                <a:t>clear understanding of</a:t>
              </a:r>
            </a:p>
            <a:p>
              <a:pPr defTabSz="914378">
                <a:defRPr/>
              </a:pPr>
              <a:r>
                <a:rPr lang="en-US" sz="1700" dirty="0">
                  <a:solidFill>
                    <a:srgbClr val="818283">
                      <a:lumMod val="50000"/>
                    </a:srgbClr>
                  </a:solidFill>
                  <a:latin typeface="Arial Regular" charset="0"/>
                  <a:ea typeface="Arial Regular" charset="0"/>
                  <a:cs typeface="Arial Regular" charset="0"/>
                </a:rPr>
                <a:t>how AI or ML could</a:t>
              </a:r>
            </a:p>
            <a:p>
              <a:pPr defTabSz="914378">
                <a:defRPr/>
              </a:pPr>
              <a:r>
                <a:rPr lang="en-US" sz="1700" dirty="0">
                  <a:solidFill>
                    <a:srgbClr val="818283">
                      <a:lumMod val="50000"/>
                    </a:srgbClr>
                  </a:solidFill>
                  <a:latin typeface="Arial Regular" charset="0"/>
                  <a:ea typeface="Arial Regular" charset="0"/>
                  <a:cs typeface="Arial Regular" charset="0"/>
                </a:rPr>
                <a:t>benefit their businesses.</a:t>
              </a:r>
            </a:p>
            <a:p>
              <a:pPr defTabSz="914378">
                <a:defRPr/>
              </a:pPr>
              <a:endParaRPr lang="en-US" sz="1700" dirty="0">
                <a:solidFill>
                  <a:srgbClr val="818283">
                    <a:lumMod val="50000"/>
                  </a:srgbClr>
                </a:solidFill>
                <a:latin typeface="Arial Regular" charset="0"/>
                <a:ea typeface="Arial Regular" charset="0"/>
                <a:cs typeface="Arial Regular" charset="0"/>
              </a:endParaRPr>
            </a:p>
            <a:p>
              <a:pPr defTabSz="914378">
                <a:defRPr/>
              </a:pPr>
              <a:r>
                <a:rPr lang="en-US" sz="1400" i="1" dirty="0">
                  <a:solidFill>
                    <a:srgbClr val="818283">
                      <a:lumMod val="50000"/>
                    </a:srgbClr>
                  </a:solidFill>
                  <a:latin typeface="Arial Regular" charset="0"/>
                  <a:ea typeface="Arial Regular" charset="0"/>
                  <a:cs typeface="Arial Regular" charset="0"/>
                </a:rPr>
                <a:t>- TechRepublic</a:t>
              </a:r>
              <a:endParaRPr lang="en-US" sz="1100" i="1" dirty="0">
                <a:solidFill>
                  <a:srgbClr val="818283">
                    <a:lumMod val="50000"/>
                  </a:srgbClr>
                </a:solidFill>
                <a:latin typeface="Arial Regular" charset="0"/>
                <a:ea typeface="Arial Regular" charset="0"/>
                <a:cs typeface="Arial Regular" charset="0"/>
              </a:endParaRPr>
            </a:p>
          </p:txBody>
        </p:sp>
        <p:sp>
          <p:nvSpPr>
            <p:cNvPr id="7" name="Rectangle 6">
              <a:extLst>
                <a:ext uri="{FF2B5EF4-FFF2-40B4-BE49-F238E27FC236}">
                  <a16:creationId xmlns:a16="http://schemas.microsoft.com/office/drawing/2014/main" xmlns="" id="{2A21CB30-F74A-3148-8D7C-AF43022B3641}"/>
                </a:ext>
              </a:extLst>
            </p:cNvPr>
            <p:cNvSpPr/>
            <p:nvPr/>
          </p:nvSpPr>
          <p:spPr>
            <a:xfrm>
              <a:off x="3313723" y="323850"/>
              <a:ext cx="2895600" cy="4060581"/>
            </a:xfrm>
            <a:prstGeom prst="rect">
              <a:avLst/>
            </a:prstGeom>
            <a:ln w="38100">
              <a:solidFill>
                <a:schemeClr val="tx1">
                  <a:lumMod val="50000"/>
                  <a:lumOff val="50000"/>
                </a:schemeClr>
              </a:solidFill>
            </a:ln>
          </p:spPr>
          <p:style>
            <a:lnRef idx="2">
              <a:schemeClr val="accent5"/>
            </a:lnRef>
            <a:fillRef idx="1">
              <a:schemeClr val="lt1"/>
            </a:fillRef>
            <a:effectRef idx="0">
              <a:schemeClr val="accent5"/>
            </a:effectRef>
            <a:fontRef idx="minor">
              <a:schemeClr val="dk1"/>
            </a:fontRef>
          </p:style>
          <p:txBody>
            <a:bodyPr lIns="137160" tIns="274320" rIns="137160" bIns="91440" rtlCol="0" anchor="t" anchorCtr="0"/>
            <a:lstStyle/>
            <a:p>
              <a:pPr defTabSz="914378">
                <a:defRPr/>
              </a:pPr>
              <a:r>
                <a:rPr lang="en-US" sz="1700" spc="-4" dirty="0">
                  <a:solidFill>
                    <a:srgbClr val="818283">
                      <a:lumMod val="50000"/>
                    </a:srgbClr>
                  </a:solidFill>
                  <a:latin typeface="Arial Regular" charset="0"/>
                  <a:ea typeface="Arial Regular" charset="0"/>
                  <a:cs typeface="Arial Regular" charset="0"/>
                </a:rPr>
                <a:t>Percentage of Fortune</a:t>
              </a:r>
            </a:p>
            <a:p>
              <a:pPr defTabSz="914378">
                <a:defRPr/>
              </a:pPr>
              <a:r>
                <a:rPr lang="en-US" sz="1700" spc="-4" dirty="0">
                  <a:solidFill>
                    <a:srgbClr val="818283">
                      <a:lumMod val="50000"/>
                    </a:srgbClr>
                  </a:solidFill>
                  <a:latin typeface="Arial Regular" charset="0"/>
                  <a:ea typeface="Arial Regular" charset="0"/>
                  <a:cs typeface="Arial Regular" charset="0"/>
                </a:rPr>
                <a:t>1000 companies reporting</a:t>
              </a:r>
            </a:p>
            <a:p>
              <a:pPr defTabSz="914378">
                <a:defRPr/>
              </a:pPr>
              <a:r>
                <a:rPr lang="en-US" sz="1700" spc="-4" dirty="0">
                  <a:solidFill>
                    <a:srgbClr val="818283">
                      <a:lumMod val="50000"/>
                    </a:srgbClr>
                  </a:solidFill>
                  <a:latin typeface="Arial Regular" charset="0"/>
                  <a:ea typeface="Arial Regular" charset="0"/>
                  <a:cs typeface="Arial Regular" charset="0"/>
                </a:rPr>
                <a:t>investments of greater</a:t>
              </a:r>
            </a:p>
            <a:p>
              <a:pPr defTabSz="914378">
                <a:defRPr/>
              </a:pPr>
              <a:r>
                <a:rPr lang="en-US" sz="1700" spc="-4" dirty="0">
                  <a:solidFill>
                    <a:srgbClr val="818283">
                      <a:lumMod val="50000"/>
                    </a:srgbClr>
                  </a:solidFill>
                  <a:latin typeface="Arial Regular" charset="0"/>
                  <a:ea typeface="Arial Regular" charset="0"/>
                  <a:cs typeface="Arial Regular" charset="0"/>
                </a:rPr>
                <a:t>than $500 million</a:t>
              </a:r>
            </a:p>
            <a:p>
              <a:pPr defTabSz="914378">
                <a:defRPr/>
              </a:pPr>
              <a:r>
                <a:rPr lang="en-US" sz="1700" spc="-4" dirty="0">
                  <a:solidFill>
                    <a:srgbClr val="818283">
                      <a:lumMod val="50000"/>
                    </a:srgbClr>
                  </a:solidFill>
                  <a:latin typeface="Arial Regular" charset="0"/>
                  <a:ea typeface="Arial Regular" charset="0"/>
                  <a:cs typeface="Arial Regular" charset="0"/>
                </a:rPr>
                <a:t>increased from </a:t>
              </a:r>
              <a:r>
                <a:rPr lang="en-US" sz="1700" spc="-4" dirty="0">
                  <a:solidFill>
                    <a:schemeClr val="accent2"/>
                  </a:solidFill>
                  <a:latin typeface="Arial Regular" charset="0"/>
                  <a:ea typeface="Arial Regular" charset="0"/>
                  <a:cs typeface="Arial Regular" charset="0"/>
                </a:rPr>
                <a:t>12.7% in</a:t>
              </a:r>
            </a:p>
            <a:p>
              <a:pPr defTabSz="914378">
                <a:defRPr/>
              </a:pPr>
              <a:r>
                <a:rPr lang="en-US" sz="1700" spc="-4" dirty="0">
                  <a:solidFill>
                    <a:schemeClr val="accent2"/>
                  </a:solidFill>
                  <a:latin typeface="Arial Regular" charset="0"/>
                  <a:ea typeface="Arial Regular" charset="0"/>
                  <a:cs typeface="Arial Regular" charset="0"/>
                </a:rPr>
                <a:t>2018 to 21.1% in</a:t>
              </a:r>
            </a:p>
            <a:p>
              <a:pPr defTabSz="914378">
                <a:defRPr/>
              </a:pPr>
              <a:r>
                <a:rPr lang="en-US" sz="1700" spc="-4" dirty="0">
                  <a:solidFill>
                    <a:schemeClr val="accent2"/>
                  </a:solidFill>
                  <a:latin typeface="Arial Regular" charset="0"/>
                  <a:ea typeface="Arial Regular" charset="0"/>
                  <a:cs typeface="Arial Regular" charset="0"/>
                </a:rPr>
                <a:t>2019…and 91.7% </a:t>
              </a:r>
              <a:r>
                <a:rPr lang="en-US" sz="1700" spc="-4" dirty="0">
                  <a:solidFill>
                    <a:srgbClr val="818283">
                      <a:lumMod val="50000"/>
                    </a:srgbClr>
                  </a:solidFill>
                  <a:latin typeface="Arial Regular" charset="0"/>
                  <a:ea typeface="Arial Regular" charset="0"/>
                  <a:cs typeface="Arial Regular" charset="0"/>
                </a:rPr>
                <a:t>cited</a:t>
              </a:r>
            </a:p>
            <a:p>
              <a:pPr defTabSz="914378">
                <a:defRPr/>
              </a:pPr>
              <a:r>
                <a:rPr lang="en-US" sz="1700" spc="-4" dirty="0">
                  <a:solidFill>
                    <a:srgbClr val="818283">
                      <a:lumMod val="50000"/>
                    </a:srgbClr>
                  </a:solidFill>
                  <a:latin typeface="Arial Regular" charset="0"/>
                  <a:ea typeface="Arial Regular" charset="0"/>
                  <a:cs typeface="Arial Regular" charset="0"/>
                </a:rPr>
                <a:t>the need to </a:t>
              </a:r>
              <a:r>
                <a:rPr lang="en-US" sz="1700" spc="-4" dirty="0">
                  <a:solidFill>
                    <a:schemeClr val="accent2"/>
                  </a:solidFill>
                  <a:latin typeface="Arial Regular" charset="0"/>
                  <a:ea typeface="Arial Regular" charset="0"/>
                  <a:cs typeface="Arial Regular" charset="0"/>
                </a:rPr>
                <a:t>transform</a:t>
              </a:r>
            </a:p>
            <a:p>
              <a:pPr defTabSz="914378">
                <a:defRPr/>
              </a:pPr>
              <a:r>
                <a:rPr lang="en-US" sz="1700" spc="-4" dirty="0">
                  <a:solidFill>
                    <a:srgbClr val="818283">
                      <a:lumMod val="50000"/>
                    </a:srgbClr>
                  </a:solidFill>
                  <a:latin typeface="Arial Regular" charset="0"/>
                  <a:ea typeface="Arial Regular" charset="0"/>
                  <a:cs typeface="Arial Regular" charset="0"/>
                </a:rPr>
                <a:t>their businesses and</a:t>
              </a:r>
            </a:p>
            <a:p>
              <a:pPr defTabSz="914378">
                <a:defRPr/>
              </a:pPr>
              <a:r>
                <a:rPr lang="en-US" sz="1700" spc="-4" dirty="0">
                  <a:solidFill>
                    <a:srgbClr val="818283">
                      <a:lumMod val="50000"/>
                    </a:srgbClr>
                  </a:solidFill>
                  <a:latin typeface="Arial Regular" charset="0"/>
                  <a:ea typeface="Arial Regular" charset="0"/>
                  <a:cs typeface="Arial Regular" charset="0"/>
                </a:rPr>
                <a:t>become increasingly</a:t>
              </a:r>
            </a:p>
            <a:p>
              <a:pPr defTabSz="914378">
                <a:defRPr/>
              </a:pPr>
              <a:r>
                <a:rPr lang="en-US" sz="1700" spc="-4" dirty="0">
                  <a:solidFill>
                    <a:schemeClr val="accent2"/>
                  </a:solidFill>
                  <a:latin typeface="Arial Regular" charset="0"/>
                  <a:ea typeface="Arial Regular" charset="0"/>
                  <a:cs typeface="Arial Regular" charset="0"/>
                </a:rPr>
                <a:t>nimble</a:t>
              </a:r>
              <a:r>
                <a:rPr lang="en-US" sz="1700" spc="-4" dirty="0">
                  <a:solidFill>
                    <a:srgbClr val="818283">
                      <a:lumMod val="50000"/>
                    </a:srgbClr>
                  </a:solidFill>
                  <a:latin typeface="Arial Regular" charset="0"/>
                  <a:ea typeface="Arial Regular" charset="0"/>
                  <a:cs typeface="Arial Regular" charset="0"/>
                </a:rPr>
                <a:t>.</a:t>
              </a:r>
            </a:p>
            <a:p>
              <a:pPr defTabSz="914378">
                <a:defRPr/>
              </a:pPr>
              <a:r>
                <a:rPr lang="en-US" sz="1400" i="1" spc="-4" dirty="0">
                  <a:solidFill>
                    <a:srgbClr val="818283">
                      <a:lumMod val="50000"/>
                    </a:srgbClr>
                  </a:solidFill>
                  <a:latin typeface="Arial Regular" charset="0"/>
                  <a:ea typeface="Arial Regular" charset="0"/>
                  <a:cs typeface="Arial Regular" charset="0"/>
                </a:rPr>
                <a:t>- MIT Sloan Management</a:t>
              </a:r>
            </a:p>
            <a:p>
              <a:pPr defTabSz="914378">
                <a:defRPr/>
              </a:pPr>
              <a:r>
                <a:rPr lang="en-US" sz="1400" i="1" spc="-4" dirty="0">
                  <a:solidFill>
                    <a:srgbClr val="818283">
                      <a:lumMod val="50000"/>
                    </a:srgbClr>
                  </a:solidFill>
                  <a:latin typeface="Arial Regular" charset="0"/>
                  <a:ea typeface="Arial Regular" charset="0"/>
                  <a:cs typeface="Arial Regular" charset="0"/>
                </a:rPr>
                <a:t>Review</a:t>
              </a:r>
              <a:endParaRPr lang="en-US" sz="1200" i="1" spc="-4" dirty="0">
                <a:solidFill>
                  <a:srgbClr val="818283">
                    <a:lumMod val="50000"/>
                  </a:srgbClr>
                </a:solidFill>
                <a:latin typeface="Arial Regular" charset="0"/>
                <a:ea typeface="Arial Regular" charset="0"/>
                <a:cs typeface="Arial Regular" charset="0"/>
              </a:endParaRPr>
            </a:p>
          </p:txBody>
        </p:sp>
        <p:sp>
          <p:nvSpPr>
            <p:cNvPr id="8" name="Rectangle 7">
              <a:extLst>
                <a:ext uri="{FF2B5EF4-FFF2-40B4-BE49-F238E27FC236}">
                  <a16:creationId xmlns:a16="http://schemas.microsoft.com/office/drawing/2014/main" xmlns="" id="{50F274D4-0FB0-B24A-99E5-1572A0438796}"/>
                </a:ext>
              </a:extLst>
            </p:cNvPr>
            <p:cNvSpPr/>
            <p:nvPr/>
          </p:nvSpPr>
          <p:spPr>
            <a:xfrm>
              <a:off x="6322645" y="325315"/>
              <a:ext cx="2935738" cy="4060581"/>
            </a:xfrm>
            <a:prstGeom prst="rect">
              <a:avLst/>
            </a:prstGeom>
            <a:ln w="38100">
              <a:solidFill>
                <a:schemeClr val="accent6">
                  <a:lumMod val="90000"/>
                </a:schemeClr>
              </a:solidFill>
            </a:ln>
          </p:spPr>
          <p:style>
            <a:lnRef idx="2">
              <a:schemeClr val="accent4"/>
            </a:lnRef>
            <a:fillRef idx="1">
              <a:schemeClr val="lt1"/>
            </a:fillRef>
            <a:effectRef idx="0">
              <a:schemeClr val="accent4"/>
            </a:effectRef>
            <a:fontRef idx="minor">
              <a:schemeClr val="dk1"/>
            </a:fontRef>
          </p:style>
          <p:txBody>
            <a:bodyPr lIns="137160" tIns="274320" rIns="137160" bIns="91440" rtlCol="0" anchor="t" anchorCtr="0"/>
            <a:lstStyle/>
            <a:p>
              <a:pPr defTabSz="914378">
                <a:defRPr/>
              </a:pPr>
              <a:r>
                <a:rPr lang="en-US" sz="1700" dirty="0">
                  <a:solidFill>
                    <a:schemeClr val="accent2"/>
                  </a:solidFill>
                  <a:latin typeface="Arial Regular" charset="0"/>
                  <a:ea typeface="Arial Regular" charset="0"/>
                  <a:cs typeface="Arial Regular" charset="0"/>
                </a:rPr>
                <a:t>Up to 45% of work activities can be automated </a:t>
              </a:r>
              <a:r>
                <a:rPr lang="en-US" sz="1700" dirty="0">
                  <a:solidFill>
                    <a:srgbClr val="818283">
                      <a:lumMod val="50000"/>
                    </a:srgbClr>
                  </a:solidFill>
                  <a:latin typeface="Arial Regular" charset="0"/>
                  <a:ea typeface="Arial Regular" charset="0"/>
                  <a:cs typeface="Arial Regular" charset="0"/>
                </a:rPr>
                <a:t>with current machine learning capabilities and </a:t>
              </a:r>
              <a:r>
                <a:rPr lang="en-US" sz="1700" dirty="0">
                  <a:solidFill>
                    <a:schemeClr val="accent2"/>
                  </a:solidFill>
                  <a:latin typeface="Arial Regular" charset="0"/>
                  <a:ea typeface="Arial Regular" charset="0"/>
                  <a:cs typeface="Arial Regular" charset="0"/>
                </a:rPr>
                <a:t>potentially up to 60% </a:t>
              </a:r>
              <a:r>
                <a:rPr lang="en-US" sz="1700" dirty="0">
                  <a:solidFill>
                    <a:srgbClr val="818283">
                      <a:lumMod val="50000"/>
                    </a:srgbClr>
                  </a:solidFill>
                  <a:latin typeface="Arial Regular" charset="0"/>
                  <a:ea typeface="Arial Regular" charset="0"/>
                  <a:cs typeface="Arial Regular" charset="0"/>
                </a:rPr>
                <a:t>depending on advanced in Natural Language Processing. </a:t>
              </a:r>
            </a:p>
            <a:p>
              <a:pPr defTabSz="914378">
                <a:defRPr/>
              </a:pPr>
              <a:endParaRPr lang="en-US" dirty="0">
                <a:solidFill>
                  <a:srgbClr val="818283">
                    <a:lumMod val="50000"/>
                  </a:srgbClr>
                </a:solidFill>
                <a:latin typeface="Arial Regular" charset="0"/>
                <a:ea typeface="Arial Regular" charset="0"/>
                <a:cs typeface="Arial Regular" charset="0"/>
              </a:endParaRPr>
            </a:p>
            <a:p>
              <a:pPr defTabSz="914378">
                <a:defRPr/>
              </a:pPr>
              <a:r>
                <a:rPr lang="en-US" sz="1400" i="1" dirty="0">
                  <a:solidFill>
                    <a:srgbClr val="818283">
                      <a:lumMod val="50000"/>
                    </a:srgbClr>
                  </a:solidFill>
                  <a:latin typeface="Arial Regular" charset="0"/>
                  <a:ea typeface="Arial Regular" charset="0"/>
                  <a:cs typeface="Arial Regular" charset="0"/>
                </a:rPr>
                <a:t>- US Bureau of Labor Statistics</a:t>
              </a:r>
            </a:p>
          </p:txBody>
        </p:sp>
      </p:grpSp>
      <p:sp>
        <p:nvSpPr>
          <p:cNvPr id="9" name="Slide Number Placeholder 1">
            <a:extLst>
              <a:ext uri="{FF2B5EF4-FFF2-40B4-BE49-F238E27FC236}">
                <a16:creationId xmlns:a16="http://schemas.microsoft.com/office/drawing/2014/main" xmlns="" id="{CFA7A3D2-76B4-C142-A631-AE53D2C56C19}"/>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78"/>
            <a:fld id="{FCEE2C88-6C8F-484D-AF69-578F576B1F44}" type="slidenum">
              <a:rPr lang="en-US" smtClean="0">
                <a:gradFill>
                  <a:gsLst>
                    <a:gs pos="7258">
                      <a:srgbClr val="0072C8"/>
                    </a:gs>
                    <a:gs pos="19000">
                      <a:srgbClr val="0072C8"/>
                    </a:gs>
                  </a:gsLst>
                  <a:lin ang="5400000" scaled="1"/>
                </a:gradFill>
              </a:rPr>
              <a:pPr algn="r" defTabSz="914378"/>
              <a:t>10</a:t>
            </a:fld>
            <a:endParaRPr lang="en-US" dirty="0">
              <a:gradFill>
                <a:gsLst>
                  <a:gs pos="7258">
                    <a:srgbClr val="0072C8"/>
                  </a:gs>
                  <a:gs pos="19000">
                    <a:srgbClr val="0072C8"/>
                  </a:gs>
                </a:gsLst>
                <a:lin ang="5400000" scaled="1"/>
              </a:gradFill>
            </a:endParaRPr>
          </a:p>
        </p:txBody>
      </p:sp>
      <p:sp>
        <p:nvSpPr>
          <p:cNvPr id="12" name="Text Placeholder 2">
            <a:extLst>
              <a:ext uri="{FF2B5EF4-FFF2-40B4-BE49-F238E27FC236}">
                <a16:creationId xmlns:a16="http://schemas.microsoft.com/office/drawing/2014/main" xmlns="" id="{0B8D053E-1D66-DE4B-BD14-5DB9FD0D8721}"/>
              </a:ext>
            </a:extLst>
          </p:cNvPr>
          <p:cNvSpPr txBox="1">
            <a:spLocks/>
          </p:cNvSpPr>
          <p:nvPr/>
        </p:nvSpPr>
        <p:spPr>
          <a:xfrm>
            <a:off x="387349" y="280868"/>
            <a:ext cx="8369301" cy="319067"/>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378">
              <a:spcBef>
                <a:spcPts val="0"/>
              </a:spcBef>
              <a:buNone/>
            </a:pPr>
            <a:r>
              <a:rPr lang="en-US" sz="2400" b="1" dirty="0">
                <a:solidFill>
                  <a:schemeClr val="accent2"/>
                </a:solidFill>
              </a:rPr>
              <a:t>It’s Early with Big Expectations</a:t>
            </a:r>
          </a:p>
        </p:txBody>
      </p:sp>
    </p:spTree>
    <p:extLst>
      <p:ext uri="{BB962C8B-B14F-4D97-AF65-F5344CB8AC3E}">
        <p14:creationId xmlns:p14="http://schemas.microsoft.com/office/powerpoint/2010/main" val="45425234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11" name="Title 3">
            <a:extLst>
              <a:ext uri="{FF2B5EF4-FFF2-40B4-BE49-F238E27FC236}">
                <a16:creationId xmlns:a16="http://schemas.microsoft.com/office/drawing/2014/main" xmlns="" id="{4B20C742-D745-DA48-98F6-EE171942BF20}"/>
              </a:ext>
            </a:extLst>
          </p:cNvPr>
          <p:cNvSpPr txBox="1">
            <a:spLocks/>
          </p:cNvSpPr>
          <p:nvPr/>
        </p:nvSpPr>
        <p:spPr>
          <a:xfrm>
            <a:off x="615945" y="535062"/>
            <a:ext cx="7175243" cy="1026475"/>
          </a:xfrm>
          <a:prstGeom prst="rect">
            <a:avLst/>
          </a:prstGeom>
        </p:spPr>
        <p:txBody>
          <a:bodyPr lIns="0" tIns="0" rIns="0" bIns="0">
            <a:noAutofit/>
          </a:bodyPr>
          <a:lstStyle>
            <a:lvl1pPr algn="l" defTabSz="914355" rtl="0" eaLnBrk="1" latinLnBrk="0" hangingPunct="1">
              <a:lnSpc>
                <a:spcPct val="90000"/>
              </a:lnSpc>
              <a:spcBef>
                <a:spcPct val="0"/>
              </a:spcBef>
              <a:buNone/>
              <a:defRPr sz="2800" b="0" i="0" kern="1200" spc="0" baseline="0">
                <a:solidFill>
                  <a:schemeClr val="accent2"/>
                </a:solidFill>
                <a:latin typeface="+mj-lt"/>
                <a:ea typeface="+mj-ea"/>
                <a:cs typeface="Century Gothic Regular" charset="0"/>
              </a:defRPr>
            </a:lvl1pPr>
          </a:lstStyle>
          <a:p>
            <a:pPr lvl="0">
              <a:lnSpc>
                <a:spcPct val="80000"/>
              </a:lnSpc>
              <a:spcBef>
                <a:spcPts val="0"/>
              </a:spcBef>
              <a:spcAft>
                <a:spcPts val="1200"/>
              </a:spcAft>
            </a:pPr>
            <a:r>
              <a:rPr lang="en-GB" sz="2000" spc="-100" dirty="0">
                <a:latin typeface="Arial" panose="020B0604020202020204" pitchFamily="34" charset="0"/>
                <a:ea typeface="Mark OT Light" charset="0"/>
                <a:cs typeface="Mark OT Light" charset="0"/>
              </a:rPr>
              <a:t>Technology Spend</a:t>
            </a:r>
          </a:p>
          <a:p>
            <a:pPr lvl="0">
              <a:lnSpc>
                <a:spcPct val="100000"/>
              </a:lnSpc>
              <a:spcBef>
                <a:spcPts val="0"/>
              </a:spcBef>
              <a:spcAft>
                <a:spcPts val="1200"/>
              </a:spcAft>
            </a:pPr>
            <a:r>
              <a:rPr lang="en-GB" sz="1200" dirty="0">
                <a:solidFill>
                  <a:srgbClr val="09091B"/>
                </a:solidFill>
                <a:latin typeface="Arial" panose="020B0604020202020204" pitchFamily="34" charset="0"/>
                <a:ea typeface="Mark OT Light" charset="0"/>
                <a:cs typeface="Mark OT Light" charset="0"/>
              </a:rPr>
              <a:t>A Source Media Research executive survey of 93 bankers across different-sized institutions found 72% of respondents increased technology spend as much as 15% (in a few cases even more) in 2019:</a:t>
            </a:r>
          </a:p>
        </p:txBody>
      </p:sp>
      <p:grpSp>
        <p:nvGrpSpPr>
          <p:cNvPr id="3" name="Group 2"/>
          <p:cNvGrpSpPr/>
          <p:nvPr/>
        </p:nvGrpSpPr>
        <p:grpSpPr>
          <a:xfrm>
            <a:off x="1702818" y="1664474"/>
            <a:ext cx="6232420" cy="3095415"/>
            <a:chOff x="214042" y="2061774"/>
            <a:chExt cx="5001495" cy="2637816"/>
          </a:xfrm>
        </p:grpSpPr>
        <p:pic>
          <p:nvPicPr>
            <p:cNvPr id="551" name="Google Shape;551;p48"/>
            <p:cNvPicPr preferRelativeResize="0"/>
            <p:nvPr/>
          </p:nvPicPr>
          <p:blipFill rotWithShape="1">
            <a:blip r:embed="rId3">
              <a:alphaModFix amt="25000"/>
              <a:extLst>
                <a:ext uri="{BEBA8EAE-BF5A-486C-A8C5-ECC9F3942E4B}">
                  <a14:imgProps xmlns:a14="http://schemas.microsoft.com/office/drawing/2010/main">
                    <a14:imgLayer r:embed="rId4">
                      <a14:imgEffect>
                        <a14:saturation sat="0"/>
                      </a14:imgEffect>
                    </a14:imgLayer>
                  </a14:imgProps>
                </a:ext>
              </a:extLst>
            </a:blip>
            <a:srcRect l="41038"/>
            <a:stretch/>
          </p:blipFill>
          <p:spPr>
            <a:xfrm>
              <a:off x="2068578" y="2061774"/>
              <a:ext cx="3146959" cy="2637816"/>
            </a:xfrm>
            <a:prstGeom prst="rect">
              <a:avLst/>
            </a:prstGeom>
            <a:noFill/>
            <a:ln>
              <a:noFill/>
            </a:ln>
          </p:spPr>
        </p:pic>
        <p:sp>
          <p:nvSpPr>
            <p:cNvPr id="13" name="Title 3">
              <a:extLst>
                <a:ext uri="{FF2B5EF4-FFF2-40B4-BE49-F238E27FC236}">
                  <a16:creationId xmlns:a16="http://schemas.microsoft.com/office/drawing/2014/main" xmlns="" id="{4B20C742-D745-DA48-98F6-EE171942BF20}"/>
                </a:ext>
              </a:extLst>
            </p:cNvPr>
            <p:cNvSpPr txBox="1">
              <a:spLocks/>
            </p:cNvSpPr>
            <p:nvPr/>
          </p:nvSpPr>
          <p:spPr>
            <a:xfrm>
              <a:off x="214042" y="2117592"/>
              <a:ext cx="1801372" cy="2482704"/>
            </a:xfrm>
            <a:prstGeom prst="rect">
              <a:avLst/>
            </a:prstGeom>
          </p:spPr>
          <p:txBody>
            <a:bodyPr lIns="0" tIns="0" rIns="0" bIns="0">
              <a:noAutofit/>
            </a:bodyPr>
            <a:lstStyle>
              <a:lvl1pPr algn="l" defTabSz="914355" rtl="0" eaLnBrk="1" latinLnBrk="0" hangingPunct="1">
                <a:lnSpc>
                  <a:spcPct val="90000"/>
                </a:lnSpc>
                <a:spcBef>
                  <a:spcPct val="0"/>
                </a:spcBef>
                <a:buNone/>
                <a:defRPr sz="2800" b="0" i="0" kern="1200" spc="0" baseline="0">
                  <a:solidFill>
                    <a:schemeClr val="accent2"/>
                  </a:solidFill>
                  <a:latin typeface="+mj-lt"/>
                  <a:ea typeface="+mj-ea"/>
                  <a:cs typeface="Century Gothic Regular" charset="0"/>
                </a:defRPr>
              </a:lvl1pPr>
            </a:lstStyle>
            <a:p>
              <a:pPr marL="6350" lvl="0" algn="r">
                <a:lnSpc>
                  <a:spcPct val="100000"/>
                </a:lnSpc>
                <a:spcBef>
                  <a:spcPts val="0"/>
                </a:spcBef>
                <a:spcAft>
                  <a:spcPts val="700"/>
                </a:spcAft>
              </a:pPr>
              <a:r>
                <a:rPr lang="en-GB" sz="800" dirty="0">
                  <a:solidFill>
                    <a:schemeClr val="bg1">
                      <a:lumMod val="50000"/>
                    </a:schemeClr>
                  </a:solidFill>
                  <a:latin typeface="Arial" panose="020B0604020202020204" pitchFamily="34" charset="0"/>
                  <a:ea typeface="MarkOT" charset="0"/>
                  <a:cs typeface="Arial" panose="020B0604020202020204" pitchFamily="34" charset="0"/>
                </a:rPr>
                <a:t>Digital Banking</a:t>
              </a:r>
            </a:p>
            <a:p>
              <a:pPr marL="6350" lvl="0" algn="r">
                <a:lnSpc>
                  <a:spcPct val="100000"/>
                </a:lnSpc>
                <a:spcBef>
                  <a:spcPts val="0"/>
                </a:spcBef>
                <a:spcAft>
                  <a:spcPts val="700"/>
                </a:spcAft>
              </a:pPr>
              <a:r>
                <a:rPr lang="en-GB" sz="800" dirty="0">
                  <a:solidFill>
                    <a:schemeClr val="tx1">
                      <a:lumMod val="50000"/>
                    </a:schemeClr>
                  </a:solidFill>
                  <a:latin typeface="Arial" panose="020B0604020202020204" pitchFamily="34" charset="0"/>
                  <a:ea typeface="Mark OT" charset="0"/>
                  <a:cs typeface="Arial" panose="020B0604020202020204" pitchFamily="34" charset="0"/>
                </a:rPr>
                <a:t>Data Analytics</a:t>
              </a:r>
            </a:p>
            <a:p>
              <a:pPr marL="6350" lvl="0" algn="r">
                <a:lnSpc>
                  <a:spcPct val="100000"/>
                </a:lnSpc>
                <a:spcBef>
                  <a:spcPts val="0"/>
                </a:spcBef>
                <a:spcAft>
                  <a:spcPts val="700"/>
                </a:spcAft>
              </a:pPr>
              <a:r>
                <a:rPr lang="en-GB" sz="800" dirty="0">
                  <a:solidFill>
                    <a:schemeClr val="bg1">
                      <a:lumMod val="50000"/>
                    </a:schemeClr>
                  </a:solidFill>
                  <a:latin typeface="Arial" panose="020B0604020202020204" pitchFamily="34" charset="0"/>
                  <a:ea typeface="MarkOT" charset="0"/>
                  <a:cs typeface="Arial" panose="020B0604020202020204" pitchFamily="34" charset="0"/>
                </a:rPr>
                <a:t>Security</a:t>
              </a:r>
            </a:p>
            <a:p>
              <a:pPr marL="6350" lvl="0" algn="r">
                <a:lnSpc>
                  <a:spcPct val="100000"/>
                </a:lnSpc>
                <a:spcBef>
                  <a:spcPts val="0"/>
                </a:spcBef>
                <a:spcAft>
                  <a:spcPts val="700"/>
                </a:spcAft>
              </a:pPr>
              <a:r>
                <a:rPr lang="en-GB" sz="800" dirty="0">
                  <a:solidFill>
                    <a:schemeClr val="bg1">
                      <a:lumMod val="50000"/>
                    </a:schemeClr>
                  </a:solidFill>
                  <a:latin typeface="Arial" panose="020B0604020202020204" pitchFamily="34" charset="0"/>
                  <a:ea typeface="MarkOT" charset="0"/>
                  <a:cs typeface="Arial" panose="020B0604020202020204" pitchFamily="34" charset="0"/>
                </a:rPr>
                <a:t>Mobile devices, security, management for employees</a:t>
              </a:r>
            </a:p>
            <a:p>
              <a:pPr marL="6350" lvl="0" algn="r">
                <a:lnSpc>
                  <a:spcPct val="100000"/>
                </a:lnSpc>
                <a:spcBef>
                  <a:spcPts val="0"/>
                </a:spcBef>
                <a:spcAft>
                  <a:spcPts val="700"/>
                </a:spcAft>
              </a:pPr>
              <a:r>
                <a:rPr lang="en-GB" sz="800" dirty="0">
                  <a:solidFill>
                    <a:schemeClr val="bg1">
                      <a:lumMod val="50000"/>
                    </a:schemeClr>
                  </a:solidFill>
                  <a:latin typeface="Arial" panose="020B0604020202020204" pitchFamily="34" charset="0"/>
                  <a:ea typeface="MarkOT" charset="0"/>
                  <a:cs typeface="Arial" panose="020B0604020202020204" pitchFamily="34" charset="0"/>
                </a:rPr>
                <a:t>Lending Platforms</a:t>
              </a:r>
            </a:p>
            <a:p>
              <a:pPr marL="6350" lvl="0" algn="r">
                <a:lnSpc>
                  <a:spcPct val="100000"/>
                </a:lnSpc>
                <a:spcBef>
                  <a:spcPts val="0"/>
                </a:spcBef>
                <a:spcAft>
                  <a:spcPts val="700"/>
                </a:spcAft>
              </a:pPr>
              <a:r>
                <a:rPr lang="en-GB" sz="800" dirty="0">
                  <a:solidFill>
                    <a:schemeClr val="bg1">
                      <a:lumMod val="50000"/>
                    </a:schemeClr>
                  </a:solidFill>
                  <a:latin typeface="Arial" panose="020B0604020202020204" pitchFamily="34" charset="0"/>
                  <a:ea typeface="MarkOT" charset="0"/>
                  <a:cs typeface="Arial" panose="020B0604020202020204" pitchFamily="34" charset="0"/>
                </a:rPr>
                <a:t>Compliance </a:t>
              </a:r>
            </a:p>
            <a:p>
              <a:pPr marL="6350" lvl="0" algn="r">
                <a:lnSpc>
                  <a:spcPct val="100000"/>
                </a:lnSpc>
                <a:spcBef>
                  <a:spcPts val="0"/>
                </a:spcBef>
                <a:spcAft>
                  <a:spcPts val="700"/>
                </a:spcAft>
              </a:pPr>
              <a:r>
                <a:rPr lang="en-GB" sz="800" dirty="0">
                  <a:solidFill>
                    <a:schemeClr val="bg1">
                      <a:lumMod val="50000"/>
                    </a:schemeClr>
                  </a:solidFill>
                  <a:latin typeface="Arial" panose="020B0604020202020204" pitchFamily="34" charset="0"/>
                  <a:ea typeface="MarkOT" charset="0"/>
                  <a:cs typeface="Arial" panose="020B0604020202020204" pitchFamily="34" charset="0"/>
                </a:rPr>
                <a:t>Payment software/services</a:t>
              </a:r>
            </a:p>
            <a:p>
              <a:pPr marL="6350" lvl="0" algn="r">
                <a:lnSpc>
                  <a:spcPct val="100000"/>
                </a:lnSpc>
                <a:spcBef>
                  <a:spcPts val="0"/>
                </a:spcBef>
                <a:spcAft>
                  <a:spcPts val="700"/>
                </a:spcAft>
              </a:pPr>
              <a:r>
                <a:rPr lang="en-GB" sz="800" dirty="0">
                  <a:solidFill>
                    <a:schemeClr val="bg1">
                      <a:lumMod val="50000"/>
                    </a:schemeClr>
                  </a:solidFill>
                  <a:latin typeface="Arial" panose="020B0604020202020204" pitchFamily="34" charset="0"/>
                  <a:ea typeface="MarkOT" charset="0"/>
                  <a:cs typeface="Arial" panose="020B0604020202020204" pitchFamily="34" charset="0"/>
                </a:rPr>
                <a:t>Computing Infrastructure </a:t>
              </a:r>
            </a:p>
            <a:p>
              <a:pPr marL="6350" lvl="0" algn="r">
                <a:lnSpc>
                  <a:spcPct val="100000"/>
                </a:lnSpc>
                <a:spcBef>
                  <a:spcPts val="0"/>
                </a:spcBef>
                <a:spcAft>
                  <a:spcPts val="700"/>
                </a:spcAft>
              </a:pPr>
              <a:r>
                <a:rPr lang="en-GB" sz="800" dirty="0">
                  <a:solidFill>
                    <a:schemeClr val="bg1">
                      <a:lumMod val="50000"/>
                    </a:schemeClr>
                  </a:solidFill>
                  <a:latin typeface="Arial" panose="020B0604020202020204" pitchFamily="34" charset="0"/>
                  <a:ea typeface="MarkOT" charset="0"/>
                  <a:cs typeface="Arial" panose="020B0604020202020204" pitchFamily="34" charset="0"/>
                </a:rPr>
                <a:t>Networking Infrastructure</a:t>
              </a:r>
            </a:p>
            <a:p>
              <a:pPr marL="6350" lvl="0" algn="r">
                <a:lnSpc>
                  <a:spcPct val="100000"/>
                </a:lnSpc>
                <a:spcBef>
                  <a:spcPts val="0"/>
                </a:spcBef>
                <a:spcAft>
                  <a:spcPts val="700"/>
                </a:spcAft>
              </a:pPr>
              <a:r>
                <a:rPr lang="en-GB" sz="800" dirty="0">
                  <a:solidFill>
                    <a:schemeClr val="bg1">
                      <a:lumMod val="50000"/>
                    </a:schemeClr>
                  </a:solidFill>
                  <a:latin typeface="Arial" panose="020B0604020202020204" pitchFamily="34" charset="0"/>
                  <a:ea typeface="MarkOT" charset="0"/>
                  <a:cs typeface="Arial" panose="020B0604020202020204" pitchFamily="34" charset="0"/>
                </a:rPr>
                <a:t>Core Banking</a:t>
              </a:r>
            </a:p>
            <a:p>
              <a:pPr marL="6350" lvl="0" algn="r">
                <a:lnSpc>
                  <a:spcPct val="100000"/>
                </a:lnSpc>
                <a:spcBef>
                  <a:spcPts val="0"/>
                </a:spcBef>
                <a:spcAft>
                  <a:spcPts val="700"/>
                </a:spcAft>
              </a:pPr>
              <a:r>
                <a:rPr lang="en-GB" sz="800" dirty="0">
                  <a:solidFill>
                    <a:schemeClr val="bg1">
                      <a:lumMod val="50000"/>
                    </a:schemeClr>
                  </a:solidFill>
                  <a:latin typeface="Arial" panose="020B0604020202020204" pitchFamily="34" charset="0"/>
                  <a:ea typeface="MarkOT" charset="0"/>
                  <a:cs typeface="Arial" panose="020B0604020202020204" pitchFamily="34" charset="0"/>
                </a:rPr>
                <a:t>Mortgage Tech</a:t>
              </a:r>
            </a:p>
            <a:p>
              <a:pPr marL="6350" lvl="0" algn="r">
                <a:lnSpc>
                  <a:spcPct val="100000"/>
                </a:lnSpc>
                <a:spcBef>
                  <a:spcPts val="0"/>
                </a:spcBef>
                <a:spcAft>
                  <a:spcPts val="700"/>
                </a:spcAft>
              </a:pPr>
              <a:r>
                <a:rPr lang="en-GB" sz="800" dirty="0">
                  <a:solidFill>
                    <a:schemeClr val="bg1">
                      <a:lumMod val="50000"/>
                    </a:schemeClr>
                  </a:solidFill>
                  <a:latin typeface="Arial" panose="020B0604020202020204" pitchFamily="34" charset="0"/>
                  <a:ea typeface="MarkOT" charset="0"/>
                  <a:cs typeface="Arial" panose="020B0604020202020204" pitchFamily="34" charset="0"/>
                </a:rPr>
                <a:t>Branch Technology</a:t>
              </a:r>
            </a:p>
          </p:txBody>
        </p:sp>
        <p:pic>
          <p:nvPicPr>
            <p:cNvPr id="8" name="Google Shape;551;p48"/>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l="93340" t="8737" b="82632"/>
            <a:stretch/>
          </p:blipFill>
          <p:spPr>
            <a:xfrm>
              <a:off x="4860099" y="2292263"/>
              <a:ext cx="355438" cy="227653"/>
            </a:xfrm>
            <a:prstGeom prst="rect">
              <a:avLst/>
            </a:prstGeom>
            <a:noFill/>
            <a:ln>
              <a:noFill/>
            </a:ln>
          </p:spPr>
        </p:pic>
        <p:sp>
          <p:nvSpPr>
            <p:cNvPr id="2" name="Rectangle 1"/>
            <p:cNvSpPr/>
            <p:nvPr/>
          </p:nvSpPr>
          <p:spPr>
            <a:xfrm>
              <a:off x="2087367" y="2315275"/>
              <a:ext cx="2741417" cy="1816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242637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D25860CA-5BA6-BC43-A9C2-84286F926DC0}"/>
              </a:ext>
            </a:extLst>
          </p:cNvPr>
          <p:cNvSpPr>
            <a:spLocks noGrp="1"/>
          </p:cNvSpPr>
          <p:nvPr>
            <p:ph type="body" sz="quarter" idx="17"/>
          </p:nvPr>
        </p:nvSpPr>
        <p:spPr>
          <a:xfrm>
            <a:off x="461169" y="300364"/>
            <a:ext cx="8221662" cy="368300"/>
          </a:xfrm>
        </p:spPr>
        <p:txBody>
          <a:bodyPr/>
          <a:lstStyle/>
          <a:p>
            <a:r>
              <a:rPr lang="en-US" dirty="0">
                <a:solidFill>
                  <a:schemeClr val="accent2"/>
                </a:solidFill>
              </a:rPr>
              <a:t>AI Market Statistics </a:t>
            </a:r>
          </a:p>
        </p:txBody>
      </p:sp>
      <p:sp>
        <p:nvSpPr>
          <p:cNvPr id="6" name="Rectangle 5">
            <a:extLst>
              <a:ext uri="{FF2B5EF4-FFF2-40B4-BE49-F238E27FC236}">
                <a16:creationId xmlns:a16="http://schemas.microsoft.com/office/drawing/2014/main" xmlns="" id="{FA7C1A7F-1717-C447-80A6-3BA307D1120B}"/>
              </a:ext>
            </a:extLst>
          </p:cNvPr>
          <p:cNvSpPr/>
          <p:nvPr/>
        </p:nvSpPr>
        <p:spPr>
          <a:xfrm>
            <a:off x="770977" y="1016920"/>
            <a:ext cx="6970734" cy="3231654"/>
          </a:xfrm>
          <a:prstGeom prst="rect">
            <a:avLst/>
          </a:prstGeom>
        </p:spPr>
        <p:txBody>
          <a:bodyPr wrap="square">
            <a:spAutoFit/>
          </a:bodyPr>
          <a:lstStyle/>
          <a:p>
            <a:pPr marL="347663" indent="-347663">
              <a:buClr>
                <a:schemeClr val="accent2"/>
              </a:buClr>
              <a:buFont typeface="Zapf Dingbats"/>
              <a:buChar char="➣"/>
            </a:pPr>
            <a:r>
              <a:rPr lang="en-US" dirty="0"/>
              <a:t>More than 80 percent of executives believe AI leads to a competitive advantage, and 79 percent believe it will increase their company's productivity </a:t>
            </a:r>
            <a:r>
              <a:rPr lang="en-US" sz="1200" dirty="0"/>
              <a:t>(Journal of Accountancy)</a:t>
            </a:r>
          </a:p>
          <a:p>
            <a:pPr marL="347663" indent="-347663">
              <a:buClr>
                <a:schemeClr val="accent2"/>
              </a:buClr>
              <a:buFont typeface="Zapf Dingbats"/>
              <a:buChar char="➣"/>
            </a:pPr>
            <a:endParaRPr lang="en-US" sz="1200" dirty="0"/>
          </a:p>
          <a:p>
            <a:pPr marL="347663" indent="-347663">
              <a:buClr>
                <a:schemeClr val="accent2"/>
              </a:buClr>
              <a:buFont typeface="Zapf Dingbats"/>
              <a:buChar char="➣"/>
            </a:pPr>
            <a:r>
              <a:rPr lang="en-US" dirty="0"/>
              <a:t>Robotic process automation (RPA) has reduced audit and contractual processing times from several months to a few weeks </a:t>
            </a:r>
            <a:r>
              <a:rPr lang="en-US" sz="1200" dirty="0"/>
              <a:t>(Forbes)</a:t>
            </a:r>
          </a:p>
          <a:p>
            <a:pPr marL="347663" indent="-347663">
              <a:buClr>
                <a:schemeClr val="accent2"/>
              </a:buClr>
              <a:buFont typeface="Zapf Dingbats"/>
              <a:buChar char="➣"/>
            </a:pPr>
            <a:endParaRPr lang="en-US" sz="1200" dirty="0"/>
          </a:p>
          <a:p>
            <a:pPr marL="347663" indent="-347663">
              <a:buClr>
                <a:schemeClr val="accent2"/>
              </a:buClr>
              <a:buFont typeface="Zapf Dingbats"/>
              <a:buChar char="➣"/>
            </a:pPr>
            <a:r>
              <a:rPr lang="en-US" dirty="0"/>
              <a:t>66 percent of accountants would invest in artificial intelligence </a:t>
            </a:r>
            <a:r>
              <a:rPr lang="en-US" sz="1200" dirty="0"/>
              <a:t>(Sage Practice of Now 2018 report)</a:t>
            </a:r>
          </a:p>
          <a:p>
            <a:pPr marL="347663" indent="-347663">
              <a:buClr>
                <a:schemeClr val="accent2"/>
              </a:buClr>
              <a:buFont typeface="Zapf Dingbats"/>
              <a:buChar char="➣"/>
            </a:pPr>
            <a:endParaRPr lang="en-US" sz="1200" dirty="0"/>
          </a:p>
          <a:p>
            <a:pPr marL="347663" indent="-347663">
              <a:buClr>
                <a:schemeClr val="accent2"/>
              </a:buClr>
              <a:buFont typeface="Zapf Dingbats"/>
              <a:buChar char="➣"/>
            </a:pPr>
            <a:r>
              <a:rPr lang="en-US" dirty="0"/>
              <a:t>55 percent of accountants plan to use AI in the next three years </a:t>
            </a:r>
            <a:r>
              <a:rPr lang="en-US" sz="1200" dirty="0"/>
              <a:t>(Sage Practice of Now 2018 report)</a:t>
            </a:r>
          </a:p>
        </p:txBody>
      </p:sp>
    </p:spTree>
    <p:extLst>
      <p:ext uri="{BB962C8B-B14F-4D97-AF65-F5344CB8AC3E}">
        <p14:creationId xmlns:p14="http://schemas.microsoft.com/office/powerpoint/2010/main" val="2435332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BB55906-090B-4D61-B6B6-8836752CAA45}"/>
              </a:ext>
            </a:extLst>
          </p:cNvPr>
          <p:cNvSpPr>
            <a:spLocks noGrp="1"/>
          </p:cNvSpPr>
          <p:nvPr>
            <p:ph type="title"/>
          </p:nvPr>
        </p:nvSpPr>
        <p:spPr>
          <a:xfrm>
            <a:off x="539750" y="2136323"/>
            <a:ext cx="5363029" cy="2312253"/>
          </a:xfrm>
        </p:spPr>
        <p:txBody>
          <a:bodyPr/>
          <a:lstStyle/>
          <a:p>
            <a:r>
              <a:rPr lang="en-US" sz="3600" dirty="0">
                <a:solidFill>
                  <a:schemeClr val="accent2"/>
                </a:solidFill>
                <a:cs typeface="Arial"/>
              </a:rPr>
              <a:t>Machine Learning in Plain English</a:t>
            </a:r>
          </a:p>
        </p:txBody>
      </p:sp>
    </p:spTree>
    <p:extLst>
      <p:ext uri="{BB962C8B-B14F-4D97-AF65-F5344CB8AC3E}">
        <p14:creationId xmlns:p14="http://schemas.microsoft.com/office/powerpoint/2010/main" val="172757778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CF02E65-D0BB-3D48-B32A-EB1F36832C2F}"/>
              </a:ext>
            </a:extLst>
          </p:cNvPr>
          <p:cNvSpPr txBox="1"/>
          <p:nvPr/>
        </p:nvSpPr>
        <p:spPr>
          <a:xfrm>
            <a:off x="3329381" y="440402"/>
            <a:ext cx="1117600" cy="244682"/>
          </a:xfrm>
          <a:prstGeom prst="rect">
            <a:avLst/>
          </a:prstGeom>
          <a:noFill/>
        </p:spPr>
        <p:txBody>
          <a:bodyPr wrap="square" lIns="0" rtlCol="0">
            <a:spAutoFit/>
          </a:bodyPr>
          <a:lstStyle/>
          <a:p>
            <a:pPr defTabSz="914378">
              <a:lnSpc>
                <a:spcPct val="90000"/>
              </a:lnSpc>
              <a:spcBef>
                <a:spcPts val="1200"/>
              </a:spcBef>
              <a:buClr>
                <a:srgbClr val="CC0000"/>
              </a:buClr>
              <a:buSzPct val="110000"/>
            </a:pPr>
            <a:r>
              <a:rPr lang="en-US" sz="1100" dirty="0">
                <a:solidFill>
                  <a:srgbClr val="FFFFFF">
                    <a:alpha val="80000"/>
                  </a:srgbClr>
                </a:solidFill>
                <a:latin typeface="Arial" panose="020B0604020202020204" pitchFamily="34" charset="0"/>
                <a:cs typeface="Arial" panose="020B0604020202020204" pitchFamily="34" charset="0"/>
              </a:rPr>
              <a:t>Our purpose</a:t>
            </a:r>
            <a:endParaRPr lang="en-GB" sz="1100" dirty="0">
              <a:solidFill>
                <a:srgbClr val="FFFFFF">
                  <a:alpha val="80000"/>
                </a:srgbClr>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xmlns="" id="{6E41CB6A-F4A8-F949-ADF2-A646B92ADE13}"/>
              </a:ext>
            </a:extLst>
          </p:cNvPr>
          <p:cNvSpPr txBox="1">
            <a:spLocks/>
          </p:cNvSpPr>
          <p:nvPr/>
        </p:nvSpPr>
        <p:spPr>
          <a:xfrm>
            <a:off x="482702" y="202711"/>
            <a:ext cx="7898859" cy="319067"/>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8">
              <a:buNone/>
            </a:pPr>
            <a:r>
              <a:rPr lang="en-US" sz="2400" b="1" dirty="0">
                <a:solidFill>
                  <a:schemeClr val="accent2"/>
                </a:solidFill>
              </a:rPr>
              <a:t>What are we referring to?</a:t>
            </a:r>
          </a:p>
        </p:txBody>
      </p:sp>
      <p:sp>
        <p:nvSpPr>
          <p:cNvPr id="8" name="TextBox 7">
            <a:extLst>
              <a:ext uri="{FF2B5EF4-FFF2-40B4-BE49-F238E27FC236}">
                <a16:creationId xmlns:a16="http://schemas.microsoft.com/office/drawing/2014/main" xmlns="" id="{E0CEA996-33D0-5843-BB21-DE516E8DA7B7}"/>
              </a:ext>
            </a:extLst>
          </p:cNvPr>
          <p:cNvSpPr txBox="1"/>
          <p:nvPr/>
        </p:nvSpPr>
        <p:spPr>
          <a:xfrm>
            <a:off x="1130643" y="240958"/>
            <a:ext cx="280846" cy="279307"/>
          </a:xfrm>
          <a:prstGeom prst="rect">
            <a:avLst/>
          </a:prstGeom>
          <a:noFill/>
        </p:spPr>
        <p:txBody>
          <a:bodyPr wrap="none" rtlCol="0">
            <a:spAutoFit/>
          </a:bodyPr>
          <a:lstStyle/>
          <a:p>
            <a:pPr>
              <a:lnSpc>
                <a:spcPct val="90000"/>
              </a:lnSpc>
              <a:spcBef>
                <a:spcPts val="900"/>
              </a:spcBef>
              <a:buClr>
                <a:srgbClr val="CC0000"/>
              </a:buClr>
              <a:buSzPct val="110000"/>
            </a:pPr>
            <a:r>
              <a:rPr lang="en-US" sz="1350" dirty="0"/>
              <a:t>. </a:t>
            </a:r>
            <a:endParaRPr lang="en-US" sz="1200" dirty="0">
              <a:gradFill>
                <a:gsLst>
                  <a:gs pos="0">
                    <a:schemeClr val="tx1"/>
                  </a:gs>
                  <a:gs pos="98000">
                    <a:schemeClr val="tx1"/>
                  </a:gs>
                </a:gsLst>
                <a:lin ang="5400000" scaled="0"/>
              </a:gra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35CECE27-7401-6E43-BC53-AB94CB8C505E}"/>
              </a:ext>
            </a:extLst>
          </p:cNvPr>
          <p:cNvSpPr txBox="1"/>
          <p:nvPr/>
        </p:nvSpPr>
        <p:spPr>
          <a:xfrm>
            <a:off x="3661075" y="2611574"/>
            <a:ext cx="662361" cy="258532"/>
          </a:xfrm>
          <a:prstGeom prst="rect">
            <a:avLst/>
          </a:prstGeom>
          <a:noFill/>
        </p:spPr>
        <p:txBody>
          <a:bodyPr wrap="none" rtlCol="0">
            <a:spAutoFit/>
          </a:bodyPr>
          <a:lstStyle/>
          <a:p>
            <a:pPr>
              <a:lnSpc>
                <a:spcPct val="90000"/>
              </a:lnSpc>
              <a:spcBef>
                <a:spcPts val="900"/>
              </a:spcBef>
              <a:buClr>
                <a:srgbClr val="CC0000"/>
              </a:buClr>
              <a:buSzPct val="110000"/>
            </a:pPr>
            <a:r>
              <a:rPr lang="en-US" sz="1200" dirty="0">
                <a:solidFill>
                  <a:schemeClr val="bg1"/>
                </a:solidFill>
                <a:latin typeface="Arial" panose="020B0604020202020204" pitchFamily="34" charset="0"/>
                <a:cs typeface="Arial" panose="020B0604020202020204" pitchFamily="34" charset="0"/>
              </a:rPr>
              <a:t>Picture</a:t>
            </a:r>
          </a:p>
        </p:txBody>
      </p:sp>
      <p:sp>
        <p:nvSpPr>
          <p:cNvPr id="10" name="TextBox 9">
            <a:extLst>
              <a:ext uri="{FF2B5EF4-FFF2-40B4-BE49-F238E27FC236}">
                <a16:creationId xmlns:a16="http://schemas.microsoft.com/office/drawing/2014/main" xmlns="" id="{0301C99C-C904-9A4B-800D-224F59FCB3BB}"/>
              </a:ext>
            </a:extLst>
          </p:cNvPr>
          <p:cNvSpPr txBox="1"/>
          <p:nvPr/>
        </p:nvSpPr>
        <p:spPr>
          <a:xfrm>
            <a:off x="2342744" y="4123606"/>
            <a:ext cx="4191028" cy="941796"/>
          </a:xfrm>
          <a:prstGeom prst="rect">
            <a:avLst/>
          </a:prstGeom>
          <a:noFill/>
          <a:ln w="38100">
            <a:solidFill>
              <a:schemeClr val="accent2"/>
            </a:solidFill>
          </a:ln>
        </p:spPr>
        <p:txBody>
          <a:bodyPr wrap="square" lIns="137160" tIns="137160" rIns="137160" bIns="137160" rtlCol="0">
            <a:spAutoFit/>
          </a:bodyPr>
          <a:lstStyle/>
          <a:p>
            <a:pPr>
              <a:lnSpc>
                <a:spcPct val="90000"/>
              </a:lnSpc>
              <a:spcBef>
                <a:spcPts val="900"/>
              </a:spcBef>
              <a:buClr>
                <a:srgbClr val="CC0000"/>
              </a:buClr>
              <a:buSzPct val="110000"/>
            </a:pPr>
            <a:r>
              <a:rPr lang="en-US" sz="1200" b="1" dirty="0">
                <a:solidFill>
                  <a:schemeClr val="accent2"/>
                </a:solidFill>
                <a:latin typeface="Arial" panose="020B0604020202020204" pitchFamily="34" charset="0"/>
                <a:cs typeface="Arial" panose="020B0604020202020204" pitchFamily="34" charset="0"/>
              </a:rPr>
              <a:t>Image Recognition: </a:t>
            </a:r>
            <a:r>
              <a:rPr lang="en-US" sz="1200" dirty="0">
                <a:gradFill>
                  <a:gsLst>
                    <a:gs pos="0">
                      <a:schemeClr val="tx1"/>
                    </a:gs>
                    <a:gs pos="98000">
                      <a:schemeClr val="tx1"/>
                    </a:gs>
                  </a:gsLst>
                  <a:lin ang="5400000" scaled="0"/>
                </a:gradFill>
                <a:latin typeface="Arial" panose="020B0604020202020204" pitchFamily="34" charset="0"/>
                <a:cs typeface="Arial" panose="020B0604020202020204" pitchFamily="34" charset="0"/>
              </a:rPr>
              <a:t>Algorithms that extract minute features at the pixel level and uses maps and patterns of pixels to determine an outcome such as object identification, diagnosis or recommendation.</a:t>
            </a:r>
          </a:p>
        </p:txBody>
      </p:sp>
      <p:sp>
        <p:nvSpPr>
          <p:cNvPr id="11" name="TextBox 10">
            <a:extLst>
              <a:ext uri="{FF2B5EF4-FFF2-40B4-BE49-F238E27FC236}">
                <a16:creationId xmlns:a16="http://schemas.microsoft.com/office/drawing/2014/main" xmlns="" id="{4DB6F7B8-F3F0-C043-948D-E8809195951F}"/>
              </a:ext>
            </a:extLst>
          </p:cNvPr>
          <p:cNvSpPr txBox="1"/>
          <p:nvPr/>
        </p:nvSpPr>
        <p:spPr>
          <a:xfrm>
            <a:off x="174220" y="2489056"/>
            <a:ext cx="2846070" cy="913289"/>
          </a:xfrm>
          <a:prstGeom prst="rect">
            <a:avLst/>
          </a:prstGeom>
          <a:noFill/>
          <a:ln w="38100">
            <a:solidFill>
              <a:schemeClr val="accent2"/>
            </a:solidFill>
          </a:ln>
        </p:spPr>
        <p:txBody>
          <a:bodyPr wrap="square" lIns="137160" tIns="137160" rIns="137160" bIns="137160" rtlCol="0">
            <a:noAutofit/>
          </a:bodyPr>
          <a:lstStyle/>
          <a:p>
            <a:pPr>
              <a:lnSpc>
                <a:spcPct val="90000"/>
              </a:lnSpc>
              <a:spcBef>
                <a:spcPts val="900"/>
              </a:spcBef>
              <a:buClr>
                <a:srgbClr val="CC0000"/>
              </a:buClr>
              <a:buSzPct val="110000"/>
            </a:pPr>
            <a:r>
              <a:rPr lang="en-US" sz="1200" b="1" dirty="0">
                <a:solidFill>
                  <a:schemeClr val="accent2"/>
                </a:solidFill>
                <a:latin typeface="Arial" panose="020B0604020202020204" pitchFamily="34" charset="0"/>
                <a:cs typeface="Arial" panose="020B0604020202020204" pitchFamily="34" charset="0"/>
              </a:rPr>
              <a:t>Natural Language Processing: </a:t>
            </a:r>
            <a:r>
              <a:rPr lang="en-US" sz="1200" dirty="0">
                <a:gradFill>
                  <a:gsLst>
                    <a:gs pos="0">
                      <a:schemeClr val="tx1"/>
                    </a:gs>
                    <a:gs pos="98000">
                      <a:schemeClr val="tx1"/>
                    </a:gs>
                  </a:gsLst>
                  <a:lin ang="5400000" scaled="0"/>
                </a:gradFill>
                <a:latin typeface="Arial" panose="020B0604020202020204" pitchFamily="34" charset="0"/>
                <a:cs typeface="Arial" panose="020B0604020202020204" pitchFamily="34" charset="0"/>
              </a:rPr>
              <a:t>Read text, hear speech, interpret it, measure sentiment and determine which parts are important.</a:t>
            </a:r>
          </a:p>
        </p:txBody>
      </p:sp>
      <p:sp>
        <p:nvSpPr>
          <p:cNvPr id="12" name="TextBox 11">
            <a:extLst>
              <a:ext uri="{FF2B5EF4-FFF2-40B4-BE49-F238E27FC236}">
                <a16:creationId xmlns:a16="http://schemas.microsoft.com/office/drawing/2014/main" xmlns="" id="{21ADB301-8C08-B74A-8EAA-DAFA4AF7A950}"/>
              </a:ext>
            </a:extLst>
          </p:cNvPr>
          <p:cNvSpPr txBox="1"/>
          <p:nvPr/>
        </p:nvSpPr>
        <p:spPr>
          <a:xfrm>
            <a:off x="1418440" y="782857"/>
            <a:ext cx="6039635" cy="882850"/>
          </a:xfrm>
          <a:prstGeom prst="rect">
            <a:avLst/>
          </a:prstGeom>
          <a:noFill/>
          <a:ln w="38100">
            <a:solidFill>
              <a:schemeClr val="accent2"/>
            </a:solidFill>
          </a:ln>
        </p:spPr>
        <p:txBody>
          <a:bodyPr wrap="square" lIns="137160" tIns="137160" rIns="137160" bIns="137160" rtlCol="0">
            <a:noAutofit/>
          </a:bodyPr>
          <a:lstStyle/>
          <a:p>
            <a:pPr>
              <a:lnSpc>
                <a:spcPct val="90000"/>
              </a:lnSpc>
              <a:spcBef>
                <a:spcPts val="900"/>
              </a:spcBef>
              <a:buClr>
                <a:srgbClr val="CC0000"/>
              </a:buClr>
              <a:buSzPct val="110000"/>
            </a:pPr>
            <a:r>
              <a:rPr lang="en-US" sz="1200" b="1" dirty="0">
                <a:solidFill>
                  <a:schemeClr val="accent2"/>
                </a:solidFill>
                <a:latin typeface="Arial" panose="020B0604020202020204" pitchFamily="34" charset="0"/>
                <a:cs typeface="Arial" panose="020B0604020202020204" pitchFamily="34" charset="0"/>
              </a:rPr>
              <a:t>Machine Learning </a:t>
            </a:r>
            <a:r>
              <a:rPr lang="en-US" sz="1200" dirty="0">
                <a:latin typeface="Arial" panose="020B0604020202020204" pitchFamily="34" charset="0"/>
                <a:cs typeface="Arial" panose="020B0604020202020204" pitchFamily="34" charset="0"/>
              </a:rPr>
              <a:t>is a subset in </a:t>
            </a:r>
            <a:r>
              <a:rPr lang="en-US" sz="1200" dirty="0">
                <a:solidFill>
                  <a:schemeClr val="accent2"/>
                </a:solidFill>
                <a:latin typeface="Arial" panose="020B0604020202020204" pitchFamily="34" charset="0"/>
                <a:cs typeface="Arial" panose="020B0604020202020204" pitchFamily="34" charset="0"/>
              </a:rPr>
              <a:t>Artificial Intelligence (AI) and AI is a branch of Computer Science. </a:t>
            </a:r>
            <a:r>
              <a:rPr lang="en-US" sz="1200" dirty="0">
                <a:gradFill>
                  <a:gsLst>
                    <a:gs pos="0">
                      <a:schemeClr val="tx1"/>
                    </a:gs>
                    <a:gs pos="98000">
                      <a:schemeClr val="tx1"/>
                    </a:gs>
                  </a:gsLst>
                  <a:lin ang="5400000" scaled="0"/>
                </a:gradFill>
                <a:latin typeface="Arial" panose="020B0604020202020204" pitchFamily="34" charset="0"/>
                <a:cs typeface="Arial" panose="020B0604020202020204" pitchFamily="34" charset="0"/>
              </a:rPr>
              <a:t>ML</a:t>
            </a:r>
            <a:r>
              <a:rPr lang="en-US" sz="1200" b="1" dirty="0">
                <a:solidFill>
                  <a:schemeClr val="accent4"/>
                </a:solidFill>
                <a:latin typeface="Arial" panose="020B0604020202020204" pitchFamily="34" charset="0"/>
                <a:cs typeface="Arial" panose="020B0604020202020204" pitchFamily="34" charset="0"/>
              </a:rPr>
              <a:t> </a:t>
            </a:r>
            <a:r>
              <a:rPr lang="en-US" sz="1200" b="1" dirty="0">
                <a:gradFill>
                  <a:gsLst>
                    <a:gs pos="0">
                      <a:schemeClr val="tx1"/>
                    </a:gs>
                    <a:gs pos="98000">
                      <a:schemeClr val="tx1"/>
                    </a:gs>
                  </a:gsLst>
                  <a:lin ang="5400000" scaled="0"/>
                </a:gradFill>
                <a:latin typeface="Arial" panose="020B0604020202020204" pitchFamily="34" charset="0"/>
                <a:cs typeface="Arial" panose="020B0604020202020204" pitchFamily="34" charset="0"/>
              </a:rPr>
              <a:t>l</a:t>
            </a:r>
            <a:r>
              <a:rPr lang="en-US" sz="1200" dirty="0">
                <a:gradFill>
                  <a:gsLst>
                    <a:gs pos="0">
                      <a:schemeClr val="tx1"/>
                    </a:gs>
                    <a:gs pos="98000">
                      <a:schemeClr val="tx1"/>
                    </a:gs>
                  </a:gsLst>
                  <a:lin ang="5400000" scaled="0"/>
                </a:gradFill>
                <a:latin typeface="Arial" panose="020B0604020202020204" pitchFamily="34" charset="0"/>
                <a:cs typeface="Arial" panose="020B0604020202020204" pitchFamily="34" charset="0"/>
              </a:rPr>
              <a:t>earns from patterns, associations and outcomes from historical data to make automated determinations of future events such as risk of occurrence, projections or next best action.</a:t>
            </a:r>
          </a:p>
        </p:txBody>
      </p:sp>
      <p:cxnSp>
        <p:nvCxnSpPr>
          <p:cNvPr id="13" name="Straight Connector 12">
            <a:extLst>
              <a:ext uri="{FF2B5EF4-FFF2-40B4-BE49-F238E27FC236}">
                <a16:creationId xmlns:a16="http://schemas.microsoft.com/office/drawing/2014/main" xmlns="" id="{0A486132-5C0E-7546-B00C-E5CDAD3F70D1}"/>
              </a:ext>
            </a:extLst>
          </p:cNvPr>
          <p:cNvCxnSpPr>
            <a:cxnSpLocks/>
            <a:stCxn id="20" idx="0"/>
            <a:endCxn id="12" idx="2"/>
          </p:cNvCxnSpPr>
          <p:nvPr/>
        </p:nvCxnSpPr>
        <p:spPr>
          <a:xfrm flipV="1">
            <a:off x="4432132" y="1665707"/>
            <a:ext cx="6126" cy="72959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79323A85-998E-774F-A896-E56D1DDCE723}"/>
              </a:ext>
            </a:extLst>
          </p:cNvPr>
          <p:cNvCxnSpPr>
            <a:cxnSpLocks/>
            <a:stCxn id="10" idx="0"/>
            <a:endCxn id="19" idx="4"/>
          </p:cNvCxnSpPr>
          <p:nvPr/>
        </p:nvCxnSpPr>
        <p:spPr>
          <a:xfrm flipH="1" flipV="1">
            <a:off x="4438257" y="3576484"/>
            <a:ext cx="1" cy="54712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983D5CF7-740B-0047-BBFD-ADAB9A5FFBE7}"/>
              </a:ext>
            </a:extLst>
          </p:cNvPr>
          <p:cNvCxnSpPr>
            <a:cxnSpLocks/>
          </p:cNvCxnSpPr>
          <p:nvPr/>
        </p:nvCxnSpPr>
        <p:spPr>
          <a:xfrm>
            <a:off x="3020292" y="2945700"/>
            <a:ext cx="781811" cy="140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8B2E630C-BE80-6D4D-89E1-C0B30A825B10}"/>
              </a:ext>
            </a:extLst>
          </p:cNvPr>
          <p:cNvSpPr txBox="1"/>
          <p:nvPr/>
        </p:nvSpPr>
        <p:spPr>
          <a:xfrm>
            <a:off x="5850901" y="2389780"/>
            <a:ext cx="2844833" cy="1107996"/>
          </a:xfrm>
          <a:prstGeom prst="rect">
            <a:avLst/>
          </a:prstGeom>
          <a:noFill/>
          <a:ln w="38100">
            <a:solidFill>
              <a:schemeClr val="accent2"/>
            </a:solidFill>
          </a:ln>
        </p:spPr>
        <p:txBody>
          <a:bodyPr wrap="square" lIns="137160" tIns="137160" rIns="137160" bIns="137160" rtlCol="0">
            <a:spAutoFit/>
          </a:bodyPr>
          <a:lstStyle/>
          <a:p>
            <a:pPr>
              <a:lnSpc>
                <a:spcPct val="90000"/>
              </a:lnSpc>
              <a:spcBef>
                <a:spcPts val="900"/>
              </a:spcBef>
              <a:buClr>
                <a:srgbClr val="CC0000"/>
              </a:buClr>
              <a:buSzPct val="110000"/>
            </a:pPr>
            <a:r>
              <a:rPr lang="en-US" sz="1200" b="1" dirty="0">
                <a:solidFill>
                  <a:schemeClr val="accent2"/>
                </a:solidFill>
                <a:latin typeface="Arial" panose="020B0604020202020204" pitchFamily="34" charset="0"/>
                <a:cs typeface="Arial" panose="020B0604020202020204" pitchFamily="34" charset="0"/>
              </a:rPr>
              <a:t>Deep Learning </a:t>
            </a:r>
            <a:r>
              <a:rPr lang="en-US" sz="1200" dirty="0">
                <a:gradFill>
                  <a:gsLst>
                    <a:gs pos="0">
                      <a:schemeClr val="tx1"/>
                    </a:gs>
                    <a:gs pos="98000">
                      <a:schemeClr val="tx1"/>
                    </a:gs>
                  </a:gsLst>
                  <a:lin ang="5400000" scaled="0"/>
                </a:gradFill>
                <a:latin typeface="Arial" panose="020B0604020202020204" pitchFamily="34" charset="0"/>
                <a:cs typeface="Arial" panose="020B0604020202020204" pitchFamily="34" charset="0"/>
              </a:rPr>
              <a:t>is a subset of machine learning that has networks capable of learning unsupervised from data that is unstructured or unlabeled.</a:t>
            </a:r>
          </a:p>
        </p:txBody>
      </p:sp>
      <p:cxnSp>
        <p:nvCxnSpPr>
          <p:cNvPr id="17" name="Straight Connector 16">
            <a:extLst>
              <a:ext uri="{FF2B5EF4-FFF2-40B4-BE49-F238E27FC236}">
                <a16:creationId xmlns:a16="http://schemas.microsoft.com/office/drawing/2014/main" xmlns="" id="{57B68BC4-459E-CD4B-9819-E62E6C964978}"/>
              </a:ext>
            </a:extLst>
          </p:cNvPr>
          <p:cNvCxnSpPr>
            <a:cxnSpLocks/>
            <a:endCxn id="19" idx="6"/>
          </p:cNvCxnSpPr>
          <p:nvPr/>
        </p:nvCxnSpPr>
        <p:spPr>
          <a:xfrm flipH="1">
            <a:off x="5068338" y="2939544"/>
            <a:ext cx="78256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ADEF3AEB-5773-C943-A58C-B0158DEB34AA}"/>
              </a:ext>
            </a:extLst>
          </p:cNvPr>
          <p:cNvGrpSpPr/>
          <p:nvPr/>
        </p:nvGrpSpPr>
        <p:grpSpPr>
          <a:xfrm>
            <a:off x="3808176" y="2316322"/>
            <a:ext cx="1260162" cy="1260162"/>
            <a:chOff x="420587" y="2612241"/>
            <a:chExt cx="1680216" cy="1680216"/>
          </a:xfrm>
        </p:grpSpPr>
        <p:sp>
          <p:nvSpPr>
            <p:cNvPr id="19" name="Oval 18">
              <a:extLst>
                <a:ext uri="{FF2B5EF4-FFF2-40B4-BE49-F238E27FC236}">
                  <a16:creationId xmlns:a16="http://schemas.microsoft.com/office/drawing/2014/main" xmlns="" id="{F1432538-557E-954E-A66F-F126E2AFA0BA}"/>
                </a:ext>
              </a:extLst>
            </p:cNvPr>
            <p:cNvSpPr/>
            <p:nvPr/>
          </p:nvSpPr>
          <p:spPr>
            <a:xfrm>
              <a:off x="420587" y="2612241"/>
              <a:ext cx="1680216" cy="16802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68580" rIns="68580" bIns="68580" rtlCol="0" anchor="ctr" anchorCtr="0"/>
            <a:lstStyle/>
            <a:p>
              <a:pPr algn="ctr"/>
              <a:endParaRPr lang="en-US" sz="1350" b="1"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pic>
          <p:nvPicPr>
            <p:cNvPr id="20" name="Picture 19">
              <a:extLst>
                <a:ext uri="{FF2B5EF4-FFF2-40B4-BE49-F238E27FC236}">
                  <a16:creationId xmlns:a16="http://schemas.microsoft.com/office/drawing/2014/main" xmlns="" id="{93C5C11D-3577-374B-992E-D182C59E1A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47" y="2717542"/>
              <a:ext cx="958363" cy="1437545"/>
            </a:xfrm>
            <a:prstGeom prst="rect">
              <a:avLst/>
            </a:prstGeom>
          </p:spPr>
        </p:pic>
      </p:grpSp>
    </p:spTree>
    <p:extLst>
      <p:ext uri="{BB962C8B-B14F-4D97-AF65-F5344CB8AC3E}">
        <p14:creationId xmlns:p14="http://schemas.microsoft.com/office/powerpoint/2010/main" val="4007524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E88D779-8513-414F-BFEA-6CABF9F8BA6D}"/>
              </a:ext>
            </a:extLst>
          </p:cNvPr>
          <p:cNvSpPr>
            <a:spLocks noGrp="1"/>
          </p:cNvSpPr>
          <p:nvPr>
            <p:ph type="body" sz="quarter" idx="14"/>
          </p:nvPr>
        </p:nvSpPr>
        <p:spPr>
          <a:xfrm>
            <a:off x="304801" y="325090"/>
            <a:ext cx="8534400" cy="337614"/>
          </a:xfrm>
        </p:spPr>
        <p:txBody>
          <a:bodyPr/>
          <a:lstStyle/>
          <a:p>
            <a:r>
              <a:rPr lang="en-US" dirty="0"/>
              <a:t>Autonomous Learning Landscape</a:t>
            </a:r>
          </a:p>
        </p:txBody>
      </p:sp>
      <p:sp>
        <p:nvSpPr>
          <p:cNvPr id="4" name="Text Placeholder 3">
            <a:extLst>
              <a:ext uri="{FF2B5EF4-FFF2-40B4-BE49-F238E27FC236}">
                <a16:creationId xmlns:a16="http://schemas.microsoft.com/office/drawing/2014/main" xmlns="" id="{388BA234-A935-4AB9-9CB0-B6C63714F8C3}"/>
              </a:ext>
            </a:extLst>
          </p:cNvPr>
          <p:cNvSpPr>
            <a:spLocks noGrp="1"/>
          </p:cNvSpPr>
          <p:nvPr>
            <p:ph type="body" sz="quarter" idx="16"/>
          </p:nvPr>
        </p:nvSpPr>
        <p:spPr>
          <a:xfrm>
            <a:off x="312791" y="771213"/>
            <a:ext cx="8381154" cy="181990"/>
          </a:xfrm>
        </p:spPr>
        <p:txBody>
          <a:bodyPr/>
          <a:lstStyle/>
          <a:p>
            <a:r>
              <a:rPr lang="en-US" dirty="0"/>
              <a:t>Autonomous Learning Spans Multiple Interrelated and Complimentary Capabilities</a:t>
            </a:r>
          </a:p>
        </p:txBody>
      </p:sp>
      <p:grpSp>
        <p:nvGrpSpPr>
          <p:cNvPr id="5" name="Group 4">
            <a:extLst>
              <a:ext uri="{FF2B5EF4-FFF2-40B4-BE49-F238E27FC236}">
                <a16:creationId xmlns:a16="http://schemas.microsoft.com/office/drawing/2014/main" xmlns="" id="{717CC88C-0B80-4B77-B11C-80DFD8ECD6A4}"/>
              </a:ext>
            </a:extLst>
          </p:cNvPr>
          <p:cNvGrpSpPr/>
          <p:nvPr/>
        </p:nvGrpSpPr>
        <p:grpSpPr>
          <a:xfrm>
            <a:off x="809404" y="2152525"/>
            <a:ext cx="7813859" cy="1768822"/>
            <a:chOff x="1001728" y="2809485"/>
            <a:chExt cx="10157604" cy="2358431"/>
          </a:xfrm>
        </p:grpSpPr>
        <p:cxnSp>
          <p:nvCxnSpPr>
            <p:cNvPr id="9" name="Straight Connector 8">
              <a:extLst>
                <a:ext uri="{FF2B5EF4-FFF2-40B4-BE49-F238E27FC236}">
                  <a16:creationId xmlns:a16="http://schemas.microsoft.com/office/drawing/2014/main" xmlns="" id="{04E9FB10-5928-457A-8EC4-1C1BC477F61B}"/>
                </a:ext>
              </a:extLst>
            </p:cNvPr>
            <p:cNvCxnSpPr/>
            <p:nvPr/>
          </p:nvCxnSpPr>
          <p:spPr>
            <a:xfrm flipH="1">
              <a:off x="9118154" y="2895715"/>
              <a:ext cx="1886631" cy="0"/>
            </a:xfrm>
            <a:prstGeom prst="line">
              <a:avLst/>
            </a:prstGeom>
            <a:ln w="50800">
              <a:solidFill>
                <a:schemeClr val="bg1">
                  <a:lumMod val="85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3EF43A36-0D57-48A8-B623-3D31E42C0DDC}"/>
                </a:ext>
              </a:extLst>
            </p:cNvPr>
            <p:cNvCxnSpPr/>
            <p:nvPr/>
          </p:nvCxnSpPr>
          <p:spPr>
            <a:xfrm flipH="1">
              <a:off x="6479846" y="2895715"/>
              <a:ext cx="1886631" cy="0"/>
            </a:xfrm>
            <a:prstGeom prst="line">
              <a:avLst/>
            </a:prstGeom>
            <a:ln w="50800">
              <a:solidFill>
                <a:schemeClr val="bg1">
                  <a:lumMod val="85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1CC680A1-3292-492F-BEF2-A309B62A051E}"/>
                </a:ext>
              </a:extLst>
            </p:cNvPr>
            <p:cNvCxnSpPr/>
            <p:nvPr/>
          </p:nvCxnSpPr>
          <p:spPr>
            <a:xfrm flipH="1">
              <a:off x="3733785" y="2895715"/>
              <a:ext cx="1886631" cy="0"/>
            </a:xfrm>
            <a:prstGeom prst="line">
              <a:avLst/>
            </a:prstGeom>
            <a:ln w="50800">
              <a:solidFill>
                <a:schemeClr val="bg1">
                  <a:lumMod val="85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0AB54A1-FB25-4E65-A507-F772384B2015}"/>
                </a:ext>
              </a:extLst>
            </p:cNvPr>
            <p:cNvCxnSpPr/>
            <p:nvPr/>
          </p:nvCxnSpPr>
          <p:spPr>
            <a:xfrm flipH="1">
              <a:off x="1073953" y="2895715"/>
              <a:ext cx="1886631" cy="0"/>
            </a:xfrm>
            <a:prstGeom prst="line">
              <a:avLst/>
            </a:prstGeom>
            <a:ln w="50800">
              <a:solidFill>
                <a:schemeClr val="bg1">
                  <a:lumMod val="85000"/>
                </a:schemeClr>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xmlns="" id="{3BD0294E-E388-48AA-BDB7-1B29BB498CD0}"/>
                </a:ext>
              </a:extLst>
            </p:cNvPr>
            <p:cNvSpPr/>
            <p:nvPr/>
          </p:nvSpPr>
          <p:spPr>
            <a:xfrm>
              <a:off x="1001730" y="2809485"/>
              <a:ext cx="172463" cy="17246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endParaRPr lang="en-US" sz="210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25" name="Oval 24">
              <a:extLst>
                <a:ext uri="{FF2B5EF4-FFF2-40B4-BE49-F238E27FC236}">
                  <a16:creationId xmlns:a16="http://schemas.microsoft.com/office/drawing/2014/main" xmlns="" id="{184E137A-239D-4022-88B2-29FDEFA7B2FB}"/>
                </a:ext>
              </a:extLst>
            </p:cNvPr>
            <p:cNvSpPr/>
            <p:nvPr/>
          </p:nvSpPr>
          <p:spPr>
            <a:xfrm>
              <a:off x="3696782" y="2809485"/>
              <a:ext cx="172463" cy="17246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210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26" name="Oval 25">
              <a:extLst>
                <a:ext uri="{FF2B5EF4-FFF2-40B4-BE49-F238E27FC236}">
                  <a16:creationId xmlns:a16="http://schemas.microsoft.com/office/drawing/2014/main" xmlns="" id="{2EB6D5F7-7952-4A7D-98D4-553BD19C5F01}"/>
                </a:ext>
              </a:extLst>
            </p:cNvPr>
            <p:cNvSpPr/>
            <p:nvPr/>
          </p:nvSpPr>
          <p:spPr>
            <a:xfrm>
              <a:off x="6393617" y="2809485"/>
              <a:ext cx="172463" cy="17246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210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27" name="Oval 26">
              <a:extLst>
                <a:ext uri="{FF2B5EF4-FFF2-40B4-BE49-F238E27FC236}">
                  <a16:creationId xmlns:a16="http://schemas.microsoft.com/office/drawing/2014/main" xmlns="" id="{7793ED72-F2C0-4AD1-BB42-CE1535FF8597}"/>
                </a:ext>
              </a:extLst>
            </p:cNvPr>
            <p:cNvSpPr/>
            <p:nvPr/>
          </p:nvSpPr>
          <p:spPr>
            <a:xfrm>
              <a:off x="9039013" y="2809485"/>
              <a:ext cx="172463" cy="1724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210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31" name="TextBox 30">
              <a:extLst>
                <a:ext uri="{FF2B5EF4-FFF2-40B4-BE49-F238E27FC236}">
                  <a16:creationId xmlns:a16="http://schemas.microsoft.com/office/drawing/2014/main" xmlns="" id="{5DD27A6F-ED3B-457A-83F0-3CC4510F391D}"/>
                </a:ext>
              </a:extLst>
            </p:cNvPr>
            <p:cNvSpPr txBox="1"/>
            <p:nvPr/>
          </p:nvSpPr>
          <p:spPr>
            <a:xfrm>
              <a:off x="1001728" y="3200283"/>
              <a:ext cx="1958853" cy="372409"/>
            </a:xfrm>
            <a:prstGeom prst="rect">
              <a:avLst/>
            </a:prstGeom>
            <a:noFill/>
          </p:spPr>
          <p:txBody>
            <a:bodyPr wrap="square" lIns="0" rIns="72000" rtlCol="0">
              <a:spAutoFit/>
            </a:bodyPr>
            <a:lstStyle/>
            <a:p>
              <a:pPr defTabSz="914333">
                <a:lnSpc>
                  <a:spcPct val="90000"/>
                </a:lnSpc>
                <a:spcAft>
                  <a:spcPts val="600"/>
                </a:spcAft>
                <a:buClr>
                  <a:schemeClr val="accent2"/>
                </a:buClr>
                <a:buSzPct val="110000"/>
              </a:pPr>
              <a:r>
                <a:rPr lang="en-US" sz="1350" b="1" kern="0" dirty="0">
                  <a:latin typeface="+mj-lt"/>
                  <a:cs typeface="Arial" panose="020B0604020202020204" pitchFamily="34" charset="0"/>
                </a:rPr>
                <a:t>RPA</a:t>
              </a:r>
            </a:p>
          </p:txBody>
        </p:sp>
        <p:sp>
          <p:nvSpPr>
            <p:cNvPr id="32" name="TextBox 31">
              <a:extLst>
                <a:ext uri="{FF2B5EF4-FFF2-40B4-BE49-F238E27FC236}">
                  <a16:creationId xmlns:a16="http://schemas.microsoft.com/office/drawing/2014/main" xmlns="" id="{59CC330C-452B-444B-A763-4D538F15978A}"/>
                </a:ext>
              </a:extLst>
            </p:cNvPr>
            <p:cNvSpPr txBox="1"/>
            <p:nvPr/>
          </p:nvSpPr>
          <p:spPr>
            <a:xfrm>
              <a:off x="6393615" y="3197395"/>
              <a:ext cx="1972861" cy="621708"/>
            </a:xfrm>
            <a:prstGeom prst="rect">
              <a:avLst/>
            </a:prstGeom>
            <a:noFill/>
          </p:spPr>
          <p:txBody>
            <a:bodyPr wrap="square" lIns="0" rtlCol="0">
              <a:spAutoFit/>
            </a:bodyPr>
            <a:lstStyle>
              <a:defPPr>
                <a:defRPr lang="en-US"/>
              </a:defPPr>
              <a:lvl1pPr defTabSz="914378">
                <a:lnSpc>
                  <a:spcPct val="90000"/>
                </a:lnSpc>
                <a:spcAft>
                  <a:spcPts val="600"/>
                </a:spcAft>
                <a:buClr>
                  <a:schemeClr val="accent2"/>
                </a:buClr>
                <a:buSzPct val="110000"/>
                <a:defRPr sz="1200" b="1" kern="0">
                  <a:latin typeface="+mj-lt"/>
                  <a:cs typeface="Arial" panose="020B0604020202020204" pitchFamily="34" charset="0"/>
                </a:defRPr>
              </a:lvl1pPr>
            </a:lstStyle>
            <a:p>
              <a:r>
                <a:rPr lang="en-US" sz="1350" dirty="0"/>
                <a:t>Natural language processing</a:t>
              </a:r>
            </a:p>
          </p:txBody>
        </p:sp>
        <p:sp>
          <p:nvSpPr>
            <p:cNvPr id="33" name="TextBox 32">
              <a:extLst>
                <a:ext uri="{FF2B5EF4-FFF2-40B4-BE49-F238E27FC236}">
                  <a16:creationId xmlns:a16="http://schemas.microsoft.com/office/drawing/2014/main" xmlns="" id="{5B690854-B45C-41A0-BED2-E94B78DCA975}"/>
                </a:ext>
              </a:extLst>
            </p:cNvPr>
            <p:cNvSpPr txBox="1"/>
            <p:nvPr/>
          </p:nvSpPr>
          <p:spPr>
            <a:xfrm>
              <a:off x="9039012" y="3200284"/>
              <a:ext cx="1965772" cy="621708"/>
            </a:xfrm>
            <a:prstGeom prst="rect">
              <a:avLst/>
            </a:prstGeom>
            <a:noFill/>
          </p:spPr>
          <p:txBody>
            <a:bodyPr wrap="square" lIns="0" rtlCol="0">
              <a:spAutoFit/>
            </a:bodyPr>
            <a:lstStyle>
              <a:defPPr>
                <a:defRPr lang="en-US"/>
              </a:defPPr>
              <a:lvl1pPr defTabSz="914378">
                <a:lnSpc>
                  <a:spcPct val="90000"/>
                </a:lnSpc>
                <a:spcAft>
                  <a:spcPts val="600"/>
                </a:spcAft>
                <a:buClr>
                  <a:schemeClr val="accent2"/>
                </a:buClr>
                <a:buSzPct val="110000"/>
                <a:defRPr sz="1200" b="1" kern="0">
                  <a:latin typeface="+mj-lt"/>
                  <a:cs typeface="Arial" panose="020B0604020202020204" pitchFamily="34" charset="0"/>
                </a:defRPr>
              </a:lvl1pPr>
            </a:lstStyle>
            <a:p>
              <a:r>
                <a:rPr lang="en-US" sz="1350" dirty="0"/>
                <a:t>Machine Learning</a:t>
              </a:r>
            </a:p>
          </p:txBody>
        </p:sp>
        <p:sp>
          <p:nvSpPr>
            <p:cNvPr id="34" name="TextBox 33">
              <a:extLst>
                <a:ext uri="{FF2B5EF4-FFF2-40B4-BE49-F238E27FC236}">
                  <a16:creationId xmlns:a16="http://schemas.microsoft.com/office/drawing/2014/main" xmlns="" id="{9BB9B98A-6D97-4CA7-B79B-CCEFC80042D3}"/>
                </a:ext>
              </a:extLst>
            </p:cNvPr>
            <p:cNvSpPr txBox="1"/>
            <p:nvPr/>
          </p:nvSpPr>
          <p:spPr>
            <a:xfrm>
              <a:off x="3696785" y="3200281"/>
              <a:ext cx="2024295" cy="621708"/>
            </a:xfrm>
            <a:prstGeom prst="rect">
              <a:avLst/>
            </a:prstGeom>
            <a:noFill/>
          </p:spPr>
          <p:txBody>
            <a:bodyPr wrap="square" lIns="0" rtlCol="0">
              <a:spAutoFit/>
            </a:bodyPr>
            <a:lstStyle/>
            <a:p>
              <a:pPr defTabSz="914333">
                <a:lnSpc>
                  <a:spcPct val="90000"/>
                </a:lnSpc>
                <a:spcAft>
                  <a:spcPts val="600"/>
                </a:spcAft>
                <a:buClr>
                  <a:schemeClr val="accent2"/>
                </a:buClr>
                <a:buSzPct val="110000"/>
              </a:pPr>
              <a:r>
                <a:rPr lang="en-US" sz="1350" b="1" kern="0" dirty="0">
                  <a:latin typeface="+mj-lt"/>
                  <a:cs typeface="Arial" panose="020B0604020202020204" pitchFamily="34" charset="0"/>
                </a:rPr>
                <a:t>Optimal character recognition</a:t>
              </a:r>
            </a:p>
          </p:txBody>
        </p:sp>
        <p:sp>
          <p:nvSpPr>
            <p:cNvPr id="35" name="TextBox 34">
              <a:extLst>
                <a:ext uri="{FF2B5EF4-FFF2-40B4-BE49-F238E27FC236}">
                  <a16:creationId xmlns:a16="http://schemas.microsoft.com/office/drawing/2014/main" xmlns="" id="{FDBB195A-9B4B-4364-9037-D5B7942A5C94}"/>
                </a:ext>
              </a:extLst>
            </p:cNvPr>
            <p:cNvSpPr txBox="1"/>
            <p:nvPr/>
          </p:nvSpPr>
          <p:spPr>
            <a:xfrm>
              <a:off x="1001728" y="3905368"/>
              <a:ext cx="2254021" cy="898708"/>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pPr marL="0" indent="0" defTabSz="1219109">
                <a:spcBef>
                  <a:spcPts val="600"/>
                </a:spcBef>
                <a:buClr>
                  <a:srgbClr val="0072C8"/>
                </a:buClr>
                <a:buSzPct val="110000"/>
                <a:buNone/>
              </a:pPr>
              <a:r>
                <a:rPr lang="en-US" sz="1050" spc="50" dirty="0">
                  <a:solidFill>
                    <a:schemeClr val="accent4"/>
                  </a:solidFill>
                </a:rPr>
                <a:t>A new invoice arrives in the form of a PDF and it is copied to the AP document repository</a:t>
              </a:r>
            </a:p>
          </p:txBody>
        </p:sp>
        <p:sp>
          <p:nvSpPr>
            <p:cNvPr id="36" name="TextBox 35">
              <a:extLst>
                <a:ext uri="{FF2B5EF4-FFF2-40B4-BE49-F238E27FC236}">
                  <a16:creationId xmlns:a16="http://schemas.microsoft.com/office/drawing/2014/main" xmlns="" id="{AEC3BE39-F704-4832-B0FD-E60DFFB3E589}"/>
                </a:ext>
              </a:extLst>
            </p:cNvPr>
            <p:cNvSpPr txBox="1"/>
            <p:nvPr/>
          </p:nvSpPr>
          <p:spPr>
            <a:xfrm>
              <a:off x="3696783" y="3903334"/>
              <a:ext cx="1923631" cy="704808"/>
            </a:xfrm>
            <a:prstGeom prst="rect">
              <a:avLst/>
            </a:prstGeom>
            <a:noFill/>
          </p:spPr>
          <p:txBody>
            <a:bodyPr wrap="square" lIns="0" rtlCol="0">
              <a:spAutoFit/>
            </a:bodyPr>
            <a:lstStyle/>
            <a:p>
              <a:pPr defTabSz="1219109">
                <a:lnSpc>
                  <a:spcPct val="90000"/>
                </a:lnSpc>
                <a:spcBef>
                  <a:spcPts val="600"/>
                </a:spcBef>
                <a:spcAft>
                  <a:spcPts val="600"/>
                </a:spcAft>
                <a:buClr>
                  <a:srgbClr val="0072C8"/>
                </a:buClr>
                <a:buSzPct val="110000"/>
              </a:pPr>
              <a:r>
                <a:rPr lang="en-US" sz="1050" kern="0" spc="50">
                  <a:solidFill>
                    <a:schemeClr val="accent4"/>
                  </a:solidFill>
                  <a:cs typeface="Arial" panose="020B0604020202020204" pitchFamily="34" charset="0"/>
                </a:rPr>
                <a:t>OCR extracts computer readable text from the PDF.</a:t>
              </a:r>
            </a:p>
          </p:txBody>
        </p:sp>
        <p:sp>
          <p:nvSpPr>
            <p:cNvPr id="37" name="TextBox 36">
              <a:extLst>
                <a:ext uri="{FF2B5EF4-FFF2-40B4-BE49-F238E27FC236}">
                  <a16:creationId xmlns:a16="http://schemas.microsoft.com/office/drawing/2014/main" xmlns="" id="{AF2671F6-2DE5-40DA-8488-30AC555F665E}"/>
                </a:ext>
              </a:extLst>
            </p:cNvPr>
            <p:cNvSpPr txBox="1"/>
            <p:nvPr/>
          </p:nvSpPr>
          <p:spPr>
            <a:xfrm>
              <a:off x="6393617" y="3909832"/>
              <a:ext cx="2035223" cy="704808"/>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pPr marL="0" indent="0" defTabSz="1219109">
                <a:spcBef>
                  <a:spcPts val="600"/>
                </a:spcBef>
                <a:buClr>
                  <a:srgbClr val="0072C8"/>
                </a:buClr>
                <a:buSzPct val="110000"/>
                <a:buNone/>
              </a:pPr>
              <a:r>
                <a:rPr lang="en-US" sz="1050" spc="50" dirty="0">
                  <a:solidFill>
                    <a:schemeClr val="accent4"/>
                  </a:solidFill>
                </a:rPr>
                <a:t>Code, process and route invoices to appropriate approvers</a:t>
              </a:r>
            </a:p>
          </p:txBody>
        </p:sp>
        <p:sp>
          <p:nvSpPr>
            <p:cNvPr id="38" name="TextBox 37">
              <a:extLst>
                <a:ext uri="{FF2B5EF4-FFF2-40B4-BE49-F238E27FC236}">
                  <a16:creationId xmlns:a16="http://schemas.microsoft.com/office/drawing/2014/main" xmlns="" id="{37AE74A2-A840-4372-864B-22BCD1D2333E}"/>
                </a:ext>
              </a:extLst>
            </p:cNvPr>
            <p:cNvSpPr txBox="1"/>
            <p:nvPr/>
          </p:nvSpPr>
          <p:spPr>
            <a:xfrm>
              <a:off x="9039012" y="3881409"/>
              <a:ext cx="2120320" cy="1286507"/>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pPr marL="0" indent="0" defTabSz="1219109">
                <a:spcBef>
                  <a:spcPts val="600"/>
                </a:spcBef>
                <a:buClr>
                  <a:srgbClr val="0072C8"/>
                </a:buClr>
                <a:buSzPct val="110000"/>
                <a:buNone/>
              </a:pPr>
              <a:r>
                <a:rPr lang="en-US" sz="1050" spc="50" dirty="0">
                  <a:solidFill>
                    <a:schemeClr val="accent4"/>
                  </a:solidFill>
                </a:rPr>
                <a:t>Incorporates NLP’s analysis into it’s model to detect outliers, contract compliance variants and risk score for due date penalty.</a:t>
              </a:r>
            </a:p>
          </p:txBody>
        </p:sp>
      </p:grpSp>
      <p:pic>
        <p:nvPicPr>
          <p:cNvPr id="42" name="Picture 41">
            <a:extLst>
              <a:ext uri="{FF2B5EF4-FFF2-40B4-BE49-F238E27FC236}">
                <a16:creationId xmlns:a16="http://schemas.microsoft.com/office/drawing/2014/main" xmlns="" id="{2C04FEA3-CDEA-7449-828A-1EA27456F7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1" y="1650223"/>
            <a:ext cx="411480" cy="411480"/>
          </a:xfrm>
          <a:prstGeom prst="rect">
            <a:avLst/>
          </a:prstGeom>
        </p:spPr>
      </p:pic>
      <p:pic>
        <p:nvPicPr>
          <p:cNvPr id="43" name="Picture 42">
            <a:extLst>
              <a:ext uri="{FF2B5EF4-FFF2-40B4-BE49-F238E27FC236}">
                <a16:creationId xmlns:a16="http://schemas.microsoft.com/office/drawing/2014/main" xmlns="" id="{A9FF7067-1326-9349-85FA-85AA9A6BB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2590" y="1658597"/>
            <a:ext cx="411480" cy="411480"/>
          </a:xfrm>
          <a:prstGeom prst="rect">
            <a:avLst/>
          </a:prstGeom>
        </p:spPr>
      </p:pic>
      <p:pic>
        <p:nvPicPr>
          <p:cNvPr id="45" name="Picture 44">
            <a:extLst>
              <a:ext uri="{FF2B5EF4-FFF2-40B4-BE49-F238E27FC236}">
                <a16:creationId xmlns:a16="http://schemas.microsoft.com/office/drawing/2014/main" xmlns="" id="{F03BBFAA-903A-DD4C-B0E0-B81E0DF0AF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7322" y="1653995"/>
            <a:ext cx="411480" cy="411480"/>
          </a:xfrm>
          <a:prstGeom prst="rect">
            <a:avLst/>
          </a:prstGeom>
        </p:spPr>
      </p:pic>
      <p:pic>
        <p:nvPicPr>
          <p:cNvPr id="46" name="Picture 45">
            <a:extLst>
              <a:ext uri="{FF2B5EF4-FFF2-40B4-BE49-F238E27FC236}">
                <a16:creationId xmlns:a16="http://schemas.microsoft.com/office/drawing/2014/main" xmlns="" id="{7BCF8F68-DAE4-BD45-9127-50C043BDB6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224" y="1650223"/>
            <a:ext cx="411480" cy="411480"/>
          </a:xfrm>
          <a:prstGeom prst="rect">
            <a:avLst/>
          </a:prstGeom>
        </p:spPr>
      </p:pic>
    </p:spTree>
    <p:extLst>
      <p:ext uri="{BB962C8B-B14F-4D97-AF65-F5344CB8AC3E}">
        <p14:creationId xmlns:p14="http://schemas.microsoft.com/office/powerpoint/2010/main" val="385376875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a:defRPr/>
            </a:pPr>
            <a:fld id="{140F9D0E-D6B0-2A49-BB8C-340ADA03B0AF}" type="slidenum">
              <a:rPr lang="en-US"/>
              <a:pPr algn="r">
                <a:defRPr/>
              </a:pPr>
              <a:t>16</a:t>
            </a:fld>
            <a:endParaRPr lang="en-US" dirty="0"/>
          </a:p>
        </p:txBody>
      </p:sp>
      <p:sp>
        <p:nvSpPr>
          <p:cNvPr id="5" name="Title 1"/>
          <p:cNvSpPr txBox="1">
            <a:spLocks/>
          </p:cNvSpPr>
          <p:nvPr/>
        </p:nvSpPr>
        <p:spPr bwMode="gray">
          <a:xfrm>
            <a:off x="4019384" y="1561347"/>
            <a:ext cx="4312797" cy="2084417"/>
          </a:xfrm>
          <a:prstGeom prst="rect">
            <a:avLst/>
          </a:prstGeom>
          <a:noFill/>
        </p:spPr>
        <p:txBody>
          <a:bodyPr vert="horz" wrap="square" lIns="102870" tIns="54864" rIns="102870" bIns="34290" numCol="1" anchor="t" anchorCtr="0" compatLnSpc="1">
            <a:prstTxWarp prst="textNoShape">
              <a:avLst/>
            </a:prstTxWarp>
            <a:spAutoFit/>
          </a:bodyPr>
          <a:lstStyle>
            <a:lvl1pPr algn="l" defTabSz="1217613" rtl="0" fontAlgn="base">
              <a:lnSpc>
                <a:spcPct val="90000"/>
              </a:lnSpc>
              <a:spcBef>
                <a:spcPct val="0"/>
              </a:spcBef>
              <a:spcAft>
                <a:spcPct val="0"/>
              </a:spcAft>
              <a:defRPr sz="3700" kern="1200">
                <a:gradFill>
                  <a:gsLst>
                    <a:gs pos="21239">
                      <a:srgbClr val="000000"/>
                    </a:gs>
                    <a:gs pos="42000">
                      <a:srgbClr val="000000"/>
                    </a:gs>
                  </a:gsLst>
                  <a:lin ang="5400000" scaled="0"/>
                </a:gradFill>
                <a:latin typeface="Arial" panose="020B0604020202020204" pitchFamily="34" charset="0"/>
                <a:ea typeface="Arial" charset="0"/>
                <a:cs typeface="Arial" panose="020B0604020202020204" pitchFamily="34" charset="0"/>
              </a:defRPr>
            </a:lvl1pPr>
            <a:lvl2pPr algn="l" defTabSz="1217613" rtl="0" fontAlgn="base">
              <a:lnSpc>
                <a:spcPct val="90000"/>
              </a:lnSpc>
              <a:spcBef>
                <a:spcPct val="0"/>
              </a:spcBef>
              <a:spcAft>
                <a:spcPct val="0"/>
              </a:spcAft>
              <a:defRPr sz="3700">
                <a:solidFill>
                  <a:schemeClr val="tx1"/>
                </a:solidFill>
                <a:latin typeface="Arial" charset="0"/>
                <a:ea typeface="Arial" charset="0"/>
                <a:cs typeface="Arial" charset="0"/>
              </a:defRPr>
            </a:lvl2pPr>
            <a:lvl3pPr algn="l" defTabSz="1217613" rtl="0" fontAlgn="base">
              <a:lnSpc>
                <a:spcPct val="90000"/>
              </a:lnSpc>
              <a:spcBef>
                <a:spcPct val="0"/>
              </a:spcBef>
              <a:spcAft>
                <a:spcPct val="0"/>
              </a:spcAft>
              <a:defRPr sz="3700">
                <a:solidFill>
                  <a:schemeClr val="tx1"/>
                </a:solidFill>
                <a:latin typeface="Arial" charset="0"/>
                <a:ea typeface="Arial" charset="0"/>
                <a:cs typeface="Arial" charset="0"/>
              </a:defRPr>
            </a:lvl3pPr>
            <a:lvl4pPr algn="l" defTabSz="1217613" rtl="0" fontAlgn="base">
              <a:lnSpc>
                <a:spcPct val="90000"/>
              </a:lnSpc>
              <a:spcBef>
                <a:spcPct val="0"/>
              </a:spcBef>
              <a:spcAft>
                <a:spcPct val="0"/>
              </a:spcAft>
              <a:defRPr sz="3700">
                <a:solidFill>
                  <a:schemeClr val="tx1"/>
                </a:solidFill>
                <a:latin typeface="Arial" charset="0"/>
                <a:ea typeface="Arial" charset="0"/>
                <a:cs typeface="Arial" charset="0"/>
              </a:defRPr>
            </a:lvl4pPr>
            <a:lvl5pPr algn="l" defTabSz="1217613" rtl="0" fontAlgn="base">
              <a:lnSpc>
                <a:spcPct val="90000"/>
              </a:lnSpc>
              <a:spcBef>
                <a:spcPct val="0"/>
              </a:spcBef>
              <a:spcAft>
                <a:spcPct val="0"/>
              </a:spcAft>
              <a:defRPr sz="3700">
                <a:solidFill>
                  <a:schemeClr val="tx1"/>
                </a:solidFill>
                <a:latin typeface="Arial" charset="0"/>
                <a:ea typeface="Arial" charset="0"/>
                <a:cs typeface="Arial" charset="0"/>
              </a:defRPr>
            </a:lvl5pPr>
            <a:lvl6pPr marL="457200" algn="l" defTabSz="1217613" rtl="0" fontAlgn="base">
              <a:lnSpc>
                <a:spcPct val="90000"/>
              </a:lnSpc>
              <a:spcBef>
                <a:spcPct val="0"/>
              </a:spcBef>
              <a:spcAft>
                <a:spcPct val="0"/>
              </a:spcAft>
              <a:defRPr sz="3700">
                <a:solidFill>
                  <a:schemeClr val="tx1"/>
                </a:solidFill>
                <a:latin typeface="Arial" charset="0"/>
                <a:ea typeface="Arial" charset="0"/>
                <a:cs typeface="Arial" charset="0"/>
              </a:defRPr>
            </a:lvl6pPr>
            <a:lvl7pPr marL="914400" algn="l" defTabSz="1217613" rtl="0" fontAlgn="base">
              <a:lnSpc>
                <a:spcPct val="90000"/>
              </a:lnSpc>
              <a:spcBef>
                <a:spcPct val="0"/>
              </a:spcBef>
              <a:spcAft>
                <a:spcPct val="0"/>
              </a:spcAft>
              <a:defRPr sz="3700">
                <a:solidFill>
                  <a:schemeClr val="tx1"/>
                </a:solidFill>
                <a:latin typeface="Arial" charset="0"/>
                <a:ea typeface="Arial" charset="0"/>
                <a:cs typeface="Arial" charset="0"/>
              </a:defRPr>
            </a:lvl7pPr>
            <a:lvl8pPr marL="1371600" algn="l" defTabSz="1217613" rtl="0" fontAlgn="base">
              <a:lnSpc>
                <a:spcPct val="90000"/>
              </a:lnSpc>
              <a:spcBef>
                <a:spcPct val="0"/>
              </a:spcBef>
              <a:spcAft>
                <a:spcPct val="0"/>
              </a:spcAft>
              <a:defRPr sz="3700">
                <a:solidFill>
                  <a:schemeClr val="tx1"/>
                </a:solidFill>
                <a:latin typeface="Arial" charset="0"/>
                <a:ea typeface="Arial" charset="0"/>
                <a:cs typeface="Arial" charset="0"/>
              </a:defRPr>
            </a:lvl8pPr>
            <a:lvl9pPr marL="1828800" algn="l" defTabSz="1217613" rtl="0" fontAlgn="base">
              <a:lnSpc>
                <a:spcPct val="90000"/>
              </a:lnSpc>
              <a:spcBef>
                <a:spcPct val="0"/>
              </a:spcBef>
              <a:spcAft>
                <a:spcPct val="0"/>
              </a:spcAft>
              <a:defRPr sz="3700">
                <a:solidFill>
                  <a:schemeClr val="tx1"/>
                </a:solidFill>
                <a:latin typeface="Arial" charset="0"/>
                <a:ea typeface="Arial" charset="0"/>
                <a:cs typeface="Arial" charset="0"/>
              </a:defRPr>
            </a:lvl9pPr>
          </a:lstStyle>
          <a:p>
            <a:pPr eaLnBrk="1" hangingPunct="1"/>
            <a:r>
              <a:rPr lang="en-US" sz="2400" b="1" dirty="0">
                <a:solidFill>
                  <a:schemeClr val="accent2"/>
                </a:solidFill>
              </a:rPr>
              <a:t>Machine Learning </a:t>
            </a:r>
            <a:r>
              <a:rPr lang="en-US" sz="2400" dirty="0">
                <a:solidFill>
                  <a:schemeClr val="tx1"/>
                </a:solidFill>
              </a:rPr>
              <a:t>is a branch of AI with the goal to learn from historical data or past experiences to solve a given problem when presented with new data</a:t>
            </a:r>
            <a:endParaRPr lang="en-US" altLang="x-none" sz="2400" dirty="0">
              <a:solidFill>
                <a:schemeClr val="tx1"/>
              </a:solidFill>
              <a:ea typeface="Arial Regular" charset="0"/>
              <a:cs typeface="Arial Regular"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571" y="1134963"/>
            <a:ext cx="1915715" cy="2873574"/>
          </a:xfrm>
          <a:prstGeom prst="rect">
            <a:avLst/>
          </a:prstGeom>
        </p:spPr>
      </p:pic>
    </p:spTree>
    <p:extLst>
      <p:ext uri="{BB962C8B-B14F-4D97-AF65-F5344CB8AC3E}">
        <p14:creationId xmlns:p14="http://schemas.microsoft.com/office/powerpoint/2010/main" val="35961706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90524" y="474589"/>
            <a:ext cx="8369301" cy="319067"/>
          </a:xfrm>
        </p:spPr>
        <p:txBody>
          <a:bodyPr/>
          <a:lstStyle/>
          <a:p>
            <a:r>
              <a:rPr lang="en-US" sz="2100" dirty="0"/>
              <a:t>What Do We Need &amp; Want From Machine Learning?</a:t>
            </a:r>
          </a:p>
        </p:txBody>
      </p:sp>
      <p:sp>
        <p:nvSpPr>
          <p:cNvPr id="33" name="Slide Number Placeholder 32"/>
          <p:cNvSpPr>
            <a:spLocks noGrp="1"/>
          </p:cNvSpPr>
          <p:nvPr>
            <p:ph type="sldNum" sz="quarter" idx="12"/>
          </p:nvPr>
        </p:nvSpPr>
        <p:spPr/>
        <p:txBody>
          <a:bodyPr/>
          <a:lstStyle/>
          <a:p>
            <a:fld id="{FCEE2C88-6C8F-484D-AF69-578F576B1F44}" type="slidenum">
              <a:rPr lang="en-US" smtClean="0"/>
              <a:pPr/>
              <a:t>17</a:t>
            </a:fld>
            <a:endParaRPr lang="en-US"/>
          </a:p>
        </p:txBody>
      </p:sp>
      <p:cxnSp>
        <p:nvCxnSpPr>
          <p:cNvPr id="49" name="Straight Connector 48"/>
          <p:cNvCxnSpPr/>
          <p:nvPr/>
        </p:nvCxnSpPr>
        <p:spPr>
          <a:xfrm flipH="1">
            <a:off x="0" y="2171969"/>
            <a:ext cx="9144000" cy="0"/>
          </a:xfrm>
          <a:prstGeom prst="line">
            <a:avLst/>
          </a:prstGeom>
          <a:ln w="508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061231" y="2107113"/>
            <a:ext cx="129347" cy="1293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75" name="Oval 74"/>
          <p:cNvSpPr/>
          <p:nvPr/>
        </p:nvSpPr>
        <p:spPr>
          <a:xfrm>
            <a:off x="3405097" y="2109647"/>
            <a:ext cx="129347" cy="129347"/>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76" name="Oval 75"/>
          <p:cNvSpPr/>
          <p:nvPr/>
        </p:nvSpPr>
        <p:spPr>
          <a:xfrm>
            <a:off x="5622544" y="2107113"/>
            <a:ext cx="129347" cy="129347"/>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78" name="Oval 77"/>
          <p:cNvSpPr/>
          <p:nvPr/>
        </p:nvSpPr>
        <p:spPr>
          <a:xfrm>
            <a:off x="7882394" y="2107113"/>
            <a:ext cx="129347" cy="129347"/>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41" name="TextBox 40"/>
          <p:cNvSpPr txBox="1"/>
          <p:nvPr/>
        </p:nvSpPr>
        <p:spPr>
          <a:xfrm>
            <a:off x="336177" y="2393443"/>
            <a:ext cx="1699659" cy="1846659"/>
          </a:xfrm>
          <a:prstGeom prst="rect">
            <a:avLst/>
          </a:prstGeom>
          <a:noFill/>
        </p:spPr>
        <p:txBody>
          <a:bodyPr wrap="square" rtlCol="0">
            <a:spAutoFit/>
          </a:bodyPr>
          <a:lstStyle/>
          <a:p>
            <a:pPr algn="ctr"/>
            <a:r>
              <a:rPr lang="x-none" altLang="x-none" sz="1400" b="1" dirty="0">
                <a:latin typeface="Arial Regular" charset="0"/>
                <a:ea typeface="Arial Regular" charset="0"/>
                <a:cs typeface="Arial Regular" charset="0"/>
              </a:rPr>
              <a:t>We Need Speed to Answers</a:t>
            </a:r>
            <a:r>
              <a:rPr lang="x-none" altLang="x-none" sz="1400" dirty="0">
                <a:latin typeface="Arial Regular" charset="0"/>
                <a:ea typeface="Arial Regular" charset="0"/>
                <a:cs typeface="Arial Regular" charset="0"/>
              </a:rPr>
              <a:t>. </a:t>
            </a:r>
            <a:endParaRPr lang="en-US" altLang="x-none" sz="1400" dirty="0">
              <a:latin typeface="Arial Regular" charset="0"/>
              <a:ea typeface="Arial Regular" charset="0"/>
              <a:cs typeface="Arial Regular" charset="0"/>
            </a:endParaRPr>
          </a:p>
          <a:p>
            <a:pPr algn="ctr"/>
            <a:endParaRPr lang="en-US" altLang="x-none" sz="1400" dirty="0">
              <a:latin typeface="Arial Regular" charset="0"/>
              <a:ea typeface="Arial Regular" charset="0"/>
              <a:cs typeface="Arial Regular" charset="0"/>
            </a:endParaRPr>
          </a:p>
          <a:p>
            <a:r>
              <a:rPr lang="x-none" altLang="x-none" sz="1200" dirty="0">
                <a:latin typeface="Arial Regular" charset="0"/>
                <a:ea typeface="Arial Regular" charset="0"/>
                <a:cs typeface="Arial Regular" charset="0"/>
              </a:rPr>
              <a:t>We need answers quickly;</a:t>
            </a:r>
            <a:r>
              <a:rPr lang="en-US" altLang="x-none" sz="1200" dirty="0">
                <a:latin typeface="Arial Regular" charset="0"/>
                <a:ea typeface="Arial Regular" charset="0"/>
                <a:cs typeface="Arial Regular" charset="0"/>
              </a:rPr>
              <a:t> </a:t>
            </a:r>
            <a:r>
              <a:rPr lang="x-none" altLang="x-none" sz="1200" dirty="0">
                <a:latin typeface="Arial Regular" charset="0"/>
                <a:ea typeface="Arial Regular" charset="0"/>
                <a:cs typeface="Arial Regular" charset="0"/>
              </a:rPr>
              <a:t>we don’t have the time, resources or ability to wait months for analytic reports or project results.</a:t>
            </a:r>
            <a:endParaRPr lang="en-US" altLang="x-none" sz="1200" dirty="0">
              <a:latin typeface="Arial Regular" charset="0"/>
              <a:ea typeface="Arial Regular" charset="0"/>
              <a:cs typeface="Arial Regular" charset="0"/>
            </a:endParaRPr>
          </a:p>
        </p:txBody>
      </p:sp>
      <p:sp>
        <p:nvSpPr>
          <p:cNvPr id="43" name="TextBox 42"/>
          <p:cNvSpPr txBox="1"/>
          <p:nvPr/>
        </p:nvSpPr>
        <p:spPr>
          <a:xfrm>
            <a:off x="2483574" y="2400841"/>
            <a:ext cx="1843046" cy="2382704"/>
          </a:xfrm>
          <a:prstGeom prst="rect">
            <a:avLst/>
          </a:prstGeom>
          <a:noFill/>
        </p:spPr>
        <p:txBody>
          <a:bodyPr wrap="square" rtlCol="0">
            <a:spAutoFit/>
          </a:bodyPr>
          <a:lstStyle/>
          <a:p>
            <a:pPr algn="ctr">
              <a:spcBef>
                <a:spcPts val="1313"/>
              </a:spcBef>
            </a:pPr>
            <a:r>
              <a:rPr lang="x-none" altLang="x-none" sz="1400" b="1" dirty="0">
                <a:latin typeface="Arial Regular" charset="0"/>
                <a:ea typeface="Arial Regular" charset="0"/>
                <a:cs typeface="Arial Regular" charset="0"/>
              </a:rPr>
              <a:t>We Want to </a:t>
            </a:r>
            <a:r>
              <a:rPr lang="en-US" altLang="x-none" sz="1400" b="1" dirty="0">
                <a:latin typeface="Arial Regular" charset="0"/>
                <a:ea typeface="Arial Regular" charset="0"/>
                <a:cs typeface="Arial Regular" charset="0"/>
              </a:rPr>
              <a:t>U</a:t>
            </a:r>
            <a:r>
              <a:rPr lang="x-none" altLang="x-none" sz="1400" b="1" dirty="0">
                <a:latin typeface="Arial Regular" charset="0"/>
                <a:ea typeface="Arial Regular" charset="0"/>
                <a:cs typeface="Arial Regular" charset="0"/>
              </a:rPr>
              <a:t>se the Broader World of Big Data. </a:t>
            </a:r>
            <a:endParaRPr lang="en-US" altLang="x-none" sz="1400" b="1" dirty="0">
              <a:latin typeface="Arial Regular" charset="0"/>
              <a:ea typeface="Arial Regular" charset="0"/>
              <a:cs typeface="Arial Regular" charset="0"/>
            </a:endParaRPr>
          </a:p>
          <a:p>
            <a:pPr>
              <a:spcBef>
                <a:spcPts val="1313"/>
              </a:spcBef>
            </a:pPr>
            <a:r>
              <a:rPr lang="x-none" altLang="x-none" sz="1200" dirty="0">
                <a:latin typeface="Arial Regular" charset="0"/>
                <a:ea typeface="Arial Regular" charset="0"/>
                <a:cs typeface="Arial Regular" charset="0"/>
              </a:rPr>
              <a:t>We would like to see insights from beyond what is isolated </a:t>
            </a:r>
            <a:r>
              <a:rPr lang="en-US" altLang="x-none" sz="1200" dirty="0">
                <a:latin typeface="Arial Regular" charset="0"/>
                <a:ea typeface="Arial Regular" charset="0"/>
                <a:cs typeface="Arial Regular" charset="0"/>
              </a:rPr>
              <a:t>inside </a:t>
            </a:r>
            <a:r>
              <a:rPr lang="x-none" altLang="x-none" sz="1200" dirty="0">
                <a:latin typeface="Arial Regular" charset="0"/>
                <a:ea typeface="Arial Regular" charset="0"/>
                <a:cs typeface="Arial Regular" charset="0"/>
              </a:rPr>
              <a:t>our 4 walls of a business (weather economic conditions, blogs, social media, environmental factors</a:t>
            </a:r>
            <a:r>
              <a:rPr lang="en-US" altLang="x-none" sz="1200" dirty="0">
                <a:latin typeface="Arial Regular" charset="0"/>
                <a:ea typeface="Arial Regular" charset="0"/>
                <a:cs typeface="Arial Regular" charset="0"/>
              </a:rPr>
              <a:t>)</a:t>
            </a:r>
            <a:r>
              <a:rPr lang="x-none" altLang="x-none" sz="1200" dirty="0">
                <a:latin typeface="Arial Regular" charset="0"/>
                <a:ea typeface="Arial Regular" charset="0"/>
                <a:cs typeface="Arial Regular" charset="0"/>
              </a:rPr>
              <a:t>.</a:t>
            </a:r>
            <a:endParaRPr lang="en-US" altLang="x-none" sz="1200" dirty="0">
              <a:latin typeface="Arial Regular" charset="0"/>
              <a:ea typeface="Arial Regular" charset="0"/>
              <a:cs typeface="Arial Regular" charset="0"/>
            </a:endParaRPr>
          </a:p>
        </p:txBody>
      </p:sp>
      <p:sp>
        <p:nvSpPr>
          <p:cNvPr id="44" name="TextBox 43"/>
          <p:cNvSpPr txBox="1"/>
          <p:nvPr/>
        </p:nvSpPr>
        <p:spPr>
          <a:xfrm>
            <a:off x="4649364" y="2400841"/>
            <a:ext cx="2041660" cy="2121093"/>
          </a:xfrm>
          <a:prstGeom prst="rect">
            <a:avLst/>
          </a:prstGeom>
          <a:noFill/>
        </p:spPr>
        <p:txBody>
          <a:bodyPr wrap="square" rtlCol="0">
            <a:spAutoFit/>
          </a:bodyPr>
          <a:lstStyle/>
          <a:p>
            <a:pPr algn="ctr">
              <a:spcBef>
                <a:spcPts val="694"/>
              </a:spcBef>
            </a:pPr>
            <a:r>
              <a:rPr lang="x-none" altLang="x-none" sz="1400" b="1" dirty="0">
                <a:latin typeface="Arial Regular" charset="0"/>
                <a:ea typeface="Arial Regular" charset="0"/>
                <a:cs typeface="Arial Regular" charset="0"/>
              </a:rPr>
              <a:t>We Want to Predict AND Impact Outcomes. </a:t>
            </a:r>
            <a:endParaRPr lang="en-US" altLang="x-none" sz="1400" b="1" dirty="0">
              <a:latin typeface="Arial Regular" charset="0"/>
              <a:ea typeface="Arial Regular" charset="0"/>
              <a:cs typeface="Arial Regular" charset="0"/>
            </a:endParaRPr>
          </a:p>
          <a:p>
            <a:pPr>
              <a:spcBef>
                <a:spcPts val="694"/>
              </a:spcBef>
            </a:pPr>
            <a:r>
              <a:rPr lang="x-none" altLang="x-none" sz="1200" dirty="0">
                <a:latin typeface="Arial Regular" charset="0"/>
                <a:ea typeface="Arial Regular" charset="0"/>
                <a:cs typeface="Arial Regular" charset="0"/>
              </a:rPr>
              <a:t>We need prediction and simulation capabilities to really understand what actions are likely to result in our desired outcome (increased sales, proﬁtability, etc.)</a:t>
            </a:r>
            <a:endParaRPr lang="en-US" altLang="x-none" sz="1200" dirty="0">
              <a:latin typeface="Arial Regular" charset="0"/>
              <a:ea typeface="Arial Regular" charset="0"/>
              <a:cs typeface="Arial Regular" charset="0"/>
            </a:endParaRPr>
          </a:p>
        </p:txBody>
      </p:sp>
      <p:sp>
        <p:nvSpPr>
          <p:cNvPr id="47" name="TextBox 46"/>
          <p:cNvSpPr txBox="1"/>
          <p:nvPr/>
        </p:nvSpPr>
        <p:spPr>
          <a:xfrm>
            <a:off x="6965845" y="2400084"/>
            <a:ext cx="1957510" cy="2369880"/>
          </a:xfrm>
          <a:prstGeom prst="rect">
            <a:avLst/>
          </a:prstGeom>
          <a:noFill/>
        </p:spPr>
        <p:txBody>
          <a:bodyPr wrap="square" rtlCol="0">
            <a:spAutoFit/>
          </a:bodyPr>
          <a:lstStyle/>
          <a:p>
            <a:pPr algn="ctr"/>
            <a:r>
              <a:rPr lang="en-US" altLang="x-none" sz="1400" b="1" dirty="0">
                <a:latin typeface="Arial Regular" charset="0"/>
                <a:ea typeface="Arial Regular" charset="0"/>
                <a:cs typeface="Arial Regular" charset="0"/>
              </a:rPr>
              <a:t>We Need Better Alignment. </a:t>
            </a:r>
          </a:p>
          <a:p>
            <a:endParaRPr lang="en-US" altLang="x-none" sz="1200" b="1" dirty="0">
              <a:latin typeface="Arial Regular" charset="0"/>
              <a:ea typeface="Arial Regular" charset="0"/>
              <a:cs typeface="Arial Regular" charset="0"/>
            </a:endParaRPr>
          </a:p>
          <a:p>
            <a:r>
              <a:rPr lang="en-US" altLang="x-none" sz="1200" dirty="0">
                <a:latin typeface="Arial Regular" charset="0"/>
                <a:ea typeface="Arial Regular" charset="0"/>
                <a:cs typeface="Arial Regular" charset="0"/>
              </a:rPr>
              <a:t>We need to connect our data initiatives with the corporate strategy, we need to educate and drive awareness across the enterprise and we need new interdepartmental processes to acquire insights. </a:t>
            </a:r>
            <a:endParaRPr lang="x-none" altLang="x-none" sz="1200" dirty="0">
              <a:latin typeface="Arial Regular" charset="0"/>
              <a:ea typeface="Arial Regular" charset="0"/>
              <a:cs typeface="Arial Regular" charset="0"/>
            </a:endParaRPr>
          </a:p>
        </p:txBody>
      </p:sp>
      <p:pic>
        <p:nvPicPr>
          <p:cNvPr id="21" name="Picture 20">
            <a:extLst>
              <a:ext uri="{FF2B5EF4-FFF2-40B4-BE49-F238E27FC236}">
                <a16:creationId xmlns:a16="http://schemas.microsoft.com/office/drawing/2014/main" xmlns="" id="{17CFB36C-6009-F347-BDFD-9D46B5CF49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5450" y="1493203"/>
            <a:ext cx="548640" cy="548640"/>
          </a:xfrm>
          <a:prstGeom prst="rect">
            <a:avLst/>
          </a:prstGeom>
        </p:spPr>
      </p:pic>
      <p:pic>
        <p:nvPicPr>
          <p:cNvPr id="22" name="Picture 21">
            <a:extLst>
              <a:ext uri="{FF2B5EF4-FFF2-40B4-BE49-F238E27FC236}">
                <a16:creationId xmlns:a16="http://schemas.microsoft.com/office/drawing/2014/main" xmlns="" id="{8CCB8E27-F755-A64A-94F5-B72722EB07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2897" y="1493203"/>
            <a:ext cx="548640" cy="548640"/>
          </a:xfrm>
          <a:prstGeom prst="rect">
            <a:avLst/>
          </a:prstGeom>
        </p:spPr>
      </p:pic>
      <p:pic>
        <p:nvPicPr>
          <p:cNvPr id="23" name="Picture 22">
            <a:extLst>
              <a:ext uri="{FF2B5EF4-FFF2-40B4-BE49-F238E27FC236}">
                <a16:creationId xmlns:a16="http://schemas.microsoft.com/office/drawing/2014/main" xmlns="" id="{25FF4E83-2304-A441-A8BE-8F1067A308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1372" y="1493203"/>
            <a:ext cx="546455" cy="548640"/>
          </a:xfrm>
          <a:prstGeom prst="rect">
            <a:avLst/>
          </a:prstGeom>
        </p:spPr>
      </p:pic>
      <p:pic>
        <p:nvPicPr>
          <p:cNvPr id="24" name="Picture 23">
            <a:extLst>
              <a:ext uri="{FF2B5EF4-FFF2-40B4-BE49-F238E27FC236}">
                <a16:creationId xmlns:a16="http://schemas.microsoft.com/office/drawing/2014/main" xmlns="" id="{BB59C2FB-908B-724C-8765-AD79BFCCB8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584" y="1493203"/>
            <a:ext cx="548640" cy="548640"/>
          </a:xfrm>
          <a:prstGeom prst="rect">
            <a:avLst/>
          </a:prstGeom>
        </p:spPr>
      </p:pic>
    </p:spTree>
    <p:extLst>
      <p:ext uri="{BB962C8B-B14F-4D97-AF65-F5344CB8AC3E}">
        <p14:creationId xmlns:p14="http://schemas.microsoft.com/office/powerpoint/2010/main" val="108557268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2EFC823-2B20-4E01-B64A-28312BE10396}"/>
              </a:ext>
            </a:extLst>
          </p:cNvPr>
          <p:cNvSpPr>
            <a:spLocks noGrp="1"/>
          </p:cNvSpPr>
          <p:nvPr>
            <p:ph type="sldNum" sz="quarter" idx="12"/>
          </p:nvPr>
        </p:nvSpPr>
        <p:spPr/>
        <p:txBody>
          <a:bodyPr/>
          <a:lstStyle/>
          <a:p>
            <a:fld id="{FCEE2C88-6C8F-484D-AF69-578F576B1F44}" type="slidenum">
              <a:rPr lang="en-US" smtClean="0"/>
              <a:pPr/>
              <a:t>18</a:t>
            </a:fld>
            <a:endParaRPr lang="en-US"/>
          </a:p>
        </p:txBody>
      </p:sp>
      <p:sp>
        <p:nvSpPr>
          <p:cNvPr id="3" name="Text Placeholder 2">
            <a:extLst>
              <a:ext uri="{FF2B5EF4-FFF2-40B4-BE49-F238E27FC236}">
                <a16:creationId xmlns:a16="http://schemas.microsoft.com/office/drawing/2014/main" xmlns="" id="{6CF0E230-C432-4D62-8172-A3C2D65FF90B}"/>
              </a:ext>
            </a:extLst>
          </p:cNvPr>
          <p:cNvSpPr>
            <a:spLocks noGrp="1"/>
          </p:cNvSpPr>
          <p:nvPr>
            <p:ph type="body" sz="quarter" idx="14"/>
          </p:nvPr>
        </p:nvSpPr>
        <p:spPr>
          <a:xfrm>
            <a:off x="3426891" y="352020"/>
            <a:ext cx="5106445" cy="337614"/>
          </a:xfrm>
        </p:spPr>
        <p:txBody>
          <a:bodyPr/>
          <a:lstStyle/>
          <a:p>
            <a:pPr algn="ctr"/>
            <a:r>
              <a:rPr lang="en-US" altLang="x-none" dirty="0">
                <a:solidFill>
                  <a:schemeClr val="accent2"/>
                </a:solidFill>
                <a:latin typeface="Arial Regular" charset="0"/>
                <a:ea typeface="Arial Regular" charset="0"/>
                <a:cs typeface="Arial Regular" charset="0"/>
              </a:rPr>
              <a:t>Advanced Analytics </a:t>
            </a:r>
          </a:p>
        </p:txBody>
      </p:sp>
      <p:grpSp>
        <p:nvGrpSpPr>
          <p:cNvPr id="5" name="Group 38">
            <a:extLst>
              <a:ext uri="{FF2B5EF4-FFF2-40B4-BE49-F238E27FC236}">
                <a16:creationId xmlns:a16="http://schemas.microsoft.com/office/drawing/2014/main" xmlns="" id="{FAFB296A-FF15-4C10-A387-5E035C8C5B82}"/>
              </a:ext>
            </a:extLst>
          </p:cNvPr>
          <p:cNvGrpSpPr>
            <a:grpSpLocks/>
          </p:cNvGrpSpPr>
          <p:nvPr/>
        </p:nvGrpSpPr>
        <p:grpSpPr bwMode="auto">
          <a:xfrm>
            <a:off x="365477" y="1108815"/>
            <a:ext cx="8394312" cy="3225446"/>
            <a:chOff x="870858" y="1663743"/>
            <a:chExt cx="10938885" cy="3640626"/>
          </a:xfrm>
        </p:grpSpPr>
        <p:sp>
          <p:nvSpPr>
            <p:cNvPr id="6" name="Rectangle 5">
              <a:extLst>
                <a:ext uri="{FF2B5EF4-FFF2-40B4-BE49-F238E27FC236}">
                  <a16:creationId xmlns:a16="http://schemas.microsoft.com/office/drawing/2014/main" xmlns="" id="{63E98BA1-A689-48D5-94DC-0CBF4823BBDC}"/>
                </a:ext>
              </a:extLst>
            </p:cNvPr>
            <p:cNvSpPr/>
            <p:nvPr/>
          </p:nvSpPr>
          <p:spPr>
            <a:xfrm>
              <a:off x="4566363" y="2275012"/>
              <a:ext cx="3327224" cy="752576"/>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1400" dirty="0">
                  <a:solidFill>
                    <a:schemeClr val="bg1"/>
                  </a:solidFill>
                  <a:latin typeface="Arial Regular" charset="0"/>
                  <a:cs typeface="Arial Regular" charset="0"/>
                </a:rPr>
                <a:t>Automated Predictive Scoring and Risk Analysis</a:t>
              </a:r>
            </a:p>
          </p:txBody>
        </p:sp>
        <p:sp>
          <p:nvSpPr>
            <p:cNvPr id="7" name="Rectangle 6">
              <a:extLst>
                <a:ext uri="{FF2B5EF4-FFF2-40B4-BE49-F238E27FC236}">
                  <a16:creationId xmlns:a16="http://schemas.microsoft.com/office/drawing/2014/main" xmlns="" id="{3FF06DA3-B1DF-4940-AD0F-339FB2B7BB71}"/>
                </a:ext>
              </a:extLst>
            </p:cNvPr>
            <p:cNvSpPr/>
            <p:nvPr/>
          </p:nvSpPr>
          <p:spPr>
            <a:xfrm>
              <a:off x="870858" y="2251197"/>
              <a:ext cx="1533444" cy="754163"/>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1200" dirty="0">
                  <a:solidFill>
                    <a:schemeClr val="bg1"/>
                  </a:solidFill>
                  <a:latin typeface="Arial Regular" charset="0"/>
                  <a:cs typeface="Arial Regular" charset="0"/>
                </a:rPr>
                <a:t>Pattern Identification &amp; Detection</a:t>
              </a:r>
            </a:p>
          </p:txBody>
        </p:sp>
        <p:sp>
          <p:nvSpPr>
            <p:cNvPr id="8" name="Rectangle 7">
              <a:extLst>
                <a:ext uri="{FF2B5EF4-FFF2-40B4-BE49-F238E27FC236}">
                  <a16:creationId xmlns:a16="http://schemas.microsoft.com/office/drawing/2014/main" xmlns="" id="{CF1E653B-EFC2-404E-AADA-BACFC9215A8D}"/>
                </a:ext>
              </a:extLst>
            </p:cNvPr>
            <p:cNvSpPr/>
            <p:nvPr/>
          </p:nvSpPr>
          <p:spPr>
            <a:xfrm>
              <a:off x="2529708" y="2251197"/>
              <a:ext cx="1660437" cy="754163"/>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1200" dirty="0">
                  <a:solidFill>
                    <a:schemeClr val="bg1"/>
                  </a:solidFill>
                  <a:latin typeface="Arial Regular" charset="0"/>
                  <a:cs typeface="Arial Regular" charset="0"/>
                </a:rPr>
                <a:t>Causal &amp; Explanatory Analysis</a:t>
              </a:r>
            </a:p>
          </p:txBody>
        </p:sp>
        <p:sp>
          <p:nvSpPr>
            <p:cNvPr id="9" name="Rectangle 8">
              <a:extLst>
                <a:ext uri="{FF2B5EF4-FFF2-40B4-BE49-F238E27FC236}">
                  <a16:creationId xmlns:a16="http://schemas.microsoft.com/office/drawing/2014/main" xmlns="" id="{07705CE3-5A4B-4937-9410-58A106976C22}"/>
                </a:ext>
              </a:extLst>
            </p:cNvPr>
            <p:cNvSpPr/>
            <p:nvPr/>
          </p:nvSpPr>
          <p:spPr>
            <a:xfrm>
              <a:off x="8269805" y="2273425"/>
              <a:ext cx="3316112" cy="752576"/>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1400" dirty="0">
                  <a:solidFill>
                    <a:schemeClr val="bg1"/>
                  </a:solidFill>
                  <a:latin typeface="Arial Regular" charset="0"/>
                  <a:cs typeface="Arial Regular" charset="0"/>
                </a:rPr>
                <a:t>Simulation &amp; Prescription</a:t>
              </a:r>
            </a:p>
          </p:txBody>
        </p:sp>
        <p:sp>
          <p:nvSpPr>
            <p:cNvPr id="10" name="Rectangle 9">
              <a:extLst>
                <a:ext uri="{FF2B5EF4-FFF2-40B4-BE49-F238E27FC236}">
                  <a16:creationId xmlns:a16="http://schemas.microsoft.com/office/drawing/2014/main" xmlns="" id="{36AA90FF-5863-4BC9-9A58-FB9D05523C2C}"/>
                </a:ext>
              </a:extLst>
            </p:cNvPr>
            <p:cNvSpPr/>
            <p:nvPr/>
          </p:nvSpPr>
          <p:spPr>
            <a:xfrm>
              <a:off x="870858" y="1665330"/>
              <a:ext cx="3330399" cy="514419"/>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1350" b="1" dirty="0">
                  <a:solidFill>
                    <a:schemeClr val="bg1"/>
                  </a:solidFill>
                  <a:latin typeface="Arial Regular" charset="0"/>
                  <a:cs typeface="Arial Regular" charset="0"/>
                </a:rPr>
                <a:t>Learn</a:t>
              </a:r>
            </a:p>
            <a:p>
              <a:pPr algn="ctr">
                <a:defRPr/>
              </a:pPr>
              <a:r>
                <a:rPr lang="en-US" sz="1050" dirty="0">
                  <a:solidFill>
                    <a:schemeClr val="bg1"/>
                  </a:solidFill>
                  <a:latin typeface="Arial Regular" charset="0"/>
                  <a:cs typeface="Arial Regular" charset="0"/>
                </a:rPr>
                <a:t>Why does it happen?</a:t>
              </a:r>
            </a:p>
          </p:txBody>
        </p:sp>
        <p:sp>
          <p:nvSpPr>
            <p:cNvPr id="11" name="TextBox 10">
              <a:extLst>
                <a:ext uri="{FF2B5EF4-FFF2-40B4-BE49-F238E27FC236}">
                  <a16:creationId xmlns:a16="http://schemas.microsoft.com/office/drawing/2014/main" xmlns="" id="{2641B9B4-5492-466E-A47B-E863E2C6D615}"/>
                </a:ext>
              </a:extLst>
            </p:cNvPr>
            <p:cNvSpPr txBox="1"/>
            <p:nvPr/>
          </p:nvSpPr>
          <p:spPr>
            <a:xfrm>
              <a:off x="870858" y="3121264"/>
              <a:ext cx="3319287" cy="1184553"/>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anchor="ctr"/>
            <a:lstStyle>
              <a:defPPr>
                <a:defRPr lang="en-US"/>
              </a:defPPr>
              <a:lvl1pPr algn="ctr">
                <a:defRPr sz="1400">
                  <a:latin typeface="Avenir Book"/>
                  <a:cs typeface="Avenir Book"/>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defRPr/>
              </a:pPr>
              <a:r>
                <a:rPr lang="en-US" sz="1050" dirty="0">
                  <a:solidFill>
                    <a:schemeClr val="bg1"/>
                  </a:solidFill>
                  <a:latin typeface="Arial Regular" charset="0"/>
                  <a:cs typeface="Arial Regular" charset="0"/>
                </a:rPr>
                <a:t>Retrospectively evaluate hundreds or thousands of characteristics about people and events and their associated outcomes.</a:t>
              </a:r>
            </a:p>
          </p:txBody>
        </p:sp>
        <p:sp>
          <p:nvSpPr>
            <p:cNvPr id="12" name="Rectangle 11">
              <a:extLst>
                <a:ext uri="{FF2B5EF4-FFF2-40B4-BE49-F238E27FC236}">
                  <a16:creationId xmlns:a16="http://schemas.microsoft.com/office/drawing/2014/main" xmlns="" id="{82419115-936C-49D2-8D9D-24B2171F7341}"/>
                </a:ext>
              </a:extLst>
            </p:cNvPr>
            <p:cNvSpPr/>
            <p:nvPr/>
          </p:nvSpPr>
          <p:spPr>
            <a:xfrm>
              <a:off x="4563188" y="1663743"/>
              <a:ext cx="3330399" cy="5144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1350" b="1" dirty="0">
                  <a:solidFill>
                    <a:schemeClr val="bg1"/>
                  </a:solidFill>
                  <a:latin typeface="Arial Regular" charset="0"/>
                  <a:cs typeface="Arial Regular" charset="0"/>
                </a:rPr>
                <a:t>Predict </a:t>
              </a:r>
            </a:p>
            <a:p>
              <a:pPr algn="ctr">
                <a:defRPr/>
              </a:pPr>
              <a:r>
                <a:rPr lang="en-US" sz="1350" dirty="0">
                  <a:solidFill>
                    <a:schemeClr val="bg1"/>
                  </a:solidFill>
                  <a:latin typeface="Arial Regular" charset="0"/>
                  <a:cs typeface="Arial Regular" charset="0"/>
                </a:rPr>
                <a:t>What will happen?</a:t>
              </a:r>
            </a:p>
          </p:txBody>
        </p:sp>
        <p:sp>
          <p:nvSpPr>
            <p:cNvPr id="13" name="Rectangle 12">
              <a:extLst>
                <a:ext uri="{FF2B5EF4-FFF2-40B4-BE49-F238E27FC236}">
                  <a16:creationId xmlns:a16="http://schemas.microsoft.com/office/drawing/2014/main" xmlns="" id="{AF73B079-25B1-44D5-B8F5-F9FC161360EB}"/>
                </a:ext>
              </a:extLst>
            </p:cNvPr>
            <p:cNvSpPr/>
            <p:nvPr/>
          </p:nvSpPr>
          <p:spPr>
            <a:xfrm>
              <a:off x="8255518" y="1663743"/>
              <a:ext cx="3330399" cy="514419"/>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1500" b="1" dirty="0">
                  <a:solidFill>
                    <a:schemeClr val="bg1"/>
                  </a:solidFill>
                  <a:latin typeface="Arial Regular" charset="0"/>
                  <a:cs typeface="Arial Regular" charset="0"/>
                </a:rPr>
                <a:t>Influence</a:t>
              </a:r>
            </a:p>
            <a:p>
              <a:pPr algn="ctr">
                <a:defRPr/>
              </a:pPr>
              <a:r>
                <a:rPr lang="en-US" sz="1050" dirty="0">
                  <a:solidFill>
                    <a:schemeClr val="bg1"/>
                  </a:solidFill>
                  <a:latin typeface="Arial Regular" charset="0"/>
                  <a:cs typeface="Arial Regular" charset="0"/>
                </a:rPr>
                <a:t>What can I do to change outcome?</a:t>
              </a:r>
            </a:p>
          </p:txBody>
        </p:sp>
        <p:sp>
          <p:nvSpPr>
            <p:cNvPr id="14" name="TextBox 13">
              <a:extLst>
                <a:ext uri="{FF2B5EF4-FFF2-40B4-BE49-F238E27FC236}">
                  <a16:creationId xmlns:a16="http://schemas.microsoft.com/office/drawing/2014/main" xmlns="" id="{65278A53-6421-4817-9E91-4536C8ADEC83}"/>
                </a:ext>
              </a:extLst>
            </p:cNvPr>
            <p:cNvSpPr txBox="1"/>
            <p:nvPr/>
          </p:nvSpPr>
          <p:spPr>
            <a:xfrm>
              <a:off x="4563187" y="3124438"/>
              <a:ext cx="3319287" cy="1181378"/>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defPPr>
                <a:defRPr lang="en-US"/>
              </a:defPPr>
              <a:lvl1pPr algn="ctr">
                <a:defRPr sz="1400">
                  <a:solidFill>
                    <a:schemeClr val="dk1"/>
                  </a:solidFill>
                  <a:latin typeface="Avenir Book"/>
                  <a:cs typeface="Avenir Book"/>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defRPr/>
              </a:pPr>
              <a:r>
                <a:rPr lang="en-US" sz="1050" dirty="0">
                  <a:solidFill>
                    <a:schemeClr val="bg1"/>
                  </a:solidFill>
                  <a:latin typeface="Arial Regular" charset="0"/>
                  <a:cs typeface="Arial Regular" charset="0"/>
                </a:rPr>
                <a:t>The probability of an outcome based on a set of inputs within a statistically validated error range.</a:t>
              </a:r>
            </a:p>
          </p:txBody>
        </p:sp>
        <p:sp>
          <p:nvSpPr>
            <p:cNvPr id="15" name="TextBox 14">
              <a:extLst>
                <a:ext uri="{FF2B5EF4-FFF2-40B4-BE49-F238E27FC236}">
                  <a16:creationId xmlns:a16="http://schemas.microsoft.com/office/drawing/2014/main" xmlns="" id="{A8DB0185-842C-4971-A835-EE45F027F6E9}"/>
                </a:ext>
              </a:extLst>
            </p:cNvPr>
            <p:cNvSpPr txBox="1"/>
            <p:nvPr/>
          </p:nvSpPr>
          <p:spPr>
            <a:xfrm>
              <a:off x="8255518" y="3121263"/>
              <a:ext cx="3319287" cy="1181378"/>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defPPr>
                <a:defRPr lang="en-US"/>
              </a:defPPr>
              <a:lvl1pPr algn="ctr">
                <a:defRPr sz="1400">
                  <a:solidFill>
                    <a:schemeClr val="dk1"/>
                  </a:solidFill>
                  <a:latin typeface="Avenir Book"/>
                  <a:cs typeface="Avenir Book"/>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defRPr/>
              </a:pPr>
              <a:r>
                <a:rPr lang="en-US" sz="1050" dirty="0">
                  <a:solidFill>
                    <a:schemeClr val="bg1"/>
                  </a:solidFill>
                  <a:latin typeface="Arial Regular" charset="0"/>
                  <a:cs typeface="Arial Regular" charset="0"/>
                </a:rPr>
                <a:t>By managing inputs that have the strongest impact on the outcome you can more effectively achieve desired outcomes.</a:t>
              </a:r>
            </a:p>
          </p:txBody>
        </p:sp>
        <p:grpSp>
          <p:nvGrpSpPr>
            <p:cNvPr id="16" name="Group 37">
              <a:extLst>
                <a:ext uri="{FF2B5EF4-FFF2-40B4-BE49-F238E27FC236}">
                  <a16:creationId xmlns:a16="http://schemas.microsoft.com/office/drawing/2014/main" xmlns="" id="{93A47E45-EAE9-4AA5-9353-B4F02C701580}"/>
                </a:ext>
              </a:extLst>
            </p:cNvPr>
            <p:cNvGrpSpPr>
              <a:grpSpLocks/>
            </p:cNvGrpSpPr>
            <p:nvPr/>
          </p:nvGrpSpPr>
          <p:grpSpPr bwMode="auto">
            <a:xfrm>
              <a:off x="870858" y="4566083"/>
              <a:ext cx="10938885" cy="738286"/>
              <a:chOff x="869001" y="4608506"/>
              <a:chExt cx="10705060" cy="738286"/>
            </a:xfrm>
          </p:grpSpPr>
          <p:sp>
            <p:nvSpPr>
              <p:cNvPr id="18" name="TextBox 17">
                <a:extLst>
                  <a:ext uri="{FF2B5EF4-FFF2-40B4-BE49-F238E27FC236}">
                    <a16:creationId xmlns:a16="http://schemas.microsoft.com/office/drawing/2014/main" xmlns="" id="{ABAFDBB9-0324-4C90-9076-F171A633278B}"/>
                  </a:ext>
                </a:extLst>
              </p:cNvPr>
              <p:cNvSpPr txBox="1"/>
              <p:nvPr/>
            </p:nvSpPr>
            <p:spPr>
              <a:xfrm>
                <a:off x="869001" y="4608506"/>
                <a:ext cx="3321349" cy="738286"/>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defPPr>
                  <a:defRPr lang="en-US"/>
                </a:defPPr>
                <a:lvl1pPr algn="ctr">
                  <a:defRPr sz="1400">
                    <a:solidFill>
                      <a:schemeClr val="dk1"/>
                    </a:solidFill>
                    <a:latin typeface="Avenir Book"/>
                    <a:cs typeface="Avenir Book"/>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defRPr/>
                </a:pPr>
                <a:r>
                  <a:rPr lang="en-US" sz="1050" dirty="0">
                    <a:solidFill>
                      <a:schemeClr val="tx1"/>
                    </a:solidFill>
                    <a:latin typeface="Arial Regular" charset="0"/>
                    <a:cs typeface="Arial Regular" charset="0"/>
                  </a:rPr>
                  <a:t>What current customers have similar characteristics of customers who previously cancelled their service?</a:t>
                </a:r>
              </a:p>
            </p:txBody>
          </p:sp>
          <p:sp>
            <p:nvSpPr>
              <p:cNvPr id="19" name="TextBox 18">
                <a:extLst>
                  <a:ext uri="{FF2B5EF4-FFF2-40B4-BE49-F238E27FC236}">
                    <a16:creationId xmlns:a16="http://schemas.microsoft.com/office/drawing/2014/main" xmlns="" id="{B5057005-E0FF-4BF6-BBD5-98F778797588}"/>
                  </a:ext>
                </a:extLst>
              </p:cNvPr>
              <p:cNvSpPr txBox="1"/>
              <p:nvPr/>
            </p:nvSpPr>
            <p:spPr>
              <a:xfrm>
                <a:off x="4561634" y="4608506"/>
                <a:ext cx="3321349" cy="738286"/>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defPPr>
                  <a:defRPr lang="en-US"/>
                </a:defPPr>
                <a:lvl1pPr algn="ctr">
                  <a:defRPr sz="1400">
                    <a:solidFill>
                      <a:schemeClr val="dk1"/>
                    </a:solidFill>
                    <a:latin typeface="Avenir Book"/>
                    <a:cs typeface="Avenir Book"/>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defRPr/>
                </a:pPr>
                <a:r>
                  <a:rPr lang="en-US" sz="1050" dirty="0">
                    <a:solidFill>
                      <a:schemeClr val="tx1"/>
                    </a:solidFill>
                    <a:latin typeface="Arial Regular" charset="0"/>
                    <a:cs typeface="Arial Regular" charset="0"/>
                  </a:rPr>
                  <a:t>Based on what we learned, stack rank our current customers by ‘similarity’ or likelihood to cancel service.</a:t>
                </a:r>
              </a:p>
            </p:txBody>
          </p:sp>
          <p:sp>
            <p:nvSpPr>
              <p:cNvPr id="20" name="TextBox 19">
                <a:extLst>
                  <a:ext uri="{FF2B5EF4-FFF2-40B4-BE49-F238E27FC236}">
                    <a16:creationId xmlns:a16="http://schemas.microsoft.com/office/drawing/2014/main" xmlns="" id="{45C82E89-0415-48CF-BDDC-43326176CE22}"/>
                  </a:ext>
                </a:extLst>
              </p:cNvPr>
              <p:cNvSpPr txBox="1"/>
              <p:nvPr/>
            </p:nvSpPr>
            <p:spPr>
              <a:xfrm>
                <a:off x="8252712" y="4608506"/>
                <a:ext cx="3321349" cy="738286"/>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defPPr>
                  <a:defRPr lang="en-US"/>
                </a:defPPr>
                <a:lvl1pPr algn="ctr">
                  <a:defRPr sz="1400">
                    <a:solidFill>
                      <a:schemeClr val="dk1"/>
                    </a:solidFill>
                    <a:latin typeface="Avenir Book"/>
                    <a:cs typeface="Avenir Book"/>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defRPr/>
                </a:pPr>
                <a:r>
                  <a:rPr lang="en-US" sz="1050" dirty="0">
                    <a:solidFill>
                      <a:schemeClr val="tx1"/>
                    </a:solidFill>
                    <a:latin typeface="Arial Regular" charset="0"/>
                    <a:cs typeface="Arial Regular" charset="0"/>
                  </a:rPr>
                  <a:t>What characteristics of at risk customers are both actionable and impactful?</a:t>
                </a:r>
              </a:p>
            </p:txBody>
          </p:sp>
        </p:grpSp>
      </p:grpSp>
      <p:sp>
        <p:nvSpPr>
          <p:cNvPr id="21" name="Rectangle 20">
            <a:extLst>
              <a:ext uri="{FF2B5EF4-FFF2-40B4-BE49-F238E27FC236}">
                <a16:creationId xmlns:a16="http://schemas.microsoft.com/office/drawing/2014/main" xmlns="" id="{8C14FA92-7A2B-4AC8-AC0E-E95A6D554912}"/>
              </a:ext>
            </a:extLst>
          </p:cNvPr>
          <p:cNvSpPr/>
          <p:nvPr/>
        </p:nvSpPr>
        <p:spPr>
          <a:xfrm>
            <a:off x="3066128" y="897065"/>
            <a:ext cx="5918329" cy="3948401"/>
          </a:xfrm>
          <a:prstGeom prst="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102870" rtlCol="0" anchor="ctr" anchorCtr="0"/>
          <a:lstStyle/>
          <a:p>
            <a:pPr algn="ctr"/>
            <a:endParaRPr lang="en-US"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65878155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EE2C88-6C8F-484D-AF69-578F576B1F44}" type="slidenum">
              <a:rPr lang="en-US" smtClean="0"/>
              <a:pPr/>
              <a:t>19</a:t>
            </a:fld>
            <a:endParaRPr lang="en-US"/>
          </a:p>
        </p:txBody>
      </p:sp>
      <p:sp>
        <p:nvSpPr>
          <p:cNvPr id="4" name="Text Placeholder 3"/>
          <p:cNvSpPr>
            <a:spLocks noGrp="1"/>
          </p:cNvSpPr>
          <p:nvPr>
            <p:ph type="body" sz="quarter" idx="14"/>
          </p:nvPr>
        </p:nvSpPr>
        <p:spPr>
          <a:xfrm>
            <a:off x="304801" y="325090"/>
            <a:ext cx="5775608" cy="337614"/>
          </a:xfrm>
        </p:spPr>
        <p:txBody>
          <a:bodyPr/>
          <a:lstStyle/>
          <a:p>
            <a:r>
              <a:rPr lang="en-US" dirty="0"/>
              <a:t>Will a Game Be Played?</a:t>
            </a:r>
          </a:p>
        </p:txBody>
      </p:sp>
      <p:sp>
        <p:nvSpPr>
          <p:cNvPr id="6" name="Rectangle 5"/>
          <p:cNvSpPr/>
          <p:nvPr/>
        </p:nvSpPr>
        <p:spPr>
          <a:xfrm>
            <a:off x="6080409" y="1"/>
            <a:ext cx="3063591"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14" name="Text Placeholder 32"/>
          <p:cNvSpPr txBox="1">
            <a:spLocks/>
          </p:cNvSpPr>
          <p:nvPr/>
        </p:nvSpPr>
        <p:spPr>
          <a:xfrm>
            <a:off x="6389264" y="1222851"/>
            <a:ext cx="2493872" cy="72069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600"/>
              </a:spcBef>
            </a:pPr>
            <a:r>
              <a:rPr lang="en-US" sz="1200" dirty="0">
                <a:gradFill>
                  <a:gsLst>
                    <a:gs pos="0">
                      <a:schemeClr val="bg1"/>
                    </a:gs>
                    <a:gs pos="98000">
                      <a:schemeClr val="bg1"/>
                    </a:gs>
                  </a:gsLst>
                  <a:lin ang="5400000" scaled="1"/>
                </a:gradFill>
                <a:latin typeface="+mj-lt"/>
              </a:rPr>
              <a:t>Weather Data</a:t>
            </a:r>
          </a:p>
          <a:p>
            <a:pPr>
              <a:lnSpc>
                <a:spcPct val="100000"/>
              </a:lnSpc>
              <a:spcBef>
                <a:spcPts val="600"/>
              </a:spcBef>
            </a:pPr>
            <a:r>
              <a:rPr lang="en-US" sz="1200" dirty="0">
                <a:gradFill>
                  <a:gsLst>
                    <a:gs pos="0">
                      <a:schemeClr val="bg1"/>
                    </a:gs>
                    <a:gs pos="98000">
                      <a:schemeClr val="bg1"/>
                    </a:gs>
                  </a:gsLst>
                  <a:lin ang="5400000" scaled="1"/>
                </a:gradFill>
                <a:latin typeface="+mj-lt"/>
              </a:rPr>
              <a:t>Games Played</a:t>
            </a:r>
          </a:p>
        </p:txBody>
      </p:sp>
      <p:sp>
        <p:nvSpPr>
          <p:cNvPr id="15" name="Text Placeholder 33"/>
          <p:cNvSpPr txBox="1">
            <a:spLocks/>
          </p:cNvSpPr>
          <p:nvPr/>
        </p:nvSpPr>
        <p:spPr>
          <a:xfrm>
            <a:off x="6380584" y="900182"/>
            <a:ext cx="2503937" cy="175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600" b="1" dirty="0">
                <a:gradFill>
                  <a:gsLst>
                    <a:gs pos="0">
                      <a:schemeClr val="bg1"/>
                    </a:gs>
                    <a:gs pos="98000">
                      <a:schemeClr val="bg1"/>
                    </a:gs>
                  </a:gsLst>
                  <a:lin ang="5400000" scaled="1"/>
                </a:gradFill>
                <a:latin typeface="+mj-lt"/>
              </a:rPr>
              <a:t>2 Data Sets:</a:t>
            </a:r>
          </a:p>
        </p:txBody>
      </p:sp>
      <p:sp>
        <p:nvSpPr>
          <p:cNvPr id="30" name="Text Placeholder 32">
            <a:extLst>
              <a:ext uri="{FF2B5EF4-FFF2-40B4-BE49-F238E27FC236}">
                <a16:creationId xmlns:a16="http://schemas.microsoft.com/office/drawing/2014/main" xmlns="" id="{41149A2D-9BC5-47D1-A6E7-9DDA205F3EB0}"/>
              </a:ext>
            </a:extLst>
          </p:cNvPr>
          <p:cNvSpPr txBox="1">
            <a:spLocks/>
          </p:cNvSpPr>
          <p:nvPr/>
        </p:nvSpPr>
        <p:spPr>
          <a:xfrm>
            <a:off x="6397944" y="2358784"/>
            <a:ext cx="2493872" cy="72069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None/>
            </a:pPr>
            <a:r>
              <a:rPr lang="en-US" sz="1200" dirty="0">
                <a:solidFill>
                  <a:schemeClr val="bg1"/>
                </a:solidFill>
                <a:latin typeface="Arial" charset="0"/>
                <a:ea typeface="Arial" charset="0"/>
                <a:cs typeface="Arial" charset="0"/>
              </a:rPr>
              <a:t>Using Machine Learning </a:t>
            </a:r>
            <a:r>
              <a:rPr lang="en-US" sz="1200" b="1" u="sng" dirty="0">
                <a:solidFill>
                  <a:schemeClr val="bg1"/>
                </a:solidFill>
                <a:latin typeface="Arial" charset="0"/>
                <a:ea typeface="Arial" charset="0"/>
                <a:cs typeface="Arial" charset="0"/>
              </a:rPr>
              <a:t>(Random Forest) </a:t>
            </a:r>
            <a:r>
              <a:rPr lang="en-US" sz="1200" dirty="0">
                <a:solidFill>
                  <a:schemeClr val="bg1"/>
                </a:solidFill>
                <a:latin typeface="Arial" charset="0"/>
                <a:ea typeface="Arial" charset="0"/>
                <a:cs typeface="Arial" charset="0"/>
              </a:rPr>
              <a:t>we want to determine under what weather conditions will a game be played.</a:t>
            </a:r>
          </a:p>
        </p:txBody>
      </p:sp>
      <p:sp>
        <p:nvSpPr>
          <p:cNvPr id="31" name="Text Placeholder 33">
            <a:extLst>
              <a:ext uri="{FF2B5EF4-FFF2-40B4-BE49-F238E27FC236}">
                <a16:creationId xmlns:a16="http://schemas.microsoft.com/office/drawing/2014/main" xmlns="" id="{ABD68B2D-1901-4805-AB1A-D146390C1E01}"/>
              </a:ext>
            </a:extLst>
          </p:cNvPr>
          <p:cNvSpPr txBox="1">
            <a:spLocks/>
          </p:cNvSpPr>
          <p:nvPr/>
        </p:nvSpPr>
        <p:spPr>
          <a:xfrm>
            <a:off x="6389264" y="2036115"/>
            <a:ext cx="2583855" cy="22411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600" b="1" dirty="0">
                <a:gradFill>
                  <a:gsLst>
                    <a:gs pos="0">
                      <a:schemeClr val="bg1"/>
                    </a:gs>
                    <a:gs pos="98000">
                      <a:schemeClr val="bg1"/>
                    </a:gs>
                  </a:gsLst>
                  <a:lin ang="5400000" scaled="1"/>
                </a:gradFill>
                <a:latin typeface="+mj-lt"/>
              </a:rPr>
              <a:t>Using Machine Learning:</a:t>
            </a:r>
          </a:p>
        </p:txBody>
      </p:sp>
      <p:sp>
        <p:nvSpPr>
          <p:cNvPr id="32" name="Text Placeholder 32">
            <a:extLst>
              <a:ext uri="{FF2B5EF4-FFF2-40B4-BE49-F238E27FC236}">
                <a16:creationId xmlns:a16="http://schemas.microsoft.com/office/drawing/2014/main" xmlns="" id="{9609854E-74E0-4CCD-815D-77C11F56A825}"/>
              </a:ext>
            </a:extLst>
          </p:cNvPr>
          <p:cNvSpPr txBox="1">
            <a:spLocks/>
          </p:cNvSpPr>
          <p:nvPr/>
        </p:nvSpPr>
        <p:spPr>
          <a:xfrm>
            <a:off x="6406624" y="3768613"/>
            <a:ext cx="2493872" cy="72069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None/>
            </a:pPr>
            <a:r>
              <a:rPr lang="en-US" sz="1200" dirty="0">
                <a:solidFill>
                  <a:schemeClr val="bg1"/>
                </a:solidFill>
                <a:latin typeface="Arial" charset="0"/>
                <a:ea typeface="Arial" charset="0"/>
                <a:cs typeface="Arial" charset="0"/>
              </a:rPr>
              <a:t>Based on historical data patterns, we can predict amounts or classify objects with an accompanying accuracy score.</a:t>
            </a:r>
          </a:p>
        </p:txBody>
      </p:sp>
      <p:sp>
        <p:nvSpPr>
          <p:cNvPr id="33" name="Text Placeholder 33">
            <a:extLst>
              <a:ext uri="{FF2B5EF4-FFF2-40B4-BE49-F238E27FC236}">
                <a16:creationId xmlns:a16="http://schemas.microsoft.com/office/drawing/2014/main" xmlns="" id="{10DF4D94-1378-4723-A75E-16B363425B3B}"/>
              </a:ext>
            </a:extLst>
          </p:cNvPr>
          <p:cNvSpPr txBox="1">
            <a:spLocks/>
          </p:cNvSpPr>
          <p:nvPr/>
        </p:nvSpPr>
        <p:spPr>
          <a:xfrm>
            <a:off x="6397944" y="3445944"/>
            <a:ext cx="2583855" cy="22411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600" b="1" dirty="0">
                <a:gradFill>
                  <a:gsLst>
                    <a:gs pos="0">
                      <a:schemeClr val="bg1"/>
                    </a:gs>
                    <a:gs pos="98000">
                      <a:schemeClr val="bg1"/>
                    </a:gs>
                  </a:gsLst>
                  <a:lin ang="5400000" scaled="1"/>
                </a:gradFill>
                <a:latin typeface="+mj-lt"/>
              </a:rPr>
              <a:t>Predicting:</a:t>
            </a:r>
          </a:p>
        </p:txBody>
      </p:sp>
      <p:graphicFrame>
        <p:nvGraphicFramePr>
          <p:cNvPr id="5" name="Object 4">
            <a:extLst>
              <a:ext uri="{FF2B5EF4-FFF2-40B4-BE49-F238E27FC236}">
                <a16:creationId xmlns:a16="http://schemas.microsoft.com/office/drawing/2014/main" xmlns="" id="{A54F87E1-9034-6843-98D0-BF09C5307557}"/>
              </a:ext>
            </a:extLst>
          </p:cNvPr>
          <p:cNvGraphicFramePr>
            <a:graphicFrameLocks noChangeAspect="1"/>
          </p:cNvGraphicFramePr>
          <p:nvPr>
            <p:extLst>
              <p:ext uri="{D42A27DB-BD31-4B8C-83A1-F6EECF244321}">
                <p14:modId xmlns:p14="http://schemas.microsoft.com/office/powerpoint/2010/main" val="3687024356"/>
              </p:ext>
            </p:extLst>
          </p:nvPr>
        </p:nvGraphicFramePr>
        <p:xfrm>
          <a:off x="522431" y="1075403"/>
          <a:ext cx="3994340" cy="3015807"/>
        </p:xfrm>
        <a:graphic>
          <a:graphicData uri="http://schemas.openxmlformats.org/presentationml/2006/ole">
            <mc:AlternateContent xmlns:mc="http://schemas.openxmlformats.org/markup-compatibility/2006">
              <mc:Choice xmlns:v="urn:schemas-microsoft-com:vml" Requires="v">
                <p:oleObj spid="_x0000_s1088" name="Worksheet" r:id="rId4" imgW="6324600" imgH="4775200" progId="Excel.Sheet.12">
                  <p:embed/>
                </p:oleObj>
              </mc:Choice>
              <mc:Fallback>
                <p:oleObj name="Worksheet" r:id="rId4" imgW="6324600" imgH="4775200" progId="Excel.Sheet.12">
                  <p:embed/>
                  <p:pic>
                    <p:nvPicPr>
                      <p:cNvPr id="0" name=""/>
                      <p:cNvPicPr/>
                      <p:nvPr/>
                    </p:nvPicPr>
                    <p:blipFill>
                      <a:blip r:embed="rId5"/>
                      <a:stretch>
                        <a:fillRect/>
                      </a:stretch>
                    </p:blipFill>
                    <p:spPr>
                      <a:xfrm>
                        <a:off x="522431" y="1075403"/>
                        <a:ext cx="3994340" cy="301580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xmlns="" id="{E5C862D6-FEAC-3847-BA53-C1824E085469}"/>
              </a:ext>
            </a:extLst>
          </p:cNvPr>
          <p:cNvSpPr/>
          <p:nvPr/>
        </p:nvSpPr>
        <p:spPr>
          <a:xfrm>
            <a:off x="522431" y="3081232"/>
            <a:ext cx="3994340" cy="1009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r>
              <a:rPr lang="en-US" sz="1400" dirty="0">
                <a:solidFill>
                  <a:schemeClr val="bg1"/>
                </a:solidFill>
                <a:ea typeface="Segoe UI Black" panose="020B0A02040204020203" pitchFamily="34" charset="0"/>
                <a:cs typeface="Segoe UI Black" panose="020B0A02040204020203" pitchFamily="34" charset="0"/>
              </a:rPr>
              <a:t>Hold Out Dataset</a:t>
            </a:r>
          </a:p>
        </p:txBody>
      </p:sp>
      <p:sp>
        <p:nvSpPr>
          <p:cNvPr id="10" name="Right Brace 9">
            <a:extLst>
              <a:ext uri="{FF2B5EF4-FFF2-40B4-BE49-F238E27FC236}">
                <a16:creationId xmlns:a16="http://schemas.microsoft.com/office/drawing/2014/main" xmlns="" id="{0B07548D-7FD5-EA49-906A-5A1F1ABB1663}"/>
              </a:ext>
            </a:extLst>
          </p:cNvPr>
          <p:cNvSpPr/>
          <p:nvPr/>
        </p:nvSpPr>
        <p:spPr>
          <a:xfrm>
            <a:off x="4516771" y="3079476"/>
            <a:ext cx="353680" cy="10089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xmlns="" id="{5478C05A-3033-0845-A461-D8498E5BC935}"/>
              </a:ext>
            </a:extLst>
          </p:cNvPr>
          <p:cNvSpPr txBox="1"/>
          <p:nvPr/>
        </p:nvSpPr>
        <p:spPr>
          <a:xfrm>
            <a:off x="4930681" y="3179458"/>
            <a:ext cx="1089498" cy="938719"/>
          </a:xfrm>
          <a:prstGeom prst="rect">
            <a:avLst/>
          </a:prstGeom>
          <a:noFill/>
        </p:spPr>
        <p:txBody>
          <a:bodyPr wrap="square" rtlCol="0">
            <a:spAutoFit/>
          </a:bodyPr>
          <a:lstStyle/>
          <a:p>
            <a:pPr>
              <a:spcBef>
                <a:spcPts val="750"/>
              </a:spcBef>
              <a:buClr>
                <a:schemeClr val="accent2"/>
              </a:buClr>
              <a:buSzPct val="100000"/>
            </a:pPr>
            <a:r>
              <a:rPr lang="en-US" sz="1100" dirty="0">
                <a:solidFill>
                  <a:schemeClr val="accent4"/>
                </a:solidFill>
                <a:latin typeface="Arial" panose="020B0604020202020204" pitchFamily="34" charset="0"/>
                <a:cs typeface="Arial" panose="020B0604020202020204" pitchFamily="34" charset="0"/>
              </a:rPr>
              <a:t>How Many of the Actuals Did the Model Predict Correctly?</a:t>
            </a:r>
          </a:p>
        </p:txBody>
      </p:sp>
      <p:graphicFrame>
        <p:nvGraphicFramePr>
          <p:cNvPr id="12" name="Object 11">
            <a:extLst>
              <a:ext uri="{FF2B5EF4-FFF2-40B4-BE49-F238E27FC236}">
                <a16:creationId xmlns:a16="http://schemas.microsoft.com/office/drawing/2014/main" xmlns="" id="{018106BA-FDF9-BA4E-BC5A-66C76B74FF1A}"/>
              </a:ext>
            </a:extLst>
          </p:cNvPr>
          <p:cNvGraphicFramePr>
            <a:graphicFrameLocks noChangeAspect="1"/>
          </p:cNvGraphicFramePr>
          <p:nvPr>
            <p:extLst>
              <p:ext uri="{D42A27DB-BD31-4B8C-83A1-F6EECF244321}">
                <p14:modId xmlns:p14="http://schemas.microsoft.com/office/powerpoint/2010/main" val="2878426795"/>
              </p:ext>
            </p:extLst>
          </p:nvPr>
        </p:nvGraphicFramePr>
        <p:xfrm>
          <a:off x="522431" y="1078221"/>
          <a:ext cx="3994340" cy="3010169"/>
        </p:xfrm>
        <a:graphic>
          <a:graphicData uri="http://schemas.openxmlformats.org/presentationml/2006/ole">
            <mc:AlternateContent xmlns:mc="http://schemas.openxmlformats.org/markup-compatibility/2006">
              <mc:Choice xmlns:v="urn:schemas-microsoft-com:vml" Requires="v">
                <p:oleObj spid="_x0000_s1089" name="Worksheet" r:id="rId7" imgW="7289800" imgH="4787900" progId="Excel.Sheet.12">
                  <p:embed/>
                </p:oleObj>
              </mc:Choice>
              <mc:Fallback>
                <p:oleObj name="Worksheet" r:id="rId7" imgW="7289800" imgH="4787900" progId="Excel.Sheet.12">
                  <p:embed/>
                  <p:pic>
                    <p:nvPicPr>
                      <p:cNvPr id="0" name=""/>
                      <p:cNvPicPr/>
                      <p:nvPr/>
                    </p:nvPicPr>
                    <p:blipFill>
                      <a:blip r:embed="rId8"/>
                      <a:stretch>
                        <a:fillRect/>
                      </a:stretch>
                    </p:blipFill>
                    <p:spPr>
                      <a:xfrm>
                        <a:off x="522431" y="1078221"/>
                        <a:ext cx="3994340" cy="3010169"/>
                      </a:xfrm>
                      <a:prstGeom prst="rect">
                        <a:avLst/>
                      </a:prstGeom>
                    </p:spPr>
                  </p:pic>
                </p:oleObj>
              </mc:Fallback>
            </mc:AlternateContent>
          </a:graphicData>
        </a:graphic>
      </p:graphicFrame>
    </p:spTree>
    <p:extLst>
      <p:ext uri="{BB962C8B-B14F-4D97-AF65-F5344CB8AC3E}">
        <p14:creationId xmlns:p14="http://schemas.microsoft.com/office/powerpoint/2010/main" val="1466947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F4612C8-8580-F945-9372-1F5A052FCBBA}"/>
              </a:ext>
            </a:extLst>
          </p:cNvPr>
          <p:cNvSpPr>
            <a:spLocks noGrp="1"/>
          </p:cNvSpPr>
          <p:nvPr>
            <p:ph type="body" sz="quarter" idx="12"/>
          </p:nvPr>
        </p:nvSpPr>
        <p:spPr>
          <a:xfrm>
            <a:off x="3393897" y="438150"/>
            <a:ext cx="4769442" cy="4380284"/>
          </a:xfrm>
        </p:spPr>
        <p:txBody>
          <a:bodyPr/>
          <a:lstStyle/>
          <a:p>
            <a:pPr marL="285750" indent="-285750">
              <a:buFont typeface="Wingdings" pitchFamily="2" charset="2"/>
              <a:buChar char="ü"/>
            </a:pPr>
            <a:r>
              <a:rPr lang="en-US" dirty="0"/>
              <a:t>Up to date view into the current Accounting and Treasury market for Artificial Intelligence (AI)</a:t>
            </a:r>
          </a:p>
          <a:p>
            <a:pPr marL="285750" indent="-285750">
              <a:buFont typeface="Wingdings" pitchFamily="2" charset="2"/>
              <a:buChar char="ü"/>
            </a:pPr>
            <a:r>
              <a:rPr lang="en-US" dirty="0"/>
              <a:t>Understanding of the different domains of AI </a:t>
            </a:r>
          </a:p>
          <a:p>
            <a:pPr marL="285750" indent="-285750">
              <a:buFont typeface="Wingdings" pitchFamily="2" charset="2"/>
              <a:buChar char="ü"/>
            </a:pPr>
            <a:r>
              <a:rPr lang="en-US" dirty="0"/>
              <a:t>Fundamentals of how Machine Learning (ML) works</a:t>
            </a:r>
          </a:p>
          <a:p>
            <a:pPr marL="285750" indent="-285750">
              <a:buFont typeface="Wingdings" pitchFamily="2" charset="2"/>
              <a:buChar char="ü"/>
            </a:pPr>
            <a:r>
              <a:rPr lang="en-US" dirty="0"/>
              <a:t>History of ML and why it is so prevalent</a:t>
            </a:r>
          </a:p>
          <a:p>
            <a:pPr marL="285750" indent="-285750">
              <a:buFont typeface="Wingdings" pitchFamily="2" charset="2"/>
              <a:buChar char="ü"/>
            </a:pPr>
            <a:r>
              <a:rPr lang="en-US" dirty="0"/>
              <a:t>Real-World applications in Accounting and other functions</a:t>
            </a:r>
          </a:p>
          <a:p>
            <a:pPr marL="285750" indent="-285750">
              <a:buFont typeface="Wingdings" pitchFamily="2" charset="2"/>
              <a:buChar char="ü"/>
            </a:pPr>
            <a:r>
              <a:rPr lang="en-US" dirty="0"/>
              <a:t>How to identify potential applications of AI/ML within your organization</a:t>
            </a:r>
          </a:p>
          <a:p>
            <a:pPr marL="285750" indent="-285750">
              <a:buFont typeface="Wingdings" pitchFamily="2" charset="2"/>
              <a:buChar char="ü"/>
            </a:pPr>
            <a:r>
              <a:rPr lang="en-US" dirty="0"/>
              <a:t>Outline your own ML Proof of Concept</a:t>
            </a:r>
          </a:p>
        </p:txBody>
      </p:sp>
      <p:sp>
        <p:nvSpPr>
          <p:cNvPr id="3" name="Text Placeholder 2">
            <a:extLst>
              <a:ext uri="{FF2B5EF4-FFF2-40B4-BE49-F238E27FC236}">
                <a16:creationId xmlns:a16="http://schemas.microsoft.com/office/drawing/2014/main" xmlns="" id="{79F3D582-443B-914C-BD61-4ED7D70AEE66}"/>
              </a:ext>
            </a:extLst>
          </p:cNvPr>
          <p:cNvSpPr>
            <a:spLocks noGrp="1"/>
          </p:cNvSpPr>
          <p:nvPr>
            <p:ph type="body" sz="quarter" idx="11"/>
          </p:nvPr>
        </p:nvSpPr>
        <p:spPr/>
        <p:txBody>
          <a:bodyPr/>
          <a:lstStyle/>
          <a:p>
            <a:r>
              <a:rPr lang="en-US" dirty="0"/>
              <a:t>Today’s Key Take-Aways</a:t>
            </a:r>
          </a:p>
        </p:txBody>
      </p:sp>
      <p:sp>
        <p:nvSpPr>
          <p:cNvPr id="4" name="Text Placeholder 3">
            <a:extLst>
              <a:ext uri="{FF2B5EF4-FFF2-40B4-BE49-F238E27FC236}">
                <a16:creationId xmlns:a16="http://schemas.microsoft.com/office/drawing/2014/main" xmlns="" id="{209D384C-568B-6242-891B-D83D80B2A053}"/>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276925848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EE2C88-6C8F-484D-AF69-578F576B1F44}" type="slidenum">
              <a:rPr lang="en-US" smtClean="0"/>
              <a:pPr/>
              <a:t>20</a:t>
            </a:fld>
            <a:endParaRPr lang="en-US"/>
          </a:p>
        </p:txBody>
      </p:sp>
      <p:sp>
        <p:nvSpPr>
          <p:cNvPr id="4" name="Text Placeholder 3"/>
          <p:cNvSpPr>
            <a:spLocks noGrp="1"/>
          </p:cNvSpPr>
          <p:nvPr>
            <p:ph type="body" sz="quarter" idx="14"/>
          </p:nvPr>
        </p:nvSpPr>
        <p:spPr/>
        <p:txBody>
          <a:bodyPr/>
          <a:lstStyle/>
          <a:p>
            <a:r>
              <a:rPr lang="en-US" dirty="0"/>
              <a:t>Will a Game Be Played?</a:t>
            </a:r>
          </a:p>
        </p:txBody>
      </p:sp>
      <p:sp>
        <p:nvSpPr>
          <p:cNvPr id="6" name="Rectangle 5"/>
          <p:cNvSpPr/>
          <p:nvPr/>
        </p:nvSpPr>
        <p:spPr>
          <a:xfrm>
            <a:off x="6104219" y="1"/>
            <a:ext cx="3063591" cy="51434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30" name="Text Placeholder 32">
            <a:extLst>
              <a:ext uri="{FF2B5EF4-FFF2-40B4-BE49-F238E27FC236}">
                <a16:creationId xmlns:a16="http://schemas.microsoft.com/office/drawing/2014/main" xmlns="" id="{41149A2D-9BC5-47D1-A6E7-9DDA205F3EB0}"/>
              </a:ext>
            </a:extLst>
          </p:cNvPr>
          <p:cNvSpPr txBox="1">
            <a:spLocks/>
          </p:cNvSpPr>
          <p:nvPr/>
        </p:nvSpPr>
        <p:spPr>
          <a:xfrm>
            <a:off x="6415387" y="1526764"/>
            <a:ext cx="2441257" cy="208997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None/>
            </a:pPr>
            <a:r>
              <a:rPr lang="en-US" sz="1600" b="1" u="sng" dirty="0">
                <a:solidFill>
                  <a:schemeClr val="bg1"/>
                </a:solidFill>
                <a:latin typeface="Arial" charset="0"/>
                <a:ea typeface="Arial" charset="0"/>
                <a:cs typeface="Arial" charset="0"/>
              </a:rPr>
              <a:t>Random Forest </a:t>
            </a:r>
            <a:r>
              <a:rPr lang="en-US" sz="1600" dirty="0">
                <a:solidFill>
                  <a:schemeClr val="bg1"/>
                </a:solidFill>
                <a:latin typeface="Arial" charset="0"/>
                <a:ea typeface="Arial" charset="0"/>
                <a:cs typeface="Arial" charset="0"/>
              </a:rPr>
              <a:t>automatically incorporates thousands of different data features and quickly creates hundreds of different trees to identify patterns that produce the desired outcome</a:t>
            </a:r>
          </a:p>
        </p:txBody>
      </p:sp>
      <p:pic>
        <p:nvPicPr>
          <p:cNvPr id="16" name="Picture 15">
            <a:extLst>
              <a:ext uri="{FF2B5EF4-FFF2-40B4-BE49-F238E27FC236}">
                <a16:creationId xmlns:a16="http://schemas.microsoft.com/office/drawing/2014/main" xmlns="" id="{70598010-1847-46D3-9697-66B2D12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25" y="1265530"/>
            <a:ext cx="5560828" cy="3159454"/>
          </a:xfrm>
          <a:prstGeom prst="rect">
            <a:avLst/>
          </a:prstGeom>
        </p:spPr>
      </p:pic>
    </p:spTree>
    <p:extLst>
      <p:ext uri="{BB962C8B-B14F-4D97-AF65-F5344CB8AC3E}">
        <p14:creationId xmlns:p14="http://schemas.microsoft.com/office/powerpoint/2010/main" val="111974535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BB55906-090B-4D61-B6B6-8836752CAA45}"/>
              </a:ext>
            </a:extLst>
          </p:cNvPr>
          <p:cNvSpPr>
            <a:spLocks noGrp="1"/>
          </p:cNvSpPr>
          <p:nvPr>
            <p:ph type="title"/>
          </p:nvPr>
        </p:nvSpPr>
        <p:spPr>
          <a:xfrm>
            <a:off x="584200" y="2136323"/>
            <a:ext cx="5318579" cy="2312253"/>
          </a:xfrm>
        </p:spPr>
        <p:txBody>
          <a:bodyPr/>
          <a:lstStyle/>
          <a:p>
            <a:r>
              <a:rPr lang="en-US" sz="3600" dirty="0">
                <a:solidFill>
                  <a:schemeClr val="accent2"/>
                </a:solidFill>
                <a:cs typeface="Arial"/>
              </a:rPr>
              <a:t>What has Changed?</a:t>
            </a:r>
          </a:p>
        </p:txBody>
      </p:sp>
    </p:spTree>
    <p:extLst>
      <p:ext uri="{BB962C8B-B14F-4D97-AF65-F5344CB8AC3E}">
        <p14:creationId xmlns:p14="http://schemas.microsoft.com/office/powerpoint/2010/main" val="154697318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F7D61E0-B8C1-48AB-AA91-64498CAC5B4C}"/>
              </a:ext>
            </a:extLst>
          </p:cNvPr>
          <p:cNvSpPr>
            <a:spLocks noGrp="1"/>
          </p:cNvSpPr>
          <p:nvPr>
            <p:ph type="sldNum" sz="quarter" idx="12"/>
          </p:nvPr>
        </p:nvSpPr>
        <p:spPr/>
        <p:txBody>
          <a:bodyPr/>
          <a:lstStyle/>
          <a:p>
            <a:pPr algn="r"/>
            <a:fld id="{D2BDAA76-F283-E243-BDF3-E78992DB9EE0}" type="slidenum">
              <a:rPr lang="en-US" altLang="x-none" smtClean="0"/>
              <a:pPr algn="r"/>
              <a:t>22</a:t>
            </a:fld>
            <a:endParaRPr lang="en-US" altLang="x-none" dirty="0"/>
          </a:p>
        </p:txBody>
      </p:sp>
      <p:sp>
        <p:nvSpPr>
          <p:cNvPr id="3" name="object 4">
            <a:extLst>
              <a:ext uri="{FF2B5EF4-FFF2-40B4-BE49-F238E27FC236}">
                <a16:creationId xmlns:a16="http://schemas.microsoft.com/office/drawing/2014/main" xmlns="" id="{338B1070-C34F-4185-A8AA-0B2BD5938AB5}"/>
              </a:ext>
            </a:extLst>
          </p:cNvPr>
          <p:cNvSpPr/>
          <p:nvPr/>
        </p:nvSpPr>
        <p:spPr>
          <a:xfrm>
            <a:off x="1125" y="0"/>
            <a:ext cx="4908805" cy="5143500"/>
          </a:xfrm>
          <a:prstGeom prst="rect">
            <a:avLst/>
          </a:prstGeom>
          <a:blipFill>
            <a:blip r:embed="rId3" cstate="print"/>
            <a:srcRect/>
            <a:stretch>
              <a:fillRect l="-17167" r="-17167"/>
            </a:stretch>
          </a:blipFill>
        </p:spPr>
        <p:txBody>
          <a:bodyPr wrap="square" lIns="0" tIns="0" rIns="0" bIns="0" rtlCol="0"/>
          <a:lstStyle/>
          <a:p>
            <a:endParaRPr sz="1350"/>
          </a:p>
        </p:txBody>
      </p:sp>
      <p:grpSp>
        <p:nvGrpSpPr>
          <p:cNvPr id="6" name="Group 5">
            <a:extLst>
              <a:ext uri="{FF2B5EF4-FFF2-40B4-BE49-F238E27FC236}">
                <a16:creationId xmlns:a16="http://schemas.microsoft.com/office/drawing/2014/main" xmlns="" id="{88776EAB-DEF9-48E6-879A-C4BFD81022A5}"/>
              </a:ext>
            </a:extLst>
          </p:cNvPr>
          <p:cNvGrpSpPr/>
          <p:nvPr/>
        </p:nvGrpSpPr>
        <p:grpSpPr>
          <a:xfrm>
            <a:off x="65398" y="62649"/>
            <a:ext cx="1395434" cy="1317910"/>
            <a:chOff x="156012" y="95341"/>
            <a:chExt cx="1395434" cy="1317910"/>
          </a:xfrm>
        </p:grpSpPr>
        <p:sp>
          <p:nvSpPr>
            <p:cNvPr id="4" name="Oval 3">
              <a:extLst>
                <a:ext uri="{FF2B5EF4-FFF2-40B4-BE49-F238E27FC236}">
                  <a16:creationId xmlns:a16="http://schemas.microsoft.com/office/drawing/2014/main" xmlns="" id="{F1C6388C-89E4-43E6-909A-5F58EF42CB1D}"/>
                </a:ext>
              </a:extLst>
            </p:cNvPr>
            <p:cNvSpPr/>
            <p:nvPr/>
          </p:nvSpPr>
          <p:spPr>
            <a:xfrm>
              <a:off x="156012" y="95341"/>
              <a:ext cx="1395434" cy="131791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5" name="object 5">
              <a:extLst>
                <a:ext uri="{FF2B5EF4-FFF2-40B4-BE49-F238E27FC236}">
                  <a16:creationId xmlns:a16="http://schemas.microsoft.com/office/drawing/2014/main" xmlns="" id="{CE9E8B92-3C4C-4C18-A61D-70D8C2F21AC0}"/>
                </a:ext>
              </a:extLst>
            </p:cNvPr>
            <p:cNvSpPr txBox="1">
              <a:spLocks/>
            </p:cNvSpPr>
            <p:nvPr/>
          </p:nvSpPr>
          <p:spPr>
            <a:xfrm>
              <a:off x="288274" y="322934"/>
              <a:ext cx="1014094" cy="750205"/>
            </a:xfrm>
            <a:prstGeom prst="rect">
              <a:avLst/>
            </a:prstGeom>
            <a:noFill/>
          </p:spPr>
          <p:txBody>
            <a:bodyPr vert="horz" wrap="square" lIns="0" tIns="10287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algn="ctr">
                <a:lnSpc>
                  <a:spcPct val="100000"/>
                </a:lnSpc>
                <a:spcBef>
                  <a:spcPts val="810"/>
                </a:spcBef>
              </a:pPr>
              <a:r>
                <a:rPr lang="en-US" sz="4200" spc="-345" dirty="0">
                  <a:solidFill>
                    <a:schemeClr val="bg1"/>
                  </a:solidFill>
                  <a:latin typeface="Arial"/>
                  <a:cs typeface="Arial"/>
                </a:rPr>
                <a:t>1946</a:t>
              </a:r>
              <a:endParaRPr lang="en-US" sz="4200" dirty="0">
                <a:solidFill>
                  <a:schemeClr val="bg1"/>
                </a:solidFill>
                <a:latin typeface="Arial"/>
                <a:cs typeface="Arial"/>
              </a:endParaRPr>
            </a:p>
          </p:txBody>
        </p:sp>
      </p:grpSp>
      <p:sp>
        <p:nvSpPr>
          <p:cNvPr id="7" name="Text Placeholder 2">
            <a:extLst>
              <a:ext uri="{FF2B5EF4-FFF2-40B4-BE49-F238E27FC236}">
                <a16:creationId xmlns:a16="http://schemas.microsoft.com/office/drawing/2014/main" xmlns="" id="{2FD75443-BBB5-4E3B-A6EC-687A161C5AB6}"/>
              </a:ext>
            </a:extLst>
          </p:cNvPr>
          <p:cNvSpPr txBox="1">
            <a:spLocks/>
          </p:cNvSpPr>
          <p:nvPr/>
        </p:nvSpPr>
        <p:spPr>
          <a:xfrm>
            <a:off x="5064817" y="325090"/>
            <a:ext cx="3774384" cy="437632"/>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200" b="1" dirty="0">
                <a:solidFill>
                  <a:schemeClr val="accent2"/>
                </a:solidFill>
              </a:rPr>
              <a:t>ENICA</a:t>
            </a:r>
          </a:p>
        </p:txBody>
      </p:sp>
      <p:sp>
        <p:nvSpPr>
          <p:cNvPr id="8" name="Text Placeholder 2">
            <a:extLst>
              <a:ext uri="{FF2B5EF4-FFF2-40B4-BE49-F238E27FC236}">
                <a16:creationId xmlns:a16="http://schemas.microsoft.com/office/drawing/2014/main" xmlns="" id="{7B45CA00-783D-4551-A67F-F9C1AF401DBC}"/>
              </a:ext>
            </a:extLst>
          </p:cNvPr>
          <p:cNvSpPr txBox="1">
            <a:spLocks/>
          </p:cNvSpPr>
          <p:nvPr/>
        </p:nvSpPr>
        <p:spPr>
          <a:xfrm>
            <a:off x="5042192" y="776951"/>
            <a:ext cx="3997800" cy="242685"/>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a:solidFill>
                  <a:schemeClr val="tx2">
                    <a:lumMod val="50000"/>
                  </a:schemeClr>
                </a:solidFill>
              </a:rPr>
              <a:t>Electronic Numerical Integrator &amp; Computer </a:t>
            </a:r>
          </a:p>
        </p:txBody>
      </p:sp>
      <p:sp>
        <p:nvSpPr>
          <p:cNvPr id="9" name="object 9">
            <a:extLst>
              <a:ext uri="{FF2B5EF4-FFF2-40B4-BE49-F238E27FC236}">
                <a16:creationId xmlns:a16="http://schemas.microsoft.com/office/drawing/2014/main" xmlns="" id="{182D99FF-21AA-41F5-9464-2141095767AE}"/>
              </a:ext>
            </a:extLst>
          </p:cNvPr>
          <p:cNvSpPr txBox="1"/>
          <p:nvPr/>
        </p:nvSpPr>
        <p:spPr>
          <a:xfrm>
            <a:off x="5360622" y="1380559"/>
            <a:ext cx="3495912" cy="3340017"/>
          </a:xfrm>
          <a:prstGeom prst="rect">
            <a:avLst/>
          </a:prstGeom>
          <a:noFill/>
        </p:spPr>
        <p:txBody>
          <a:bodyPr vert="horz" wrap="square" lIns="0" tIns="18415" rIns="0" bIns="0" rtlCol="0">
            <a:spAutoFit/>
          </a:bodyPr>
          <a:lstStyle/>
          <a:p>
            <a:pPr marL="285750" indent="-285750">
              <a:spcBef>
                <a:spcPts val="145"/>
              </a:spcBef>
              <a:buFont typeface="Arial" panose="020B0604020202020204" pitchFamily="34" charset="0"/>
              <a:buChar char="•"/>
            </a:pPr>
            <a:r>
              <a:rPr sz="1400" dirty="0">
                <a:solidFill>
                  <a:schemeClr val="accent6">
                    <a:lumMod val="50000"/>
                  </a:schemeClr>
                </a:solidFill>
                <a:ea typeface="Arial" charset="0"/>
                <a:cs typeface="Arial" charset="0"/>
              </a:rPr>
              <a:t>First </a:t>
            </a:r>
            <a:r>
              <a:rPr sz="1400" spc="10" dirty="0">
                <a:solidFill>
                  <a:schemeClr val="accent6">
                    <a:lumMod val="50000"/>
                  </a:schemeClr>
                </a:solidFill>
                <a:ea typeface="Arial" charset="0"/>
                <a:cs typeface="Arial" charset="0"/>
              </a:rPr>
              <a:t>general </a:t>
            </a:r>
            <a:r>
              <a:rPr sz="1400" spc="15" dirty="0">
                <a:solidFill>
                  <a:schemeClr val="accent6">
                    <a:lumMod val="50000"/>
                  </a:schemeClr>
                </a:solidFill>
                <a:ea typeface="Arial" charset="0"/>
                <a:cs typeface="Arial" charset="0"/>
              </a:rPr>
              <a:t>purpose</a:t>
            </a:r>
            <a:r>
              <a:rPr sz="1400" spc="-5" dirty="0">
                <a:solidFill>
                  <a:schemeClr val="accent6">
                    <a:lumMod val="50000"/>
                  </a:schemeClr>
                </a:solidFill>
                <a:ea typeface="Arial" charset="0"/>
                <a:cs typeface="Arial" charset="0"/>
              </a:rPr>
              <a:t> digital</a:t>
            </a:r>
            <a:r>
              <a:rPr lang="en-US" sz="1400" spc="-5" dirty="0">
                <a:solidFill>
                  <a:schemeClr val="accent6">
                    <a:lumMod val="50000"/>
                  </a:schemeClr>
                </a:solidFill>
                <a:ea typeface="Arial" charset="0"/>
                <a:cs typeface="Arial" charset="0"/>
              </a:rPr>
              <a:t> </a:t>
            </a:r>
            <a:r>
              <a:rPr lang="en-US" sz="1400" spc="10" dirty="0">
                <a:solidFill>
                  <a:schemeClr val="accent6">
                    <a:lumMod val="50000"/>
                  </a:schemeClr>
                </a:solidFill>
                <a:ea typeface="Arial" charset="0"/>
                <a:cs typeface="Arial" charset="0"/>
              </a:rPr>
              <a:t>computer. </a:t>
            </a:r>
            <a:r>
              <a:rPr lang="en-US" sz="1400" spc="15" dirty="0">
                <a:solidFill>
                  <a:schemeClr val="accent6">
                    <a:lumMod val="50000"/>
                  </a:schemeClr>
                </a:solidFill>
                <a:ea typeface="Arial" charset="0"/>
                <a:cs typeface="Arial" charset="0"/>
              </a:rPr>
              <a:t>Powered </a:t>
            </a:r>
            <a:r>
              <a:rPr lang="en-US" sz="1400" spc="5" dirty="0">
                <a:solidFill>
                  <a:schemeClr val="accent6">
                    <a:lumMod val="50000"/>
                  </a:schemeClr>
                </a:solidFill>
                <a:ea typeface="Arial" charset="0"/>
                <a:cs typeface="Arial" charset="0"/>
              </a:rPr>
              <a:t>by</a:t>
            </a:r>
            <a:r>
              <a:rPr lang="en-US" sz="1400" spc="-50" dirty="0">
                <a:solidFill>
                  <a:schemeClr val="accent6">
                    <a:lumMod val="50000"/>
                  </a:schemeClr>
                </a:solidFill>
                <a:ea typeface="Arial" charset="0"/>
                <a:cs typeface="Arial" charset="0"/>
              </a:rPr>
              <a:t> </a:t>
            </a:r>
            <a:r>
              <a:rPr lang="en-US" sz="1400" dirty="0">
                <a:solidFill>
                  <a:schemeClr val="accent6">
                    <a:lumMod val="50000"/>
                  </a:schemeClr>
                </a:solidFill>
                <a:ea typeface="Arial" charset="0"/>
                <a:cs typeface="Arial" charset="0"/>
              </a:rPr>
              <a:t>vacuum tubes</a:t>
            </a:r>
          </a:p>
          <a:p>
            <a:pPr marL="285750" indent="-285750">
              <a:spcBef>
                <a:spcPts val="145"/>
              </a:spcBef>
              <a:buFont typeface="Arial" panose="020B0604020202020204" pitchFamily="34" charset="0"/>
              <a:buChar char="•"/>
            </a:pPr>
            <a:endParaRPr lang="en-US" sz="1400" dirty="0">
              <a:solidFill>
                <a:schemeClr val="accent6">
                  <a:lumMod val="50000"/>
                </a:schemeClr>
              </a:solidFill>
              <a:ea typeface="Arial" charset="0"/>
              <a:cs typeface="Arial" charset="0"/>
            </a:endParaRPr>
          </a:p>
          <a:p>
            <a:pPr marL="285750" indent="-285750">
              <a:spcBef>
                <a:spcPts val="145"/>
              </a:spcBef>
              <a:buFont typeface="Arial" panose="020B0604020202020204" pitchFamily="34" charset="0"/>
              <a:buChar char="•"/>
            </a:pPr>
            <a:r>
              <a:rPr lang="en-US" sz="1400" spc="-10" dirty="0">
                <a:solidFill>
                  <a:schemeClr val="accent6">
                    <a:lumMod val="50000"/>
                  </a:schemeClr>
                </a:solidFill>
                <a:ea typeface="Arial" charset="0"/>
                <a:cs typeface="Arial" charset="0"/>
              </a:rPr>
              <a:t>Built by the US Army and used by John von Neumann to develop the H-Bomb</a:t>
            </a:r>
          </a:p>
          <a:p>
            <a:pPr>
              <a:spcBef>
                <a:spcPts val="145"/>
              </a:spcBef>
            </a:pPr>
            <a:endParaRPr lang="en-US" sz="1400" dirty="0">
              <a:solidFill>
                <a:schemeClr val="accent6">
                  <a:lumMod val="50000"/>
                </a:schemeClr>
              </a:solidFill>
              <a:ea typeface="Arial" charset="0"/>
              <a:cs typeface="Arial" charset="0"/>
            </a:endParaRPr>
          </a:p>
          <a:p>
            <a:pPr marL="285750" indent="-285750">
              <a:spcBef>
                <a:spcPts val="145"/>
              </a:spcBef>
              <a:buFont typeface="Arial" panose="020B0604020202020204" pitchFamily="34" charset="0"/>
              <a:buChar char="•"/>
            </a:pPr>
            <a:r>
              <a:rPr lang="en-US" sz="1400" dirty="0">
                <a:solidFill>
                  <a:schemeClr val="accent6">
                    <a:lumMod val="50000"/>
                  </a:schemeClr>
                </a:solidFill>
                <a:ea typeface="Arial" charset="0"/>
                <a:cs typeface="Arial" charset="0"/>
              </a:rPr>
              <a:t>Heralded as </a:t>
            </a:r>
            <a:r>
              <a:rPr lang="en-US" sz="1400" spc="-15" dirty="0">
                <a:solidFill>
                  <a:schemeClr val="accent6">
                    <a:lumMod val="50000"/>
                  </a:schemeClr>
                </a:solidFill>
                <a:ea typeface="Arial" charset="0"/>
                <a:cs typeface="Arial" charset="0"/>
              </a:rPr>
              <a:t>a </a:t>
            </a:r>
            <a:r>
              <a:rPr lang="en-US" sz="1400" b="1" spc="30" dirty="0">
                <a:solidFill>
                  <a:schemeClr val="accent2"/>
                </a:solidFill>
                <a:ea typeface="Arial" charset="0"/>
                <a:cs typeface="Arial" charset="0"/>
              </a:rPr>
              <a:t>Giant </a:t>
            </a:r>
            <a:r>
              <a:rPr lang="en-US" sz="1400" b="1" spc="55" dirty="0">
                <a:solidFill>
                  <a:schemeClr val="accent2"/>
                </a:solidFill>
                <a:ea typeface="Arial" charset="0"/>
                <a:cs typeface="Arial" charset="0"/>
              </a:rPr>
              <a:t>Brain </a:t>
            </a:r>
            <a:r>
              <a:rPr lang="en-US" sz="1400" spc="5" dirty="0">
                <a:solidFill>
                  <a:schemeClr val="accent6">
                    <a:lumMod val="50000"/>
                  </a:schemeClr>
                </a:solidFill>
                <a:ea typeface="Arial" charset="0"/>
                <a:cs typeface="Arial" charset="0"/>
              </a:rPr>
              <a:t>by</a:t>
            </a:r>
            <a:r>
              <a:rPr lang="en-US" sz="1400" spc="-50" dirty="0">
                <a:solidFill>
                  <a:schemeClr val="accent6">
                    <a:lumMod val="50000"/>
                  </a:schemeClr>
                </a:solidFill>
                <a:ea typeface="Arial" charset="0"/>
                <a:cs typeface="Arial" charset="0"/>
              </a:rPr>
              <a:t> </a:t>
            </a:r>
            <a:r>
              <a:rPr lang="en-US" sz="1400" spc="15" dirty="0">
                <a:solidFill>
                  <a:schemeClr val="accent6">
                    <a:lumMod val="50000"/>
                  </a:schemeClr>
                </a:solidFill>
                <a:ea typeface="Arial" charset="0"/>
                <a:cs typeface="Arial" charset="0"/>
              </a:rPr>
              <a:t>the </a:t>
            </a:r>
            <a:r>
              <a:rPr lang="en-US" sz="1400" spc="10" dirty="0">
                <a:solidFill>
                  <a:schemeClr val="accent6">
                    <a:lumMod val="50000"/>
                  </a:schemeClr>
                </a:solidFill>
                <a:ea typeface="Arial" charset="0"/>
                <a:cs typeface="Arial" charset="0"/>
              </a:rPr>
              <a:t>press</a:t>
            </a:r>
          </a:p>
          <a:p>
            <a:pPr marL="285750" indent="-285750">
              <a:spcBef>
                <a:spcPts val="145"/>
              </a:spcBef>
              <a:buFont typeface="Arial" panose="020B0604020202020204" pitchFamily="34" charset="0"/>
              <a:buChar char="•"/>
            </a:pPr>
            <a:endParaRPr lang="en-US" sz="1400" spc="10" dirty="0">
              <a:solidFill>
                <a:schemeClr val="accent6">
                  <a:lumMod val="50000"/>
                </a:schemeClr>
              </a:solidFill>
              <a:ea typeface="Arial" charset="0"/>
              <a:cs typeface="Arial" charset="0"/>
            </a:endParaRPr>
          </a:p>
          <a:p>
            <a:pPr marL="285750" indent="-285750" eaLnBrk="1" fontAlgn="t" hangingPunct="1">
              <a:buFont typeface="Arial" panose="020B0604020202020204" pitchFamily="34" charset="0"/>
              <a:buChar char="•"/>
            </a:pPr>
            <a:r>
              <a:rPr lang="en-US" sz="1400" dirty="0">
                <a:solidFill>
                  <a:schemeClr val="accent6">
                    <a:lumMod val="50000"/>
                  </a:schemeClr>
                </a:solidFill>
              </a:rPr>
              <a:t>Prompted </a:t>
            </a:r>
            <a:r>
              <a:rPr lang="en-US" sz="1400" b="1" dirty="0">
                <a:solidFill>
                  <a:schemeClr val="accent2"/>
                </a:solidFill>
              </a:rPr>
              <a:t>Alan Turing </a:t>
            </a:r>
            <a:r>
              <a:rPr lang="en-US" sz="1400" dirty="0">
                <a:solidFill>
                  <a:schemeClr val="accent6">
                    <a:lumMod val="50000"/>
                  </a:schemeClr>
                </a:solidFill>
              </a:rPr>
              <a:t>to devise a test to detect artificial intelligence.</a:t>
            </a:r>
          </a:p>
          <a:p>
            <a:pPr marL="285750" indent="-285750" eaLnBrk="1" fontAlgn="t" hangingPunct="1">
              <a:buFont typeface="Arial" panose="020B0604020202020204" pitchFamily="34" charset="0"/>
              <a:buChar char="•"/>
            </a:pPr>
            <a:endParaRPr lang="en-US" sz="1400" dirty="0">
              <a:solidFill>
                <a:schemeClr val="tx2">
                  <a:lumMod val="50000"/>
                </a:schemeClr>
              </a:solidFill>
            </a:endParaRPr>
          </a:p>
          <a:p>
            <a:pPr marL="285750" indent="-285750" eaLnBrk="1" fontAlgn="t" hangingPunct="1">
              <a:buFont typeface="Arial" panose="020B0604020202020204" pitchFamily="34" charset="0"/>
              <a:buChar char="•"/>
            </a:pPr>
            <a:r>
              <a:rPr lang="en-US" sz="1400" b="1" dirty="0">
                <a:solidFill>
                  <a:schemeClr val="accent2"/>
                </a:solidFill>
              </a:rPr>
              <a:t>The </a:t>
            </a:r>
            <a:r>
              <a:rPr lang="en-US" sz="1400" b="1" i="1" dirty="0">
                <a:solidFill>
                  <a:schemeClr val="accent2"/>
                </a:solidFill>
              </a:rPr>
              <a:t>Turing-Test </a:t>
            </a:r>
            <a:r>
              <a:rPr lang="en-US" sz="1400" b="1" dirty="0">
                <a:solidFill>
                  <a:schemeClr val="accent2"/>
                </a:solidFill>
              </a:rPr>
              <a:t>has yet to be definitively passed.</a:t>
            </a:r>
          </a:p>
          <a:p>
            <a:pPr marL="285750" indent="-285750">
              <a:spcBef>
                <a:spcPts val="145"/>
              </a:spcBef>
              <a:buFont typeface="Arial" panose="020B0604020202020204" pitchFamily="34" charset="0"/>
              <a:buChar char="•"/>
            </a:pPr>
            <a:endParaRPr lang="en-US" sz="1400" dirty="0">
              <a:solidFill>
                <a:schemeClr val="tx2">
                  <a:lumMod val="50000"/>
                </a:schemeClr>
              </a:solidFill>
              <a:ea typeface="Arial" charset="0"/>
              <a:cs typeface="Arial" charset="0"/>
            </a:endParaRPr>
          </a:p>
          <a:p>
            <a:pPr marL="285750" indent="-285750">
              <a:spcBef>
                <a:spcPts val="145"/>
              </a:spcBef>
              <a:buFont typeface="Arial" panose="020B0604020202020204" pitchFamily="34" charset="0"/>
              <a:buChar char="•"/>
            </a:pPr>
            <a:endParaRPr sz="1400" dirty="0">
              <a:solidFill>
                <a:schemeClr val="tx2">
                  <a:lumMod val="50000"/>
                </a:schemeClr>
              </a:solidFill>
              <a:ea typeface="Arial" charset="0"/>
              <a:cs typeface="Arial" charset="0"/>
            </a:endParaRPr>
          </a:p>
        </p:txBody>
      </p:sp>
    </p:spTree>
    <p:extLst>
      <p:ext uri="{BB962C8B-B14F-4D97-AF65-F5344CB8AC3E}">
        <p14:creationId xmlns:p14="http://schemas.microsoft.com/office/powerpoint/2010/main" val="207820850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xmlns="" id="{B32904F9-0897-45F2-8B45-87116C825D6E}"/>
              </a:ext>
            </a:extLst>
          </p:cNvPr>
          <p:cNvSpPr/>
          <p:nvPr/>
        </p:nvSpPr>
        <p:spPr>
          <a:xfrm>
            <a:off x="-4986" y="-12474"/>
            <a:ext cx="4914916" cy="5155974"/>
          </a:xfrm>
          <a:prstGeom prst="rect">
            <a:avLst/>
          </a:prstGeom>
          <a:blipFill>
            <a:blip r:embed="rId3" cstate="print"/>
            <a:srcRect/>
            <a:stretch>
              <a:fillRect l="-42916" r="-42916"/>
            </a:stretch>
          </a:blipFill>
        </p:spPr>
        <p:txBody>
          <a:bodyPr wrap="square" lIns="0" tIns="0" rIns="0" bIns="0" rtlCol="0"/>
          <a:lstStyle/>
          <a:p>
            <a:endParaRPr sz="1350"/>
          </a:p>
        </p:txBody>
      </p:sp>
      <p:sp>
        <p:nvSpPr>
          <p:cNvPr id="2" name="Slide Number Placeholder 1">
            <a:extLst>
              <a:ext uri="{FF2B5EF4-FFF2-40B4-BE49-F238E27FC236}">
                <a16:creationId xmlns:a16="http://schemas.microsoft.com/office/drawing/2014/main" xmlns="" id="{9F7D61E0-B8C1-48AB-AA91-64498CAC5B4C}"/>
              </a:ext>
            </a:extLst>
          </p:cNvPr>
          <p:cNvSpPr>
            <a:spLocks noGrp="1"/>
          </p:cNvSpPr>
          <p:nvPr>
            <p:ph type="sldNum" sz="quarter" idx="12"/>
          </p:nvPr>
        </p:nvSpPr>
        <p:spPr/>
        <p:txBody>
          <a:bodyPr/>
          <a:lstStyle/>
          <a:p>
            <a:pPr algn="r"/>
            <a:fld id="{D2BDAA76-F283-E243-BDF3-E78992DB9EE0}" type="slidenum">
              <a:rPr lang="en-US" altLang="x-none" smtClean="0"/>
              <a:pPr algn="r"/>
              <a:t>23</a:t>
            </a:fld>
            <a:endParaRPr lang="en-US" altLang="x-none" dirty="0"/>
          </a:p>
        </p:txBody>
      </p:sp>
      <p:sp>
        <p:nvSpPr>
          <p:cNvPr id="9" name="object 9">
            <a:extLst>
              <a:ext uri="{FF2B5EF4-FFF2-40B4-BE49-F238E27FC236}">
                <a16:creationId xmlns:a16="http://schemas.microsoft.com/office/drawing/2014/main" xmlns="" id="{182D99FF-21AA-41F5-9464-2141095767AE}"/>
              </a:ext>
            </a:extLst>
          </p:cNvPr>
          <p:cNvSpPr txBox="1"/>
          <p:nvPr/>
        </p:nvSpPr>
        <p:spPr>
          <a:xfrm>
            <a:off x="5384149" y="2185652"/>
            <a:ext cx="3421826" cy="2008883"/>
          </a:xfrm>
          <a:prstGeom prst="rect">
            <a:avLst/>
          </a:prstGeom>
          <a:noFill/>
        </p:spPr>
        <p:txBody>
          <a:bodyPr vert="horz" wrap="square" lIns="0" tIns="18415" rIns="0" bIns="0" rtlCol="0">
            <a:spAutoFit/>
          </a:bodyPr>
          <a:lstStyle/>
          <a:p>
            <a:pPr>
              <a:spcBef>
                <a:spcPts val="145"/>
              </a:spcBef>
            </a:pPr>
            <a:r>
              <a:rPr lang="en-US" sz="1400" spc="5" dirty="0">
                <a:solidFill>
                  <a:schemeClr val="accent6">
                    <a:lumMod val="50000"/>
                  </a:schemeClr>
                </a:solidFill>
                <a:latin typeface="Arial" charset="0"/>
                <a:ea typeface="Arial" charset="0"/>
                <a:cs typeface="Arial" charset="0"/>
              </a:rPr>
              <a:t>Arthur </a:t>
            </a:r>
            <a:r>
              <a:rPr lang="en-US" sz="1400" spc="-5" dirty="0">
                <a:solidFill>
                  <a:schemeClr val="accent6">
                    <a:lumMod val="50000"/>
                  </a:schemeClr>
                </a:solidFill>
                <a:latin typeface="Arial" charset="0"/>
                <a:ea typeface="Arial" charset="0"/>
                <a:cs typeface="Arial" charset="0"/>
              </a:rPr>
              <a:t>Samuel </a:t>
            </a:r>
            <a:r>
              <a:rPr lang="en-US" sz="1400" dirty="0">
                <a:solidFill>
                  <a:schemeClr val="accent6">
                    <a:lumMod val="50000"/>
                  </a:schemeClr>
                </a:solidFill>
                <a:latin typeface="Arial" charset="0"/>
                <a:ea typeface="Arial" charset="0"/>
                <a:cs typeface="Arial" charset="0"/>
              </a:rPr>
              <a:t>is </a:t>
            </a:r>
            <a:r>
              <a:rPr lang="en-US" sz="1400" spc="25" dirty="0">
                <a:solidFill>
                  <a:schemeClr val="accent6">
                    <a:lumMod val="50000"/>
                  </a:schemeClr>
                </a:solidFill>
                <a:latin typeface="Arial" charset="0"/>
                <a:ea typeface="Arial" charset="0"/>
                <a:cs typeface="Arial" charset="0"/>
              </a:rPr>
              <a:t>recognized </a:t>
            </a:r>
            <a:r>
              <a:rPr lang="en-US" sz="1400" dirty="0">
                <a:solidFill>
                  <a:schemeClr val="accent6">
                    <a:lumMod val="50000"/>
                  </a:schemeClr>
                </a:solidFill>
                <a:latin typeface="Arial" charset="0"/>
                <a:ea typeface="Arial" charset="0"/>
                <a:cs typeface="Arial" charset="0"/>
              </a:rPr>
              <a:t>as</a:t>
            </a:r>
            <a:r>
              <a:rPr lang="en-US" sz="1400" spc="-15" dirty="0">
                <a:solidFill>
                  <a:schemeClr val="accent6">
                    <a:lumMod val="50000"/>
                  </a:schemeClr>
                </a:solidFill>
                <a:latin typeface="Arial" charset="0"/>
                <a:ea typeface="Arial" charset="0"/>
                <a:cs typeface="Arial" charset="0"/>
              </a:rPr>
              <a:t> </a:t>
            </a:r>
            <a:r>
              <a:rPr lang="en-US" sz="1400" spc="15" dirty="0">
                <a:solidFill>
                  <a:schemeClr val="accent6">
                    <a:lumMod val="50000"/>
                  </a:schemeClr>
                </a:solidFill>
                <a:latin typeface="Arial" charset="0"/>
                <a:ea typeface="Arial" charset="0"/>
                <a:cs typeface="Arial" charset="0"/>
              </a:rPr>
              <a:t>the creator of the </a:t>
            </a:r>
            <a:r>
              <a:rPr lang="en-US" sz="1400" spc="10" dirty="0">
                <a:solidFill>
                  <a:schemeClr val="accent6">
                    <a:lumMod val="50000"/>
                  </a:schemeClr>
                </a:solidFill>
                <a:latin typeface="Arial" charset="0"/>
                <a:ea typeface="Arial" charset="0"/>
                <a:cs typeface="Arial" charset="0"/>
              </a:rPr>
              <a:t>first </a:t>
            </a:r>
            <a:r>
              <a:rPr lang="en-US" sz="1400" spc="30" dirty="0">
                <a:solidFill>
                  <a:schemeClr val="accent6">
                    <a:lumMod val="50000"/>
                  </a:schemeClr>
                </a:solidFill>
                <a:latin typeface="Arial" charset="0"/>
                <a:ea typeface="Arial" charset="0"/>
                <a:cs typeface="Arial" charset="0"/>
              </a:rPr>
              <a:t>learning </a:t>
            </a:r>
            <a:r>
              <a:rPr lang="en-US" sz="1400" spc="55" dirty="0">
                <a:solidFill>
                  <a:schemeClr val="accent6">
                    <a:lumMod val="50000"/>
                  </a:schemeClr>
                </a:solidFill>
                <a:latin typeface="Arial" charset="0"/>
                <a:ea typeface="Arial" charset="0"/>
                <a:cs typeface="Arial" charset="0"/>
              </a:rPr>
              <a:t>machine, </a:t>
            </a:r>
            <a:r>
              <a:rPr lang="en-US" sz="1400" spc="15" dirty="0">
                <a:solidFill>
                  <a:schemeClr val="accent6">
                    <a:lumMod val="50000"/>
                  </a:schemeClr>
                </a:solidFill>
                <a:latin typeface="Arial" charset="0"/>
                <a:ea typeface="Arial" charset="0"/>
                <a:cs typeface="Arial" charset="0"/>
              </a:rPr>
              <a:t>which</a:t>
            </a:r>
            <a:r>
              <a:rPr lang="en-US" sz="1400" spc="-105" dirty="0">
                <a:solidFill>
                  <a:schemeClr val="accent6">
                    <a:lumMod val="50000"/>
                  </a:schemeClr>
                </a:solidFill>
                <a:latin typeface="Arial" charset="0"/>
                <a:ea typeface="Arial" charset="0"/>
                <a:cs typeface="Arial" charset="0"/>
              </a:rPr>
              <a:t> </a:t>
            </a:r>
            <a:r>
              <a:rPr lang="en-US" sz="1400" spc="5" dirty="0">
                <a:solidFill>
                  <a:schemeClr val="accent6">
                    <a:lumMod val="50000"/>
                  </a:schemeClr>
                </a:solidFill>
                <a:latin typeface="Arial" charset="0"/>
                <a:ea typeface="Arial" charset="0"/>
                <a:cs typeface="Arial" charset="0"/>
              </a:rPr>
              <a:t>learned to </a:t>
            </a:r>
            <a:r>
              <a:rPr lang="en-US" sz="1400" dirty="0">
                <a:solidFill>
                  <a:schemeClr val="accent6">
                    <a:lumMod val="50000"/>
                  </a:schemeClr>
                </a:solidFill>
                <a:latin typeface="Arial" charset="0"/>
                <a:ea typeface="Arial" charset="0"/>
                <a:cs typeface="Arial" charset="0"/>
              </a:rPr>
              <a:t>play </a:t>
            </a:r>
            <a:r>
              <a:rPr lang="en-US" sz="1400" spc="-40" dirty="0">
                <a:solidFill>
                  <a:schemeClr val="accent6">
                    <a:lumMod val="50000"/>
                  </a:schemeClr>
                </a:solidFill>
                <a:latin typeface="Arial" charset="0"/>
                <a:ea typeface="Arial" charset="0"/>
                <a:cs typeface="Arial" charset="0"/>
              </a:rPr>
              <a:t>(and </a:t>
            </a:r>
            <a:r>
              <a:rPr lang="en-US" sz="1400" spc="-25" dirty="0">
                <a:solidFill>
                  <a:schemeClr val="accent6">
                    <a:lumMod val="50000"/>
                  </a:schemeClr>
                </a:solidFill>
                <a:latin typeface="Arial" charset="0"/>
                <a:ea typeface="Arial" charset="0"/>
                <a:cs typeface="Arial" charset="0"/>
              </a:rPr>
              <a:t>win)</a:t>
            </a:r>
            <a:r>
              <a:rPr lang="en-US" sz="1400" spc="25" dirty="0">
                <a:solidFill>
                  <a:schemeClr val="accent6">
                    <a:lumMod val="50000"/>
                  </a:schemeClr>
                </a:solidFill>
                <a:latin typeface="Arial" charset="0"/>
                <a:ea typeface="Arial" charset="0"/>
                <a:cs typeface="Arial" charset="0"/>
              </a:rPr>
              <a:t> checkers.</a:t>
            </a:r>
          </a:p>
          <a:p>
            <a:pPr>
              <a:spcBef>
                <a:spcPts val="145"/>
              </a:spcBef>
            </a:pPr>
            <a:endParaRPr lang="en-US" sz="1400" spc="25" dirty="0">
              <a:solidFill>
                <a:schemeClr val="accent6">
                  <a:lumMod val="50000"/>
                </a:schemeClr>
              </a:solidFill>
              <a:latin typeface="Arial" charset="0"/>
              <a:ea typeface="Arial" charset="0"/>
              <a:cs typeface="Arial" charset="0"/>
            </a:endParaRPr>
          </a:p>
          <a:p>
            <a:pPr>
              <a:spcBef>
                <a:spcPts val="145"/>
              </a:spcBef>
            </a:pPr>
            <a:r>
              <a:rPr lang="en-US" sz="1400" spc="-30" dirty="0">
                <a:solidFill>
                  <a:schemeClr val="accent6">
                    <a:lumMod val="50000"/>
                  </a:schemeClr>
                </a:solidFill>
                <a:latin typeface="Arial" charset="0"/>
                <a:ea typeface="Arial" charset="0"/>
                <a:cs typeface="Arial" charset="0"/>
              </a:rPr>
              <a:t>His </a:t>
            </a:r>
            <a:r>
              <a:rPr lang="en-US" sz="1400" spc="5" dirty="0">
                <a:solidFill>
                  <a:schemeClr val="accent6">
                    <a:lumMod val="50000"/>
                  </a:schemeClr>
                </a:solidFill>
                <a:latin typeface="Arial" charset="0"/>
                <a:ea typeface="Arial" charset="0"/>
                <a:cs typeface="Arial" charset="0"/>
              </a:rPr>
              <a:t>algorithms </a:t>
            </a:r>
            <a:r>
              <a:rPr lang="en-US" sz="1400" spc="10" dirty="0">
                <a:solidFill>
                  <a:schemeClr val="accent6">
                    <a:lumMod val="50000"/>
                  </a:schemeClr>
                </a:solidFill>
                <a:latin typeface="Arial" charset="0"/>
                <a:ea typeface="Arial" charset="0"/>
                <a:cs typeface="Arial" charset="0"/>
              </a:rPr>
              <a:t>used </a:t>
            </a:r>
            <a:r>
              <a:rPr lang="en-US" sz="1400" spc="-15" dirty="0">
                <a:solidFill>
                  <a:schemeClr val="accent6">
                    <a:lumMod val="50000"/>
                  </a:schemeClr>
                </a:solidFill>
                <a:latin typeface="Arial" charset="0"/>
                <a:ea typeface="Arial" charset="0"/>
                <a:cs typeface="Arial" charset="0"/>
              </a:rPr>
              <a:t>a</a:t>
            </a:r>
            <a:r>
              <a:rPr lang="en-US" sz="1400" spc="5" dirty="0">
                <a:solidFill>
                  <a:schemeClr val="accent6">
                    <a:lumMod val="50000"/>
                  </a:schemeClr>
                </a:solidFill>
                <a:latin typeface="Arial" charset="0"/>
                <a:ea typeface="Arial" charset="0"/>
                <a:cs typeface="Arial" charset="0"/>
              </a:rPr>
              <a:t> </a:t>
            </a:r>
            <a:r>
              <a:rPr lang="en-US" sz="1400" spc="10" dirty="0">
                <a:solidFill>
                  <a:schemeClr val="accent6">
                    <a:lumMod val="50000"/>
                  </a:schemeClr>
                </a:solidFill>
                <a:latin typeface="Arial" charset="0"/>
                <a:ea typeface="Arial" charset="0"/>
                <a:cs typeface="Arial" charset="0"/>
              </a:rPr>
              <a:t>heuristic </a:t>
            </a:r>
            <a:r>
              <a:rPr lang="en-US" sz="1400" spc="25" dirty="0">
                <a:solidFill>
                  <a:schemeClr val="accent6">
                    <a:lumMod val="50000"/>
                  </a:schemeClr>
                </a:solidFill>
                <a:latin typeface="Arial" charset="0"/>
                <a:ea typeface="Arial" charset="0"/>
                <a:cs typeface="Arial" charset="0"/>
              </a:rPr>
              <a:t>search </a:t>
            </a:r>
            <a:r>
              <a:rPr lang="en-US" sz="1400" spc="15" dirty="0">
                <a:solidFill>
                  <a:schemeClr val="accent6">
                    <a:lumMod val="50000"/>
                  </a:schemeClr>
                </a:solidFill>
                <a:latin typeface="Arial" charset="0"/>
                <a:ea typeface="Arial" charset="0"/>
                <a:cs typeface="Arial" charset="0"/>
              </a:rPr>
              <a:t>memory </a:t>
            </a:r>
            <a:r>
              <a:rPr lang="en-US" sz="1400" spc="5" dirty="0">
                <a:solidFill>
                  <a:schemeClr val="accent6">
                    <a:lumMod val="50000"/>
                  </a:schemeClr>
                </a:solidFill>
                <a:latin typeface="Arial" charset="0"/>
                <a:ea typeface="Arial" charset="0"/>
                <a:cs typeface="Arial" charset="0"/>
              </a:rPr>
              <a:t>to </a:t>
            </a:r>
            <a:r>
              <a:rPr lang="en-US" sz="1400" b="1" spc="55" dirty="0">
                <a:solidFill>
                  <a:schemeClr val="accent2"/>
                </a:solidFill>
                <a:latin typeface="Arial" charset="0"/>
                <a:ea typeface="Arial" charset="0"/>
                <a:cs typeface="Arial" charset="0"/>
              </a:rPr>
              <a:t>learn</a:t>
            </a:r>
            <a:r>
              <a:rPr lang="en-US" sz="1400" b="1" spc="-40" dirty="0">
                <a:solidFill>
                  <a:schemeClr val="accent2"/>
                </a:solidFill>
                <a:latin typeface="Arial" charset="0"/>
                <a:ea typeface="Arial" charset="0"/>
                <a:cs typeface="Arial" charset="0"/>
              </a:rPr>
              <a:t> </a:t>
            </a:r>
            <a:r>
              <a:rPr lang="en-US" sz="1400" b="1" spc="55" dirty="0">
                <a:solidFill>
                  <a:schemeClr val="accent2"/>
                </a:solidFill>
                <a:latin typeface="Arial" charset="0"/>
                <a:ea typeface="Arial" charset="0"/>
                <a:cs typeface="Arial" charset="0"/>
              </a:rPr>
              <a:t>from </a:t>
            </a:r>
            <a:r>
              <a:rPr lang="en-US" sz="1400" b="1" spc="50" dirty="0">
                <a:solidFill>
                  <a:schemeClr val="accent2"/>
                </a:solidFill>
                <a:latin typeface="Arial" charset="0"/>
                <a:ea typeface="Arial" charset="0"/>
                <a:cs typeface="Arial" charset="0"/>
              </a:rPr>
              <a:t>experience</a:t>
            </a:r>
            <a:r>
              <a:rPr lang="en-US" sz="1400" spc="50" dirty="0">
                <a:solidFill>
                  <a:schemeClr val="accent6">
                    <a:lumMod val="50000"/>
                  </a:schemeClr>
                </a:solidFill>
                <a:latin typeface="Arial" charset="0"/>
                <a:ea typeface="Arial" charset="0"/>
                <a:cs typeface="Arial" charset="0"/>
              </a:rPr>
              <a:t>.</a:t>
            </a:r>
          </a:p>
          <a:p>
            <a:pPr>
              <a:spcBef>
                <a:spcPts val="145"/>
              </a:spcBef>
            </a:pPr>
            <a:endParaRPr lang="en-US" sz="1400" spc="50" dirty="0">
              <a:solidFill>
                <a:schemeClr val="accent6">
                  <a:lumMod val="50000"/>
                </a:schemeClr>
              </a:solidFill>
              <a:latin typeface="Arial" charset="0"/>
              <a:ea typeface="Arial" charset="0"/>
              <a:cs typeface="Arial" charset="0"/>
            </a:endParaRPr>
          </a:p>
          <a:p>
            <a:pPr>
              <a:spcBef>
                <a:spcPts val="145"/>
              </a:spcBef>
            </a:pPr>
            <a:r>
              <a:rPr lang="en-US" sz="1400" spc="-20" dirty="0">
                <a:solidFill>
                  <a:schemeClr val="accent6">
                    <a:lumMod val="50000"/>
                  </a:schemeClr>
                </a:solidFill>
                <a:latin typeface="Arial" charset="0"/>
                <a:ea typeface="Arial" charset="0"/>
                <a:cs typeface="Arial" charset="0"/>
              </a:rPr>
              <a:t>By </a:t>
            </a:r>
            <a:r>
              <a:rPr lang="en-US" sz="1400" spc="10" dirty="0">
                <a:solidFill>
                  <a:schemeClr val="accent6">
                    <a:lumMod val="50000"/>
                  </a:schemeClr>
                </a:solidFill>
                <a:latin typeface="Arial" charset="0"/>
                <a:ea typeface="Arial" charset="0"/>
                <a:cs typeface="Arial" charset="0"/>
              </a:rPr>
              <a:t>the </a:t>
            </a:r>
            <a:r>
              <a:rPr lang="en-US" sz="1400" dirty="0">
                <a:solidFill>
                  <a:schemeClr val="accent6">
                    <a:lumMod val="50000"/>
                  </a:schemeClr>
                </a:solidFill>
                <a:latin typeface="Arial" charset="0"/>
                <a:ea typeface="Arial" charset="0"/>
                <a:cs typeface="Arial" charset="0"/>
              </a:rPr>
              <a:t>mid-</a:t>
            </a:r>
            <a:r>
              <a:rPr lang="en-US" sz="1400" spc="-65" dirty="0">
                <a:solidFill>
                  <a:schemeClr val="accent6">
                    <a:lumMod val="50000"/>
                  </a:schemeClr>
                </a:solidFill>
                <a:latin typeface="Arial" charset="0"/>
                <a:ea typeface="Arial" charset="0"/>
                <a:cs typeface="Arial" charset="0"/>
              </a:rPr>
              <a:t>1970’s </a:t>
            </a:r>
            <a:r>
              <a:rPr lang="en-US" sz="1400" dirty="0">
                <a:solidFill>
                  <a:schemeClr val="accent6">
                    <a:lumMod val="50000"/>
                  </a:schemeClr>
                </a:solidFill>
                <a:latin typeface="Arial" charset="0"/>
                <a:ea typeface="Arial" charset="0"/>
                <a:cs typeface="Arial" charset="0"/>
              </a:rPr>
              <a:t>his </a:t>
            </a:r>
            <a:r>
              <a:rPr lang="en-US" sz="1400" spc="15" dirty="0">
                <a:solidFill>
                  <a:schemeClr val="accent6">
                    <a:lumMod val="50000"/>
                  </a:schemeClr>
                </a:solidFill>
                <a:latin typeface="Arial" charset="0"/>
                <a:ea typeface="Arial" charset="0"/>
                <a:cs typeface="Arial" charset="0"/>
              </a:rPr>
              <a:t>program</a:t>
            </a:r>
            <a:r>
              <a:rPr lang="en-US" sz="1400" spc="100" dirty="0">
                <a:solidFill>
                  <a:schemeClr val="accent6">
                    <a:lumMod val="50000"/>
                  </a:schemeClr>
                </a:solidFill>
                <a:latin typeface="Arial" charset="0"/>
                <a:ea typeface="Arial" charset="0"/>
                <a:cs typeface="Arial" charset="0"/>
              </a:rPr>
              <a:t> </a:t>
            </a:r>
            <a:r>
              <a:rPr lang="en-US" sz="1400" spc="10" dirty="0">
                <a:solidFill>
                  <a:schemeClr val="accent6">
                    <a:lumMod val="50000"/>
                  </a:schemeClr>
                </a:solidFill>
                <a:latin typeface="Arial" charset="0"/>
                <a:ea typeface="Arial" charset="0"/>
                <a:cs typeface="Arial" charset="0"/>
              </a:rPr>
              <a:t>was </a:t>
            </a:r>
            <a:r>
              <a:rPr lang="en-US" sz="1400" dirty="0">
                <a:solidFill>
                  <a:schemeClr val="accent6">
                    <a:lumMod val="50000"/>
                  </a:schemeClr>
                </a:solidFill>
                <a:latin typeface="Arial" charset="0"/>
                <a:ea typeface="Arial" charset="0"/>
                <a:cs typeface="Arial" charset="0"/>
              </a:rPr>
              <a:t>beating capable human </a:t>
            </a:r>
            <a:r>
              <a:rPr lang="en-US" sz="1400" spc="5" dirty="0">
                <a:solidFill>
                  <a:schemeClr val="accent6">
                    <a:lumMod val="50000"/>
                  </a:schemeClr>
                </a:solidFill>
                <a:latin typeface="Arial" charset="0"/>
                <a:ea typeface="Arial" charset="0"/>
                <a:cs typeface="Arial" charset="0"/>
              </a:rPr>
              <a:t>players.</a:t>
            </a:r>
            <a:endParaRPr lang="en-US" sz="1400" dirty="0">
              <a:solidFill>
                <a:schemeClr val="accent6">
                  <a:lumMod val="50000"/>
                </a:schemeClr>
              </a:solidFill>
              <a:latin typeface="Arial" charset="0"/>
              <a:ea typeface="Arial" charset="0"/>
              <a:cs typeface="Arial" charset="0"/>
            </a:endParaRPr>
          </a:p>
        </p:txBody>
      </p:sp>
      <p:pic>
        <p:nvPicPr>
          <p:cNvPr id="14" name="Picture 13" descr="A close up of a logo&#10;&#10;Description generated with very high confidence">
            <a:extLst>
              <a:ext uri="{FF2B5EF4-FFF2-40B4-BE49-F238E27FC236}">
                <a16:creationId xmlns:a16="http://schemas.microsoft.com/office/drawing/2014/main" xmlns="" id="{508D1D0C-73A4-41C2-9515-F52CE37D56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2903" y="210372"/>
            <a:ext cx="379905" cy="246118"/>
          </a:xfrm>
          <a:prstGeom prst="rect">
            <a:avLst/>
          </a:prstGeom>
        </p:spPr>
      </p:pic>
      <p:sp>
        <p:nvSpPr>
          <p:cNvPr id="15" name="object 19">
            <a:extLst>
              <a:ext uri="{FF2B5EF4-FFF2-40B4-BE49-F238E27FC236}">
                <a16:creationId xmlns:a16="http://schemas.microsoft.com/office/drawing/2014/main" xmlns="" id="{327DFF8D-7A22-4477-92DB-91579818D7EA}"/>
              </a:ext>
            </a:extLst>
          </p:cNvPr>
          <p:cNvSpPr txBox="1">
            <a:spLocks/>
          </p:cNvSpPr>
          <p:nvPr/>
        </p:nvSpPr>
        <p:spPr>
          <a:xfrm>
            <a:off x="5497499" y="596654"/>
            <a:ext cx="3090711" cy="751488"/>
          </a:xfrm>
          <a:prstGeom prst="rect">
            <a:avLst/>
          </a:prstGeom>
        </p:spPr>
        <p:txBody>
          <a:bodyPr vert="horz" wrap="square" lIns="0" tIns="1270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marL="12700" algn="ctr">
              <a:lnSpc>
                <a:spcPct val="100000"/>
              </a:lnSpc>
              <a:spcBef>
                <a:spcPts val="100"/>
              </a:spcBef>
            </a:pPr>
            <a:r>
              <a:rPr lang="en-US" b="0" spc="45" dirty="0">
                <a:solidFill>
                  <a:srgbClr val="0070C0"/>
                </a:solidFill>
                <a:cs typeface="Arial" charset="0"/>
              </a:rPr>
              <a:t>“Give </a:t>
            </a:r>
            <a:r>
              <a:rPr lang="en-US" b="0" spc="70" dirty="0">
                <a:solidFill>
                  <a:srgbClr val="0070C0"/>
                </a:solidFill>
                <a:cs typeface="Arial" charset="0"/>
              </a:rPr>
              <a:t>machine</a:t>
            </a:r>
            <a:r>
              <a:rPr lang="en-US" b="0" spc="55" dirty="0">
                <a:solidFill>
                  <a:srgbClr val="0070C0"/>
                </a:solidFill>
                <a:cs typeface="Arial" charset="0"/>
              </a:rPr>
              <a:t>s</a:t>
            </a:r>
            <a:r>
              <a:rPr lang="en-US" b="0" dirty="0">
                <a:solidFill>
                  <a:srgbClr val="0070C0"/>
                </a:solidFill>
                <a:cs typeface="Arial" charset="0"/>
              </a:rPr>
              <a:t> </a:t>
            </a:r>
            <a:r>
              <a:rPr lang="en-US" b="0" spc="50" dirty="0">
                <a:solidFill>
                  <a:srgbClr val="0070C0"/>
                </a:solidFill>
                <a:cs typeface="Arial" charset="0"/>
              </a:rPr>
              <a:t>th</a:t>
            </a:r>
            <a:r>
              <a:rPr lang="en-US" b="0" spc="55" dirty="0">
                <a:solidFill>
                  <a:srgbClr val="0070C0"/>
                </a:solidFill>
                <a:cs typeface="Arial" charset="0"/>
              </a:rPr>
              <a:t>e</a:t>
            </a:r>
            <a:r>
              <a:rPr lang="en-US" b="0" dirty="0">
                <a:solidFill>
                  <a:srgbClr val="0070C0"/>
                </a:solidFill>
                <a:cs typeface="Arial" charset="0"/>
              </a:rPr>
              <a:t> </a:t>
            </a:r>
            <a:r>
              <a:rPr lang="en-US" b="0" spc="35" dirty="0">
                <a:solidFill>
                  <a:srgbClr val="0070C0"/>
                </a:solidFill>
                <a:cs typeface="Arial" charset="0"/>
              </a:rPr>
              <a:t>abilit</a:t>
            </a:r>
            <a:r>
              <a:rPr lang="en-US" b="0" spc="65" dirty="0">
                <a:solidFill>
                  <a:srgbClr val="0070C0"/>
                </a:solidFill>
                <a:cs typeface="Arial" charset="0"/>
              </a:rPr>
              <a:t>y</a:t>
            </a:r>
            <a:r>
              <a:rPr lang="en-US" b="0" dirty="0">
                <a:solidFill>
                  <a:srgbClr val="0070C0"/>
                </a:solidFill>
                <a:cs typeface="Arial" charset="0"/>
              </a:rPr>
              <a:t> </a:t>
            </a:r>
            <a:r>
              <a:rPr lang="en-US" b="0" spc="50" dirty="0">
                <a:solidFill>
                  <a:srgbClr val="0070C0"/>
                </a:solidFill>
                <a:cs typeface="Arial" charset="0"/>
              </a:rPr>
              <a:t>to </a:t>
            </a:r>
            <a:r>
              <a:rPr lang="en-US" b="0" spc="75" dirty="0">
                <a:solidFill>
                  <a:srgbClr val="0070C0"/>
                </a:solidFill>
                <a:cs typeface="Arial" charset="0"/>
              </a:rPr>
              <a:t>learn </a:t>
            </a:r>
            <a:r>
              <a:rPr lang="en-US" b="0" spc="15" dirty="0">
                <a:solidFill>
                  <a:srgbClr val="0070C0"/>
                </a:solidFill>
                <a:cs typeface="Arial" charset="0"/>
              </a:rPr>
              <a:t>without</a:t>
            </a:r>
            <a:r>
              <a:rPr lang="en-US" b="0" spc="-125" dirty="0">
                <a:solidFill>
                  <a:srgbClr val="0070C0"/>
                </a:solidFill>
                <a:cs typeface="Arial" charset="0"/>
              </a:rPr>
              <a:t> </a:t>
            </a:r>
            <a:r>
              <a:rPr lang="en-US" b="0" spc="30" dirty="0">
                <a:solidFill>
                  <a:srgbClr val="0070C0"/>
                </a:solidFill>
                <a:cs typeface="Arial" charset="0"/>
              </a:rPr>
              <a:t>explicitly </a:t>
            </a:r>
            <a:r>
              <a:rPr lang="en-US" b="0" spc="50" dirty="0">
                <a:solidFill>
                  <a:srgbClr val="0070C0"/>
                </a:solidFill>
                <a:cs typeface="Arial" charset="0"/>
              </a:rPr>
              <a:t>programming</a:t>
            </a:r>
            <a:r>
              <a:rPr lang="en-US" b="0" spc="-20" dirty="0">
                <a:solidFill>
                  <a:srgbClr val="0070C0"/>
                </a:solidFill>
                <a:cs typeface="Arial" charset="0"/>
              </a:rPr>
              <a:t> </a:t>
            </a:r>
            <a:r>
              <a:rPr lang="en-US" b="0" spc="55" dirty="0">
                <a:solidFill>
                  <a:srgbClr val="0070C0"/>
                </a:solidFill>
                <a:cs typeface="Arial" charset="0"/>
              </a:rPr>
              <a:t>them”</a:t>
            </a:r>
            <a:endParaRPr lang="en-US" b="0" dirty="0">
              <a:solidFill>
                <a:srgbClr val="0070C0"/>
              </a:solidFill>
              <a:cs typeface="Arial" charset="0"/>
            </a:endParaRPr>
          </a:p>
        </p:txBody>
      </p:sp>
      <p:sp>
        <p:nvSpPr>
          <p:cNvPr id="16" name="TextBox 15">
            <a:extLst>
              <a:ext uri="{FF2B5EF4-FFF2-40B4-BE49-F238E27FC236}">
                <a16:creationId xmlns:a16="http://schemas.microsoft.com/office/drawing/2014/main" xmlns="" id="{02B9268E-B7AC-4911-BC5C-EE333AE5EDEE}"/>
              </a:ext>
            </a:extLst>
          </p:cNvPr>
          <p:cNvSpPr txBox="1"/>
          <p:nvPr/>
        </p:nvSpPr>
        <p:spPr>
          <a:xfrm>
            <a:off x="6197793" y="1421437"/>
            <a:ext cx="1690124" cy="446276"/>
          </a:xfrm>
          <a:prstGeom prst="rect">
            <a:avLst/>
          </a:prstGeom>
          <a:noFill/>
        </p:spPr>
        <p:txBody>
          <a:bodyPr wrap="square" rtlCol="0">
            <a:spAutoFit/>
          </a:bodyPr>
          <a:lstStyle/>
          <a:p>
            <a:pPr algn="ctr">
              <a:buClr>
                <a:srgbClr val="CC0000"/>
              </a:buClr>
              <a:buSzPct val="110000"/>
            </a:pPr>
            <a:r>
              <a:rPr lang="en-US" sz="1200" b="1" dirty="0">
                <a:gradFill>
                  <a:gsLst>
                    <a:gs pos="0">
                      <a:schemeClr val="tx1"/>
                    </a:gs>
                    <a:gs pos="98000">
                      <a:schemeClr val="tx1"/>
                    </a:gs>
                  </a:gsLst>
                  <a:lin ang="5400000" scaled="0"/>
                </a:gradFill>
                <a:latin typeface="Arial" panose="020B0604020202020204" pitchFamily="34" charset="0"/>
                <a:cs typeface="Arial" panose="020B0604020202020204" pitchFamily="34" charset="0"/>
              </a:rPr>
              <a:t>Arthur Samuel</a:t>
            </a:r>
          </a:p>
          <a:p>
            <a:pPr algn="ctr">
              <a:buClr>
                <a:srgbClr val="CC0000"/>
              </a:buClr>
              <a:buSzPct val="110000"/>
            </a:pPr>
            <a:r>
              <a:rPr lang="en-US" sz="1000" dirty="0">
                <a:gradFill>
                  <a:gsLst>
                    <a:gs pos="0">
                      <a:schemeClr val="tx1"/>
                    </a:gs>
                    <a:gs pos="98000">
                      <a:schemeClr val="tx1"/>
                    </a:gs>
                  </a:gsLst>
                  <a:lin ang="5400000" scaled="0"/>
                </a:gradFill>
                <a:latin typeface="Arial" panose="020B0604020202020204" pitchFamily="34" charset="0"/>
                <a:cs typeface="Arial" panose="020B0604020202020204" pitchFamily="34" charset="0"/>
              </a:rPr>
              <a:t>Computer Pioneer</a:t>
            </a:r>
          </a:p>
        </p:txBody>
      </p:sp>
      <p:grpSp>
        <p:nvGrpSpPr>
          <p:cNvPr id="17" name="Group 16">
            <a:extLst>
              <a:ext uri="{FF2B5EF4-FFF2-40B4-BE49-F238E27FC236}">
                <a16:creationId xmlns:a16="http://schemas.microsoft.com/office/drawing/2014/main" xmlns="" id="{AABC1387-0E78-42D4-95B5-39FEB765C81B}"/>
              </a:ext>
            </a:extLst>
          </p:cNvPr>
          <p:cNvGrpSpPr/>
          <p:nvPr/>
        </p:nvGrpSpPr>
        <p:grpSpPr>
          <a:xfrm>
            <a:off x="65398" y="62649"/>
            <a:ext cx="1395434" cy="1317910"/>
            <a:chOff x="156012" y="95341"/>
            <a:chExt cx="1395434" cy="1317910"/>
          </a:xfrm>
        </p:grpSpPr>
        <p:sp>
          <p:nvSpPr>
            <p:cNvPr id="18" name="Oval 17">
              <a:extLst>
                <a:ext uri="{FF2B5EF4-FFF2-40B4-BE49-F238E27FC236}">
                  <a16:creationId xmlns:a16="http://schemas.microsoft.com/office/drawing/2014/main" xmlns="" id="{0178AEFF-1A4D-4966-874C-414066282766}"/>
                </a:ext>
              </a:extLst>
            </p:cNvPr>
            <p:cNvSpPr/>
            <p:nvPr/>
          </p:nvSpPr>
          <p:spPr>
            <a:xfrm>
              <a:off x="156012" y="95341"/>
              <a:ext cx="1395434" cy="131791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19" name="object 5">
              <a:extLst>
                <a:ext uri="{FF2B5EF4-FFF2-40B4-BE49-F238E27FC236}">
                  <a16:creationId xmlns:a16="http://schemas.microsoft.com/office/drawing/2014/main" xmlns="" id="{8992E07E-629D-41B2-B207-07F883473BE3}"/>
                </a:ext>
              </a:extLst>
            </p:cNvPr>
            <p:cNvSpPr txBox="1">
              <a:spLocks/>
            </p:cNvSpPr>
            <p:nvPr/>
          </p:nvSpPr>
          <p:spPr>
            <a:xfrm>
              <a:off x="288274" y="322934"/>
              <a:ext cx="1014094" cy="750205"/>
            </a:xfrm>
            <a:prstGeom prst="rect">
              <a:avLst/>
            </a:prstGeom>
            <a:noFill/>
          </p:spPr>
          <p:txBody>
            <a:bodyPr vert="horz" wrap="square" lIns="0" tIns="10287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algn="ctr">
                <a:lnSpc>
                  <a:spcPct val="100000"/>
                </a:lnSpc>
                <a:spcBef>
                  <a:spcPts val="810"/>
                </a:spcBef>
              </a:pPr>
              <a:r>
                <a:rPr lang="en-US" sz="4200" spc="-345" dirty="0">
                  <a:solidFill>
                    <a:schemeClr val="bg1"/>
                  </a:solidFill>
                  <a:latin typeface="Arial"/>
                  <a:cs typeface="Arial"/>
                </a:rPr>
                <a:t>1955</a:t>
              </a:r>
              <a:endParaRPr lang="en-US" sz="4200" dirty="0">
                <a:solidFill>
                  <a:schemeClr val="bg1"/>
                </a:solidFill>
                <a:latin typeface="Arial"/>
                <a:cs typeface="Arial"/>
              </a:endParaRPr>
            </a:p>
          </p:txBody>
        </p:sp>
      </p:grpSp>
    </p:spTree>
    <p:extLst>
      <p:ext uri="{BB962C8B-B14F-4D97-AF65-F5344CB8AC3E}">
        <p14:creationId xmlns:p14="http://schemas.microsoft.com/office/powerpoint/2010/main" val="368719315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4">
            <a:extLst>
              <a:ext uri="{FF2B5EF4-FFF2-40B4-BE49-F238E27FC236}">
                <a16:creationId xmlns:a16="http://schemas.microsoft.com/office/drawing/2014/main" xmlns="" id="{A68AA893-51F1-46DD-840E-F17000FCD443}"/>
              </a:ext>
            </a:extLst>
          </p:cNvPr>
          <p:cNvSpPr/>
          <p:nvPr/>
        </p:nvSpPr>
        <p:spPr>
          <a:xfrm>
            <a:off x="-1" y="1"/>
            <a:ext cx="4908805" cy="5143499"/>
          </a:xfrm>
          <a:prstGeom prst="rect">
            <a:avLst/>
          </a:prstGeom>
          <a:blipFill>
            <a:blip r:embed="rId3" cstate="print"/>
            <a:srcRect/>
            <a:stretch>
              <a:fillRect l="-16082" r="-16082"/>
            </a:stretch>
          </a:blipFill>
        </p:spPr>
        <p:txBody>
          <a:bodyPr wrap="square" lIns="0" tIns="0" rIns="0" bIns="0" rtlCol="0"/>
          <a:lstStyle/>
          <a:p>
            <a:endParaRPr sz="1350"/>
          </a:p>
        </p:txBody>
      </p:sp>
      <p:sp>
        <p:nvSpPr>
          <p:cNvPr id="2" name="Slide Number Placeholder 1">
            <a:extLst>
              <a:ext uri="{FF2B5EF4-FFF2-40B4-BE49-F238E27FC236}">
                <a16:creationId xmlns:a16="http://schemas.microsoft.com/office/drawing/2014/main" xmlns="" id="{9F7D61E0-B8C1-48AB-AA91-64498CAC5B4C}"/>
              </a:ext>
            </a:extLst>
          </p:cNvPr>
          <p:cNvSpPr>
            <a:spLocks noGrp="1"/>
          </p:cNvSpPr>
          <p:nvPr>
            <p:ph type="sldNum" sz="quarter" idx="12"/>
          </p:nvPr>
        </p:nvSpPr>
        <p:spPr/>
        <p:txBody>
          <a:bodyPr/>
          <a:lstStyle/>
          <a:p>
            <a:pPr algn="r"/>
            <a:fld id="{D2BDAA76-F283-E243-BDF3-E78992DB9EE0}" type="slidenum">
              <a:rPr lang="en-US" altLang="x-none" smtClean="0"/>
              <a:pPr algn="r"/>
              <a:t>24</a:t>
            </a:fld>
            <a:endParaRPr lang="en-US" altLang="x-none" dirty="0"/>
          </a:p>
        </p:txBody>
      </p:sp>
      <p:sp>
        <p:nvSpPr>
          <p:cNvPr id="7" name="Text Placeholder 2">
            <a:extLst>
              <a:ext uri="{FF2B5EF4-FFF2-40B4-BE49-F238E27FC236}">
                <a16:creationId xmlns:a16="http://schemas.microsoft.com/office/drawing/2014/main" xmlns="" id="{2FD75443-BBB5-4E3B-A6EC-687A161C5AB6}"/>
              </a:ext>
            </a:extLst>
          </p:cNvPr>
          <p:cNvSpPr txBox="1">
            <a:spLocks/>
          </p:cNvSpPr>
          <p:nvPr/>
        </p:nvSpPr>
        <p:spPr>
          <a:xfrm>
            <a:off x="5064817" y="325090"/>
            <a:ext cx="3774384" cy="437632"/>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200" b="1" dirty="0">
                <a:solidFill>
                  <a:schemeClr val="accent2"/>
                </a:solidFill>
              </a:rPr>
              <a:t>Perceptron</a:t>
            </a:r>
          </a:p>
        </p:txBody>
      </p:sp>
      <p:sp>
        <p:nvSpPr>
          <p:cNvPr id="8" name="Text Placeholder 2">
            <a:extLst>
              <a:ext uri="{FF2B5EF4-FFF2-40B4-BE49-F238E27FC236}">
                <a16:creationId xmlns:a16="http://schemas.microsoft.com/office/drawing/2014/main" xmlns="" id="{7B45CA00-783D-4551-A67F-F9C1AF401DBC}"/>
              </a:ext>
            </a:extLst>
          </p:cNvPr>
          <p:cNvSpPr txBox="1">
            <a:spLocks/>
          </p:cNvSpPr>
          <p:nvPr/>
        </p:nvSpPr>
        <p:spPr>
          <a:xfrm>
            <a:off x="5042192" y="776951"/>
            <a:ext cx="3997800" cy="242685"/>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i="1" dirty="0">
                <a:solidFill>
                  <a:schemeClr val="tx2">
                    <a:lumMod val="50000"/>
                  </a:schemeClr>
                </a:solidFill>
              </a:rPr>
              <a:t>Mark I</a:t>
            </a:r>
          </a:p>
        </p:txBody>
      </p:sp>
      <p:sp>
        <p:nvSpPr>
          <p:cNvPr id="9" name="object 9">
            <a:extLst>
              <a:ext uri="{FF2B5EF4-FFF2-40B4-BE49-F238E27FC236}">
                <a16:creationId xmlns:a16="http://schemas.microsoft.com/office/drawing/2014/main" xmlns="" id="{182D99FF-21AA-41F5-9464-2141095767AE}"/>
              </a:ext>
            </a:extLst>
          </p:cNvPr>
          <p:cNvSpPr txBox="1"/>
          <p:nvPr/>
        </p:nvSpPr>
        <p:spPr>
          <a:xfrm>
            <a:off x="5360622" y="1380559"/>
            <a:ext cx="3495912" cy="2642390"/>
          </a:xfrm>
          <a:prstGeom prst="rect">
            <a:avLst/>
          </a:prstGeom>
          <a:noFill/>
        </p:spPr>
        <p:txBody>
          <a:bodyPr vert="horz" wrap="square" lIns="0" tIns="18415" rIns="0" bIns="0" rtlCol="0">
            <a:spAutoFit/>
          </a:bodyPr>
          <a:lstStyle/>
          <a:p>
            <a:pPr marL="285750" indent="-285750">
              <a:spcBef>
                <a:spcPts val="145"/>
              </a:spcBef>
              <a:buFont typeface="Arial" panose="020B0604020202020204" pitchFamily="34" charset="0"/>
              <a:buChar char="•"/>
            </a:pPr>
            <a:r>
              <a:rPr lang="en-US" sz="1400" spc="10" dirty="0">
                <a:solidFill>
                  <a:schemeClr val="accent6">
                    <a:lumMod val="50000"/>
                  </a:schemeClr>
                </a:solidFill>
                <a:latin typeface="Arial" charset="0"/>
                <a:ea typeface="Arial" charset="0"/>
                <a:cs typeface="Arial" charset="0"/>
              </a:rPr>
              <a:t>The </a:t>
            </a:r>
            <a:r>
              <a:rPr lang="en-US" sz="1400" spc="15" dirty="0">
                <a:solidFill>
                  <a:schemeClr val="accent6">
                    <a:lumMod val="50000"/>
                  </a:schemeClr>
                </a:solidFill>
                <a:latin typeface="Arial" charset="0"/>
                <a:ea typeface="Arial" charset="0"/>
                <a:cs typeface="Arial" charset="0"/>
              </a:rPr>
              <a:t>Perceptron was </a:t>
            </a:r>
            <a:r>
              <a:rPr lang="en-US" sz="1400" spc="10" dirty="0">
                <a:solidFill>
                  <a:schemeClr val="accent6">
                    <a:lumMod val="50000"/>
                  </a:schemeClr>
                </a:solidFill>
                <a:latin typeface="Arial" charset="0"/>
                <a:ea typeface="Arial" charset="0"/>
                <a:cs typeface="Arial" charset="0"/>
              </a:rPr>
              <a:t>the</a:t>
            </a:r>
            <a:r>
              <a:rPr lang="en-US" sz="1400" spc="-50" dirty="0">
                <a:solidFill>
                  <a:schemeClr val="accent6">
                    <a:lumMod val="50000"/>
                  </a:schemeClr>
                </a:solidFill>
                <a:latin typeface="Arial" charset="0"/>
                <a:ea typeface="Arial" charset="0"/>
                <a:cs typeface="Arial" charset="0"/>
              </a:rPr>
              <a:t> </a:t>
            </a:r>
            <a:r>
              <a:rPr lang="en-US" sz="1400" spc="10" dirty="0">
                <a:solidFill>
                  <a:schemeClr val="accent6">
                    <a:lumMod val="50000"/>
                  </a:schemeClr>
                </a:solidFill>
                <a:latin typeface="Arial" charset="0"/>
                <a:ea typeface="Arial" charset="0"/>
                <a:cs typeface="Arial" charset="0"/>
              </a:rPr>
              <a:t>first </a:t>
            </a:r>
            <a:r>
              <a:rPr lang="en-US" sz="1400" spc="50" dirty="0">
                <a:solidFill>
                  <a:schemeClr val="accent6">
                    <a:lumMod val="50000"/>
                  </a:schemeClr>
                </a:solidFill>
                <a:latin typeface="Arial" charset="0"/>
                <a:ea typeface="Arial" charset="0"/>
                <a:cs typeface="Arial" charset="0"/>
              </a:rPr>
              <a:t>artificial </a:t>
            </a:r>
            <a:r>
              <a:rPr lang="en-US" sz="1400" b="1" spc="50" dirty="0">
                <a:solidFill>
                  <a:schemeClr val="accent2"/>
                </a:solidFill>
                <a:latin typeface="Arial" charset="0"/>
                <a:ea typeface="Arial" charset="0"/>
                <a:cs typeface="Arial" charset="0"/>
              </a:rPr>
              <a:t>neural</a:t>
            </a:r>
            <a:r>
              <a:rPr lang="en-US" sz="1400" b="1" spc="-90" dirty="0">
                <a:solidFill>
                  <a:schemeClr val="accent2"/>
                </a:solidFill>
                <a:latin typeface="Arial" charset="0"/>
                <a:ea typeface="Arial" charset="0"/>
                <a:cs typeface="Arial" charset="0"/>
              </a:rPr>
              <a:t> </a:t>
            </a:r>
            <a:r>
              <a:rPr lang="en-US" sz="1400" b="1" spc="25" dirty="0">
                <a:solidFill>
                  <a:schemeClr val="accent2"/>
                </a:solidFill>
                <a:latin typeface="Arial" charset="0"/>
                <a:ea typeface="Arial" charset="0"/>
                <a:cs typeface="Arial" charset="0"/>
              </a:rPr>
              <a:t>network</a:t>
            </a:r>
            <a:r>
              <a:rPr lang="en-US" sz="1400" spc="25" dirty="0">
                <a:solidFill>
                  <a:schemeClr val="accent6">
                    <a:lumMod val="50000"/>
                  </a:schemeClr>
                </a:solidFill>
                <a:latin typeface="Arial" charset="0"/>
                <a:ea typeface="Arial" charset="0"/>
                <a:cs typeface="Arial" charset="0"/>
              </a:rPr>
              <a:t>.</a:t>
            </a:r>
            <a:endParaRPr lang="en-US" sz="1400" dirty="0">
              <a:solidFill>
                <a:schemeClr val="accent6">
                  <a:lumMod val="50000"/>
                </a:schemeClr>
              </a:solidFill>
              <a:latin typeface="Arial" charset="0"/>
              <a:ea typeface="Arial" charset="0"/>
              <a:cs typeface="Arial" charset="0"/>
            </a:endParaRPr>
          </a:p>
          <a:p>
            <a:pPr marL="285750" indent="-285750">
              <a:spcBef>
                <a:spcPts val="145"/>
              </a:spcBef>
              <a:buFont typeface="Arial" panose="020B0604020202020204" pitchFamily="34" charset="0"/>
              <a:buChar char="•"/>
            </a:pPr>
            <a:endParaRPr lang="en-US" sz="1400" dirty="0">
              <a:solidFill>
                <a:schemeClr val="accent6">
                  <a:lumMod val="50000"/>
                </a:schemeClr>
              </a:solidFill>
              <a:latin typeface="Arial" charset="0"/>
              <a:ea typeface="Arial" charset="0"/>
              <a:cs typeface="Arial" charset="0"/>
            </a:endParaRPr>
          </a:p>
          <a:p>
            <a:pPr marL="285750" indent="-285750">
              <a:spcBef>
                <a:spcPts val="145"/>
              </a:spcBef>
              <a:buFont typeface="Arial" panose="020B0604020202020204" pitchFamily="34" charset="0"/>
              <a:buChar char="•"/>
            </a:pPr>
            <a:r>
              <a:rPr lang="en-US" sz="1400" dirty="0">
                <a:solidFill>
                  <a:schemeClr val="accent6">
                    <a:lumMod val="50000"/>
                  </a:schemeClr>
                </a:solidFill>
                <a:latin typeface="Arial" charset="0"/>
                <a:ea typeface="Arial" charset="0"/>
                <a:cs typeface="Arial" charset="0"/>
              </a:rPr>
              <a:t>Developed </a:t>
            </a:r>
            <a:r>
              <a:rPr lang="en-US" sz="1400" spc="5" dirty="0">
                <a:solidFill>
                  <a:schemeClr val="accent6">
                    <a:lumMod val="50000"/>
                  </a:schemeClr>
                </a:solidFill>
                <a:latin typeface="Arial" charset="0"/>
                <a:ea typeface="Arial" charset="0"/>
                <a:cs typeface="Arial" charset="0"/>
              </a:rPr>
              <a:t>by </a:t>
            </a:r>
            <a:r>
              <a:rPr lang="en-US" sz="1400" dirty="0">
                <a:solidFill>
                  <a:schemeClr val="accent6">
                    <a:lumMod val="50000"/>
                  </a:schemeClr>
                </a:solidFill>
                <a:latin typeface="Arial" charset="0"/>
                <a:ea typeface="Arial" charset="0"/>
                <a:cs typeface="Arial" charset="0"/>
              </a:rPr>
              <a:t>Frank </a:t>
            </a:r>
            <a:r>
              <a:rPr lang="en-US" sz="1400" spc="-5" dirty="0">
                <a:solidFill>
                  <a:schemeClr val="accent6">
                    <a:lumMod val="50000"/>
                  </a:schemeClr>
                </a:solidFill>
                <a:latin typeface="Arial" charset="0"/>
                <a:ea typeface="Arial" charset="0"/>
                <a:cs typeface="Arial" charset="0"/>
              </a:rPr>
              <a:t>Rosenblatt at </a:t>
            </a:r>
            <a:r>
              <a:rPr lang="en-US" sz="1400" spc="10" dirty="0">
                <a:solidFill>
                  <a:schemeClr val="accent6">
                    <a:lumMod val="50000"/>
                  </a:schemeClr>
                </a:solidFill>
                <a:latin typeface="Arial" charset="0"/>
                <a:ea typeface="Arial" charset="0"/>
                <a:cs typeface="Arial" charset="0"/>
              </a:rPr>
              <a:t>the </a:t>
            </a:r>
            <a:r>
              <a:rPr lang="en-US" sz="1400" spc="-90" dirty="0">
                <a:solidFill>
                  <a:schemeClr val="accent6">
                    <a:lumMod val="50000"/>
                  </a:schemeClr>
                </a:solidFill>
                <a:latin typeface="Arial" charset="0"/>
                <a:ea typeface="Arial" charset="0"/>
                <a:cs typeface="Arial" charset="0"/>
              </a:rPr>
              <a:t>US </a:t>
            </a:r>
            <a:r>
              <a:rPr lang="en-US" sz="1400" spc="10" dirty="0">
                <a:solidFill>
                  <a:schemeClr val="accent6">
                    <a:lumMod val="50000"/>
                  </a:schemeClr>
                </a:solidFill>
                <a:latin typeface="Arial" charset="0"/>
                <a:ea typeface="Arial" charset="0"/>
                <a:cs typeface="Arial" charset="0"/>
              </a:rPr>
              <a:t>office </a:t>
            </a:r>
            <a:r>
              <a:rPr lang="en-US" sz="1400" spc="5" dirty="0">
                <a:solidFill>
                  <a:schemeClr val="accent6">
                    <a:lumMod val="50000"/>
                  </a:schemeClr>
                </a:solidFill>
                <a:latin typeface="Arial" charset="0"/>
                <a:ea typeface="Arial" charset="0"/>
                <a:cs typeface="Arial" charset="0"/>
              </a:rPr>
              <a:t>of </a:t>
            </a:r>
            <a:r>
              <a:rPr lang="en-US" sz="1400" spc="-35" dirty="0">
                <a:solidFill>
                  <a:schemeClr val="accent6">
                    <a:lumMod val="50000"/>
                  </a:schemeClr>
                </a:solidFill>
                <a:latin typeface="Arial" charset="0"/>
                <a:ea typeface="Arial" charset="0"/>
                <a:cs typeface="Arial" charset="0"/>
              </a:rPr>
              <a:t>Naval </a:t>
            </a:r>
            <a:r>
              <a:rPr lang="en-US" sz="1400" spc="5" dirty="0">
                <a:solidFill>
                  <a:schemeClr val="accent6">
                    <a:lumMod val="50000"/>
                  </a:schemeClr>
                </a:solidFill>
                <a:latin typeface="Arial" charset="0"/>
                <a:ea typeface="Arial" charset="0"/>
                <a:cs typeface="Arial" charset="0"/>
              </a:rPr>
              <a:t>Research</a:t>
            </a:r>
            <a:r>
              <a:rPr lang="en-US" sz="1400" spc="105" dirty="0">
                <a:solidFill>
                  <a:schemeClr val="accent6">
                    <a:lumMod val="50000"/>
                  </a:schemeClr>
                </a:solidFill>
                <a:latin typeface="Arial" charset="0"/>
                <a:ea typeface="Arial" charset="0"/>
                <a:cs typeface="Arial" charset="0"/>
              </a:rPr>
              <a:t> </a:t>
            </a:r>
            <a:r>
              <a:rPr lang="en-US" sz="1400" spc="25" dirty="0">
                <a:solidFill>
                  <a:schemeClr val="accent6">
                    <a:lumMod val="50000"/>
                  </a:schemeClr>
                </a:solidFill>
                <a:latin typeface="Arial" charset="0"/>
                <a:ea typeface="Arial" charset="0"/>
                <a:cs typeface="Arial" charset="0"/>
              </a:rPr>
              <a:t>for </a:t>
            </a:r>
            <a:r>
              <a:rPr lang="en-US" sz="1400" b="1" spc="-5" dirty="0">
                <a:solidFill>
                  <a:schemeClr val="accent2"/>
                </a:solidFill>
                <a:latin typeface="Arial" charset="0"/>
                <a:ea typeface="Arial" charset="0"/>
                <a:cs typeface="Arial" charset="0"/>
              </a:rPr>
              <a:t>visual </a:t>
            </a:r>
            <a:r>
              <a:rPr lang="en-US" sz="1400" b="1" spc="10" dirty="0">
                <a:solidFill>
                  <a:schemeClr val="accent2"/>
                </a:solidFill>
                <a:latin typeface="Arial" charset="0"/>
                <a:ea typeface="Arial" charset="0"/>
                <a:cs typeface="Arial" charset="0"/>
              </a:rPr>
              <a:t>recognition</a:t>
            </a:r>
            <a:r>
              <a:rPr lang="en-US" sz="1400" b="1" dirty="0">
                <a:solidFill>
                  <a:schemeClr val="accent2"/>
                </a:solidFill>
                <a:latin typeface="Arial" charset="0"/>
                <a:ea typeface="Arial" charset="0"/>
                <a:cs typeface="Arial" charset="0"/>
              </a:rPr>
              <a:t> </a:t>
            </a:r>
            <a:r>
              <a:rPr lang="en-US" sz="1400" b="1" spc="5" dirty="0">
                <a:solidFill>
                  <a:schemeClr val="accent2"/>
                </a:solidFill>
                <a:latin typeface="Arial" charset="0"/>
                <a:ea typeface="Arial" charset="0"/>
                <a:cs typeface="Arial" charset="0"/>
              </a:rPr>
              <a:t>tasks.</a:t>
            </a:r>
          </a:p>
          <a:p>
            <a:pPr marL="285750" indent="-285750">
              <a:spcBef>
                <a:spcPts val="145"/>
              </a:spcBef>
              <a:buFont typeface="Arial" panose="020B0604020202020204" pitchFamily="34" charset="0"/>
              <a:buChar char="•"/>
            </a:pPr>
            <a:endParaRPr lang="en-US" sz="1400" spc="5" dirty="0">
              <a:solidFill>
                <a:schemeClr val="accent6">
                  <a:lumMod val="50000"/>
                </a:schemeClr>
              </a:solidFill>
              <a:latin typeface="Arial" charset="0"/>
              <a:ea typeface="Arial" charset="0"/>
              <a:cs typeface="Arial" charset="0"/>
            </a:endParaRPr>
          </a:p>
          <a:p>
            <a:pPr marL="285750" indent="-285750" fontAlgn="t">
              <a:buFont typeface="Arial" panose="020B0604020202020204" pitchFamily="34" charset="0"/>
              <a:buChar char="•"/>
            </a:pPr>
            <a:r>
              <a:rPr lang="en-US" sz="1400" dirty="0">
                <a:solidFill>
                  <a:schemeClr val="accent6">
                    <a:lumMod val="50000"/>
                  </a:schemeClr>
                </a:solidFill>
                <a:latin typeface="Arial" charset="0"/>
                <a:ea typeface="Arial" charset="0"/>
                <a:cs typeface="Arial" charset="0"/>
              </a:rPr>
              <a:t>The New York Times reported the Perceptron to be: </a:t>
            </a:r>
            <a:r>
              <a:rPr lang="en-US" sz="1400" dirty="0">
                <a:solidFill>
                  <a:schemeClr val="accent6">
                    <a:lumMod val="50000"/>
                  </a:schemeClr>
                </a:solidFill>
                <a:ea typeface="Arial" charset="0"/>
                <a:cs typeface="Arial" charset="0"/>
              </a:rPr>
              <a:t>“The embryo of an electronic computer that will be able to walk, talk, see, write, reproduce itself and be conscious of its existence."</a:t>
            </a:r>
          </a:p>
        </p:txBody>
      </p:sp>
      <p:grpSp>
        <p:nvGrpSpPr>
          <p:cNvPr id="11" name="Group 10">
            <a:extLst>
              <a:ext uri="{FF2B5EF4-FFF2-40B4-BE49-F238E27FC236}">
                <a16:creationId xmlns:a16="http://schemas.microsoft.com/office/drawing/2014/main" xmlns="" id="{C18EA178-FB78-44DE-BBAB-0461B28D0578}"/>
              </a:ext>
            </a:extLst>
          </p:cNvPr>
          <p:cNvGrpSpPr/>
          <p:nvPr/>
        </p:nvGrpSpPr>
        <p:grpSpPr>
          <a:xfrm>
            <a:off x="65398" y="62649"/>
            <a:ext cx="1395434" cy="1317910"/>
            <a:chOff x="156012" y="95341"/>
            <a:chExt cx="1395434" cy="1317910"/>
          </a:xfrm>
        </p:grpSpPr>
        <p:sp>
          <p:nvSpPr>
            <p:cNvPr id="12" name="Oval 11">
              <a:extLst>
                <a:ext uri="{FF2B5EF4-FFF2-40B4-BE49-F238E27FC236}">
                  <a16:creationId xmlns:a16="http://schemas.microsoft.com/office/drawing/2014/main" xmlns="" id="{BC63C5DD-E7CE-41FA-8465-5BB4C44AE93B}"/>
                </a:ext>
              </a:extLst>
            </p:cNvPr>
            <p:cNvSpPr/>
            <p:nvPr/>
          </p:nvSpPr>
          <p:spPr>
            <a:xfrm>
              <a:off x="156012" y="95341"/>
              <a:ext cx="1395434" cy="131791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13" name="object 5">
              <a:extLst>
                <a:ext uri="{FF2B5EF4-FFF2-40B4-BE49-F238E27FC236}">
                  <a16:creationId xmlns:a16="http://schemas.microsoft.com/office/drawing/2014/main" xmlns="" id="{2B60D102-ECD5-4C31-9344-431D14D41702}"/>
                </a:ext>
              </a:extLst>
            </p:cNvPr>
            <p:cNvSpPr txBox="1">
              <a:spLocks/>
            </p:cNvSpPr>
            <p:nvPr/>
          </p:nvSpPr>
          <p:spPr>
            <a:xfrm>
              <a:off x="288274" y="322934"/>
              <a:ext cx="1014094" cy="750205"/>
            </a:xfrm>
            <a:prstGeom prst="rect">
              <a:avLst/>
            </a:prstGeom>
            <a:noFill/>
          </p:spPr>
          <p:txBody>
            <a:bodyPr vert="horz" wrap="square" lIns="0" tIns="10287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algn="ctr">
                <a:lnSpc>
                  <a:spcPct val="100000"/>
                </a:lnSpc>
                <a:spcBef>
                  <a:spcPts val="810"/>
                </a:spcBef>
              </a:pPr>
              <a:r>
                <a:rPr lang="en-US" sz="4200" spc="-345" dirty="0">
                  <a:solidFill>
                    <a:schemeClr val="bg1"/>
                  </a:solidFill>
                  <a:latin typeface="Arial"/>
                  <a:cs typeface="Arial"/>
                </a:rPr>
                <a:t>1958</a:t>
              </a:r>
              <a:endParaRPr lang="en-US" sz="4200" dirty="0">
                <a:solidFill>
                  <a:schemeClr val="bg1"/>
                </a:solidFill>
                <a:latin typeface="Arial"/>
                <a:cs typeface="Arial"/>
              </a:endParaRPr>
            </a:p>
          </p:txBody>
        </p:sp>
      </p:grpSp>
    </p:spTree>
    <p:extLst>
      <p:ext uri="{BB962C8B-B14F-4D97-AF65-F5344CB8AC3E}">
        <p14:creationId xmlns:p14="http://schemas.microsoft.com/office/powerpoint/2010/main" val="253870530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
            <a:extLst>
              <a:ext uri="{FF2B5EF4-FFF2-40B4-BE49-F238E27FC236}">
                <a16:creationId xmlns:a16="http://schemas.microsoft.com/office/drawing/2014/main" xmlns="" id="{FF852DD3-1E1E-49EC-999B-531E0036ADE4}"/>
              </a:ext>
            </a:extLst>
          </p:cNvPr>
          <p:cNvSpPr/>
          <p:nvPr/>
        </p:nvSpPr>
        <p:spPr>
          <a:xfrm>
            <a:off x="0" y="-12476"/>
            <a:ext cx="4909929" cy="5155974"/>
          </a:xfrm>
          <a:prstGeom prst="rect">
            <a:avLst/>
          </a:prstGeom>
          <a:blipFill>
            <a:blip r:embed="rId3" cstate="print"/>
            <a:srcRect/>
            <a:stretch>
              <a:fillRect l="-30367" r="-30367"/>
            </a:stretch>
          </a:blipFill>
        </p:spPr>
        <p:txBody>
          <a:bodyPr wrap="square" lIns="0" tIns="0" rIns="0" bIns="0" rtlCol="0"/>
          <a:lstStyle/>
          <a:p>
            <a:endParaRPr sz="1350"/>
          </a:p>
        </p:txBody>
      </p:sp>
      <p:sp>
        <p:nvSpPr>
          <p:cNvPr id="2" name="Slide Number Placeholder 1">
            <a:extLst>
              <a:ext uri="{FF2B5EF4-FFF2-40B4-BE49-F238E27FC236}">
                <a16:creationId xmlns:a16="http://schemas.microsoft.com/office/drawing/2014/main" xmlns="" id="{9F7D61E0-B8C1-48AB-AA91-64498CAC5B4C}"/>
              </a:ext>
            </a:extLst>
          </p:cNvPr>
          <p:cNvSpPr>
            <a:spLocks noGrp="1"/>
          </p:cNvSpPr>
          <p:nvPr>
            <p:ph type="sldNum" sz="quarter" idx="12"/>
          </p:nvPr>
        </p:nvSpPr>
        <p:spPr/>
        <p:txBody>
          <a:bodyPr/>
          <a:lstStyle/>
          <a:p>
            <a:pPr algn="r"/>
            <a:fld id="{D2BDAA76-F283-E243-BDF3-E78992DB9EE0}" type="slidenum">
              <a:rPr lang="en-US" altLang="x-none" smtClean="0"/>
              <a:pPr algn="r"/>
              <a:t>25</a:t>
            </a:fld>
            <a:endParaRPr lang="en-US" altLang="x-none" dirty="0"/>
          </a:p>
        </p:txBody>
      </p:sp>
      <p:sp>
        <p:nvSpPr>
          <p:cNvPr id="9" name="object 9">
            <a:extLst>
              <a:ext uri="{FF2B5EF4-FFF2-40B4-BE49-F238E27FC236}">
                <a16:creationId xmlns:a16="http://schemas.microsoft.com/office/drawing/2014/main" xmlns="" id="{182D99FF-21AA-41F5-9464-2141095767AE}"/>
              </a:ext>
            </a:extLst>
          </p:cNvPr>
          <p:cNvSpPr txBox="1"/>
          <p:nvPr/>
        </p:nvSpPr>
        <p:spPr>
          <a:xfrm>
            <a:off x="5431857" y="2034577"/>
            <a:ext cx="3387157" cy="2603918"/>
          </a:xfrm>
          <a:prstGeom prst="rect">
            <a:avLst/>
          </a:prstGeom>
          <a:noFill/>
        </p:spPr>
        <p:txBody>
          <a:bodyPr vert="horz" wrap="square" lIns="0" tIns="18415" rIns="0" bIns="0" rtlCol="0">
            <a:spAutoFit/>
          </a:bodyPr>
          <a:lstStyle/>
          <a:p>
            <a:pPr marL="285750" indent="-285750" fontAlgn="t">
              <a:buFont typeface="Arial" panose="020B0604020202020204" pitchFamily="34" charset="0"/>
              <a:buChar char="•"/>
            </a:pPr>
            <a:r>
              <a:rPr lang="en-US" sz="1400" spc="5" dirty="0">
                <a:solidFill>
                  <a:schemeClr val="accent6">
                    <a:lumMod val="50000"/>
                  </a:schemeClr>
                </a:solidFill>
                <a:cs typeface="Arial" panose="020B0604020202020204" pitchFamily="34" charset="0"/>
              </a:rPr>
              <a:t>Cognitive </a:t>
            </a:r>
            <a:r>
              <a:rPr lang="en-US" sz="1400" spc="10" dirty="0">
                <a:solidFill>
                  <a:schemeClr val="accent6">
                    <a:lumMod val="50000"/>
                  </a:schemeClr>
                </a:solidFill>
                <a:cs typeface="Arial" panose="020B0604020202020204" pitchFamily="34" charset="0"/>
              </a:rPr>
              <a:t>scientist </a:t>
            </a:r>
            <a:r>
              <a:rPr lang="en-US" sz="1400" dirty="0">
                <a:solidFill>
                  <a:schemeClr val="accent6">
                    <a:lumMod val="50000"/>
                  </a:schemeClr>
                </a:solidFill>
                <a:cs typeface="Arial" panose="020B0604020202020204" pitchFamily="34" charset="0"/>
              </a:rPr>
              <a:t>in </a:t>
            </a:r>
            <a:r>
              <a:rPr lang="en-US" sz="1400" spc="10" dirty="0">
                <a:solidFill>
                  <a:schemeClr val="accent6">
                    <a:lumMod val="50000"/>
                  </a:schemeClr>
                </a:solidFill>
                <a:cs typeface="Arial" panose="020B0604020202020204" pitchFamily="34" charset="0"/>
              </a:rPr>
              <a:t>the </a:t>
            </a:r>
            <a:r>
              <a:rPr lang="en-US" sz="1400" dirty="0">
                <a:solidFill>
                  <a:schemeClr val="accent6">
                    <a:lumMod val="50000"/>
                  </a:schemeClr>
                </a:solidFill>
                <a:cs typeface="Arial" panose="020B0604020202020204" pitchFamily="34" charset="0"/>
              </a:rPr>
              <a:t>field </a:t>
            </a:r>
            <a:r>
              <a:rPr lang="en-US" sz="1400" spc="5" dirty="0">
                <a:solidFill>
                  <a:schemeClr val="accent6">
                    <a:lumMod val="50000"/>
                  </a:schemeClr>
                </a:solidFill>
                <a:cs typeface="Arial" panose="020B0604020202020204" pitchFamily="34" charset="0"/>
              </a:rPr>
              <a:t>of</a:t>
            </a:r>
            <a:r>
              <a:rPr lang="en-US" sz="1400" spc="15" dirty="0">
                <a:solidFill>
                  <a:schemeClr val="accent6">
                    <a:lumMod val="50000"/>
                  </a:schemeClr>
                </a:solidFill>
                <a:cs typeface="Arial" panose="020B0604020202020204" pitchFamily="34" charset="0"/>
              </a:rPr>
              <a:t> </a:t>
            </a:r>
            <a:r>
              <a:rPr lang="en-US" sz="1400" spc="-75" dirty="0">
                <a:solidFill>
                  <a:schemeClr val="accent6">
                    <a:lumMod val="50000"/>
                  </a:schemeClr>
                </a:solidFill>
                <a:cs typeface="Arial" panose="020B0604020202020204" pitchFamily="34" charset="0"/>
              </a:rPr>
              <a:t>AI. </a:t>
            </a:r>
          </a:p>
          <a:p>
            <a:pPr marL="285750" indent="-285750" fontAlgn="t">
              <a:buFont typeface="Arial" panose="020B0604020202020204" pitchFamily="34" charset="0"/>
              <a:buChar char="•"/>
            </a:pPr>
            <a:endParaRPr lang="en-US" sz="1400" spc="-75" dirty="0">
              <a:solidFill>
                <a:schemeClr val="accent6">
                  <a:lumMod val="50000"/>
                </a:schemeClr>
              </a:solidFill>
              <a:cs typeface="Arial" panose="020B0604020202020204" pitchFamily="34" charset="0"/>
            </a:endParaRPr>
          </a:p>
          <a:p>
            <a:pPr marL="285750" indent="-285750" fontAlgn="t">
              <a:buFont typeface="Arial" panose="020B0604020202020204" pitchFamily="34" charset="0"/>
              <a:buChar char="•"/>
            </a:pPr>
            <a:r>
              <a:rPr lang="en-US" sz="1400" spc="35" dirty="0">
                <a:solidFill>
                  <a:schemeClr val="accent6">
                    <a:lumMod val="50000"/>
                  </a:schemeClr>
                </a:solidFill>
                <a:cs typeface="Arial" panose="020B0604020202020204" pitchFamily="34" charset="0"/>
              </a:rPr>
              <a:t>Co-founder </a:t>
            </a:r>
            <a:r>
              <a:rPr lang="en-US" sz="1400" spc="5" dirty="0">
                <a:solidFill>
                  <a:schemeClr val="accent6">
                    <a:lumMod val="50000"/>
                  </a:schemeClr>
                </a:solidFill>
                <a:cs typeface="Arial" panose="020B0604020202020204" pitchFamily="34" charset="0"/>
              </a:rPr>
              <a:t>of </a:t>
            </a:r>
            <a:r>
              <a:rPr lang="en-US" sz="1400" spc="10" dirty="0">
                <a:solidFill>
                  <a:schemeClr val="accent6">
                    <a:lumMod val="50000"/>
                  </a:schemeClr>
                </a:solidFill>
                <a:cs typeface="Arial" panose="020B0604020202020204" pitchFamily="34" charset="0"/>
              </a:rPr>
              <a:t>the </a:t>
            </a:r>
            <a:r>
              <a:rPr lang="en-US" sz="1400" spc="-70" dirty="0">
                <a:solidFill>
                  <a:schemeClr val="accent6">
                    <a:lumMod val="50000"/>
                  </a:schemeClr>
                </a:solidFill>
                <a:cs typeface="Arial" panose="020B0604020202020204" pitchFamily="34" charset="0"/>
              </a:rPr>
              <a:t>MIT </a:t>
            </a:r>
            <a:r>
              <a:rPr lang="en-US" sz="1400" spc="-90" dirty="0">
                <a:solidFill>
                  <a:schemeClr val="accent6">
                    <a:lumMod val="50000"/>
                  </a:schemeClr>
                </a:solidFill>
                <a:cs typeface="Arial" panose="020B0604020202020204" pitchFamily="34" charset="0"/>
              </a:rPr>
              <a:t>AI</a:t>
            </a:r>
            <a:r>
              <a:rPr lang="en-US" sz="1400" spc="35" dirty="0">
                <a:solidFill>
                  <a:schemeClr val="accent6">
                    <a:lumMod val="50000"/>
                  </a:schemeClr>
                </a:solidFill>
                <a:cs typeface="Arial" panose="020B0604020202020204" pitchFamily="34" charset="0"/>
              </a:rPr>
              <a:t> </a:t>
            </a:r>
            <a:r>
              <a:rPr lang="en-US" sz="1400" spc="-15" dirty="0">
                <a:solidFill>
                  <a:schemeClr val="accent6">
                    <a:lumMod val="50000"/>
                  </a:schemeClr>
                </a:solidFill>
                <a:cs typeface="Arial" panose="020B0604020202020204" pitchFamily="34" charset="0"/>
              </a:rPr>
              <a:t>lab. </a:t>
            </a:r>
          </a:p>
          <a:p>
            <a:pPr marL="285750" indent="-285750" fontAlgn="t">
              <a:buFont typeface="Arial" panose="020B0604020202020204" pitchFamily="34" charset="0"/>
              <a:buChar char="•"/>
            </a:pPr>
            <a:endParaRPr lang="en-US" sz="1400" spc="-15" dirty="0">
              <a:solidFill>
                <a:schemeClr val="accent6">
                  <a:lumMod val="50000"/>
                </a:schemeClr>
              </a:solidFill>
              <a:cs typeface="Arial" panose="020B0604020202020204" pitchFamily="34" charset="0"/>
            </a:endParaRPr>
          </a:p>
          <a:p>
            <a:pPr marL="285750" indent="-285750" fontAlgn="t">
              <a:buFont typeface="Arial" panose="020B0604020202020204" pitchFamily="34" charset="0"/>
              <a:buChar char="•"/>
            </a:pPr>
            <a:r>
              <a:rPr lang="en-US" sz="1400" dirty="0">
                <a:solidFill>
                  <a:schemeClr val="accent6">
                    <a:lumMod val="50000"/>
                  </a:schemeClr>
                </a:solidFill>
              </a:rPr>
              <a:t>Published influential book describing </a:t>
            </a:r>
            <a:r>
              <a:rPr lang="en-US" sz="1400" b="1" dirty="0">
                <a:solidFill>
                  <a:schemeClr val="accent2"/>
                </a:solidFill>
              </a:rPr>
              <a:t>fundamental limits of the perceptron</a:t>
            </a:r>
          </a:p>
          <a:p>
            <a:pPr marL="742950" lvl="1" indent="-285750" fontAlgn="t">
              <a:buFont typeface="Arial" panose="020B0604020202020204" pitchFamily="34" charset="0"/>
              <a:buChar char="•"/>
            </a:pPr>
            <a:r>
              <a:rPr lang="en-US" sz="1400" dirty="0">
                <a:solidFill>
                  <a:schemeClr val="accent6">
                    <a:lumMod val="50000"/>
                  </a:schemeClr>
                </a:solidFill>
              </a:rPr>
              <a:t>And all 2-layer neural networks</a:t>
            </a:r>
          </a:p>
          <a:p>
            <a:pPr marL="742950" lvl="1" indent="-285750" fontAlgn="t">
              <a:buFont typeface="Arial" panose="020B0604020202020204" pitchFamily="34" charset="0"/>
              <a:buChar char="•"/>
            </a:pPr>
            <a:r>
              <a:rPr lang="en-US" sz="1400" dirty="0">
                <a:solidFill>
                  <a:schemeClr val="accent6">
                    <a:lumMod val="50000"/>
                  </a:schemeClr>
                </a:solidFill>
              </a:rPr>
              <a:t>And has since been proven incorrect.</a:t>
            </a:r>
          </a:p>
          <a:p>
            <a:pPr lvl="1" fontAlgn="t"/>
            <a:endParaRPr lang="en-US" sz="1400" dirty="0">
              <a:solidFill>
                <a:schemeClr val="accent6">
                  <a:lumMod val="50000"/>
                </a:schemeClr>
              </a:solidFill>
            </a:endParaRPr>
          </a:p>
          <a:p>
            <a:pPr marL="285750" indent="-285750" fontAlgn="t">
              <a:buFont typeface="Arial" panose="020B0604020202020204" pitchFamily="34" charset="0"/>
              <a:buChar char="•"/>
            </a:pPr>
            <a:r>
              <a:rPr lang="en-US" sz="1400" dirty="0">
                <a:solidFill>
                  <a:schemeClr val="accent2"/>
                </a:solidFill>
                <a:cs typeface="Arial" panose="020B0604020202020204" pitchFamily="34" charset="0"/>
              </a:rPr>
              <a:t>Marks the beginning of the </a:t>
            </a:r>
            <a:r>
              <a:rPr lang="en-US" sz="1400" b="1" dirty="0">
                <a:solidFill>
                  <a:schemeClr val="accent2"/>
                </a:solidFill>
                <a:cs typeface="Arial" panose="020B0604020202020204" pitchFamily="34" charset="0"/>
              </a:rPr>
              <a:t>Neural Net Winter</a:t>
            </a:r>
          </a:p>
        </p:txBody>
      </p:sp>
      <p:pic>
        <p:nvPicPr>
          <p:cNvPr id="14" name="Picture 13" descr="A close up of a logo&#10;&#10;Description generated with very high confidence">
            <a:extLst>
              <a:ext uri="{FF2B5EF4-FFF2-40B4-BE49-F238E27FC236}">
                <a16:creationId xmlns:a16="http://schemas.microsoft.com/office/drawing/2014/main" xmlns="" id="{508D1D0C-73A4-41C2-9515-F52CE37D56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2903" y="210372"/>
            <a:ext cx="379905" cy="246118"/>
          </a:xfrm>
          <a:prstGeom prst="rect">
            <a:avLst/>
          </a:prstGeom>
        </p:spPr>
      </p:pic>
      <p:sp>
        <p:nvSpPr>
          <p:cNvPr id="15" name="object 19">
            <a:extLst>
              <a:ext uri="{FF2B5EF4-FFF2-40B4-BE49-F238E27FC236}">
                <a16:creationId xmlns:a16="http://schemas.microsoft.com/office/drawing/2014/main" xmlns="" id="{327DFF8D-7A22-4477-92DB-91579818D7EA}"/>
              </a:ext>
            </a:extLst>
          </p:cNvPr>
          <p:cNvSpPr txBox="1">
            <a:spLocks/>
          </p:cNvSpPr>
          <p:nvPr/>
        </p:nvSpPr>
        <p:spPr>
          <a:xfrm>
            <a:off x="5497499" y="596654"/>
            <a:ext cx="3090711" cy="751488"/>
          </a:xfrm>
          <a:prstGeom prst="rect">
            <a:avLst/>
          </a:prstGeom>
        </p:spPr>
        <p:txBody>
          <a:bodyPr vert="horz" wrap="square" lIns="0" tIns="1270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marL="12700" algn="ctr">
              <a:lnSpc>
                <a:spcPct val="100000"/>
              </a:lnSpc>
              <a:spcBef>
                <a:spcPts val="100"/>
              </a:spcBef>
            </a:pPr>
            <a:r>
              <a:rPr lang="en-US" b="0" spc="45" dirty="0">
                <a:solidFill>
                  <a:srgbClr val="0070C0"/>
                </a:solidFill>
                <a:cs typeface="Arial" charset="0"/>
              </a:rPr>
              <a:t>“Will robots inherit the earth? Yes, but they will be our children.</a:t>
            </a:r>
            <a:r>
              <a:rPr lang="en-US" b="0" spc="55" dirty="0">
                <a:solidFill>
                  <a:srgbClr val="0070C0"/>
                </a:solidFill>
                <a:cs typeface="Arial" charset="0"/>
              </a:rPr>
              <a:t>”</a:t>
            </a:r>
            <a:endParaRPr lang="en-US" b="0" dirty="0">
              <a:solidFill>
                <a:srgbClr val="0070C0"/>
              </a:solidFill>
              <a:cs typeface="Arial" charset="0"/>
            </a:endParaRPr>
          </a:p>
        </p:txBody>
      </p:sp>
      <p:sp>
        <p:nvSpPr>
          <p:cNvPr id="16" name="TextBox 15">
            <a:extLst>
              <a:ext uri="{FF2B5EF4-FFF2-40B4-BE49-F238E27FC236}">
                <a16:creationId xmlns:a16="http://schemas.microsoft.com/office/drawing/2014/main" xmlns="" id="{02B9268E-B7AC-4911-BC5C-EE333AE5EDEE}"/>
              </a:ext>
            </a:extLst>
          </p:cNvPr>
          <p:cNvSpPr txBox="1"/>
          <p:nvPr/>
        </p:nvSpPr>
        <p:spPr>
          <a:xfrm>
            <a:off x="6197793" y="1421437"/>
            <a:ext cx="1690124" cy="446276"/>
          </a:xfrm>
          <a:prstGeom prst="rect">
            <a:avLst/>
          </a:prstGeom>
          <a:noFill/>
        </p:spPr>
        <p:txBody>
          <a:bodyPr wrap="square" rtlCol="0">
            <a:spAutoFit/>
          </a:bodyPr>
          <a:lstStyle/>
          <a:p>
            <a:pPr algn="ctr">
              <a:buClr>
                <a:srgbClr val="CC0000"/>
              </a:buClr>
              <a:buSzPct val="110000"/>
            </a:pPr>
            <a:r>
              <a:rPr lang="en-US" sz="1200" b="1" dirty="0">
                <a:gradFill>
                  <a:gsLst>
                    <a:gs pos="0">
                      <a:schemeClr val="tx1"/>
                    </a:gs>
                    <a:gs pos="98000">
                      <a:schemeClr val="tx1"/>
                    </a:gs>
                  </a:gsLst>
                  <a:lin ang="5400000" scaled="0"/>
                </a:gradFill>
                <a:latin typeface="Arial" panose="020B0604020202020204" pitchFamily="34" charset="0"/>
                <a:cs typeface="Arial" panose="020B0604020202020204" pitchFamily="34" charset="0"/>
              </a:rPr>
              <a:t>Marvin Minsky</a:t>
            </a:r>
          </a:p>
          <a:p>
            <a:pPr algn="ctr">
              <a:buClr>
                <a:srgbClr val="CC0000"/>
              </a:buClr>
              <a:buSzPct val="110000"/>
            </a:pPr>
            <a:r>
              <a:rPr lang="en-US" sz="1000" dirty="0">
                <a:gradFill>
                  <a:gsLst>
                    <a:gs pos="0">
                      <a:schemeClr val="tx1"/>
                    </a:gs>
                    <a:gs pos="98000">
                      <a:schemeClr val="tx1"/>
                    </a:gs>
                  </a:gsLst>
                  <a:lin ang="5400000" scaled="0"/>
                </a:gradFill>
                <a:latin typeface="Arial" panose="020B0604020202020204" pitchFamily="34" charset="0"/>
                <a:cs typeface="Arial" panose="020B0604020202020204" pitchFamily="34" charset="0"/>
              </a:rPr>
              <a:t>Cognitive Scientist</a:t>
            </a:r>
          </a:p>
        </p:txBody>
      </p:sp>
      <p:grpSp>
        <p:nvGrpSpPr>
          <p:cNvPr id="12" name="Group 11">
            <a:extLst>
              <a:ext uri="{FF2B5EF4-FFF2-40B4-BE49-F238E27FC236}">
                <a16:creationId xmlns:a16="http://schemas.microsoft.com/office/drawing/2014/main" xmlns="" id="{C922E093-E82F-435E-9701-033884B1C88E}"/>
              </a:ext>
            </a:extLst>
          </p:cNvPr>
          <p:cNvGrpSpPr/>
          <p:nvPr/>
        </p:nvGrpSpPr>
        <p:grpSpPr>
          <a:xfrm>
            <a:off x="65398" y="62649"/>
            <a:ext cx="1395434" cy="1317910"/>
            <a:chOff x="156012" y="95341"/>
            <a:chExt cx="1395434" cy="1317910"/>
          </a:xfrm>
        </p:grpSpPr>
        <p:sp>
          <p:nvSpPr>
            <p:cNvPr id="13" name="Oval 12">
              <a:extLst>
                <a:ext uri="{FF2B5EF4-FFF2-40B4-BE49-F238E27FC236}">
                  <a16:creationId xmlns:a16="http://schemas.microsoft.com/office/drawing/2014/main" xmlns="" id="{943E2D4E-48F3-47F1-BB86-44430E599537}"/>
                </a:ext>
              </a:extLst>
            </p:cNvPr>
            <p:cNvSpPr/>
            <p:nvPr/>
          </p:nvSpPr>
          <p:spPr>
            <a:xfrm>
              <a:off x="156012" y="95341"/>
              <a:ext cx="1395434" cy="131791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17" name="object 5">
              <a:extLst>
                <a:ext uri="{FF2B5EF4-FFF2-40B4-BE49-F238E27FC236}">
                  <a16:creationId xmlns:a16="http://schemas.microsoft.com/office/drawing/2014/main" xmlns="" id="{13A05780-0158-427D-8CA8-06505C09EC8E}"/>
                </a:ext>
              </a:extLst>
            </p:cNvPr>
            <p:cNvSpPr txBox="1">
              <a:spLocks/>
            </p:cNvSpPr>
            <p:nvPr/>
          </p:nvSpPr>
          <p:spPr>
            <a:xfrm>
              <a:off x="288274" y="322934"/>
              <a:ext cx="1014094" cy="750205"/>
            </a:xfrm>
            <a:prstGeom prst="rect">
              <a:avLst/>
            </a:prstGeom>
            <a:noFill/>
          </p:spPr>
          <p:txBody>
            <a:bodyPr vert="horz" wrap="square" lIns="0" tIns="10287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algn="ctr">
                <a:lnSpc>
                  <a:spcPct val="100000"/>
                </a:lnSpc>
                <a:spcBef>
                  <a:spcPts val="810"/>
                </a:spcBef>
              </a:pPr>
              <a:r>
                <a:rPr lang="en-US" sz="4200" spc="-345" dirty="0">
                  <a:solidFill>
                    <a:schemeClr val="bg1"/>
                  </a:solidFill>
                  <a:latin typeface="Arial"/>
                  <a:cs typeface="Arial"/>
                </a:rPr>
                <a:t>1969</a:t>
              </a:r>
              <a:endParaRPr lang="en-US" sz="4200" dirty="0">
                <a:solidFill>
                  <a:schemeClr val="bg1"/>
                </a:solidFill>
                <a:latin typeface="Arial"/>
                <a:cs typeface="Arial"/>
              </a:endParaRPr>
            </a:p>
          </p:txBody>
        </p:sp>
      </p:grpSp>
    </p:spTree>
    <p:extLst>
      <p:ext uri="{BB962C8B-B14F-4D97-AF65-F5344CB8AC3E}">
        <p14:creationId xmlns:p14="http://schemas.microsoft.com/office/powerpoint/2010/main" val="346849947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xmlns="" id="{88500A61-F89A-461E-894B-115150044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25" t="23548" r="27608"/>
          <a:stretch/>
        </p:blipFill>
        <p:spPr bwMode="auto">
          <a:xfrm>
            <a:off x="-23480" y="0"/>
            <a:ext cx="485419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xmlns="" id="{9F7D61E0-B8C1-48AB-AA91-64498CAC5B4C}"/>
              </a:ext>
            </a:extLst>
          </p:cNvPr>
          <p:cNvSpPr>
            <a:spLocks noGrp="1"/>
          </p:cNvSpPr>
          <p:nvPr>
            <p:ph type="sldNum" sz="quarter" idx="12"/>
          </p:nvPr>
        </p:nvSpPr>
        <p:spPr/>
        <p:txBody>
          <a:bodyPr/>
          <a:lstStyle/>
          <a:p>
            <a:pPr algn="r"/>
            <a:fld id="{D2BDAA76-F283-E243-BDF3-E78992DB9EE0}" type="slidenum">
              <a:rPr lang="en-US" altLang="x-none" smtClean="0"/>
              <a:pPr algn="r"/>
              <a:t>26</a:t>
            </a:fld>
            <a:endParaRPr lang="en-US" altLang="x-none" dirty="0"/>
          </a:p>
        </p:txBody>
      </p:sp>
      <p:sp>
        <p:nvSpPr>
          <p:cNvPr id="7" name="Text Placeholder 2">
            <a:extLst>
              <a:ext uri="{FF2B5EF4-FFF2-40B4-BE49-F238E27FC236}">
                <a16:creationId xmlns:a16="http://schemas.microsoft.com/office/drawing/2014/main" xmlns="" id="{2FD75443-BBB5-4E3B-A6EC-687A161C5AB6}"/>
              </a:ext>
            </a:extLst>
          </p:cNvPr>
          <p:cNvSpPr txBox="1">
            <a:spLocks/>
          </p:cNvSpPr>
          <p:nvPr/>
        </p:nvSpPr>
        <p:spPr>
          <a:xfrm>
            <a:off x="4992711" y="325090"/>
            <a:ext cx="4076178" cy="437632"/>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chemeClr val="accent2"/>
                </a:solidFill>
              </a:rPr>
              <a:t>Neural Networks Breakthrough</a:t>
            </a:r>
          </a:p>
        </p:txBody>
      </p:sp>
      <p:sp>
        <p:nvSpPr>
          <p:cNvPr id="9" name="object 9">
            <a:extLst>
              <a:ext uri="{FF2B5EF4-FFF2-40B4-BE49-F238E27FC236}">
                <a16:creationId xmlns:a16="http://schemas.microsoft.com/office/drawing/2014/main" xmlns="" id="{182D99FF-21AA-41F5-9464-2141095767AE}"/>
              </a:ext>
            </a:extLst>
          </p:cNvPr>
          <p:cNvSpPr txBox="1"/>
          <p:nvPr/>
        </p:nvSpPr>
        <p:spPr>
          <a:xfrm>
            <a:off x="5320003" y="1165060"/>
            <a:ext cx="3748886" cy="3314369"/>
          </a:xfrm>
          <a:prstGeom prst="rect">
            <a:avLst/>
          </a:prstGeom>
          <a:noFill/>
        </p:spPr>
        <p:txBody>
          <a:bodyPr vert="horz" wrap="square" lIns="0" tIns="18415" rIns="0" bIns="0" rtlCol="0">
            <a:spAutoFit/>
          </a:bodyPr>
          <a:lstStyle/>
          <a:p>
            <a:pPr marL="285750" indent="-285750">
              <a:spcBef>
                <a:spcPts val="145"/>
              </a:spcBef>
              <a:buFont typeface="Arial" panose="020B0604020202020204" pitchFamily="34" charset="0"/>
              <a:buChar char="•"/>
            </a:pPr>
            <a:r>
              <a:rPr lang="en-US" sz="1400" spc="-45" dirty="0">
                <a:solidFill>
                  <a:schemeClr val="accent6">
                    <a:lumMod val="50000"/>
                  </a:schemeClr>
                </a:solidFill>
                <a:latin typeface="Arial" charset="0"/>
                <a:ea typeface="Arial" charset="0"/>
                <a:cs typeface="Arial" charset="0"/>
              </a:rPr>
              <a:t>In </a:t>
            </a:r>
            <a:r>
              <a:rPr lang="en-US" sz="1400" spc="10" dirty="0">
                <a:solidFill>
                  <a:schemeClr val="accent6">
                    <a:lumMod val="50000"/>
                  </a:schemeClr>
                </a:solidFill>
                <a:latin typeface="Arial" charset="0"/>
                <a:ea typeface="Arial" charset="0"/>
                <a:cs typeface="Arial" charset="0"/>
              </a:rPr>
              <a:t>the </a:t>
            </a:r>
            <a:r>
              <a:rPr lang="en-US" sz="1400" dirty="0">
                <a:solidFill>
                  <a:schemeClr val="accent6">
                    <a:lumMod val="50000"/>
                  </a:schemeClr>
                </a:solidFill>
                <a:latin typeface="Arial" charset="0"/>
                <a:ea typeface="Arial" charset="0"/>
                <a:cs typeface="Arial" charset="0"/>
              </a:rPr>
              <a:t>mid </a:t>
            </a:r>
            <a:r>
              <a:rPr lang="en-US" sz="1400" spc="-60" dirty="0">
                <a:solidFill>
                  <a:schemeClr val="accent6">
                    <a:lumMod val="50000"/>
                  </a:schemeClr>
                </a:solidFill>
                <a:latin typeface="Arial" charset="0"/>
                <a:ea typeface="Arial" charset="0"/>
                <a:cs typeface="Arial" charset="0"/>
              </a:rPr>
              <a:t>1980’s </a:t>
            </a:r>
            <a:r>
              <a:rPr lang="en-US" sz="1400" dirty="0">
                <a:solidFill>
                  <a:schemeClr val="accent6">
                    <a:lumMod val="50000"/>
                  </a:schemeClr>
                </a:solidFill>
                <a:latin typeface="Arial" charset="0"/>
                <a:ea typeface="Arial" charset="0"/>
                <a:cs typeface="Arial" charset="0"/>
              </a:rPr>
              <a:t>multiple</a:t>
            </a:r>
            <a:r>
              <a:rPr lang="en-US" sz="1400" spc="105" dirty="0">
                <a:solidFill>
                  <a:schemeClr val="accent6">
                    <a:lumMod val="50000"/>
                  </a:schemeClr>
                </a:solidFill>
                <a:latin typeface="Arial" charset="0"/>
                <a:ea typeface="Arial" charset="0"/>
                <a:cs typeface="Arial" charset="0"/>
              </a:rPr>
              <a:t> </a:t>
            </a:r>
            <a:r>
              <a:rPr lang="en-US" sz="1400" spc="10" dirty="0">
                <a:solidFill>
                  <a:schemeClr val="accent6">
                    <a:lumMod val="50000"/>
                  </a:schemeClr>
                </a:solidFill>
                <a:latin typeface="Arial" charset="0"/>
                <a:ea typeface="Arial" charset="0"/>
                <a:cs typeface="Arial" charset="0"/>
              </a:rPr>
              <a:t>people </a:t>
            </a:r>
            <a:r>
              <a:rPr lang="en-US" sz="1400" spc="5" dirty="0">
                <a:solidFill>
                  <a:schemeClr val="accent6">
                    <a:lumMod val="50000"/>
                  </a:schemeClr>
                </a:solidFill>
                <a:latin typeface="Arial" charset="0"/>
                <a:ea typeface="Arial" charset="0"/>
                <a:cs typeface="Arial" charset="0"/>
              </a:rPr>
              <a:t>independently </a:t>
            </a:r>
            <a:r>
              <a:rPr lang="en-US" sz="1400" spc="-5" dirty="0">
                <a:solidFill>
                  <a:schemeClr val="accent6">
                    <a:lumMod val="50000"/>
                  </a:schemeClr>
                </a:solidFill>
                <a:latin typeface="Arial" charset="0"/>
                <a:ea typeface="Arial" charset="0"/>
                <a:cs typeface="Arial" charset="0"/>
              </a:rPr>
              <a:t>(re)discovered</a:t>
            </a:r>
            <a:r>
              <a:rPr lang="en-US" sz="1400" spc="25" dirty="0">
                <a:solidFill>
                  <a:schemeClr val="accent6">
                    <a:lumMod val="50000"/>
                  </a:schemeClr>
                </a:solidFill>
                <a:latin typeface="Arial" charset="0"/>
                <a:ea typeface="Arial" charset="0"/>
                <a:cs typeface="Arial" charset="0"/>
              </a:rPr>
              <a:t> </a:t>
            </a:r>
            <a:r>
              <a:rPr lang="en-US" sz="1400" spc="15" dirty="0">
                <a:solidFill>
                  <a:schemeClr val="accent6">
                    <a:lumMod val="50000"/>
                  </a:schemeClr>
                </a:solidFill>
                <a:latin typeface="Arial" charset="0"/>
                <a:ea typeface="Arial" charset="0"/>
                <a:cs typeface="Arial" charset="0"/>
              </a:rPr>
              <a:t>the </a:t>
            </a:r>
            <a:r>
              <a:rPr lang="en-US" sz="1400" spc="60" dirty="0">
                <a:solidFill>
                  <a:schemeClr val="accent6">
                    <a:lumMod val="50000"/>
                  </a:schemeClr>
                </a:solidFill>
                <a:latin typeface="Arial" charset="0"/>
                <a:ea typeface="Arial" charset="0"/>
                <a:cs typeface="Arial" charset="0"/>
              </a:rPr>
              <a:t>Backpropagation</a:t>
            </a:r>
            <a:r>
              <a:rPr lang="en-US" sz="1400" spc="-75" dirty="0">
                <a:solidFill>
                  <a:schemeClr val="accent6">
                    <a:lumMod val="50000"/>
                  </a:schemeClr>
                </a:solidFill>
                <a:latin typeface="Arial" charset="0"/>
                <a:ea typeface="Arial" charset="0"/>
                <a:cs typeface="Arial" charset="0"/>
              </a:rPr>
              <a:t> </a:t>
            </a:r>
            <a:r>
              <a:rPr lang="en-US" sz="1400" spc="25" dirty="0">
                <a:solidFill>
                  <a:schemeClr val="accent6">
                    <a:lumMod val="50000"/>
                  </a:schemeClr>
                </a:solidFill>
                <a:latin typeface="Arial" charset="0"/>
                <a:ea typeface="Arial" charset="0"/>
                <a:cs typeface="Arial" charset="0"/>
              </a:rPr>
              <a:t>algorithm. </a:t>
            </a:r>
          </a:p>
          <a:p>
            <a:pPr marL="285750" indent="-285750">
              <a:spcBef>
                <a:spcPts val="145"/>
              </a:spcBef>
              <a:buFont typeface="Arial" panose="020B0604020202020204" pitchFamily="34" charset="0"/>
              <a:buChar char="•"/>
            </a:pPr>
            <a:endParaRPr lang="en-US" sz="1400" spc="25" dirty="0">
              <a:solidFill>
                <a:schemeClr val="accent6">
                  <a:lumMod val="50000"/>
                </a:schemeClr>
              </a:solidFill>
              <a:latin typeface="Arial" charset="0"/>
              <a:ea typeface="Arial" charset="0"/>
              <a:cs typeface="Arial" charset="0"/>
            </a:endParaRPr>
          </a:p>
          <a:p>
            <a:pPr marL="285750" indent="-285750">
              <a:spcBef>
                <a:spcPts val="145"/>
              </a:spcBef>
              <a:buFont typeface="Arial" panose="020B0604020202020204" pitchFamily="34" charset="0"/>
              <a:buChar char="•"/>
            </a:pPr>
            <a:r>
              <a:rPr lang="en-US" sz="1400" dirty="0">
                <a:solidFill>
                  <a:schemeClr val="accent6">
                    <a:lumMod val="50000"/>
                  </a:schemeClr>
                </a:solidFill>
                <a:latin typeface="Arial" charset="0"/>
                <a:ea typeface="Arial" charset="0"/>
                <a:cs typeface="Arial" charset="0"/>
              </a:rPr>
              <a:t>Allowed </a:t>
            </a:r>
            <a:r>
              <a:rPr lang="en-US" sz="1400" spc="25" dirty="0">
                <a:solidFill>
                  <a:schemeClr val="accent6">
                    <a:lumMod val="50000"/>
                  </a:schemeClr>
                </a:solidFill>
                <a:latin typeface="Arial" charset="0"/>
                <a:ea typeface="Arial" charset="0"/>
                <a:cs typeface="Arial" charset="0"/>
              </a:rPr>
              <a:t>more </a:t>
            </a:r>
            <a:r>
              <a:rPr lang="en-US" sz="1400" b="1" spc="15" dirty="0">
                <a:solidFill>
                  <a:schemeClr val="accent2"/>
                </a:solidFill>
                <a:latin typeface="Arial" charset="0"/>
                <a:ea typeface="Arial" charset="0"/>
                <a:cs typeface="Arial" charset="0"/>
              </a:rPr>
              <a:t>powerful</a:t>
            </a:r>
            <a:r>
              <a:rPr lang="en-US" sz="1400" b="1" spc="-5" dirty="0">
                <a:solidFill>
                  <a:schemeClr val="accent2"/>
                </a:solidFill>
                <a:latin typeface="Arial" charset="0"/>
                <a:ea typeface="Arial" charset="0"/>
                <a:cs typeface="Arial" charset="0"/>
              </a:rPr>
              <a:t> </a:t>
            </a:r>
            <a:r>
              <a:rPr lang="en-US" sz="1400" b="1" spc="5" dirty="0">
                <a:solidFill>
                  <a:schemeClr val="accent2"/>
                </a:solidFill>
                <a:latin typeface="Arial" charset="0"/>
                <a:ea typeface="Arial" charset="0"/>
                <a:cs typeface="Arial" charset="0"/>
              </a:rPr>
              <a:t>neural </a:t>
            </a:r>
            <a:r>
              <a:rPr lang="en-US" sz="1400" b="1" spc="25" dirty="0">
                <a:solidFill>
                  <a:schemeClr val="accent2"/>
                </a:solidFill>
                <a:latin typeface="Arial" charset="0"/>
                <a:ea typeface="Arial" charset="0"/>
                <a:cs typeface="Arial" charset="0"/>
              </a:rPr>
              <a:t>networks </a:t>
            </a:r>
            <a:r>
              <a:rPr lang="en-US" sz="1400" spc="10" dirty="0">
                <a:solidFill>
                  <a:schemeClr val="accent6">
                    <a:lumMod val="50000"/>
                  </a:schemeClr>
                </a:solidFill>
                <a:latin typeface="Arial" charset="0"/>
                <a:ea typeface="Arial" charset="0"/>
                <a:cs typeface="Arial" charset="0"/>
              </a:rPr>
              <a:t>with </a:t>
            </a:r>
            <a:r>
              <a:rPr lang="en-US" sz="1400" spc="50" dirty="0">
                <a:solidFill>
                  <a:schemeClr val="accent6">
                    <a:lumMod val="50000"/>
                  </a:schemeClr>
                </a:solidFill>
                <a:latin typeface="Arial" charset="0"/>
                <a:ea typeface="Arial" charset="0"/>
                <a:cs typeface="Arial" charset="0"/>
              </a:rPr>
              <a:t>hidden </a:t>
            </a:r>
            <a:r>
              <a:rPr lang="en-US" sz="1400" spc="25" dirty="0">
                <a:solidFill>
                  <a:schemeClr val="accent6">
                    <a:lumMod val="50000"/>
                  </a:schemeClr>
                </a:solidFill>
                <a:latin typeface="Arial" charset="0"/>
                <a:ea typeface="Arial" charset="0"/>
                <a:cs typeface="Arial" charset="0"/>
              </a:rPr>
              <a:t>layers </a:t>
            </a:r>
            <a:r>
              <a:rPr lang="en-US" sz="1400" b="1" spc="5" dirty="0">
                <a:solidFill>
                  <a:schemeClr val="accent2"/>
                </a:solidFill>
                <a:latin typeface="Arial" charset="0"/>
                <a:ea typeface="Arial" charset="0"/>
                <a:cs typeface="Arial" charset="0"/>
              </a:rPr>
              <a:t>to</a:t>
            </a:r>
            <a:r>
              <a:rPr lang="en-US" sz="1400" b="1" spc="-95" dirty="0">
                <a:solidFill>
                  <a:schemeClr val="accent2"/>
                </a:solidFill>
                <a:latin typeface="Arial" charset="0"/>
                <a:ea typeface="Arial" charset="0"/>
                <a:cs typeface="Arial" charset="0"/>
              </a:rPr>
              <a:t> </a:t>
            </a:r>
            <a:r>
              <a:rPr lang="en-US" sz="1400" b="1" spc="10" dirty="0">
                <a:solidFill>
                  <a:schemeClr val="accent2"/>
                </a:solidFill>
                <a:latin typeface="Arial" charset="0"/>
                <a:ea typeface="Arial" charset="0"/>
                <a:cs typeface="Arial" charset="0"/>
              </a:rPr>
              <a:t>be </a:t>
            </a:r>
            <a:r>
              <a:rPr lang="en-US" sz="1400" b="1" spc="5" dirty="0">
                <a:solidFill>
                  <a:schemeClr val="accent2"/>
                </a:solidFill>
                <a:latin typeface="Arial" charset="0"/>
                <a:ea typeface="Arial" charset="0"/>
                <a:cs typeface="Arial" charset="0"/>
              </a:rPr>
              <a:t>trained</a:t>
            </a:r>
            <a:r>
              <a:rPr lang="en-US" sz="1400" spc="5" dirty="0">
                <a:solidFill>
                  <a:schemeClr val="accent6">
                    <a:lumMod val="50000"/>
                  </a:schemeClr>
                </a:solidFill>
                <a:latin typeface="Arial" charset="0"/>
                <a:ea typeface="Arial" charset="0"/>
                <a:cs typeface="Arial" charset="0"/>
              </a:rPr>
              <a:t>.</a:t>
            </a:r>
          </a:p>
          <a:p>
            <a:pPr marL="285750" indent="-285750">
              <a:spcBef>
                <a:spcPts val="145"/>
              </a:spcBef>
              <a:buFont typeface="Arial" panose="020B0604020202020204" pitchFamily="34" charset="0"/>
              <a:buChar char="•"/>
            </a:pPr>
            <a:endParaRPr lang="en-US" sz="1400" spc="5" dirty="0">
              <a:solidFill>
                <a:schemeClr val="accent6">
                  <a:lumMod val="50000"/>
                </a:schemeClr>
              </a:solidFill>
              <a:latin typeface="Arial" charset="0"/>
              <a:ea typeface="Arial" charset="0"/>
              <a:cs typeface="Arial" charset="0"/>
            </a:endParaRPr>
          </a:p>
          <a:p>
            <a:pPr marL="285750" indent="-285750">
              <a:spcBef>
                <a:spcPts val="145"/>
              </a:spcBef>
              <a:buFont typeface="Arial" panose="020B0604020202020204" pitchFamily="34" charset="0"/>
              <a:buChar char="•"/>
            </a:pPr>
            <a:r>
              <a:rPr lang="en-US" sz="1400" dirty="0">
                <a:solidFill>
                  <a:schemeClr val="accent2"/>
                </a:solidFill>
              </a:rPr>
              <a:t>Geoffrey Hinton </a:t>
            </a:r>
            <a:r>
              <a:rPr lang="en-US" sz="1400" dirty="0"/>
              <a:t>father of modern AI leads research into </a:t>
            </a:r>
            <a:r>
              <a:rPr lang="en-US" sz="1400" i="1" dirty="0"/>
              <a:t>backpropagation </a:t>
            </a:r>
            <a:r>
              <a:rPr lang="en-US" sz="1400" dirty="0"/>
              <a:t>or self-learning</a:t>
            </a:r>
            <a:endParaRPr lang="en-US" sz="1400" spc="5" dirty="0">
              <a:solidFill>
                <a:schemeClr val="accent6">
                  <a:lumMod val="50000"/>
                </a:schemeClr>
              </a:solidFill>
              <a:latin typeface="Arial" charset="0"/>
              <a:ea typeface="Arial" charset="0"/>
              <a:cs typeface="Arial" charset="0"/>
            </a:endParaRPr>
          </a:p>
          <a:p>
            <a:pPr marL="285750" indent="-285750">
              <a:spcBef>
                <a:spcPts val="145"/>
              </a:spcBef>
              <a:buFont typeface="Arial" panose="020B0604020202020204" pitchFamily="34" charset="0"/>
              <a:buChar char="•"/>
            </a:pPr>
            <a:endParaRPr lang="en-US" sz="1400" spc="5" dirty="0">
              <a:solidFill>
                <a:schemeClr val="accent6">
                  <a:lumMod val="50000"/>
                </a:schemeClr>
              </a:solidFill>
              <a:latin typeface="Arial" charset="0"/>
              <a:ea typeface="Arial" charset="0"/>
              <a:cs typeface="Arial" charset="0"/>
            </a:endParaRPr>
          </a:p>
          <a:p>
            <a:pPr marL="285750" indent="-285750" fontAlgn="t">
              <a:buFont typeface="Arial" panose="020B0604020202020204" pitchFamily="34" charset="0"/>
              <a:buChar char="•"/>
            </a:pPr>
            <a:r>
              <a:rPr lang="en-US" sz="1400" dirty="0">
                <a:solidFill>
                  <a:schemeClr val="accent6">
                    <a:lumMod val="50000"/>
                  </a:schemeClr>
                </a:solidFill>
                <a:latin typeface="Arial" charset="0"/>
                <a:ea typeface="Arial" charset="0"/>
                <a:cs typeface="Arial" charset="0"/>
              </a:rPr>
              <a:t>Reinvigorated research; many people excited about </a:t>
            </a:r>
            <a:r>
              <a:rPr lang="en-US" sz="1400" b="1" dirty="0">
                <a:solidFill>
                  <a:schemeClr val="accent2"/>
                </a:solidFill>
                <a:latin typeface="Arial" charset="0"/>
                <a:ea typeface="Arial" charset="0"/>
                <a:cs typeface="Arial" charset="0"/>
              </a:rPr>
              <a:t>Neural Nets as model for the mind/brain</a:t>
            </a:r>
            <a:r>
              <a:rPr lang="en-US" sz="1400" dirty="0">
                <a:solidFill>
                  <a:schemeClr val="accent6">
                    <a:lumMod val="50000"/>
                  </a:schemeClr>
                </a:solidFill>
                <a:latin typeface="Arial" charset="0"/>
                <a:ea typeface="Arial" charset="0"/>
                <a:cs typeface="Arial" charset="0"/>
              </a:rPr>
              <a:t> (connectionism) &amp; </a:t>
            </a:r>
            <a:r>
              <a:rPr lang="en-US" sz="1400" b="1" dirty="0">
                <a:solidFill>
                  <a:schemeClr val="accent2"/>
                </a:solidFill>
                <a:latin typeface="Arial" charset="0"/>
                <a:ea typeface="Arial" charset="0"/>
                <a:cs typeface="Arial" charset="0"/>
              </a:rPr>
              <a:t>commercial applications</a:t>
            </a:r>
            <a:r>
              <a:rPr lang="en-US" sz="1400" dirty="0">
                <a:solidFill>
                  <a:schemeClr val="accent6">
                    <a:lumMod val="50000"/>
                  </a:schemeClr>
                </a:solidFill>
                <a:latin typeface="Arial" charset="0"/>
                <a:ea typeface="Arial" charset="0"/>
                <a:cs typeface="Arial" charset="0"/>
              </a:rPr>
              <a:t>.</a:t>
            </a:r>
          </a:p>
        </p:txBody>
      </p:sp>
      <p:grpSp>
        <p:nvGrpSpPr>
          <p:cNvPr id="15" name="Group 14">
            <a:extLst>
              <a:ext uri="{FF2B5EF4-FFF2-40B4-BE49-F238E27FC236}">
                <a16:creationId xmlns:a16="http://schemas.microsoft.com/office/drawing/2014/main" xmlns="" id="{AF543CC8-2487-485A-AD9B-9279DA0576BC}"/>
              </a:ext>
            </a:extLst>
          </p:cNvPr>
          <p:cNvGrpSpPr/>
          <p:nvPr/>
        </p:nvGrpSpPr>
        <p:grpSpPr>
          <a:xfrm>
            <a:off x="65398" y="62649"/>
            <a:ext cx="1395434" cy="1317910"/>
            <a:chOff x="156012" y="95341"/>
            <a:chExt cx="1395434" cy="1317910"/>
          </a:xfrm>
        </p:grpSpPr>
        <p:sp>
          <p:nvSpPr>
            <p:cNvPr id="16" name="Oval 15">
              <a:extLst>
                <a:ext uri="{FF2B5EF4-FFF2-40B4-BE49-F238E27FC236}">
                  <a16:creationId xmlns:a16="http://schemas.microsoft.com/office/drawing/2014/main" xmlns="" id="{E4F409BE-609E-4780-A019-BA5D8F8EC82F}"/>
                </a:ext>
              </a:extLst>
            </p:cNvPr>
            <p:cNvSpPr/>
            <p:nvPr/>
          </p:nvSpPr>
          <p:spPr>
            <a:xfrm>
              <a:off x="156012" y="95341"/>
              <a:ext cx="1395434" cy="131791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17" name="object 5">
              <a:extLst>
                <a:ext uri="{FF2B5EF4-FFF2-40B4-BE49-F238E27FC236}">
                  <a16:creationId xmlns:a16="http://schemas.microsoft.com/office/drawing/2014/main" xmlns="" id="{01CB1547-D49D-4165-B916-6E0A54C2460A}"/>
                </a:ext>
              </a:extLst>
            </p:cNvPr>
            <p:cNvSpPr txBox="1">
              <a:spLocks/>
            </p:cNvSpPr>
            <p:nvPr/>
          </p:nvSpPr>
          <p:spPr>
            <a:xfrm>
              <a:off x="288274" y="322934"/>
              <a:ext cx="1014094" cy="750205"/>
            </a:xfrm>
            <a:prstGeom prst="rect">
              <a:avLst/>
            </a:prstGeom>
            <a:noFill/>
          </p:spPr>
          <p:txBody>
            <a:bodyPr vert="horz" wrap="square" lIns="0" tIns="10287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algn="ctr">
                <a:lnSpc>
                  <a:spcPct val="100000"/>
                </a:lnSpc>
                <a:spcBef>
                  <a:spcPts val="810"/>
                </a:spcBef>
              </a:pPr>
              <a:r>
                <a:rPr lang="en-US" sz="4200" spc="-345" dirty="0">
                  <a:solidFill>
                    <a:schemeClr val="bg1"/>
                  </a:solidFill>
                  <a:latin typeface="Arial"/>
                  <a:cs typeface="Arial"/>
                </a:rPr>
                <a:t>1987</a:t>
              </a:r>
              <a:endParaRPr lang="en-US" sz="4200" dirty="0">
                <a:solidFill>
                  <a:schemeClr val="bg1"/>
                </a:solidFill>
                <a:latin typeface="Arial"/>
                <a:cs typeface="Arial"/>
              </a:endParaRPr>
            </a:p>
          </p:txBody>
        </p:sp>
      </p:grpSp>
    </p:spTree>
    <p:extLst>
      <p:ext uri="{BB962C8B-B14F-4D97-AF65-F5344CB8AC3E}">
        <p14:creationId xmlns:p14="http://schemas.microsoft.com/office/powerpoint/2010/main" val="410861827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C17D0E3-B5FE-4E40-940A-56281B98B7A4}"/>
              </a:ext>
            </a:extLst>
          </p:cNvPr>
          <p:cNvSpPr/>
          <p:nvPr/>
        </p:nvSpPr>
        <p:spPr>
          <a:xfrm>
            <a:off x="0" y="0"/>
            <a:ext cx="4908804" cy="51434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2" name="Slide Number Placeholder 1">
            <a:extLst>
              <a:ext uri="{FF2B5EF4-FFF2-40B4-BE49-F238E27FC236}">
                <a16:creationId xmlns:a16="http://schemas.microsoft.com/office/drawing/2014/main" xmlns="" id="{9F7D61E0-B8C1-48AB-AA91-64498CAC5B4C}"/>
              </a:ext>
            </a:extLst>
          </p:cNvPr>
          <p:cNvSpPr>
            <a:spLocks noGrp="1"/>
          </p:cNvSpPr>
          <p:nvPr>
            <p:ph type="sldNum" sz="quarter" idx="12"/>
          </p:nvPr>
        </p:nvSpPr>
        <p:spPr/>
        <p:txBody>
          <a:bodyPr/>
          <a:lstStyle/>
          <a:p>
            <a:pPr algn="r"/>
            <a:fld id="{D2BDAA76-F283-E243-BDF3-E78992DB9EE0}" type="slidenum">
              <a:rPr lang="en-US" altLang="x-none" smtClean="0"/>
              <a:pPr algn="r"/>
              <a:t>27</a:t>
            </a:fld>
            <a:endParaRPr lang="en-US" altLang="x-none" dirty="0"/>
          </a:p>
        </p:txBody>
      </p:sp>
      <p:sp>
        <p:nvSpPr>
          <p:cNvPr id="7" name="Text Placeholder 2">
            <a:extLst>
              <a:ext uri="{FF2B5EF4-FFF2-40B4-BE49-F238E27FC236}">
                <a16:creationId xmlns:a16="http://schemas.microsoft.com/office/drawing/2014/main" xmlns="" id="{2FD75443-BBB5-4E3B-A6EC-687A161C5AB6}"/>
              </a:ext>
            </a:extLst>
          </p:cNvPr>
          <p:cNvSpPr txBox="1">
            <a:spLocks/>
          </p:cNvSpPr>
          <p:nvPr/>
        </p:nvSpPr>
        <p:spPr>
          <a:xfrm>
            <a:off x="4992711" y="325089"/>
            <a:ext cx="4076178" cy="715357"/>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solidFill>
                  <a:schemeClr val="accent2"/>
                </a:solidFill>
              </a:rPr>
              <a:t>Statistical Approaches to Machine Learning</a:t>
            </a:r>
          </a:p>
        </p:txBody>
      </p:sp>
      <p:sp>
        <p:nvSpPr>
          <p:cNvPr id="9" name="object 9">
            <a:extLst>
              <a:ext uri="{FF2B5EF4-FFF2-40B4-BE49-F238E27FC236}">
                <a16:creationId xmlns:a16="http://schemas.microsoft.com/office/drawing/2014/main" xmlns="" id="{182D99FF-21AA-41F5-9464-2141095767AE}"/>
              </a:ext>
            </a:extLst>
          </p:cNvPr>
          <p:cNvSpPr txBox="1"/>
          <p:nvPr/>
        </p:nvSpPr>
        <p:spPr>
          <a:xfrm>
            <a:off x="5360622" y="1380559"/>
            <a:ext cx="3495912" cy="3111749"/>
          </a:xfrm>
          <a:prstGeom prst="rect">
            <a:avLst/>
          </a:prstGeom>
          <a:noFill/>
        </p:spPr>
        <p:txBody>
          <a:bodyPr vert="horz" wrap="square" lIns="0" tIns="18415" rIns="0" bIns="0" rtlCol="0">
            <a:spAutoFit/>
          </a:bodyPr>
          <a:lstStyle/>
          <a:p>
            <a:pPr marL="285750" indent="-285750">
              <a:spcBef>
                <a:spcPts val="145"/>
              </a:spcBef>
              <a:buFont typeface="Arial" panose="020B0604020202020204" pitchFamily="34" charset="0"/>
              <a:buChar char="•"/>
            </a:pPr>
            <a:r>
              <a:rPr lang="en-US" sz="1400" spc="-20" dirty="0">
                <a:solidFill>
                  <a:schemeClr val="accent2"/>
                </a:solidFill>
                <a:latin typeface="Arial" charset="0"/>
                <a:ea typeface="Arial" charset="0"/>
                <a:cs typeface="Arial" charset="0"/>
              </a:rPr>
              <a:t>By </a:t>
            </a:r>
            <a:r>
              <a:rPr lang="en-US" sz="1400" spc="10" dirty="0">
                <a:solidFill>
                  <a:schemeClr val="accent2"/>
                </a:solidFill>
                <a:latin typeface="Arial" charset="0"/>
                <a:ea typeface="Arial" charset="0"/>
                <a:cs typeface="Arial" charset="0"/>
              </a:rPr>
              <a:t>the </a:t>
            </a:r>
            <a:r>
              <a:rPr lang="en-US" sz="1400" spc="-55" dirty="0">
                <a:solidFill>
                  <a:schemeClr val="accent2"/>
                </a:solidFill>
                <a:latin typeface="Arial" charset="0"/>
                <a:ea typeface="Arial" charset="0"/>
                <a:cs typeface="Arial" charset="0"/>
              </a:rPr>
              <a:t>1990’s </a:t>
            </a:r>
            <a:r>
              <a:rPr lang="en-US" sz="1400" spc="10" dirty="0">
                <a:solidFill>
                  <a:schemeClr val="accent2"/>
                </a:solidFill>
                <a:latin typeface="Arial" charset="0"/>
                <a:ea typeface="Arial" charset="0"/>
                <a:cs typeface="Arial" charset="0"/>
              </a:rPr>
              <a:t>neural </a:t>
            </a:r>
            <a:r>
              <a:rPr lang="en-US" sz="1400" spc="25" dirty="0">
                <a:solidFill>
                  <a:schemeClr val="accent2"/>
                </a:solidFill>
                <a:latin typeface="Arial" charset="0"/>
                <a:ea typeface="Arial" charset="0"/>
                <a:cs typeface="Arial" charset="0"/>
              </a:rPr>
              <a:t>networks</a:t>
            </a:r>
            <a:r>
              <a:rPr lang="en-US" sz="1400" spc="60" dirty="0">
                <a:solidFill>
                  <a:schemeClr val="accent2"/>
                </a:solidFill>
                <a:latin typeface="Arial" charset="0"/>
                <a:ea typeface="Arial" charset="0"/>
                <a:cs typeface="Arial" charset="0"/>
              </a:rPr>
              <a:t> </a:t>
            </a:r>
            <a:r>
              <a:rPr lang="en-US" sz="1400" spc="-5" dirty="0">
                <a:solidFill>
                  <a:schemeClr val="accent2"/>
                </a:solidFill>
                <a:latin typeface="Arial" charset="0"/>
                <a:ea typeface="Arial" charset="0"/>
                <a:cs typeface="Arial" charset="0"/>
              </a:rPr>
              <a:t>had </a:t>
            </a:r>
            <a:r>
              <a:rPr lang="en-US" sz="1400" dirty="0">
                <a:solidFill>
                  <a:schemeClr val="accent2"/>
                </a:solidFill>
                <a:latin typeface="Arial" charset="0"/>
                <a:ea typeface="Arial" charset="0"/>
                <a:cs typeface="Arial" charset="0"/>
              </a:rPr>
              <a:t>fallen </a:t>
            </a:r>
            <a:r>
              <a:rPr lang="en-US" sz="1400" spc="5" dirty="0">
                <a:solidFill>
                  <a:schemeClr val="accent2"/>
                </a:solidFill>
                <a:latin typeface="Arial" charset="0"/>
                <a:ea typeface="Arial" charset="0"/>
                <a:cs typeface="Arial" charset="0"/>
              </a:rPr>
              <a:t>out of </a:t>
            </a:r>
            <a:r>
              <a:rPr lang="en-US" sz="1400" dirty="0">
                <a:solidFill>
                  <a:schemeClr val="accent2"/>
                </a:solidFill>
                <a:latin typeface="Arial" charset="0"/>
                <a:ea typeface="Arial" charset="0"/>
                <a:cs typeface="Arial" charset="0"/>
              </a:rPr>
              <a:t>favor</a:t>
            </a:r>
            <a:r>
              <a:rPr lang="en-US" sz="1400" spc="-20" dirty="0">
                <a:solidFill>
                  <a:schemeClr val="accent2"/>
                </a:solidFill>
                <a:latin typeface="Arial" charset="0"/>
                <a:ea typeface="Arial" charset="0"/>
                <a:cs typeface="Arial" charset="0"/>
              </a:rPr>
              <a:t> </a:t>
            </a:r>
            <a:r>
              <a:rPr lang="en-US" sz="1400" spc="-45" dirty="0">
                <a:solidFill>
                  <a:schemeClr val="accent2"/>
                </a:solidFill>
                <a:latin typeface="Arial" charset="0"/>
                <a:ea typeface="Arial" charset="0"/>
                <a:cs typeface="Arial" charset="0"/>
              </a:rPr>
              <a:t>(again).</a:t>
            </a:r>
          </a:p>
          <a:p>
            <a:pPr marL="285750" indent="-285750">
              <a:spcBef>
                <a:spcPts val="145"/>
              </a:spcBef>
              <a:buFont typeface="Arial" panose="020B0604020202020204" pitchFamily="34" charset="0"/>
              <a:buChar char="•"/>
            </a:pPr>
            <a:endParaRPr lang="en-US" sz="1400" spc="-45" dirty="0">
              <a:solidFill>
                <a:schemeClr val="accent6">
                  <a:lumMod val="50000"/>
                </a:schemeClr>
              </a:solidFill>
              <a:latin typeface="Arial" charset="0"/>
              <a:ea typeface="Arial" charset="0"/>
              <a:cs typeface="Arial" charset="0"/>
            </a:endParaRPr>
          </a:p>
          <a:p>
            <a:pPr marL="285750" indent="-285750">
              <a:spcBef>
                <a:spcPts val="145"/>
              </a:spcBef>
              <a:buFont typeface="Arial" panose="020B0604020202020204" pitchFamily="34" charset="0"/>
              <a:buChar char="•"/>
            </a:pPr>
            <a:r>
              <a:rPr lang="en-US" sz="1400" spc="5" dirty="0">
                <a:solidFill>
                  <a:schemeClr val="accent6">
                    <a:lumMod val="50000"/>
                  </a:schemeClr>
                </a:solidFill>
                <a:latin typeface="Arial" charset="0"/>
                <a:ea typeface="Arial" charset="0"/>
                <a:cs typeface="Arial" charset="0"/>
              </a:rPr>
              <a:t>Lack of good theory and inability to train with small samples of data (need lots of data) </a:t>
            </a:r>
            <a:r>
              <a:rPr lang="en-US" sz="1400" dirty="0">
                <a:solidFill>
                  <a:schemeClr val="accent6">
                    <a:lumMod val="50000"/>
                  </a:schemeClr>
                </a:solidFill>
                <a:latin typeface="Arial" charset="0"/>
                <a:ea typeface="Arial" charset="0"/>
                <a:cs typeface="Arial" charset="0"/>
              </a:rPr>
              <a:t>were knocks against neural nets </a:t>
            </a:r>
          </a:p>
          <a:p>
            <a:pPr marL="285750" indent="-285750">
              <a:spcBef>
                <a:spcPts val="145"/>
              </a:spcBef>
              <a:buFont typeface="Arial" panose="020B0604020202020204" pitchFamily="34" charset="0"/>
              <a:buChar char="•"/>
            </a:pPr>
            <a:endParaRPr lang="en-US" sz="1400" dirty="0">
              <a:solidFill>
                <a:schemeClr val="accent6">
                  <a:lumMod val="50000"/>
                </a:schemeClr>
              </a:solidFill>
              <a:latin typeface="Arial" charset="0"/>
              <a:ea typeface="Arial" charset="0"/>
              <a:cs typeface="Arial" charset="0"/>
            </a:endParaRPr>
          </a:p>
          <a:p>
            <a:pPr marL="285750" indent="-285750">
              <a:spcBef>
                <a:spcPts val="145"/>
              </a:spcBef>
              <a:buFont typeface="Arial" panose="020B0604020202020204" pitchFamily="34" charset="0"/>
              <a:buChar char="•"/>
            </a:pPr>
            <a:r>
              <a:rPr lang="en-US" sz="1400" spc="-10" dirty="0">
                <a:solidFill>
                  <a:schemeClr val="accent6">
                    <a:lumMod val="50000"/>
                  </a:schemeClr>
                </a:solidFill>
                <a:latin typeface="Arial" charset="0"/>
                <a:ea typeface="Arial" charset="0"/>
                <a:cs typeface="Arial" charset="0"/>
              </a:rPr>
              <a:t>New </a:t>
            </a:r>
            <a:r>
              <a:rPr lang="en-US" sz="1400" spc="5" dirty="0">
                <a:solidFill>
                  <a:schemeClr val="accent6">
                    <a:lumMod val="50000"/>
                  </a:schemeClr>
                </a:solidFill>
                <a:latin typeface="Arial" charset="0"/>
                <a:ea typeface="Arial" charset="0"/>
                <a:cs typeface="Arial" charset="0"/>
              </a:rPr>
              <a:t>methods </a:t>
            </a:r>
            <a:r>
              <a:rPr lang="en-US" sz="1400" spc="5" dirty="0">
                <a:solidFill>
                  <a:schemeClr val="accent2"/>
                </a:solidFill>
                <a:latin typeface="Arial" charset="0"/>
                <a:ea typeface="Arial" charset="0"/>
                <a:cs typeface="Arial" charset="0"/>
              </a:rPr>
              <a:t>more effective with smaller amounts of data</a:t>
            </a:r>
            <a:r>
              <a:rPr lang="en-US" sz="1400" spc="5" dirty="0">
                <a:solidFill>
                  <a:schemeClr val="accent6">
                    <a:lumMod val="50000"/>
                  </a:schemeClr>
                </a:solidFill>
                <a:latin typeface="Arial" charset="0"/>
                <a:ea typeface="Arial" charset="0"/>
                <a:cs typeface="Arial" charset="0"/>
              </a:rPr>
              <a:t> like </a:t>
            </a:r>
            <a:r>
              <a:rPr lang="en-US" sz="1400" spc="40" dirty="0">
                <a:solidFill>
                  <a:schemeClr val="accent6">
                    <a:lumMod val="50000"/>
                  </a:schemeClr>
                </a:solidFill>
                <a:latin typeface="Arial" charset="0"/>
                <a:ea typeface="Arial" charset="0"/>
                <a:cs typeface="Arial" charset="0"/>
              </a:rPr>
              <a:t>Support</a:t>
            </a:r>
            <a:r>
              <a:rPr lang="en-US" sz="1400" dirty="0">
                <a:solidFill>
                  <a:schemeClr val="accent6">
                    <a:lumMod val="50000"/>
                  </a:schemeClr>
                </a:solidFill>
                <a:latin typeface="Arial" charset="0"/>
                <a:ea typeface="Arial" charset="0"/>
                <a:cs typeface="Arial" charset="0"/>
              </a:rPr>
              <a:t> </a:t>
            </a:r>
            <a:r>
              <a:rPr lang="en-US" sz="1400" spc="25" dirty="0">
                <a:solidFill>
                  <a:schemeClr val="accent6">
                    <a:lumMod val="50000"/>
                  </a:schemeClr>
                </a:solidFill>
                <a:latin typeface="Arial" charset="0"/>
                <a:ea typeface="Arial" charset="0"/>
                <a:cs typeface="Arial" charset="0"/>
              </a:rPr>
              <a:t>Vector Machines were now in-vogue.</a:t>
            </a:r>
            <a:endParaRPr lang="en-US" sz="1400" dirty="0">
              <a:solidFill>
                <a:schemeClr val="accent6">
                  <a:lumMod val="50000"/>
                </a:schemeClr>
              </a:solidFill>
              <a:latin typeface="Arial" charset="0"/>
              <a:ea typeface="Arial" charset="0"/>
              <a:cs typeface="Arial" charset="0"/>
            </a:endParaRPr>
          </a:p>
          <a:p>
            <a:pPr marL="285750" indent="-285750">
              <a:spcBef>
                <a:spcPts val="145"/>
              </a:spcBef>
              <a:buFont typeface="Arial" panose="020B0604020202020204" pitchFamily="34" charset="0"/>
              <a:buChar char="•"/>
            </a:pPr>
            <a:endParaRPr lang="en-US" sz="1400" dirty="0">
              <a:solidFill>
                <a:schemeClr val="accent6">
                  <a:lumMod val="50000"/>
                </a:schemeClr>
              </a:solidFill>
              <a:latin typeface="Arial" charset="0"/>
              <a:ea typeface="Arial" charset="0"/>
              <a:cs typeface="Arial" charset="0"/>
            </a:endParaRPr>
          </a:p>
          <a:p>
            <a:pPr marL="285750" indent="-285750">
              <a:spcBef>
                <a:spcPts val="145"/>
              </a:spcBef>
              <a:buFont typeface="Arial" panose="020B0604020202020204" pitchFamily="34" charset="0"/>
              <a:buChar char="•"/>
            </a:pPr>
            <a:r>
              <a:rPr lang="en-US" sz="1400" spc="-56" dirty="0">
                <a:solidFill>
                  <a:schemeClr val="accent6">
                    <a:lumMod val="50000"/>
                  </a:schemeClr>
                </a:solidFill>
                <a:latin typeface="Arial" charset="0"/>
                <a:ea typeface="Arial" charset="0"/>
                <a:cs typeface="Arial" charset="0"/>
              </a:rPr>
              <a:t>SVM </a:t>
            </a:r>
            <a:r>
              <a:rPr lang="en-US" sz="1400" spc="19" dirty="0">
                <a:solidFill>
                  <a:schemeClr val="accent6">
                    <a:lumMod val="50000"/>
                  </a:schemeClr>
                </a:solidFill>
                <a:latin typeface="Arial" charset="0"/>
                <a:ea typeface="Arial" charset="0"/>
                <a:cs typeface="Arial" charset="0"/>
              </a:rPr>
              <a:t>are </a:t>
            </a:r>
            <a:r>
              <a:rPr lang="en-US" sz="1400" dirty="0">
                <a:solidFill>
                  <a:schemeClr val="accent6">
                    <a:lumMod val="50000"/>
                  </a:schemeClr>
                </a:solidFill>
                <a:latin typeface="Arial" charset="0"/>
                <a:ea typeface="Arial" charset="0"/>
                <a:cs typeface="Arial" charset="0"/>
              </a:rPr>
              <a:t>amenable </a:t>
            </a:r>
            <a:r>
              <a:rPr lang="en-US" sz="1400" spc="4" dirty="0">
                <a:solidFill>
                  <a:schemeClr val="accent6">
                    <a:lumMod val="50000"/>
                  </a:schemeClr>
                </a:solidFill>
                <a:latin typeface="Arial" charset="0"/>
                <a:ea typeface="Arial" charset="0"/>
                <a:cs typeface="Arial" charset="0"/>
              </a:rPr>
              <a:t>to</a:t>
            </a:r>
            <a:r>
              <a:rPr lang="en-US" sz="1400" spc="38" dirty="0">
                <a:solidFill>
                  <a:schemeClr val="accent6">
                    <a:lumMod val="50000"/>
                  </a:schemeClr>
                </a:solidFill>
                <a:latin typeface="Arial" charset="0"/>
                <a:ea typeface="Arial" charset="0"/>
                <a:cs typeface="Arial" charset="0"/>
              </a:rPr>
              <a:t> </a:t>
            </a:r>
            <a:r>
              <a:rPr lang="en-US" sz="1400" spc="8" dirty="0">
                <a:solidFill>
                  <a:schemeClr val="accent6">
                    <a:lumMod val="50000"/>
                  </a:schemeClr>
                </a:solidFill>
                <a:latin typeface="Arial" charset="0"/>
                <a:ea typeface="Arial" charset="0"/>
                <a:cs typeface="Arial" charset="0"/>
              </a:rPr>
              <a:t>rigorously </a:t>
            </a:r>
            <a:r>
              <a:rPr lang="en-US" sz="1400" dirty="0">
                <a:solidFill>
                  <a:schemeClr val="accent6">
                    <a:lumMod val="50000"/>
                  </a:schemeClr>
                </a:solidFill>
                <a:latin typeface="Arial" charset="0"/>
                <a:ea typeface="Arial" charset="0"/>
                <a:cs typeface="Arial" charset="0"/>
              </a:rPr>
              <a:t>mathematical analysis and</a:t>
            </a:r>
            <a:r>
              <a:rPr lang="en-US" sz="1400" spc="-4" dirty="0">
                <a:solidFill>
                  <a:schemeClr val="accent6">
                    <a:lumMod val="50000"/>
                  </a:schemeClr>
                </a:solidFill>
                <a:latin typeface="Arial" charset="0"/>
                <a:ea typeface="Arial" charset="0"/>
                <a:cs typeface="Arial" charset="0"/>
              </a:rPr>
              <a:t> at the time </a:t>
            </a:r>
            <a:r>
              <a:rPr lang="en-US" sz="1400" spc="4" dirty="0">
                <a:solidFill>
                  <a:schemeClr val="accent6">
                    <a:lumMod val="50000"/>
                  </a:schemeClr>
                </a:solidFill>
                <a:latin typeface="Arial" charset="0"/>
                <a:ea typeface="Arial" charset="0"/>
                <a:cs typeface="Arial" charset="0"/>
              </a:rPr>
              <a:t>achieved </a:t>
            </a:r>
            <a:r>
              <a:rPr lang="en-US" sz="1400" spc="30" dirty="0">
                <a:solidFill>
                  <a:schemeClr val="accent6">
                    <a:lumMod val="50000"/>
                  </a:schemeClr>
                </a:solidFill>
                <a:latin typeface="Arial" charset="0"/>
                <a:ea typeface="Arial" charset="0"/>
                <a:cs typeface="Arial" charset="0"/>
              </a:rPr>
              <a:t>state-of-the </a:t>
            </a:r>
            <a:r>
              <a:rPr lang="en-US" sz="1400" spc="8" dirty="0">
                <a:solidFill>
                  <a:schemeClr val="accent6">
                    <a:lumMod val="50000"/>
                  </a:schemeClr>
                </a:solidFill>
                <a:latin typeface="Arial" charset="0"/>
                <a:ea typeface="Arial" charset="0"/>
                <a:cs typeface="Arial" charset="0"/>
              </a:rPr>
              <a:t>art</a:t>
            </a:r>
            <a:r>
              <a:rPr lang="en-US" sz="1400" spc="-19" dirty="0">
                <a:solidFill>
                  <a:schemeClr val="accent6">
                    <a:lumMod val="50000"/>
                  </a:schemeClr>
                </a:solidFill>
                <a:latin typeface="Arial" charset="0"/>
                <a:ea typeface="Arial" charset="0"/>
                <a:cs typeface="Arial" charset="0"/>
              </a:rPr>
              <a:t> </a:t>
            </a:r>
            <a:r>
              <a:rPr lang="en-US" sz="1400" spc="8" dirty="0">
                <a:solidFill>
                  <a:schemeClr val="accent6">
                    <a:lumMod val="50000"/>
                  </a:schemeClr>
                </a:solidFill>
                <a:latin typeface="Arial" charset="0"/>
                <a:ea typeface="Arial" charset="0"/>
                <a:cs typeface="Arial" charset="0"/>
              </a:rPr>
              <a:t>performance.</a:t>
            </a:r>
            <a:endParaRPr lang="en-US" sz="1400" dirty="0">
              <a:solidFill>
                <a:schemeClr val="accent6">
                  <a:lumMod val="50000"/>
                </a:schemeClr>
              </a:solidFill>
              <a:latin typeface="Arial" charset="0"/>
              <a:ea typeface="Arial" charset="0"/>
              <a:cs typeface="Arial" charset="0"/>
            </a:endParaRPr>
          </a:p>
        </p:txBody>
      </p:sp>
      <p:grpSp>
        <p:nvGrpSpPr>
          <p:cNvPr id="15" name="Group 14">
            <a:extLst>
              <a:ext uri="{FF2B5EF4-FFF2-40B4-BE49-F238E27FC236}">
                <a16:creationId xmlns:a16="http://schemas.microsoft.com/office/drawing/2014/main" xmlns="" id="{AF543CC8-2487-485A-AD9B-9279DA0576BC}"/>
              </a:ext>
            </a:extLst>
          </p:cNvPr>
          <p:cNvGrpSpPr/>
          <p:nvPr/>
        </p:nvGrpSpPr>
        <p:grpSpPr>
          <a:xfrm>
            <a:off x="65398" y="62649"/>
            <a:ext cx="1395434" cy="1317910"/>
            <a:chOff x="156012" y="95341"/>
            <a:chExt cx="1395434" cy="1317910"/>
          </a:xfrm>
        </p:grpSpPr>
        <p:sp>
          <p:nvSpPr>
            <p:cNvPr id="16" name="Oval 15">
              <a:extLst>
                <a:ext uri="{FF2B5EF4-FFF2-40B4-BE49-F238E27FC236}">
                  <a16:creationId xmlns:a16="http://schemas.microsoft.com/office/drawing/2014/main" xmlns="" id="{E4F409BE-609E-4780-A019-BA5D8F8EC82F}"/>
                </a:ext>
              </a:extLst>
            </p:cNvPr>
            <p:cNvSpPr/>
            <p:nvPr/>
          </p:nvSpPr>
          <p:spPr>
            <a:xfrm>
              <a:off x="156012" y="95341"/>
              <a:ext cx="1395434" cy="131791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17" name="object 5">
              <a:extLst>
                <a:ext uri="{FF2B5EF4-FFF2-40B4-BE49-F238E27FC236}">
                  <a16:creationId xmlns:a16="http://schemas.microsoft.com/office/drawing/2014/main" xmlns="" id="{01CB1547-D49D-4165-B916-6E0A54C2460A}"/>
                </a:ext>
              </a:extLst>
            </p:cNvPr>
            <p:cNvSpPr txBox="1">
              <a:spLocks/>
            </p:cNvSpPr>
            <p:nvPr/>
          </p:nvSpPr>
          <p:spPr>
            <a:xfrm>
              <a:off x="288274" y="322934"/>
              <a:ext cx="1014094" cy="750205"/>
            </a:xfrm>
            <a:prstGeom prst="rect">
              <a:avLst/>
            </a:prstGeom>
            <a:noFill/>
          </p:spPr>
          <p:txBody>
            <a:bodyPr vert="horz" wrap="square" lIns="0" tIns="10287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algn="ctr">
                <a:lnSpc>
                  <a:spcPct val="100000"/>
                </a:lnSpc>
                <a:spcBef>
                  <a:spcPts val="810"/>
                </a:spcBef>
              </a:pPr>
              <a:r>
                <a:rPr lang="en-US" sz="4200" spc="-345" dirty="0">
                  <a:solidFill>
                    <a:schemeClr val="bg1"/>
                  </a:solidFill>
                  <a:latin typeface="Arial"/>
                  <a:cs typeface="Arial"/>
                </a:rPr>
                <a:t>1995</a:t>
              </a:r>
              <a:endParaRPr lang="en-US" sz="4200" dirty="0">
                <a:solidFill>
                  <a:schemeClr val="bg1"/>
                </a:solidFill>
                <a:latin typeface="Arial"/>
                <a:cs typeface="Arial"/>
              </a:endParaRPr>
            </a:p>
          </p:txBody>
        </p:sp>
      </p:grpSp>
      <p:pic>
        <p:nvPicPr>
          <p:cNvPr id="18" name="Picture 17">
            <a:extLst>
              <a:ext uri="{FF2B5EF4-FFF2-40B4-BE49-F238E27FC236}">
                <a16:creationId xmlns:a16="http://schemas.microsoft.com/office/drawing/2014/main" xmlns="" id="{C6343C2D-7B91-4810-88F5-D72483A0A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48" y="1557581"/>
            <a:ext cx="4076853" cy="2984256"/>
          </a:xfrm>
          <a:prstGeom prst="rect">
            <a:avLst/>
          </a:prstGeom>
        </p:spPr>
      </p:pic>
    </p:spTree>
    <p:extLst>
      <p:ext uri="{BB962C8B-B14F-4D97-AF65-F5344CB8AC3E}">
        <p14:creationId xmlns:p14="http://schemas.microsoft.com/office/powerpoint/2010/main" val="50882469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C936E75-EFAB-441E-AA0A-9ABE9761A122}"/>
              </a:ext>
            </a:extLst>
          </p:cNvPr>
          <p:cNvSpPr>
            <a:spLocks noGrp="1"/>
          </p:cNvSpPr>
          <p:nvPr>
            <p:ph type="sldNum" sz="quarter" idx="12"/>
          </p:nvPr>
        </p:nvSpPr>
        <p:spPr>
          <a:xfrm>
            <a:off x="8022387" y="4842922"/>
            <a:ext cx="832961" cy="148595"/>
          </a:xfrm>
          <a:ln w="57150">
            <a:solidFill>
              <a:schemeClr val="tx1"/>
            </a:solidFill>
          </a:ln>
        </p:spPr>
        <p:txBody>
          <a:bodyPr/>
          <a:lstStyle/>
          <a:p>
            <a:fld id="{D2BDAA76-F283-E243-BDF3-E78992DB9EE0}" type="slidenum">
              <a:rPr lang="en-US" altLang="x-none" smtClean="0"/>
              <a:pPr/>
              <a:t>28</a:t>
            </a:fld>
            <a:endParaRPr lang="en-US" altLang="x-none"/>
          </a:p>
        </p:txBody>
      </p:sp>
      <p:pic>
        <p:nvPicPr>
          <p:cNvPr id="4" name="Picture 3" descr="A sky view looking up at night&#10;&#10;Description generated with high confidence">
            <a:extLst>
              <a:ext uri="{FF2B5EF4-FFF2-40B4-BE49-F238E27FC236}">
                <a16:creationId xmlns:a16="http://schemas.microsoft.com/office/drawing/2014/main" xmlns="" id="{BB6EB742-16B0-4461-9DE6-F619BB77582C}"/>
              </a:ext>
            </a:extLst>
          </p:cNvPr>
          <p:cNvPicPr>
            <a:picLocks noChangeAspect="1"/>
          </p:cNvPicPr>
          <p:nvPr/>
        </p:nvPicPr>
        <p:blipFill rotWithShape="1">
          <a:blip r:embed="rId3">
            <a:extLst>
              <a:ext uri="{28A0092B-C50C-407E-A947-70E740481C1C}">
                <a14:useLocalDpi xmlns:a14="http://schemas.microsoft.com/office/drawing/2010/main" val="0"/>
              </a:ext>
            </a:extLst>
          </a:blip>
          <a:srcRect t="6920" b="8745"/>
          <a:stretch/>
        </p:blipFill>
        <p:spPr>
          <a:xfrm>
            <a:off x="0" y="0"/>
            <a:ext cx="9143999" cy="5143500"/>
          </a:xfrm>
          <a:prstGeom prst="rect">
            <a:avLst/>
          </a:prstGeom>
        </p:spPr>
      </p:pic>
      <p:sp>
        <p:nvSpPr>
          <p:cNvPr id="5" name="Rectangle 4">
            <a:extLst>
              <a:ext uri="{FF2B5EF4-FFF2-40B4-BE49-F238E27FC236}">
                <a16:creationId xmlns:a16="http://schemas.microsoft.com/office/drawing/2014/main" xmlns="" id="{04C9BEAB-3FC5-4A50-A19D-092A7F07795C}"/>
              </a:ext>
            </a:extLst>
          </p:cNvPr>
          <p:cNvSpPr/>
          <p:nvPr/>
        </p:nvSpPr>
        <p:spPr>
          <a:xfrm>
            <a:off x="-16545" y="0"/>
            <a:ext cx="9143999" cy="5143500"/>
          </a:xfrm>
          <a:prstGeom prst="rect">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6" name="Title 1">
            <a:extLst>
              <a:ext uri="{FF2B5EF4-FFF2-40B4-BE49-F238E27FC236}">
                <a16:creationId xmlns:a16="http://schemas.microsoft.com/office/drawing/2014/main" xmlns="" id="{4D3D2032-B1A0-4032-AD7B-196E64CF9B41}"/>
              </a:ext>
            </a:extLst>
          </p:cNvPr>
          <p:cNvSpPr txBox="1">
            <a:spLocks/>
          </p:cNvSpPr>
          <p:nvPr/>
        </p:nvSpPr>
        <p:spPr bwMode="auto">
          <a:xfrm>
            <a:off x="642211" y="108679"/>
            <a:ext cx="7560469"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685800">
              <a:lnSpc>
                <a:spcPct val="90000"/>
              </a:lnSpc>
            </a:pPr>
            <a:r>
              <a:rPr lang="en-US" altLang="x-none" sz="2800" b="1" dirty="0">
                <a:solidFill>
                  <a:schemeClr val="accent2"/>
                </a:solidFill>
                <a:latin typeface="Arial Regular" charset="0"/>
                <a:ea typeface="Arial Regular" charset="0"/>
                <a:cs typeface="Arial Regular" charset="0"/>
              </a:rPr>
              <a:t>Digitization, Cloud &amp; Moore’s Law</a:t>
            </a:r>
          </a:p>
        </p:txBody>
      </p:sp>
      <p:grpSp>
        <p:nvGrpSpPr>
          <p:cNvPr id="22" name="Group 21">
            <a:extLst>
              <a:ext uri="{FF2B5EF4-FFF2-40B4-BE49-F238E27FC236}">
                <a16:creationId xmlns:a16="http://schemas.microsoft.com/office/drawing/2014/main" xmlns="" id="{112DB769-1A9A-443F-98B4-CE65915349DB}"/>
              </a:ext>
            </a:extLst>
          </p:cNvPr>
          <p:cNvGrpSpPr>
            <a:grpSpLocks/>
          </p:cNvGrpSpPr>
          <p:nvPr/>
        </p:nvGrpSpPr>
        <p:grpSpPr bwMode="auto">
          <a:xfrm rot="5400000">
            <a:off x="2665276" y="-2084970"/>
            <a:ext cx="925830" cy="6290330"/>
            <a:chOff x="427703" y="1650627"/>
            <a:chExt cx="1224116" cy="5265174"/>
          </a:xfrm>
          <a:noFill/>
        </p:grpSpPr>
        <p:sp>
          <p:nvSpPr>
            <p:cNvPr id="23" name="Up Arrow 20">
              <a:extLst>
                <a:ext uri="{FF2B5EF4-FFF2-40B4-BE49-F238E27FC236}">
                  <a16:creationId xmlns:a16="http://schemas.microsoft.com/office/drawing/2014/main" xmlns="" id="{085506F6-58D2-41C5-A817-878414EEFFD4}"/>
                </a:ext>
              </a:extLst>
            </p:cNvPr>
            <p:cNvSpPr/>
            <p:nvPr/>
          </p:nvSpPr>
          <p:spPr>
            <a:xfrm>
              <a:off x="427703" y="1650627"/>
              <a:ext cx="1224116" cy="5265174"/>
            </a:xfrm>
            <a:prstGeom prst="upArrow">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atin typeface="Arial Regular" charset="0"/>
                <a:ea typeface="Arial Regular" charset="0"/>
                <a:cs typeface="Arial Regular" charset="0"/>
              </a:endParaRPr>
            </a:p>
          </p:txBody>
        </p:sp>
        <p:sp>
          <p:nvSpPr>
            <p:cNvPr id="24" name="TextBox 2">
              <a:extLst>
                <a:ext uri="{FF2B5EF4-FFF2-40B4-BE49-F238E27FC236}">
                  <a16:creationId xmlns:a16="http://schemas.microsoft.com/office/drawing/2014/main" xmlns="" id="{F99C85BE-EF12-43AA-8E9F-8D0617B5FB0A}"/>
                </a:ext>
              </a:extLst>
            </p:cNvPr>
            <p:cNvSpPr txBox="1">
              <a:spLocks noChangeArrowheads="1"/>
            </p:cNvSpPr>
            <p:nvPr/>
          </p:nvSpPr>
          <p:spPr bwMode="auto">
            <a:xfrm rot="16200000">
              <a:off x="-1509685" y="4038189"/>
              <a:ext cx="5041565" cy="406937"/>
            </a:xfrm>
            <a:prstGeom prst="rect">
              <a:avLst/>
            </a:prstGeom>
            <a:grpFill/>
            <a:ln w="57150">
              <a:noFill/>
              <a:miter lim="800000"/>
              <a:headEnd/>
              <a:tailEnd/>
            </a:ln>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en-US" altLang="x-none" sz="1400" b="1" dirty="0">
                  <a:solidFill>
                    <a:schemeClr val="bg1"/>
                  </a:solidFill>
                  <a:latin typeface="Arial Regular" charset="0"/>
                  <a:ea typeface="Arial Regular" charset="0"/>
                  <a:cs typeface="Arial Regular" charset="0"/>
                </a:rPr>
                <a:t>1ZB in 2010 will grow to about 50ZB (50 trillion Gigabytes) in 2020</a:t>
              </a:r>
            </a:p>
          </p:txBody>
        </p:sp>
      </p:grpSp>
      <p:grpSp>
        <p:nvGrpSpPr>
          <p:cNvPr id="25" name="Group 24">
            <a:extLst>
              <a:ext uri="{FF2B5EF4-FFF2-40B4-BE49-F238E27FC236}">
                <a16:creationId xmlns:a16="http://schemas.microsoft.com/office/drawing/2014/main" xmlns="" id="{81592935-0F8B-4888-95BB-3262459E744B}"/>
              </a:ext>
            </a:extLst>
          </p:cNvPr>
          <p:cNvGrpSpPr>
            <a:grpSpLocks/>
          </p:cNvGrpSpPr>
          <p:nvPr/>
        </p:nvGrpSpPr>
        <p:grpSpPr bwMode="auto">
          <a:xfrm rot="5400000">
            <a:off x="3024960" y="-1544763"/>
            <a:ext cx="918972" cy="7002843"/>
            <a:chOff x="7649497" y="1526902"/>
            <a:chExt cx="1224116" cy="5278284"/>
          </a:xfrm>
          <a:noFill/>
        </p:grpSpPr>
        <p:sp>
          <p:nvSpPr>
            <p:cNvPr id="26" name="Up Arrow 26">
              <a:extLst>
                <a:ext uri="{FF2B5EF4-FFF2-40B4-BE49-F238E27FC236}">
                  <a16:creationId xmlns:a16="http://schemas.microsoft.com/office/drawing/2014/main" xmlns="" id="{4C9C1058-A5FC-4A03-9B66-1FDEE323B29C}"/>
                </a:ext>
              </a:extLst>
            </p:cNvPr>
            <p:cNvSpPr/>
            <p:nvPr/>
          </p:nvSpPr>
          <p:spPr>
            <a:xfrm>
              <a:off x="7649497" y="1540012"/>
              <a:ext cx="1224116" cy="5265174"/>
            </a:xfrm>
            <a:prstGeom prst="upArrow">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atin typeface="Arial Regular" charset="0"/>
                <a:ea typeface="Arial Regular" charset="0"/>
                <a:cs typeface="Arial Regular" charset="0"/>
              </a:endParaRPr>
            </a:p>
          </p:txBody>
        </p:sp>
        <p:sp>
          <p:nvSpPr>
            <p:cNvPr id="27" name="TextBox 11">
              <a:extLst>
                <a:ext uri="{FF2B5EF4-FFF2-40B4-BE49-F238E27FC236}">
                  <a16:creationId xmlns:a16="http://schemas.microsoft.com/office/drawing/2014/main" xmlns="" id="{CF42328D-08E7-4E05-969E-4B0265967534}"/>
                </a:ext>
              </a:extLst>
            </p:cNvPr>
            <p:cNvSpPr txBox="1">
              <a:spLocks noChangeArrowheads="1"/>
            </p:cNvSpPr>
            <p:nvPr/>
          </p:nvSpPr>
          <p:spPr bwMode="auto">
            <a:xfrm rot="16200000">
              <a:off x="5695678" y="3898600"/>
              <a:ext cx="5153369" cy="409974"/>
            </a:xfrm>
            <a:prstGeom prst="rect">
              <a:avLst/>
            </a:prstGeom>
            <a:grpFill/>
            <a:ln w="57150">
              <a:noFill/>
              <a:miter lim="800000"/>
              <a:headEnd/>
              <a:tailEnd/>
            </a:ln>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en-US" altLang="x-none" sz="1400" b="1" dirty="0">
                  <a:solidFill>
                    <a:schemeClr val="bg1"/>
                  </a:solidFill>
                  <a:latin typeface="Arial Regular" charset="0"/>
                  <a:ea typeface="Arial Regular" charset="0"/>
                  <a:cs typeface="Arial Regular" charset="0"/>
                </a:rPr>
                <a:t>Enterprises will produce and control 60% of the world’s data by 2025</a:t>
              </a:r>
            </a:p>
          </p:txBody>
        </p:sp>
      </p:grpSp>
      <p:grpSp>
        <p:nvGrpSpPr>
          <p:cNvPr id="28" name="Group 27">
            <a:extLst>
              <a:ext uri="{FF2B5EF4-FFF2-40B4-BE49-F238E27FC236}">
                <a16:creationId xmlns:a16="http://schemas.microsoft.com/office/drawing/2014/main" xmlns="" id="{381EA1F8-C25D-47B3-9682-1A85447553B8}"/>
              </a:ext>
            </a:extLst>
          </p:cNvPr>
          <p:cNvGrpSpPr>
            <a:grpSpLocks/>
          </p:cNvGrpSpPr>
          <p:nvPr/>
        </p:nvGrpSpPr>
        <p:grpSpPr bwMode="auto">
          <a:xfrm rot="5400000">
            <a:off x="3364621" y="-1007240"/>
            <a:ext cx="917972" cy="7647210"/>
            <a:chOff x="2394155" y="1592826"/>
            <a:chExt cx="1224116" cy="5265174"/>
          </a:xfrm>
          <a:noFill/>
        </p:grpSpPr>
        <p:sp>
          <p:nvSpPr>
            <p:cNvPr id="29" name="Up Arrow 29">
              <a:extLst>
                <a:ext uri="{FF2B5EF4-FFF2-40B4-BE49-F238E27FC236}">
                  <a16:creationId xmlns:a16="http://schemas.microsoft.com/office/drawing/2014/main" xmlns="" id="{EE404BB6-D5A0-42BE-9E7E-1599C104CB8E}"/>
                </a:ext>
              </a:extLst>
            </p:cNvPr>
            <p:cNvSpPr/>
            <p:nvPr/>
          </p:nvSpPr>
          <p:spPr>
            <a:xfrm>
              <a:off x="2394155" y="1592826"/>
              <a:ext cx="1224116" cy="5265174"/>
            </a:xfrm>
            <a:prstGeom prst="upArrow">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atin typeface="Arial Regular" charset="0"/>
                <a:ea typeface="Arial Regular" charset="0"/>
                <a:cs typeface="Arial Regular" charset="0"/>
              </a:endParaRPr>
            </a:p>
          </p:txBody>
        </p:sp>
        <p:sp>
          <p:nvSpPr>
            <p:cNvPr id="30" name="TextBox 7">
              <a:extLst>
                <a:ext uri="{FF2B5EF4-FFF2-40B4-BE49-F238E27FC236}">
                  <a16:creationId xmlns:a16="http://schemas.microsoft.com/office/drawing/2014/main" xmlns="" id="{15AE0085-8FFD-4CF6-9CCF-B6F5DADA36B0}"/>
                </a:ext>
              </a:extLst>
            </p:cNvPr>
            <p:cNvSpPr txBox="1">
              <a:spLocks noChangeArrowheads="1"/>
            </p:cNvSpPr>
            <p:nvPr/>
          </p:nvSpPr>
          <p:spPr bwMode="auto">
            <a:xfrm rot="16200000">
              <a:off x="492766" y="3997272"/>
              <a:ext cx="5041566" cy="410421"/>
            </a:xfrm>
            <a:prstGeom prst="rect">
              <a:avLst/>
            </a:prstGeom>
            <a:grpFill/>
            <a:ln w="57150">
              <a:noFill/>
              <a:miter lim="800000"/>
              <a:headEnd/>
              <a:tailEnd/>
            </a:ln>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r>
                <a:rPr lang="en-US" sz="1400" b="1" dirty="0">
                  <a:solidFill>
                    <a:schemeClr val="bg1"/>
                  </a:solidFill>
                  <a:latin typeface="Arial" charset="0"/>
                  <a:ea typeface="Arial" charset="0"/>
                  <a:cs typeface="Arial" charset="0"/>
                </a:rPr>
                <a:t>40X increase in processing power between 2010 and the fastest today</a:t>
              </a:r>
            </a:p>
          </p:txBody>
        </p:sp>
      </p:grpSp>
      <p:grpSp>
        <p:nvGrpSpPr>
          <p:cNvPr id="31" name="Group 30">
            <a:extLst>
              <a:ext uri="{FF2B5EF4-FFF2-40B4-BE49-F238E27FC236}">
                <a16:creationId xmlns:a16="http://schemas.microsoft.com/office/drawing/2014/main" xmlns="" id="{95E598B4-CB2F-414B-8F29-5F93FF5781C4}"/>
              </a:ext>
            </a:extLst>
          </p:cNvPr>
          <p:cNvGrpSpPr>
            <a:grpSpLocks/>
          </p:cNvGrpSpPr>
          <p:nvPr/>
        </p:nvGrpSpPr>
        <p:grpSpPr bwMode="auto">
          <a:xfrm rot="16200000">
            <a:off x="3694651" y="-477072"/>
            <a:ext cx="919163" cy="8342413"/>
            <a:chOff x="7690502" y="1584316"/>
            <a:chExt cx="1224116" cy="5265174"/>
          </a:xfrm>
          <a:noFill/>
        </p:grpSpPr>
        <p:sp>
          <p:nvSpPr>
            <p:cNvPr id="32" name="Up Arrow 32">
              <a:extLst>
                <a:ext uri="{FF2B5EF4-FFF2-40B4-BE49-F238E27FC236}">
                  <a16:creationId xmlns:a16="http://schemas.microsoft.com/office/drawing/2014/main" xmlns="" id="{2C6AD14C-FFA6-4993-8634-930FE174D547}"/>
                </a:ext>
              </a:extLst>
            </p:cNvPr>
            <p:cNvSpPr/>
            <p:nvPr/>
          </p:nvSpPr>
          <p:spPr>
            <a:xfrm rot="10800000">
              <a:off x="7690502" y="1584316"/>
              <a:ext cx="1224116" cy="5265174"/>
            </a:xfrm>
            <a:prstGeom prst="upArrow">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atin typeface="Arial Regular" charset="0"/>
                <a:ea typeface="Arial Regular" charset="0"/>
                <a:cs typeface="Arial Regular" charset="0"/>
              </a:endParaRPr>
            </a:p>
          </p:txBody>
        </p:sp>
        <p:sp>
          <p:nvSpPr>
            <p:cNvPr id="33" name="TextBox 10">
              <a:extLst>
                <a:ext uri="{FF2B5EF4-FFF2-40B4-BE49-F238E27FC236}">
                  <a16:creationId xmlns:a16="http://schemas.microsoft.com/office/drawing/2014/main" xmlns="" id="{4E157DA4-3FAA-4C4B-B99C-51E0C34D8EB4}"/>
                </a:ext>
              </a:extLst>
            </p:cNvPr>
            <p:cNvSpPr txBox="1">
              <a:spLocks noChangeArrowheads="1"/>
            </p:cNvSpPr>
            <p:nvPr/>
          </p:nvSpPr>
          <p:spPr bwMode="auto">
            <a:xfrm rot="5400000">
              <a:off x="5924108" y="3855443"/>
              <a:ext cx="4722102" cy="409889"/>
            </a:xfrm>
            <a:prstGeom prst="rect">
              <a:avLst/>
            </a:prstGeom>
            <a:grpFill/>
            <a:ln w="57150">
              <a:noFill/>
              <a:miter lim="800000"/>
              <a:headEnd/>
              <a:tailEnd/>
            </a:ln>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en-US" altLang="x-none" sz="1400" b="1" dirty="0">
                  <a:solidFill>
                    <a:schemeClr val="bg1"/>
                  </a:solidFill>
                  <a:latin typeface="Arial Regular" charset="0"/>
                  <a:ea typeface="Arial Regular" charset="0"/>
                  <a:cs typeface="Arial Regular" charset="0"/>
                </a:rPr>
                <a:t>Advent of cloud computing significantly reduces financial and project execution risk</a:t>
              </a:r>
            </a:p>
          </p:txBody>
        </p:sp>
      </p:grpSp>
      <p:grpSp>
        <p:nvGrpSpPr>
          <p:cNvPr id="34" name="Group 33">
            <a:extLst>
              <a:ext uri="{FF2B5EF4-FFF2-40B4-BE49-F238E27FC236}">
                <a16:creationId xmlns:a16="http://schemas.microsoft.com/office/drawing/2014/main" xmlns="" id="{670505AB-F85C-414E-91A8-395A81B9F0F4}"/>
              </a:ext>
            </a:extLst>
          </p:cNvPr>
          <p:cNvGrpSpPr>
            <a:grpSpLocks/>
          </p:cNvGrpSpPr>
          <p:nvPr/>
        </p:nvGrpSpPr>
        <p:grpSpPr bwMode="auto">
          <a:xfrm rot="5400000">
            <a:off x="4142286" y="-29364"/>
            <a:ext cx="917972" cy="9202545"/>
            <a:chOff x="9482171" y="1384933"/>
            <a:chExt cx="1224116" cy="5361261"/>
          </a:xfrm>
          <a:noFill/>
        </p:grpSpPr>
        <p:sp>
          <p:nvSpPr>
            <p:cNvPr id="35" name="Up Arrow 35">
              <a:extLst>
                <a:ext uri="{FF2B5EF4-FFF2-40B4-BE49-F238E27FC236}">
                  <a16:creationId xmlns:a16="http://schemas.microsoft.com/office/drawing/2014/main" xmlns="" id="{74872B71-00D9-427C-A81A-997D862D9BBF}"/>
                </a:ext>
              </a:extLst>
            </p:cNvPr>
            <p:cNvSpPr/>
            <p:nvPr/>
          </p:nvSpPr>
          <p:spPr>
            <a:xfrm>
              <a:off x="9482171" y="1481020"/>
              <a:ext cx="1224116" cy="5265174"/>
            </a:xfrm>
            <a:prstGeom prst="upArrow">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atin typeface="Arial Regular" charset="0"/>
                <a:ea typeface="Arial Regular" charset="0"/>
                <a:cs typeface="Arial Regular" charset="0"/>
              </a:endParaRPr>
            </a:p>
          </p:txBody>
        </p:sp>
        <p:sp>
          <p:nvSpPr>
            <p:cNvPr id="36" name="TextBox 8">
              <a:extLst>
                <a:ext uri="{FF2B5EF4-FFF2-40B4-BE49-F238E27FC236}">
                  <a16:creationId xmlns:a16="http://schemas.microsoft.com/office/drawing/2014/main" xmlns="" id="{E8058494-F132-4140-87F9-C843DDA66079}"/>
                </a:ext>
              </a:extLst>
            </p:cNvPr>
            <p:cNvSpPr txBox="1">
              <a:spLocks noChangeArrowheads="1"/>
            </p:cNvSpPr>
            <p:nvPr/>
          </p:nvSpPr>
          <p:spPr bwMode="auto">
            <a:xfrm rot="16200000">
              <a:off x="7467670" y="3812309"/>
              <a:ext cx="5265173" cy="410421"/>
            </a:xfrm>
            <a:prstGeom prst="rect">
              <a:avLst/>
            </a:prstGeom>
            <a:grpFill/>
            <a:ln w="57150">
              <a:noFill/>
              <a:miter lim="800000"/>
              <a:headEnd/>
              <a:tailEnd/>
            </a:ln>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en-US" altLang="x-none" sz="1400" b="1" dirty="0" err="1">
                  <a:solidFill>
                    <a:schemeClr val="bg1"/>
                  </a:solidFill>
                  <a:latin typeface="Arial Regular" charset="0"/>
                  <a:ea typeface="Arial Regular" charset="0"/>
                  <a:cs typeface="Arial Regular" charset="0"/>
                </a:rPr>
                <a:t>ResearchandMarkets</a:t>
              </a:r>
              <a:r>
                <a:rPr lang="en-US" altLang="x-none" sz="1400" b="1" dirty="0">
                  <a:solidFill>
                    <a:schemeClr val="bg1"/>
                  </a:solidFill>
                  <a:latin typeface="Arial Regular" charset="0"/>
                  <a:ea typeface="Arial Regular" charset="0"/>
                  <a:cs typeface="Arial Regular" charset="0"/>
                </a:rPr>
                <a:t> estimates AI market will grow from $4 billion in ‘16 to $169 billion in 2025</a:t>
              </a:r>
            </a:p>
          </p:txBody>
        </p:sp>
      </p:grpSp>
    </p:spTree>
    <p:extLst>
      <p:ext uri="{BB962C8B-B14F-4D97-AF65-F5344CB8AC3E}">
        <p14:creationId xmlns:p14="http://schemas.microsoft.com/office/powerpoint/2010/main" val="2361219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ppt_w/2"/>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ppt_x</p:attrName>
                                        </p:attrNameLst>
                                      </p:cBhvr>
                                      <p:tavLst>
                                        <p:tav tm="0">
                                          <p:val>
                                            <p:strVal val="#ppt_x-#ppt_w/2"/>
                                          </p:val>
                                        </p:tav>
                                        <p:tav tm="100000">
                                          <p:val>
                                            <p:strVal val="#ppt_x"/>
                                          </p:val>
                                        </p:tav>
                                      </p:tavLst>
                                    </p:anim>
                                    <p:anim calcmode="lin" valueType="num">
                                      <p:cBhvr>
                                        <p:cTn id="16" dur="500" fill="hold"/>
                                        <p:tgtEl>
                                          <p:spTgt spid="25"/>
                                        </p:tgtEl>
                                        <p:attrNameLst>
                                          <p:attrName>ppt_y</p:attrName>
                                        </p:attrNameLst>
                                      </p:cBhvr>
                                      <p:tavLst>
                                        <p:tav tm="0">
                                          <p:val>
                                            <p:strVal val="#ppt_y"/>
                                          </p:val>
                                        </p:tav>
                                        <p:tav tm="100000">
                                          <p:val>
                                            <p:strVal val="#ppt_y"/>
                                          </p:val>
                                        </p:tav>
                                      </p:tavLst>
                                    </p:anim>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ppt_x</p:attrName>
                                        </p:attrNameLst>
                                      </p:cBhvr>
                                      <p:tavLst>
                                        <p:tav tm="0">
                                          <p:val>
                                            <p:strVal val="#ppt_x-#ppt_w/2"/>
                                          </p:val>
                                        </p:tav>
                                        <p:tav tm="100000">
                                          <p:val>
                                            <p:strVal val="#ppt_x"/>
                                          </p:val>
                                        </p:tav>
                                      </p:tavLst>
                                    </p:anim>
                                    <p:anim calcmode="lin" valueType="num">
                                      <p:cBhvr>
                                        <p:cTn id="24" dur="500" fill="hold"/>
                                        <p:tgtEl>
                                          <p:spTgt spid="28"/>
                                        </p:tgtEl>
                                        <p:attrNameLst>
                                          <p:attrName>ppt_y</p:attrName>
                                        </p:attrNameLst>
                                      </p:cBhvr>
                                      <p:tavLst>
                                        <p:tav tm="0">
                                          <p:val>
                                            <p:strVal val="#ppt_y"/>
                                          </p:val>
                                        </p:tav>
                                        <p:tav tm="100000">
                                          <p:val>
                                            <p:strVal val="#ppt_y"/>
                                          </p:val>
                                        </p:tav>
                                      </p:tavLst>
                                    </p:anim>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ppt_x</p:attrName>
                                        </p:attrNameLst>
                                      </p:cBhvr>
                                      <p:tavLst>
                                        <p:tav tm="0">
                                          <p:val>
                                            <p:strVal val="#ppt_x-#ppt_w/2"/>
                                          </p:val>
                                        </p:tav>
                                        <p:tav tm="100000">
                                          <p:val>
                                            <p:strVal val="#ppt_x"/>
                                          </p:val>
                                        </p:tav>
                                      </p:tavLst>
                                    </p:anim>
                                    <p:anim calcmode="lin" valueType="num">
                                      <p:cBhvr>
                                        <p:cTn id="32" dur="500" fill="hold"/>
                                        <p:tgtEl>
                                          <p:spTgt spid="31"/>
                                        </p:tgtEl>
                                        <p:attrNameLst>
                                          <p:attrName>ppt_y</p:attrName>
                                        </p:attrNameLst>
                                      </p:cBhvr>
                                      <p:tavLst>
                                        <p:tav tm="0">
                                          <p:val>
                                            <p:strVal val="#ppt_y"/>
                                          </p:val>
                                        </p:tav>
                                        <p:tav tm="100000">
                                          <p:val>
                                            <p:strVal val="#ppt_y"/>
                                          </p:val>
                                        </p:tav>
                                      </p:tavLst>
                                    </p:anim>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ppt_x</p:attrName>
                                        </p:attrNameLst>
                                      </p:cBhvr>
                                      <p:tavLst>
                                        <p:tav tm="0">
                                          <p:val>
                                            <p:strVal val="#ppt_x-#ppt_w/2"/>
                                          </p:val>
                                        </p:tav>
                                        <p:tav tm="100000">
                                          <p:val>
                                            <p:strVal val="#ppt_x"/>
                                          </p:val>
                                        </p:tav>
                                      </p:tavLst>
                                    </p:anim>
                                    <p:anim calcmode="lin" valueType="num">
                                      <p:cBhvr>
                                        <p:cTn id="40" dur="500" fill="hold"/>
                                        <p:tgtEl>
                                          <p:spTgt spid="34"/>
                                        </p:tgtEl>
                                        <p:attrNameLst>
                                          <p:attrName>ppt_y</p:attrName>
                                        </p:attrNameLst>
                                      </p:cBhvr>
                                      <p:tavLst>
                                        <p:tav tm="0">
                                          <p:val>
                                            <p:strVal val="#ppt_y"/>
                                          </p:val>
                                        </p:tav>
                                        <p:tav tm="100000">
                                          <p:val>
                                            <p:strVal val="#ppt_y"/>
                                          </p:val>
                                        </p:tav>
                                      </p:tavLst>
                                    </p:anim>
                                    <p:anim calcmode="lin" valueType="num">
                                      <p:cBhvr>
                                        <p:cTn id="41" dur="500" fill="hold"/>
                                        <p:tgtEl>
                                          <p:spTgt spid="34"/>
                                        </p:tgtEl>
                                        <p:attrNameLst>
                                          <p:attrName>ppt_w</p:attrName>
                                        </p:attrNameLst>
                                      </p:cBhvr>
                                      <p:tavLst>
                                        <p:tav tm="0">
                                          <p:val>
                                            <p:fltVal val="0"/>
                                          </p:val>
                                        </p:tav>
                                        <p:tav tm="100000">
                                          <p:val>
                                            <p:strVal val="#ppt_w"/>
                                          </p:val>
                                        </p:tav>
                                      </p:tavLst>
                                    </p:anim>
                                    <p:anim calcmode="lin" valueType="num">
                                      <p:cBhvr>
                                        <p:cTn id="42"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F7D61E0-B8C1-48AB-AA91-64498CAC5B4C}"/>
              </a:ext>
            </a:extLst>
          </p:cNvPr>
          <p:cNvSpPr>
            <a:spLocks noGrp="1"/>
          </p:cNvSpPr>
          <p:nvPr>
            <p:ph type="sldNum" sz="quarter" idx="12"/>
          </p:nvPr>
        </p:nvSpPr>
        <p:spPr/>
        <p:txBody>
          <a:bodyPr/>
          <a:lstStyle/>
          <a:p>
            <a:pPr algn="r"/>
            <a:fld id="{D2BDAA76-F283-E243-BDF3-E78992DB9EE0}" type="slidenum">
              <a:rPr lang="en-US" altLang="x-none" smtClean="0"/>
              <a:pPr algn="r"/>
              <a:t>29</a:t>
            </a:fld>
            <a:endParaRPr lang="en-US" altLang="x-none" dirty="0"/>
          </a:p>
        </p:txBody>
      </p:sp>
      <p:sp>
        <p:nvSpPr>
          <p:cNvPr id="7" name="Text Placeholder 2">
            <a:extLst>
              <a:ext uri="{FF2B5EF4-FFF2-40B4-BE49-F238E27FC236}">
                <a16:creationId xmlns:a16="http://schemas.microsoft.com/office/drawing/2014/main" xmlns="" id="{2FD75443-BBB5-4E3B-A6EC-687A161C5AB6}"/>
              </a:ext>
            </a:extLst>
          </p:cNvPr>
          <p:cNvSpPr txBox="1">
            <a:spLocks/>
          </p:cNvSpPr>
          <p:nvPr/>
        </p:nvSpPr>
        <p:spPr>
          <a:xfrm>
            <a:off x="1626043" y="325089"/>
            <a:ext cx="6281530" cy="715357"/>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buNone/>
            </a:pPr>
            <a:r>
              <a:rPr lang="en-US" sz="2400" b="1" dirty="0">
                <a:solidFill>
                  <a:schemeClr val="accent2"/>
                </a:solidFill>
              </a:rPr>
              <a:t>IBM’s Deep Blue beats Chess </a:t>
            </a:r>
          </a:p>
          <a:p>
            <a:pPr marL="0" indent="0">
              <a:lnSpc>
                <a:spcPct val="100000"/>
              </a:lnSpc>
              <a:spcBef>
                <a:spcPts val="0"/>
              </a:spcBef>
              <a:buNone/>
            </a:pPr>
            <a:r>
              <a:rPr lang="en-US" sz="2400" b="1" dirty="0">
                <a:solidFill>
                  <a:schemeClr val="accent2"/>
                </a:solidFill>
              </a:rPr>
              <a:t>Grandmaster Garry</a:t>
            </a:r>
            <a:r>
              <a:rPr lang="en-US" sz="2400" spc="-10" dirty="0">
                <a:solidFill>
                  <a:schemeClr val="accent2"/>
                </a:solidFill>
                <a:latin typeface="Arial" charset="0"/>
                <a:ea typeface="Arial" charset="0"/>
                <a:cs typeface="Arial" charset="0"/>
              </a:rPr>
              <a:t> </a:t>
            </a:r>
            <a:r>
              <a:rPr lang="en-US" sz="2400" b="1" spc="-10" dirty="0">
                <a:solidFill>
                  <a:schemeClr val="accent2"/>
                </a:solidFill>
                <a:latin typeface="Arial" charset="0"/>
                <a:ea typeface="Arial" charset="0"/>
                <a:cs typeface="Arial" charset="0"/>
              </a:rPr>
              <a:t>Kasparov</a:t>
            </a:r>
            <a:endParaRPr lang="en-US" sz="2400" b="1" dirty="0">
              <a:solidFill>
                <a:schemeClr val="accent2"/>
              </a:solidFill>
            </a:endParaRPr>
          </a:p>
        </p:txBody>
      </p:sp>
      <p:grpSp>
        <p:nvGrpSpPr>
          <p:cNvPr id="15" name="Group 14">
            <a:extLst>
              <a:ext uri="{FF2B5EF4-FFF2-40B4-BE49-F238E27FC236}">
                <a16:creationId xmlns:a16="http://schemas.microsoft.com/office/drawing/2014/main" xmlns="" id="{AF543CC8-2487-485A-AD9B-9279DA0576BC}"/>
              </a:ext>
            </a:extLst>
          </p:cNvPr>
          <p:cNvGrpSpPr/>
          <p:nvPr/>
        </p:nvGrpSpPr>
        <p:grpSpPr>
          <a:xfrm>
            <a:off x="65398" y="62649"/>
            <a:ext cx="1395434" cy="1317910"/>
            <a:chOff x="156012" y="95341"/>
            <a:chExt cx="1395434" cy="1317910"/>
          </a:xfrm>
        </p:grpSpPr>
        <p:sp>
          <p:nvSpPr>
            <p:cNvPr id="16" name="Oval 15">
              <a:extLst>
                <a:ext uri="{FF2B5EF4-FFF2-40B4-BE49-F238E27FC236}">
                  <a16:creationId xmlns:a16="http://schemas.microsoft.com/office/drawing/2014/main" xmlns="" id="{E4F409BE-609E-4780-A019-BA5D8F8EC82F}"/>
                </a:ext>
              </a:extLst>
            </p:cNvPr>
            <p:cNvSpPr/>
            <p:nvPr/>
          </p:nvSpPr>
          <p:spPr>
            <a:xfrm>
              <a:off x="156012" y="95341"/>
              <a:ext cx="1395434" cy="131791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17" name="object 5">
              <a:extLst>
                <a:ext uri="{FF2B5EF4-FFF2-40B4-BE49-F238E27FC236}">
                  <a16:creationId xmlns:a16="http://schemas.microsoft.com/office/drawing/2014/main" xmlns="" id="{01CB1547-D49D-4165-B916-6E0A54C2460A}"/>
                </a:ext>
              </a:extLst>
            </p:cNvPr>
            <p:cNvSpPr txBox="1">
              <a:spLocks/>
            </p:cNvSpPr>
            <p:nvPr/>
          </p:nvSpPr>
          <p:spPr>
            <a:xfrm>
              <a:off x="288274" y="322934"/>
              <a:ext cx="1014094" cy="750205"/>
            </a:xfrm>
            <a:prstGeom prst="rect">
              <a:avLst/>
            </a:prstGeom>
            <a:noFill/>
          </p:spPr>
          <p:txBody>
            <a:bodyPr vert="horz" wrap="square" lIns="0" tIns="10287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algn="ctr">
                <a:lnSpc>
                  <a:spcPct val="100000"/>
                </a:lnSpc>
                <a:spcBef>
                  <a:spcPts val="810"/>
                </a:spcBef>
              </a:pPr>
              <a:r>
                <a:rPr lang="en-US" sz="4200" spc="-345" dirty="0">
                  <a:solidFill>
                    <a:schemeClr val="bg1"/>
                  </a:solidFill>
                  <a:latin typeface="Arial"/>
                  <a:cs typeface="Arial"/>
                </a:rPr>
                <a:t>1997</a:t>
              </a:r>
              <a:endParaRPr lang="en-US" sz="4200" dirty="0">
                <a:solidFill>
                  <a:schemeClr val="bg1"/>
                </a:solidFill>
                <a:latin typeface="Arial"/>
                <a:cs typeface="Arial"/>
              </a:endParaRPr>
            </a:p>
          </p:txBody>
        </p:sp>
      </p:grpSp>
      <p:sp>
        <p:nvSpPr>
          <p:cNvPr id="10" name="object 4">
            <a:extLst>
              <a:ext uri="{FF2B5EF4-FFF2-40B4-BE49-F238E27FC236}">
                <a16:creationId xmlns:a16="http://schemas.microsoft.com/office/drawing/2014/main" xmlns="" id="{48F2B076-9376-47FB-AE20-9CC0CEA5434D}"/>
              </a:ext>
            </a:extLst>
          </p:cNvPr>
          <p:cNvSpPr/>
          <p:nvPr/>
        </p:nvSpPr>
        <p:spPr>
          <a:xfrm>
            <a:off x="284462" y="1705648"/>
            <a:ext cx="3727605" cy="2451333"/>
          </a:xfrm>
          <a:prstGeom prst="rect">
            <a:avLst/>
          </a:prstGeom>
          <a:blipFill>
            <a:blip r:embed="rId3" cstate="print"/>
            <a:srcRect/>
            <a:stretch>
              <a:fillRect l="-6446" r="-6446"/>
            </a:stretch>
          </a:blipFill>
          <a:effectLst/>
        </p:spPr>
        <p:txBody>
          <a:bodyPr wrap="square" lIns="0" tIns="0" rIns="0" bIns="0" rtlCol="0"/>
          <a:lstStyle/>
          <a:p>
            <a:endParaRPr sz="1350"/>
          </a:p>
        </p:txBody>
      </p:sp>
      <p:pic>
        <p:nvPicPr>
          <p:cNvPr id="11" name="Picture 10">
            <a:extLst>
              <a:ext uri="{FF2B5EF4-FFF2-40B4-BE49-F238E27FC236}">
                <a16:creationId xmlns:a16="http://schemas.microsoft.com/office/drawing/2014/main" xmlns="" id="{5924294C-1A51-4A81-BA6A-A6FCEB87A6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4" r="1738"/>
          <a:stretch/>
        </p:blipFill>
        <p:spPr>
          <a:xfrm>
            <a:off x="4145979" y="1705648"/>
            <a:ext cx="4816702" cy="2451333"/>
          </a:xfrm>
          <a:prstGeom prst="rect">
            <a:avLst/>
          </a:prstGeom>
          <a:blipFill>
            <a:blip r:embed="rId3" cstate="print"/>
            <a:stretch>
              <a:fillRect/>
            </a:stretch>
          </a:blipFill>
          <a:effectLst/>
        </p:spPr>
      </p:pic>
    </p:spTree>
    <p:extLst>
      <p:ext uri="{BB962C8B-B14F-4D97-AF65-F5344CB8AC3E}">
        <p14:creationId xmlns:p14="http://schemas.microsoft.com/office/powerpoint/2010/main" val="149232172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BB55906-090B-4D61-B6B6-8836752CAA45}"/>
              </a:ext>
            </a:extLst>
          </p:cNvPr>
          <p:cNvSpPr>
            <a:spLocks noGrp="1"/>
          </p:cNvSpPr>
          <p:nvPr>
            <p:ph type="title"/>
          </p:nvPr>
        </p:nvSpPr>
        <p:spPr>
          <a:xfrm>
            <a:off x="584200" y="2136323"/>
            <a:ext cx="5318579" cy="2312253"/>
          </a:xfrm>
        </p:spPr>
        <p:txBody>
          <a:bodyPr/>
          <a:lstStyle/>
          <a:p>
            <a:r>
              <a:rPr lang="en-US" sz="3600" dirty="0">
                <a:solidFill>
                  <a:schemeClr val="accent2"/>
                </a:solidFill>
                <a:cs typeface="Arial"/>
              </a:rPr>
              <a:t>About Slalom </a:t>
            </a:r>
          </a:p>
        </p:txBody>
      </p:sp>
    </p:spTree>
    <p:extLst>
      <p:ext uri="{BB962C8B-B14F-4D97-AF65-F5344CB8AC3E}">
        <p14:creationId xmlns:p14="http://schemas.microsoft.com/office/powerpoint/2010/main" val="118454214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F7D61E0-B8C1-48AB-AA91-64498CAC5B4C}"/>
              </a:ext>
            </a:extLst>
          </p:cNvPr>
          <p:cNvSpPr>
            <a:spLocks noGrp="1"/>
          </p:cNvSpPr>
          <p:nvPr>
            <p:ph type="sldNum" sz="quarter" idx="12"/>
          </p:nvPr>
        </p:nvSpPr>
        <p:spPr/>
        <p:txBody>
          <a:bodyPr/>
          <a:lstStyle/>
          <a:p>
            <a:pPr algn="r"/>
            <a:fld id="{D2BDAA76-F283-E243-BDF3-E78992DB9EE0}" type="slidenum">
              <a:rPr lang="en-US" altLang="x-none" smtClean="0"/>
              <a:pPr algn="r"/>
              <a:t>30</a:t>
            </a:fld>
            <a:endParaRPr lang="en-US" altLang="x-none" dirty="0"/>
          </a:p>
        </p:txBody>
      </p:sp>
      <p:sp>
        <p:nvSpPr>
          <p:cNvPr id="7" name="Text Placeholder 2">
            <a:extLst>
              <a:ext uri="{FF2B5EF4-FFF2-40B4-BE49-F238E27FC236}">
                <a16:creationId xmlns:a16="http://schemas.microsoft.com/office/drawing/2014/main" xmlns="" id="{2FD75443-BBB5-4E3B-A6EC-687A161C5AB6}"/>
              </a:ext>
            </a:extLst>
          </p:cNvPr>
          <p:cNvSpPr txBox="1">
            <a:spLocks/>
          </p:cNvSpPr>
          <p:nvPr/>
        </p:nvSpPr>
        <p:spPr>
          <a:xfrm>
            <a:off x="1626043" y="325089"/>
            <a:ext cx="6281530" cy="715357"/>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900"/>
              </a:spcBef>
              <a:buClr>
                <a:srgbClr val="CC0000"/>
              </a:buClr>
              <a:buNone/>
            </a:pPr>
            <a:r>
              <a:rPr lang="en-US" sz="2400" b="1" dirty="0">
                <a:solidFill>
                  <a:schemeClr val="accent2"/>
                </a:solidFill>
                <a:latin typeface="Arial" charset="0"/>
                <a:ea typeface="Arial" charset="0"/>
                <a:cs typeface="Arial" charset="0"/>
              </a:rPr>
              <a:t>Audi sends a driverless Audi TTS to the top of Pikes Peak at close to ~ 160 MPH</a:t>
            </a:r>
          </a:p>
        </p:txBody>
      </p:sp>
      <p:grpSp>
        <p:nvGrpSpPr>
          <p:cNvPr id="15" name="Group 14">
            <a:extLst>
              <a:ext uri="{FF2B5EF4-FFF2-40B4-BE49-F238E27FC236}">
                <a16:creationId xmlns:a16="http://schemas.microsoft.com/office/drawing/2014/main" xmlns="" id="{AF543CC8-2487-485A-AD9B-9279DA0576BC}"/>
              </a:ext>
            </a:extLst>
          </p:cNvPr>
          <p:cNvGrpSpPr/>
          <p:nvPr/>
        </p:nvGrpSpPr>
        <p:grpSpPr>
          <a:xfrm>
            <a:off x="65398" y="62649"/>
            <a:ext cx="1395434" cy="1317910"/>
            <a:chOff x="156012" y="95341"/>
            <a:chExt cx="1395434" cy="1317910"/>
          </a:xfrm>
        </p:grpSpPr>
        <p:sp>
          <p:nvSpPr>
            <p:cNvPr id="16" name="Oval 15">
              <a:extLst>
                <a:ext uri="{FF2B5EF4-FFF2-40B4-BE49-F238E27FC236}">
                  <a16:creationId xmlns:a16="http://schemas.microsoft.com/office/drawing/2014/main" xmlns="" id="{E4F409BE-609E-4780-A019-BA5D8F8EC82F}"/>
                </a:ext>
              </a:extLst>
            </p:cNvPr>
            <p:cNvSpPr/>
            <p:nvPr/>
          </p:nvSpPr>
          <p:spPr>
            <a:xfrm>
              <a:off x="156012" y="95341"/>
              <a:ext cx="1395434" cy="131791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17" name="object 5">
              <a:extLst>
                <a:ext uri="{FF2B5EF4-FFF2-40B4-BE49-F238E27FC236}">
                  <a16:creationId xmlns:a16="http://schemas.microsoft.com/office/drawing/2014/main" xmlns="" id="{01CB1547-D49D-4165-B916-6E0A54C2460A}"/>
                </a:ext>
              </a:extLst>
            </p:cNvPr>
            <p:cNvSpPr txBox="1">
              <a:spLocks/>
            </p:cNvSpPr>
            <p:nvPr/>
          </p:nvSpPr>
          <p:spPr>
            <a:xfrm>
              <a:off x="288274" y="322934"/>
              <a:ext cx="1014094" cy="750205"/>
            </a:xfrm>
            <a:prstGeom prst="rect">
              <a:avLst/>
            </a:prstGeom>
            <a:noFill/>
          </p:spPr>
          <p:txBody>
            <a:bodyPr vert="horz" wrap="square" lIns="0" tIns="10287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algn="ctr">
                <a:lnSpc>
                  <a:spcPct val="100000"/>
                </a:lnSpc>
                <a:spcBef>
                  <a:spcPts val="810"/>
                </a:spcBef>
              </a:pPr>
              <a:r>
                <a:rPr lang="en-US" sz="4200" spc="-345" dirty="0">
                  <a:solidFill>
                    <a:schemeClr val="bg1"/>
                  </a:solidFill>
                  <a:latin typeface="Arial"/>
                  <a:cs typeface="Arial"/>
                </a:rPr>
                <a:t>2010</a:t>
              </a:r>
              <a:endParaRPr lang="en-US" sz="4200" dirty="0">
                <a:solidFill>
                  <a:schemeClr val="bg1"/>
                </a:solidFill>
                <a:latin typeface="Arial"/>
                <a:cs typeface="Arial"/>
              </a:endParaRPr>
            </a:p>
          </p:txBody>
        </p:sp>
      </p:grpSp>
      <p:pic>
        <p:nvPicPr>
          <p:cNvPr id="4" name="Picture 3" descr="A car driving on a road&#10;&#10;Description generated with very high confidence">
            <a:extLst>
              <a:ext uri="{FF2B5EF4-FFF2-40B4-BE49-F238E27FC236}">
                <a16:creationId xmlns:a16="http://schemas.microsoft.com/office/drawing/2014/main" xmlns="" id="{E25F16A1-CE86-46A3-9B8E-61B52D8B5284}"/>
              </a:ext>
            </a:extLst>
          </p:cNvPr>
          <p:cNvPicPr>
            <a:picLocks noChangeAspect="1"/>
          </p:cNvPicPr>
          <p:nvPr/>
        </p:nvPicPr>
        <p:blipFill rotWithShape="1">
          <a:blip r:embed="rId3">
            <a:extLst>
              <a:ext uri="{28A0092B-C50C-407E-A947-70E740481C1C}">
                <a14:useLocalDpi xmlns:a14="http://schemas.microsoft.com/office/drawing/2010/main" val="0"/>
              </a:ext>
            </a:extLst>
          </a:blip>
          <a:srcRect l="10329" t="17214" r="9440" b="13526"/>
          <a:stretch/>
        </p:blipFill>
        <p:spPr>
          <a:xfrm>
            <a:off x="1872532" y="1284135"/>
            <a:ext cx="5740842" cy="3303798"/>
          </a:xfrm>
          <a:prstGeom prst="rect">
            <a:avLst/>
          </a:prstGeom>
        </p:spPr>
      </p:pic>
    </p:spTree>
    <p:extLst>
      <p:ext uri="{BB962C8B-B14F-4D97-AF65-F5344CB8AC3E}">
        <p14:creationId xmlns:p14="http://schemas.microsoft.com/office/powerpoint/2010/main" val="78433971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F7D61E0-B8C1-48AB-AA91-64498CAC5B4C}"/>
              </a:ext>
            </a:extLst>
          </p:cNvPr>
          <p:cNvSpPr>
            <a:spLocks noGrp="1"/>
          </p:cNvSpPr>
          <p:nvPr>
            <p:ph type="sldNum" sz="quarter" idx="12"/>
          </p:nvPr>
        </p:nvSpPr>
        <p:spPr/>
        <p:txBody>
          <a:bodyPr/>
          <a:lstStyle/>
          <a:p>
            <a:pPr algn="r"/>
            <a:fld id="{D2BDAA76-F283-E243-BDF3-E78992DB9EE0}" type="slidenum">
              <a:rPr lang="en-US" altLang="x-none" smtClean="0"/>
              <a:pPr algn="r"/>
              <a:t>31</a:t>
            </a:fld>
            <a:endParaRPr lang="en-US" altLang="x-none" dirty="0"/>
          </a:p>
        </p:txBody>
      </p:sp>
      <p:sp>
        <p:nvSpPr>
          <p:cNvPr id="7" name="Text Placeholder 2">
            <a:extLst>
              <a:ext uri="{FF2B5EF4-FFF2-40B4-BE49-F238E27FC236}">
                <a16:creationId xmlns:a16="http://schemas.microsoft.com/office/drawing/2014/main" xmlns="" id="{2FD75443-BBB5-4E3B-A6EC-687A161C5AB6}"/>
              </a:ext>
            </a:extLst>
          </p:cNvPr>
          <p:cNvSpPr txBox="1">
            <a:spLocks/>
          </p:cNvSpPr>
          <p:nvPr/>
        </p:nvSpPr>
        <p:spPr>
          <a:xfrm>
            <a:off x="1626043" y="325089"/>
            <a:ext cx="6281530" cy="715357"/>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45"/>
              </a:spcBef>
              <a:buNone/>
            </a:pPr>
            <a:r>
              <a:rPr lang="en-US" sz="2400" b="1" dirty="0">
                <a:solidFill>
                  <a:schemeClr val="accent2"/>
                </a:solidFill>
                <a:latin typeface="Arial" charset="0"/>
                <a:ea typeface="Arial" charset="0"/>
                <a:cs typeface="Arial" charset="0"/>
              </a:rPr>
              <a:t>Google’s </a:t>
            </a:r>
            <a:r>
              <a:rPr lang="en-US" sz="2400" b="1" spc="-20" dirty="0">
                <a:solidFill>
                  <a:schemeClr val="accent2"/>
                </a:solidFill>
                <a:latin typeface="Arial" charset="0"/>
                <a:ea typeface="Arial" charset="0"/>
                <a:cs typeface="Arial" charset="0"/>
              </a:rPr>
              <a:t>AlphaGo </a:t>
            </a:r>
            <a:r>
              <a:rPr lang="en-US" sz="2400" b="1" spc="-15" dirty="0">
                <a:solidFill>
                  <a:schemeClr val="accent2"/>
                </a:solidFill>
                <a:latin typeface="Arial" charset="0"/>
                <a:ea typeface="Arial" charset="0"/>
                <a:cs typeface="Arial" charset="0"/>
              </a:rPr>
              <a:t>Model</a:t>
            </a:r>
            <a:r>
              <a:rPr lang="en-US" sz="2400" b="1" spc="50" dirty="0">
                <a:solidFill>
                  <a:schemeClr val="accent2"/>
                </a:solidFill>
                <a:latin typeface="Arial" charset="0"/>
                <a:ea typeface="Arial" charset="0"/>
                <a:cs typeface="Arial" charset="0"/>
              </a:rPr>
              <a:t> </a:t>
            </a:r>
            <a:r>
              <a:rPr lang="en-US" sz="2400" b="1" spc="5" dirty="0">
                <a:solidFill>
                  <a:schemeClr val="accent2"/>
                </a:solidFill>
                <a:latin typeface="Arial" charset="0"/>
                <a:ea typeface="Arial" charset="0"/>
                <a:cs typeface="Arial" charset="0"/>
              </a:rPr>
              <a:t>Defeats </a:t>
            </a:r>
          </a:p>
          <a:p>
            <a:pPr marL="0" indent="0">
              <a:spcBef>
                <a:spcPts val="145"/>
              </a:spcBef>
              <a:buNone/>
            </a:pPr>
            <a:r>
              <a:rPr lang="en-US" sz="2400" b="1" spc="-5" dirty="0">
                <a:solidFill>
                  <a:schemeClr val="accent2"/>
                </a:solidFill>
                <a:latin typeface="Arial" charset="0"/>
                <a:ea typeface="Arial" charset="0"/>
                <a:cs typeface="Arial" charset="0"/>
              </a:rPr>
              <a:t>Euro </a:t>
            </a:r>
            <a:r>
              <a:rPr lang="en-US" sz="2400" b="1" spc="-15" dirty="0">
                <a:solidFill>
                  <a:schemeClr val="accent2"/>
                </a:solidFill>
                <a:latin typeface="Arial" charset="0"/>
                <a:ea typeface="Arial" charset="0"/>
                <a:cs typeface="Arial" charset="0"/>
              </a:rPr>
              <a:t>Go</a:t>
            </a:r>
            <a:r>
              <a:rPr lang="en-US" sz="2400" b="1" spc="-20" dirty="0">
                <a:solidFill>
                  <a:schemeClr val="accent2"/>
                </a:solidFill>
                <a:latin typeface="Arial" charset="0"/>
                <a:ea typeface="Arial" charset="0"/>
                <a:cs typeface="Arial" charset="0"/>
              </a:rPr>
              <a:t> </a:t>
            </a:r>
            <a:r>
              <a:rPr lang="en-US" sz="2400" b="1" dirty="0">
                <a:solidFill>
                  <a:schemeClr val="accent2"/>
                </a:solidFill>
                <a:latin typeface="Arial" charset="0"/>
                <a:ea typeface="Arial" charset="0"/>
                <a:cs typeface="Arial" charset="0"/>
              </a:rPr>
              <a:t>Champion</a:t>
            </a:r>
          </a:p>
        </p:txBody>
      </p:sp>
      <p:grpSp>
        <p:nvGrpSpPr>
          <p:cNvPr id="15" name="Group 14">
            <a:extLst>
              <a:ext uri="{FF2B5EF4-FFF2-40B4-BE49-F238E27FC236}">
                <a16:creationId xmlns:a16="http://schemas.microsoft.com/office/drawing/2014/main" xmlns="" id="{AF543CC8-2487-485A-AD9B-9279DA0576BC}"/>
              </a:ext>
            </a:extLst>
          </p:cNvPr>
          <p:cNvGrpSpPr/>
          <p:nvPr/>
        </p:nvGrpSpPr>
        <p:grpSpPr>
          <a:xfrm>
            <a:off x="65398" y="62649"/>
            <a:ext cx="1395434" cy="1317910"/>
            <a:chOff x="156012" y="95341"/>
            <a:chExt cx="1395434" cy="1317910"/>
          </a:xfrm>
        </p:grpSpPr>
        <p:sp>
          <p:nvSpPr>
            <p:cNvPr id="16" name="Oval 15">
              <a:extLst>
                <a:ext uri="{FF2B5EF4-FFF2-40B4-BE49-F238E27FC236}">
                  <a16:creationId xmlns:a16="http://schemas.microsoft.com/office/drawing/2014/main" xmlns="" id="{E4F409BE-609E-4780-A019-BA5D8F8EC82F}"/>
                </a:ext>
              </a:extLst>
            </p:cNvPr>
            <p:cNvSpPr/>
            <p:nvPr/>
          </p:nvSpPr>
          <p:spPr>
            <a:xfrm>
              <a:off x="156012" y="95341"/>
              <a:ext cx="1395434" cy="131791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17" name="object 5">
              <a:extLst>
                <a:ext uri="{FF2B5EF4-FFF2-40B4-BE49-F238E27FC236}">
                  <a16:creationId xmlns:a16="http://schemas.microsoft.com/office/drawing/2014/main" xmlns="" id="{01CB1547-D49D-4165-B916-6E0A54C2460A}"/>
                </a:ext>
              </a:extLst>
            </p:cNvPr>
            <p:cNvSpPr txBox="1">
              <a:spLocks/>
            </p:cNvSpPr>
            <p:nvPr/>
          </p:nvSpPr>
          <p:spPr>
            <a:xfrm>
              <a:off x="288274" y="322934"/>
              <a:ext cx="1014094" cy="750205"/>
            </a:xfrm>
            <a:prstGeom prst="rect">
              <a:avLst/>
            </a:prstGeom>
            <a:noFill/>
          </p:spPr>
          <p:txBody>
            <a:bodyPr vert="horz" wrap="square" lIns="0" tIns="10287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algn="ctr">
                <a:lnSpc>
                  <a:spcPct val="100000"/>
                </a:lnSpc>
                <a:spcBef>
                  <a:spcPts val="810"/>
                </a:spcBef>
              </a:pPr>
              <a:r>
                <a:rPr lang="en-US" sz="4200" spc="-345" dirty="0">
                  <a:solidFill>
                    <a:schemeClr val="bg1"/>
                  </a:solidFill>
                  <a:latin typeface="Arial"/>
                  <a:cs typeface="Arial"/>
                </a:rPr>
                <a:t>2016</a:t>
              </a:r>
              <a:endParaRPr lang="en-US" sz="4200" dirty="0">
                <a:solidFill>
                  <a:schemeClr val="bg1"/>
                </a:solidFill>
                <a:latin typeface="Arial"/>
                <a:cs typeface="Arial"/>
              </a:endParaRPr>
            </a:p>
          </p:txBody>
        </p:sp>
      </p:grpSp>
      <p:sp>
        <p:nvSpPr>
          <p:cNvPr id="9" name="object 5">
            <a:extLst>
              <a:ext uri="{FF2B5EF4-FFF2-40B4-BE49-F238E27FC236}">
                <a16:creationId xmlns:a16="http://schemas.microsoft.com/office/drawing/2014/main" xmlns="" id="{3CF6FA9A-B5F8-40AC-A094-16A2C71591E3}"/>
              </a:ext>
            </a:extLst>
          </p:cNvPr>
          <p:cNvSpPr/>
          <p:nvPr/>
        </p:nvSpPr>
        <p:spPr>
          <a:xfrm>
            <a:off x="568518" y="1705648"/>
            <a:ext cx="3283890" cy="2451333"/>
          </a:xfrm>
          <a:prstGeom prst="rect">
            <a:avLst/>
          </a:prstGeom>
          <a:blipFill>
            <a:blip r:embed="rId3" cstate="print"/>
            <a:srcRect/>
            <a:stretch>
              <a:fillRect l="-7069" t="-7602" r="-2" b="-7602"/>
            </a:stretch>
          </a:blipFill>
          <a:effectLst/>
        </p:spPr>
        <p:txBody>
          <a:bodyPr wrap="square" lIns="0" tIns="0" rIns="0" bIns="0" rtlCol="0"/>
          <a:lstStyle/>
          <a:p>
            <a:endParaRPr sz="1350"/>
          </a:p>
        </p:txBody>
      </p:sp>
      <p:pic>
        <p:nvPicPr>
          <p:cNvPr id="12" name="Picture 11">
            <a:extLst>
              <a:ext uri="{FF2B5EF4-FFF2-40B4-BE49-F238E27FC236}">
                <a16:creationId xmlns:a16="http://schemas.microsoft.com/office/drawing/2014/main" xmlns="" id="{2B557B40-40FE-46C0-9D48-45C068D1CB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640"/>
          <a:stretch/>
        </p:blipFill>
        <p:spPr>
          <a:xfrm>
            <a:off x="4043638" y="1705648"/>
            <a:ext cx="4824602" cy="2451333"/>
          </a:xfrm>
          <a:prstGeom prst="rect">
            <a:avLst/>
          </a:prstGeom>
          <a:blipFill>
            <a:blip r:embed="rId3" cstate="print"/>
            <a:stretch>
              <a:fillRect/>
            </a:stretch>
          </a:blipFill>
          <a:effectLst/>
        </p:spPr>
      </p:pic>
    </p:spTree>
    <p:extLst>
      <p:ext uri="{BB962C8B-B14F-4D97-AF65-F5344CB8AC3E}">
        <p14:creationId xmlns:p14="http://schemas.microsoft.com/office/powerpoint/2010/main" val="407026797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4">
            <a:extLst>
              <a:ext uri="{FF2B5EF4-FFF2-40B4-BE49-F238E27FC236}">
                <a16:creationId xmlns:a16="http://schemas.microsoft.com/office/drawing/2014/main" xmlns="" id="{A68AA893-51F1-46DD-840E-F17000FCD443}"/>
              </a:ext>
            </a:extLst>
          </p:cNvPr>
          <p:cNvSpPr/>
          <p:nvPr/>
        </p:nvSpPr>
        <p:spPr>
          <a:xfrm>
            <a:off x="-1" y="1"/>
            <a:ext cx="4908805" cy="5143499"/>
          </a:xfrm>
          <a:prstGeom prst="rect">
            <a:avLst/>
          </a:prstGeom>
          <a:blipFill dpi="0" rotWithShape="1">
            <a:blip r:embed="rId3" cstate="print">
              <a:extLst>
                <a:ext uri="{28A0092B-C50C-407E-A947-70E740481C1C}">
                  <a14:useLocalDpi xmlns:a14="http://schemas.microsoft.com/office/drawing/2010/main" val="0"/>
                </a:ext>
              </a:extLst>
            </a:blip>
            <a:srcRect/>
            <a:stretch>
              <a:fillRect l="-25878" r="-20856"/>
            </a:stretch>
          </a:blipFill>
        </p:spPr>
        <p:txBody>
          <a:bodyPr wrap="square" lIns="0" tIns="0" rIns="0" bIns="0" rtlCol="0"/>
          <a:lstStyle/>
          <a:p>
            <a:endParaRPr sz="1350"/>
          </a:p>
        </p:txBody>
      </p:sp>
      <p:sp>
        <p:nvSpPr>
          <p:cNvPr id="2" name="Slide Number Placeholder 1">
            <a:extLst>
              <a:ext uri="{FF2B5EF4-FFF2-40B4-BE49-F238E27FC236}">
                <a16:creationId xmlns:a16="http://schemas.microsoft.com/office/drawing/2014/main" xmlns="" id="{9F7D61E0-B8C1-48AB-AA91-64498CAC5B4C}"/>
              </a:ext>
            </a:extLst>
          </p:cNvPr>
          <p:cNvSpPr>
            <a:spLocks noGrp="1"/>
          </p:cNvSpPr>
          <p:nvPr>
            <p:ph type="sldNum" sz="quarter" idx="12"/>
          </p:nvPr>
        </p:nvSpPr>
        <p:spPr/>
        <p:txBody>
          <a:bodyPr/>
          <a:lstStyle/>
          <a:p>
            <a:pPr algn="r"/>
            <a:fld id="{D2BDAA76-F283-E243-BDF3-E78992DB9EE0}" type="slidenum">
              <a:rPr lang="en-US" altLang="x-none" smtClean="0"/>
              <a:pPr algn="r"/>
              <a:t>32</a:t>
            </a:fld>
            <a:endParaRPr lang="en-US" altLang="x-none" dirty="0"/>
          </a:p>
        </p:txBody>
      </p:sp>
      <p:sp>
        <p:nvSpPr>
          <p:cNvPr id="7" name="Text Placeholder 2">
            <a:extLst>
              <a:ext uri="{FF2B5EF4-FFF2-40B4-BE49-F238E27FC236}">
                <a16:creationId xmlns:a16="http://schemas.microsoft.com/office/drawing/2014/main" xmlns="" id="{2FD75443-BBB5-4E3B-A6EC-687A161C5AB6}"/>
              </a:ext>
            </a:extLst>
          </p:cNvPr>
          <p:cNvSpPr txBox="1">
            <a:spLocks/>
          </p:cNvSpPr>
          <p:nvPr/>
        </p:nvSpPr>
        <p:spPr>
          <a:xfrm>
            <a:off x="5064817" y="325090"/>
            <a:ext cx="3774384" cy="437632"/>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200" b="1" dirty="0" err="1">
                <a:solidFill>
                  <a:schemeClr val="accent2"/>
                </a:solidFill>
              </a:rPr>
              <a:t>Libratus</a:t>
            </a:r>
            <a:r>
              <a:rPr lang="en-US" sz="3200" b="1" dirty="0">
                <a:solidFill>
                  <a:schemeClr val="accent2"/>
                </a:solidFill>
              </a:rPr>
              <a:t> AI</a:t>
            </a:r>
          </a:p>
        </p:txBody>
      </p:sp>
      <p:sp>
        <p:nvSpPr>
          <p:cNvPr id="8" name="Text Placeholder 2">
            <a:extLst>
              <a:ext uri="{FF2B5EF4-FFF2-40B4-BE49-F238E27FC236}">
                <a16:creationId xmlns:a16="http://schemas.microsoft.com/office/drawing/2014/main" xmlns="" id="{7B45CA00-783D-4551-A67F-F9C1AF401DBC}"/>
              </a:ext>
            </a:extLst>
          </p:cNvPr>
          <p:cNvSpPr txBox="1">
            <a:spLocks/>
          </p:cNvSpPr>
          <p:nvPr/>
        </p:nvSpPr>
        <p:spPr>
          <a:xfrm>
            <a:off x="5042192" y="776951"/>
            <a:ext cx="3997800" cy="242685"/>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a:solidFill>
                  <a:schemeClr val="tx2">
                    <a:lumMod val="50000"/>
                  </a:schemeClr>
                </a:solidFill>
              </a:rPr>
              <a:t>Computer Program Designed for Poker</a:t>
            </a:r>
          </a:p>
        </p:txBody>
      </p:sp>
      <p:sp>
        <p:nvSpPr>
          <p:cNvPr id="9" name="object 9">
            <a:extLst>
              <a:ext uri="{FF2B5EF4-FFF2-40B4-BE49-F238E27FC236}">
                <a16:creationId xmlns:a16="http://schemas.microsoft.com/office/drawing/2014/main" xmlns="" id="{182D99FF-21AA-41F5-9464-2141095767AE}"/>
              </a:ext>
            </a:extLst>
          </p:cNvPr>
          <p:cNvSpPr txBox="1"/>
          <p:nvPr/>
        </p:nvSpPr>
        <p:spPr>
          <a:xfrm>
            <a:off x="5360622" y="1380559"/>
            <a:ext cx="3495912" cy="1767792"/>
          </a:xfrm>
          <a:prstGeom prst="rect">
            <a:avLst/>
          </a:prstGeom>
          <a:noFill/>
        </p:spPr>
        <p:txBody>
          <a:bodyPr vert="horz" wrap="square" lIns="0" tIns="18415" rIns="0" bIns="0" rtlCol="0">
            <a:spAutoFit/>
          </a:bodyPr>
          <a:lstStyle/>
          <a:p>
            <a:pPr>
              <a:spcBef>
                <a:spcPts val="145"/>
              </a:spcBef>
            </a:pPr>
            <a:r>
              <a:rPr lang="en-US" sz="1400" dirty="0">
                <a:solidFill>
                  <a:schemeClr val="accent6">
                    <a:lumMod val="50000"/>
                  </a:schemeClr>
                </a:solidFill>
              </a:rPr>
              <a:t>This victory in no-limit Texas Hold '</a:t>
            </a:r>
            <a:r>
              <a:rPr lang="en-US" sz="1400" dirty="0" err="1">
                <a:solidFill>
                  <a:schemeClr val="accent6">
                    <a:lumMod val="50000"/>
                  </a:schemeClr>
                </a:solidFill>
              </a:rPr>
              <a:t>em</a:t>
            </a:r>
            <a:r>
              <a:rPr lang="en-US" sz="1400" dirty="0">
                <a:solidFill>
                  <a:schemeClr val="accent6">
                    <a:lumMod val="50000"/>
                  </a:schemeClr>
                </a:solidFill>
              </a:rPr>
              <a:t> heralds a new kind of game in which the </a:t>
            </a:r>
            <a:r>
              <a:rPr lang="en-US" sz="1400" b="1" dirty="0">
                <a:solidFill>
                  <a:schemeClr val="accent2"/>
                </a:solidFill>
              </a:rPr>
              <a:t>AI has to take into account that its opponent might be deliberately misleading. </a:t>
            </a:r>
          </a:p>
          <a:p>
            <a:pPr>
              <a:spcBef>
                <a:spcPts val="145"/>
              </a:spcBef>
            </a:pPr>
            <a:endParaRPr lang="en-US" sz="1400" dirty="0">
              <a:solidFill>
                <a:schemeClr val="accent6">
                  <a:lumMod val="50000"/>
                </a:schemeClr>
              </a:solidFill>
            </a:endParaRPr>
          </a:p>
          <a:p>
            <a:pPr>
              <a:spcBef>
                <a:spcPts val="145"/>
              </a:spcBef>
            </a:pPr>
            <a:r>
              <a:rPr lang="en-US" sz="1200" i="1" dirty="0">
                <a:solidFill>
                  <a:schemeClr val="accent6">
                    <a:lumMod val="50000"/>
                  </a:schemeClr>
                </a:solidFill>
              </a:rPr>
              <a:t>- Andrew Moore, Dean, Carnegie Mellon's School of Computer Science</a:t>
            </a:r>
          </a:p>
        </p:txBody>
      </p:sp>
      <p:grpSp>
        <p:nvGrpSpPr>
          <p:cNvPr id="11" name="Group 10">
            <a:extLst>
              <a:ext uri="{FF2B5EF4-FFF2-40B4-BE49-F238E27FC236}">
                <a16:creationId xmlns:a16="http://schemas.microsoft.com/office/drawing/2014/main" xmlns="" id="{C18EA178-FB78-44DE-BBAB-0461B28D0578}"/>
              </a:ext>
            </a:extLst>
          </p:cNvPr>
          <p:cNvGrpSpPr/>
          <p:nvPr/>
        </p:nvGrpSpPr>
        <p:grpSpPr>
          <a:xfrm>
            <a:off x="65398" y="62649"/>
            <a:ext cx="1395434" cy="1317910"/>
            <a:chOff x="156012" y="95341"/>
            <a:chExt cx="1395434" cy="1317910"/>
          </a:xfrm>
        </p:grpSpPr>
        <p:sp>
          <p:nvSpPr>
            <p:cNvPr id="12" name="Oval 11">
              <a:extLst>
                <a:ext uri="{FF2B5EF4-FFF2-40B4-BE49-F238E27FC236}">
                  <a16:creationId xmlns:a16="http://schemas.microsoft.com/office/drawing/2014/main" xmlns="" id="{BC63C5DD-E7CE-41FA-8465-5BB4C44AE93B}"/>
                </a:ext>
              </a:extLst>
            </p:cNvPr>
            <p:cNvSpPr/>
            <p:nvPr/>
          </p:nvSpPr>
          <p:spPr>
            <a:xfrm>
              <a:off x="156012" y="95341"/>
              <a:ext cx="1395434" cy="131791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13" name="object 5">
              <a:extLst>
                <a:ext uri="{FF2B5EF4-FFF2-40B4-BE49-F238E27FC236}">
                  <a16:creationId xmlns:a16="http://schemas.microsoft.com/office/drawing/2014/main" xmlns="" id="{2B60D102-ECD5-4C31-9344-431D14D41702}"/>
                </a:ext>
              </a:extLst>
            </p:cNvPr>
            <p:cNvSpPr txBox="1">
              <a:spLocks/>
            </p:cNvSpPr>
            <p:nvPr/>
          </p:nvSpPr>
          <p:spPr>
            <a:xfrm>
              <a:off x="288274" y="322934"/>
              <a:ext cx="1014094" cy="750205"/>
            </a:xfrm>
            <a:prstGeom prst="rect">
              <a:avLst/>
            </a:prstGeom>
            <a:noFill/>
          </p:spPr>
          <p:txBody>
            <a:bodyPr vert="horz" wrap="square" lIns="0" tIns="10287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algn="ctr">
                <a:lnSpc>
                  <a:spcPct val="100000"/>
                </a:lnSpc>
                <a:spcBef>
                  <a:spcPts val="810"/>
                </a:spcBef>
              </a:pPr>
              <a:r>
                <a:rPr lang="en-US" sz="4200" spc="-345" dirty="0">
                  <a:solidFill>
                    <a:schemeClr val="bg1"/>
                  </a:solidFill>
                  <a:latin typeface="Arial"/>
                  <a:cs typeface="Arial"/>
                </a:rPr>
                <a:t>2017</a:t>
              </a:r>
              <a:endParaRPr lang="en-US" sz="4200" dirty="0">
                <a:solidFill>
                  <a:schemeClr val="bg1"/>
                </a:solidFill>
                <a:latin typeface="Arial"/>
                <a:cs typeface="Arial"/>
              </a:endParaRPr>
            </a:p>
          </p:txBody>
        </p:sp>
      </p:grpSp>
    </p:spTree>
    <p:extLst>
      <p:ext uri="{BB962C8B-B14F-4D97-AF65-F5344CB8AC3E}">
        <p14:creationId xmlns:p14="http://schemas.microsoft.com/office/powerpoint/2010/main" val="142230035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09C49F-F14F-CE42-98D0-FEB015096077}"/>
              </a:ext>
            </a:extLst>
          </p:cNvPr>
          <p:cNvPicPr>
            <a:picLocks noChangeAspect="1"/>
          </p:cNvPicPr>
          <p:nvPr/>
        </p:nvPicPr>
        <p:blipFill>
          <a:blip r:embed="rId3"/>
          <a:stretch>
            <a:fillRect/>
          </a:stretch>
        </p:blipFill>
        <p:spPr>
          <a:xfrm>
            <a:off x="387147" y="504333"/>
            <a:ext cx="4309377" cy="4134834"/>
          </a:xfrm>
          <a:prstGeom prst="rect">
            <a:avLst/>
          </a:prstGeom>
        </p:spPr>
      </p:pic>
      <p:sp>
        <p:nvSpPr>
          <p:cNvPr id="2" name="Slide Number Placeholder 1">
            <a:extLst>
              <a:ext uri="{FF2B5EF4-FFF2-40B4-BE49-F238E27FC236}">
                <a16:creationId xmlns:a16="http://schemas.microsoft.com/office/drawing/2014/main" xmlns="" id="{9F7D61E0-B8C1-48AB-AA91-64498CAC5B4C}"/>
              </a:ext>
            </a:extLst>
          </p:cNvPr>
          <p:cNvSpPr>
            <a:spLocks noGrp="1"/>
          </p:cNvSpPr>
          <p:nvPr>
            <p:ph type="sldNum" sz="quarter" idx="12"/>
          </p:nvPr>
        </p:nvSpPr>
        <p:spPr/>
        <p:txBody>
          <a:bodyPr/>
          <a:lstStyle/>
          <a:p>
            <a:pPr algn="r"/>
            <a:fld id="{D2BDAA76-F283-E243-BDF3-E78992DB9EE0}" type="slidenum">
              <a:rPr lang="en-US" altLang="x-none" smtClean="0"/>
              <a:pPr algn="r"/>
              <a:t>33</a:t>
            </a:fld>
            <a:endParaRPr lang="en-US" altLang="x-none" dirty="0"/>
          </a:p>
        </p:txBody>
      </p:sp>
      <p:sp>
        <p:nvSpPr>
          <p:cNvPr id="7" name="Text Placeholder 2">
            <a:extLst>
              <a:ext uri="{FF2B5EF4-FFF2-40B4-BE49-F238E27FC236}">
                <a16:creationId xmlns:a16="http://schemas.microsoft.com/office/drawing/2014/main" xmlns="" id="{2FD75443-BBB5-4E3B-A6EC-687A161C5AB6}"/>
              </a:ext>
            </a:extLst>
          </p:cNvPr>
          <p:cNvSpPr txBox="1">
            <a:spLocks/>
          </p:cNvSpPr>
          <p:nvPr/>
        </p:nvSpPr>
        <p:spPr>
          <a:xfrm>
            <a:off x="5304218" y="197212"/>
            <a:ext cx="3774384" cy="437632"/>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nl" sz="2000" b="1" dirty="0">
                <a:hlinkClick r:id="rId4"/>
              </a:rPr>
              <a:t>Portrait of Edmond de Belamy</a:t>
            </a:r>
            <a:endParaRPr lang="en-US" sz="4800" b="1" dirty="0">
              <a:solidFill>
                <a:schemeClr val="accent2"/>
              </a:solidFill>
            </a:endParaRPr>
          </a:p>
        </p:txBody>
      </p:sp>
      <p:sp>
        <p:nvSpPr>
          <p:cNvPr id="8" name="Text Placeholder 2">
            <a:extLst>
              <a:ext uri="{FF2B5EF4-FFF2-40B4-BE49-F238E27FC236}">
                <a16:creationId xmlns:a16="http://schemas.microsoft.com/office/drawing/2014/main" xmlns="" id="{7B45CA00-783D-4551-A67F-F9C1AF401DBC}"/>
              </a:ext>
            </a:extLst>
          </p:cNvPr>
          <p:cNvSpPr txBox="1">
            <a:spLocks/>
          </p:cNvSpPr>
          <p:nvPr/>
        </p:nvSpPr>
        <p:spPr>
          <a:xfrm>
            <a:off x="5146200" y="1024763"/>
            <a:ext cx="3997800" cy="242685"/>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tx2">
                    <a:lumMod val="50000"/>
                  </a:schemeClr>
                </a:solidFill>
              </a:rPr>
              <a:t>Painting Co-Created by AI</a:t>
            </a:r>
          </a:p>
        </p:txBody>
      </p:sp>
      <p:sp>
        <p:nvSpPr>
          <p:cNvPr id="9" name="object 9">
            <a:extLst>
              <a:ext uri="{FF2B5EF4-FFF2-40B4-BE49-F238E27FC236}">
                <a16:creationId xmlns:a16="http://schemas.microsoft.com/office/drawing/2014/main" xmlns="" id="{182D99FF-21AA-41F5-9464-2141095767AE}"/>
              </a:ext>
            </a:extLst>
          </p:cNvPr>
          <p:cNvSpPr txBox="1"/>
          <p:nvPr/>
        </p:nvSpPr>
        <p:spPr>
          <a:xfrm>
            <a:off x="5360622" y="1380559"/>
            <a:ext cx="3717980" cy="3080972"/>
          </a:xfrm>
          <a:prstGeom prst="rect">
            <a:avLst/>
          </a:prstGeom>
          <a:noFill/>
        </p:spPr>
        <p:txBody>
          <a:bodyPr vert="horz" wrap="square" lIns="0" tIns="18415" rIns="0" bIns="0" rtlCol="0">
            <a:spAutoFit/>
          </a:bodyPr>
          <a:lstStyle/>
          <a:p>
            <a:pPr>
              <a:spcBef>
                <a:spcPts val="145"/>
              </a:spcBef>
            </a:pPr>
            <a:r>
              <a:rPr lang="en-US" dirty="0">
                <a:solidFill>
                  <a:schemeClr val="accent2"/>
                </a:solidFill>
                <a:latin typeface="Arial" panose="020B0604020202020204" pitchFamily="34" charset="0"/>
                <a:cs typeface="Arial" panose="020B0604020202020204" pitchFamily="34" charset="0"/>
              </a:rPr>
              <a:t>Created using a type of A.I. called a generative adversarial network (GAN)</a:t>
            </a:r>
          </a:p>
          <a:p>
            <a:pPr>
              <a:spcBef>
                <a:spcPts val="145"/>
              </a:spcBef>
            </a:pPr>
            <a:endParaRPr lang="en-US" sz="1400" dirty="0">
              <a:solidFill>
                <a:schemeClr val="accent6">
                  <a:lumMod val="50000"/>
                </a:schemeClr>
              </a:solidFill>
              <a:latin typeface="Arial" panose="020B0604020202020204" pitchFamily="34" charset="0"/>
              <a:cs typeface="Arial" panose="020B0604020202020204" pitchFamily="34" charset="0"/>
            </a:endParaRPr>
          </a:p>
          <a:p>
            <a:pPr>
              <a:spcBef>
                <a:spcPts val="145"/>
              </a:spcBef>
            </a:pPr>
            <a:r>
              <a:rPr lang="en-US" sz="1400" dirty="0">
                <a:solidFill>
                  <a:schemeClr val="accent6">
                    <a:lumMod val="50000"/>
                  </a:schemeClr>
                </a:solidFill>
                <a:latin typeface="Arial" panose="020B0604020202020204" pitchFamily="34" charset="0"/>
                <a:cs typeface="Arial" panose="020B0604020202020204" pitchFamily="34" charset="0"/>
              </a:rPr>
              <a:t>“Portrait of Edmond de </a:t>
            </a:r>
            <a:r>
              <a:rPr lang="en-US" sz="1400" dirty="0" err="1">
                <a:solidFill>
                  <a:schemeClr val="accent6">
                    <a:lumMod val="50000"/>
                  </a:schemeClr>
                </a:solidFill>
                <a:latin typeface="Arial" panose="020B0604020202020204" pitchFamily="34" charset="0"/>
                <a:cs typeface="Arial" panose="020B0604020202020204" pitchFamily="34" charset="0"/>
              </a:rPr>
              <a:t>Belamy</a:t>
            </a:r>
            <a:r>
              <a:rPr lang="en-US" sz="1400" dirty="0">
                <a:solidFill>
                  <a:schemeClr val="accent6">
                    <a:lumMod val="50000"/>
                  </a:schemeClr>
                </a:solidFill>
                <a:latin typeface="Arial" panose="020B0604020202020204" pitchFamily="34" charset="0"/>
                <a:cs typeface="Arial" panose="020B0604020202020204" pitchFamily="34" charset="0"/>
              </a:rPr>
              <a:t>” </a:t>
            </a:r>
            <a:r>
              <a:rPr lang="en-US" sz="1400" dirty="0">
                <a:solidFill>
                  <a:schemeClr val="accent2"/>
                </a:solidFill>
                <a:latin typeface="Arial" panose="020B0604020202020204" pitchFamily="34" charset="0"/>
                <a:cs typeface="Arial" panose="020B0604020202020204" pitchFamily="34" charset="0"/>
              </a:rPr>
              <a:t>was estimated to sell for $7,000 to $10,000. It wound up selling for $432,000. </a:t>
            </a:r>
            <a:r>
              <a:rPr lang="en-US" sz="1400" dirty="0">
                <a:solidFill>
                  <a:schemeClr val="accent6">
                    <a:lumMod val="50000"/>
                  </a:schemeClr>
                </a:solidFill>
                <a:latin typeface="Arial" panose="020B0604020202020204" pitchFamily="34" charset="0"/>
                <a:cs typeface="Arial" panose="020B0604020202020204" pitchFamily="34" charset="0"/>
              </a:rPr>
              <a:t>Apparently people are big into art painted by a robot. </a:t>
            </a:r>
          </a:p>
          <a:p>
            <a:pPr>
              <a:spcBef>
                <a:spcPts val="145"/>
              </a:spcBef>
            </a:pPr>
            <a:endParaRPr lang="en-US" sz="1400" dirty="0">
              <a:solidFill>
                <a:schemeClr val="accent6">
                  <a:lumMod val="50000"/>
                </a:schemeClr>
              </a:solidFill>
              <a:latin typeface="Arial" panose="020B0604020202020204" pitchFamily="34" charset="0"/>
              <a:cs typeface="Arial" panose="020B0604020202020204" pitchFamily="34" charset="0"/>
            </a:endParaRPr>
          </a:p>
          <a:p>
            <a:pPr>
              <a:spcBef>
                <a:spcPts val="145"/>
              </a:spcBef>
            </a:pPr>
            <a:r>
              <a:rPr lang="en-US" sz="1400" dirty="0">
                <a:solidFill>
                  <a:schemeClr val="accent6">
                    <a:lumMod val="50000"/>
                  </a:schemeClr>
                </a:solidFill>
                <a:latin typeface="Arial" panose="020B0604020202020204" pitchFamily="34" charset="0"/>
                <a:cs typeface="Arial" panose="020B0604020202020204" pitchFamily="34" charset="0"/>
              </a:rPr>
              <a:t>Maybe they think they’ll be spared when the rise of the machines eventually happens!</a:t>
            </a:r>
          </a:p>
          <a:p>
            <a:pPr>
              <a:spcBef>
                <a:spcPts val="145"/>
              </a:spcBef>
            </a:pPr>
            <a:endParaRPr lang="en-US" sz="1400" dirty="0">
              <a:solidFill>
                <a:schemeClr val="accent6">
                  <a:lumMod val="50000"/>
                </a:schemeClr>
              </a:solidFill>
              <a:latin typeface="Arial" panose="020B0604020202020204" pitchFamily="34" charset="0"/>
              <a:cs typeface="Arial" panose="020B0604020202020204" pitchFamily="34" charset="0"/>
            </a:endParaRPr>
          </a:p>
          <a:p>
            <a:pPr>
              <a:spcBef>
                <a:spcPts val="145"/>
              </a:spcBef>
            </a:pPr>
            <a:endParaRPr lang="en-US" sz="1400" dirty="0">
              <a:solidFill>
                <a:schemeClr val="accent6">
                  <a:lumMod val="50000"/>
                </a:schemeClr>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xmlns="" id="{C18EA178-FB78-44DE-BBAB-0461B28D0578}"/>
              </a:ext>
            </a:extLst>
          </p:cNvPr>
          <p:cNvGrpSpPr/>
          <p:nvPr/>
        </p:nvGrpSpPr>
        <p:grpSpPr>
          <a:xfrm>
            <a:off x="65398" y="62649"/>
            <a:ext cx="1395434" cy="1317910"/>
            <a:chOff x="156012" y="95341"/>
            <a:chExt cx="1395434" cy="1317910"/>
          </a:xfrm>
        </p:grpSpPr>
        <p:sp>
          <p:nvSpPr>
            <p:cNvPr id="12" name="Oval 11">
              <a:extLst>
                <a:ext uri="{FF2B5EF4-FFF2-40B4-BE49-F238E27FC236}">
                  <a16:creationId xmlns:a16="http://schemas.microsoft.com/office/drawing/2014/main" xmlns="" id="{BC63C5DD-E7CE-41FA-8465-5BB4C44AE93B}"/>
                </a:ext>
              </a:extLst>
            </p:cNvPr>
            <p:cNvSpPr/>
            <p:nvPr/>
          </p:nvSpPr>
          <p:spPr>
            <a:xfrm>
              <a:off x="156012" y="95341"/>
              <a:ext cx="1395434" cy="131791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13" name="object 5">
              <a:extLst>
                <a:ext uri="{FF2B5EF4-FFF2-40B4-BE49-F238E27FC236}">
                  <a16:creationId xmlns:a16="http://schemas.microsoft.com/office/drawing/2014/main" xmlns="" id="{2B60D102-ECD5-4C31-9344-431D14D41702}"/>
                </a:ext>
              </a:extLst>
            </p:cNvPr>
            <p:cNvSpPr txBox="1">
              <a:spLocks/>
            </p:cNvSpPr>
            <p:nvPr/>
          </p:nvSpPr>
          <p:spPr>
            <a:xfrm>
              <a:off x="288274" y="322934"/>
              <a:ext cx="1014094" cy="750205"/>
            </a:xfrm>
            <a:prstGeom prst="rect">
              <a:avLst/>
            </a:prstGeom>
            <a:noFill/>
          </p:spPr>
          <p:txBody>
            <a:bodyPr vert="horz" wrap="square" lIns="0" tIns="102870" rIns="0" bIns="0" numCol="1" rtlCol="0" anchor="t" anchorCtr="0" compatLnSpc="1">
              <a:prstTxWarp prst="textNoShape">
                <a:avLst/>
              </a:prstTxWarp>
              <a:spAutoFit/>
            </a:bodyPr>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algn="ctr">
                <a:lnSpc>
                  <a:spcPct val="100000"/>
                </a:lnSpc>
                <a:spcBef>
                  <a:spcPts val="810"/>
                </a:spcBef>
              </a:pPr>
              <a:r>
                <a:rPr lang="en-US" sz="4200" spc="-345" dirty="0">
                  <a:solidFill>
                    <a:schemeClr val="bg1"/>
                  </a:solidFill>
                  <a:latin typeface="Arial"/>
                  <a:cs typeface="Arial"/>
                </a:rPr>
                <a:t>2018</a:t>
              </a:r>
              <a:endParaRPr lang="en-US" sz="4200" dirty="0">
                <a:solidFill>
                  <a:schemeClr val="bg1"/>
                </a:solidFill>
                <a:latin typeface="Arial"/>
                <a:cs typeface="Arial"/>
              </a:endParaRPr>
            </a:p>
          </p:txBody>
        </p:sp>
      </p:grpSp>
      <p:sp>
        <p:nvSpPr>
          <p:cNvPr id="4" name="TextBox 3">
            <a:extLst>
              <a:ext uri="{FF2B5EF4-FFF2-40B4-BE49-F238E27FC236}">
                <a16:creationId xmlns:a16="http://schemas.microsoft.com/office/drawing/2014/main" xmlns="" id="{075ABD25-38F2-4146-89D7-4561935A5E13}"/>
              </a:ext>
            </a:extLst>
          </p:cNvPr>
          <p:cNvSpPr txBox="1"/>
          <p:nvPr/>
        </p:nvSpPr>
        <p:spPr>
          <a:xfrm>
            <a:off x="5304218" y="4883512"/>
            <a:ext cx="914400" cy="914400"/>
          </a:xfrm>
          <a:prstGeom prst="rect">
            <a:avLst/>
          </a:prstGeom>
          <a:noFill/>
        </p:spPr>
        <p:txBody>
          <a:bodyPr wrap="none" rtlCol="0">
            <a:noAutofit/>
          </a:bodyPr>
          <a:lstStyle/>
          <a:p>
            <a:pPr>
              <a:spcBef>
                <a:spcPts val="750"/>
              </a:spcBef>
              <a:buClr>
                <a:schemeClr val="accent2"/>
              </a:buClr>
              <a:buSzPct val="100000"/>
            </a:pPr>
            <a:r>
              <a:rPr lang="en-US" sz="1400" dirty="0">
                <a:solidFill>
                  <a:schemeClr val="accent4"/>
                </a:solidFill>
                <a:latin typeface="Arial" panose="020B0604020202020204" pitchFamily="34" charset="0"/>
                <a:cs typeface="Arial" panose="020B0604020202020204" pitchFamily="34" charset="0"/>
              </a:rPr>
              <a:t>Source: Obvious Art</a:t>
            </a:r>
          </a:p>
        </p:txBody>
      </p:sp>
    </p:spTree>
    <p:extLst>
      <p:ext uri="{BB962C8B-B14F-4D97-AF65-F5344CB8AC3E}">
        <p14:creationId xmlns:p14="http://schemas.microsoft.com/office/powerpoint/2010/main" val="236681389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BB55906-090B-4D61-B6B6-8836752CAA45}"/>
              </a:ext>
            </a:extLst>
          </p:cNvPr>
          <p:cNvSpPr>
            <a:spLocks noGrp="1"/>
          </p:cNvSpPr>
          <p:nvPr>
            <p:ph type="title"/>
          </p:nvPr>
        </p:nvSpPr>
        <p:spPr>
          <a:xfrm>
            <a:off x="584200" y="2136323"/>
            <a:ext cx="5318579" cy="2312253"/>
          </a:xfrm>
        </p:spPr>
        <p:txBody>
          <a:bodyPr/>
          <a:lstStyle/>
          <a:p>
            <a:r>
              <a:rPr lang="en-US" sz="3600" dirty="0">
                <a:solidFill>
                  <a:schemeClr val="accent2"/>
                </a:solidFill>
                <a:cs typeface="Arial"/>
              </a:rPr>
              <a:t>Building the Business Case &amp; Examples</a:t>
            </a:r>
          </a:p>
        </p:txBody>
      </p:sp>
    </p:spTree>
    <p:extLst>
      <p:ext uri="{BB962C8B-B14F-4D97-AF65-F5344CB8AC3E}">
        <p14:creationId xmlns:p14="http://schemas.microsoft.com/office/powerpoint/2010/main" val="163217750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44D6548E-794F-D84A-BFAC-C6B752FCEB1A}"/>
              </a:ext>
            </a:extLst>
          </p:cNvPr>
          <p:cNvSpPr>
            <a:spLocks noGrp="1"/>
          </p:cNvSpPr>
          <p:nvPr>
            <p:ph type="body" sz="quarter" idx="17"/>
          </p:nvPr>
        </p:nvSpPr>
        <p:spPr>
          <a:xfrm>
            <a:off x="580227" y="308054"/>
            <a:ext cx="8221662" cy="368300"/>
          </a:xfrm>
        </p:spPr>
        <p:txBody>
          <a:bodyPr/>
          <a:lstStyle/>
          <a:p>
            <a:r>
              <a:rPr lang="en-US" sz="2000" dirty="0"/>
              <a:t>Focus on Well Known and Measurable Areas to Get Started </a:t>
            </a:r>
          </a:p>
          <a:p>
            <a:r>
              <a:rPr lang="en-US" sz="2000" dirty="0"/>
              <a:t>with Machine Learning</a:t>
            </a:r>
          </a:p>
        </p:txBody>
      </p:sp>
      <p:grpSp>
        <p:nvGrpSpPr>
          <p:cNvPr id="18" name="Group 17">
            <a:extLst>
              <a:ext uri="{FF2B5EF4-FFF2-40B4-BE49-F238E27FC236}">
                <a16:creationId xmlns:a16="http://schemas.microsoft.com/office/drawing/2014/main" xmlns="" id="{6EE457AE-92B4-0847-BBD6-9ED3390EE5E3}"/>
              </a:ext>
            </a:extLst>
          </p:cNvPr>
          <p:cNvGrpSpPr/>
          <p:nvPr/>
        </p:nvGrpSpPr>
        <p:grpSpPr>
          <a:xfrm>
            <a:off x="4605270" y="1143950"/>
            <a:ext cx="1699875" cy="3534376"/>
            <a:chOff x="4580209" y="1143950"/>
            <a:chExt cx="1699875" cy="3534376"/>
          </a:xfrm>
        </p:grpSpPr>
        <p:sp>
          <p:nvSpPr>
            <p:cNvPr id="44" name="TextBox 43">
              <a:extLst>
                <a:ext uri="{FF2B5EF4-FFF2-40B4-BE49-F238E27FC236}">
                  <a16:creationId xmlns:a16="http://schemas.microsoft.com/office/drawing/2014/main" xmlns="" id="{480768F0-F77A-3D4F-8D68-001A497A0E98}"/>
                </a:ext>
              </a:extLst>
            </p:cNvPr>
            <p:cNvSpPr txBox="1"/>
            <p:nvPr/>
          </p:nvSpPr>
          <p:spPr>
            <a:xfrm>
              <a:off x="4741924" y="1143950"/>
              <a:ext cx="1376444" cy="291940"/>
            </a:xfrm>
            <a:prstGeom prst="rect">
              <a:avLst/>
            </a:prstGeom>
            <a:noFill/>
          </p:spPr>
          <p:txBody>
            <a:bodyPr wrap="none" rtlCol="0">
              <a:noAutofit/>
            </a:bodyPr>
            <a:lstStyle/>
            <a:p>
              <a:pPr algn="ctr">
                <a:spcBef>
                  <a:spcPts val="750"/>
                </a:spcBef>
                <a:buClr>
                  <a:schemeClr val="accent2"/>
                </a:buClr>
                <a:buSzPct val="100000"/>
              </a:pPr>
              <a:r>
                <a:rPr lang="en-US" sz="1400" dirty="0">
                  <a:solidFill>
                    <a:schemeClr val="accent1"/>
                  </a:solidFill>
                  <a:latin typeface="Arial" panose="020B0604020202020204" pitchFamily="34" charset="0"/>
                  <a:cs typeface="Arial" panose="020B0604020202020204" pitchFamily="34" charset="0"/>
                </a:rPr>
                <a:t>ML Capabilities</a:t>
              </a:r>
            </a:p>
          </p:txBody>
        </p:sp>
        <p:sp>
          <p:nvSpPr>
            <p:cNvPr id="8" name="Rounded Rectangle 7">
              <a:extLst>
                <a:ext uri="{FF2B5EF4-FFF2-40B4-BE49-F238E27FC236}">
                  <a16:creationId xmlns:a16="http://schemas.microsoft.com/office/drawing/2014/main" xmlns="" id="{DDB238F9-675E-194C-BF56-B3360CD7D239}"/>
                </a:ext>
              </a:extLst>
            </p:cNvPr>
            <p:cNvSpPr/>
            <p:nvPr/>
          </p:nvSpPr>
          <p:spPr>
            <a:xfrm>
              <a:off x="4580209" y="1591170"/>
              <a:ext cx="1699875" cy="88539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1400" dirty="0">
                <a:solidFill>
                  <a:schemeClr val="bg1"/>
                </a:solidFill>
                <a:ea typeface="Segoe UI Black" panose="020B0A02040204020203" pitchFamily="34" charset="0"/>
                <a:cs typeface="Segoe UI Black" panose="020B0A02040204020203" pitchFamily="34" charset="0"/>
              </a:endParaRPr>
            </a:p>
          </p:txBody>
        </p:sp>
        <p:sp>
          <p:nvSpPr>
            <p:cNvPr id="52" name="TextBox 51">
              <a:extLst>
                <a:ext uri="{FF2B5EF4-FFF2-40B4-BE49-F238E27FC236}">
                  <a16:creationId xmlns:a16="http://schemas.microsoft.com/office/drawing/2014/main" xmlns="" id="{128C5216-098C-7B46-98BF-FA927A20B4DC}"/>
                </a:ext>
              </a:extLst>
            </p:cNvPr>
            <p:cNvSpPr txBox="1"/>
            <p:nvPr/>
          </p:nvSpPr>
          <p:spPr>
            <a:xfrm>
              <a:off x="4583218" y="1742690"/>
              <a:ext cx="1541128" cy="600164"/>
            </a:xfrm>
            <a:prstGeom prst="rect">
              <a:avLst/>
            </a:prstGeom>
            <a:noFill/>
          </p:spPr>
          <p:txBody>
            <a:bodyPr wrap="square" rtlCol="0">
              <a:spAutoFit/>
            </a:bodyPr>
            <a:lstStyle/>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Chatbot</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NLP/RPA</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NLG </a:t>
              </a:r>
            </a:p>
          </p:txBody>
        </p:sp>
        <p:sp>
          <p:nvSpPr>
            <p:cNvPr id="24" name="Rounded Rectangle 23">
              <a:extLst>
                <a:ext uri="{FF2B5EF4-FFF2-40B4-BE49-F238E27FC236}">
                  <a16:creationId xmlns:a16="http://schemas.microsoft.com/office/drawing/2014/main" xmlns="" id="{373CBEE1-4CD0-9643-A54F-62522F1F059D}"/>
                </a:ext>
              </a:extLst>
            </p:cNvPr>
            <p:cNvSpPr/>
            <p:nvPr/>
          </p:nvSpPr>
          <p:spPr>
            <a:xfrm>
              <a:off x="4580209" y="2689477"/>
              <a:ext cx="1699875" cy="88539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1400" dirty="0">
                <a:solidFill>
                  <a:schemeClr val="bg1"/>
                </a:solidFill>
                <a:ea typeface="Segoe UI Black" panose="020B0A02040204020203" pitchFamily="34" charset="0"/>
                <a:cs typeface="Segoe UI Black" panose="020B0A02040204020203" pitchFamily="34" charset="0"/>
              </a:endParaRPr>
            </a:p>
          </p:txBody>
        </p:sp>
        <p:sp>
          <p:nvSpPr>
            <p:cNvPr id="54" name="TextBox 53">
              <a:extLst>
                <a:ext uri="{FF2B5EF4-FFF2-40B4-BE49-F238E27FC236}">
                  <a16:creationId xmlns:a16="http://schemas.microsoft.com/office/drawing/2014/main" xmlns="" id="{B0462D48-39B4-4E4D-8EA0-DC4BA821F616}"/>
                </a:ext>
              </a:extLst>
            </p:cNvPr>
            <p:cNvSpPr txBox="1"/>
            <p:nvPr/>
          </p:nvSpPr>
          <p:spPr>
            <a:xfrm>
              <a:off x="4583218" y="2798239"/>
              <a:ext cx="1635704" cy="600164"/>
            </a:xfrm>
            <a:prstGeom prst="rect">
              <a:avLst/>
            </a:prstGeom>
            <a:noFill/>
          </p:spPr>
          <p:txBody>
            <a:bodyPr wrap="none" rtlCol="0">
              <a:spAutoFit/>
            </a:bodyPr>
            <a:lstStyle/>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Gradual Risk Scoring</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Scenario Planning </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Scalable Computing</a:t>
              </a:r>
            </a:p>
          </p:txBody>
        </p:sp>
        <p:sp>
          <p:nvSpPr>
            <p:cNvPr id="28" name="Rounded Rectangle 27">
              <a:extLst>
                <a:ext uri="{FF2B5EF4-FFF2-40B4-BE49-F238E27FC236}">
                  <a16:creationId xmlns:a16="http://schemas.microsoft.com/office/drawing/2014/main" xmlns="" id="{CF5608C6-0D49-DD4A-9027-DFABA16F95BD}"/>
                </a:ext>
              </a:extLst>
            </p:cNvPr>
            <p:cNvSpPr/>
            <p:nvPr/>
          </p:nvSpPr>
          <p:spPr>
            <a:xfrm>
              <a:off x="4580209" y="3792932"/>
              <a:ext cx="1699875" cy="885394"/>
            </a:xfrm>
            <a:prstGeom prst="round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1400" dirty="0">
                <a:solidFill>
                  <a:schemeClr val="bg1"/>
                </a:solidFill>
                <a:ea typeface="Segoe UI Black" panose="020B0A02040204020203" pitchFamily="34" charset="0"/>
                <a:cs typeface="Segoe UI Black" panose="020B0A02040204020203" pitchFamily="34" charset="0"/>
              </a:endParaRPr>
            </a:p>
          </p:txBody>
        </p:sp>
        <p:sp>
          <p:nvSpPr>
            <p:cNvPr id="50" name="TextBox 49">
              <a:extLst>
                <a:ext uri="{FF2B5EF4-FFF2-40B4-BE49-F238E27FC236}">
                  <a16:creationId xmlns:a16="http://schemas.microsoft.com/office/drawing/2014/main" xmlns="" id="{15EE58FE-98B2-5443-85C6-993C404314DE}"/>
                </a:ext>
              </a:extLst>
            </p:cNvPr>
            <p:cNvSpPr txBox="1"/>
            <p:nvPr/>
          </p:nvSpPr>
          <p:spPr>
            <a:xfrm>
              <a:off x="4583218" y="3872423"/>
              <a:ext cx="1541128" cy="600164"/>
            </a:xfrm>
            <a:prstGeom prst="rect">
              <a:avLst/>
            </a:prstGeom>
            <a:noFill/>
          </p:spPr>
          <p:txBody>
            <a:bodyPr wrap="none" rtlCol="0">
              <a:spAutoFit/>
            </a:bodyPr>
            <a:lstStyle/>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Failure Prediction</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Pattern Recognition</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Recommended Fix</a:t>
              </a:r>
            </a:p>
          </p:txBody>
        </p:sp>
      </p:grpSp>
      <p:grpSp>
        <p:nvGrpSpPr>
          <p:cNvPr id="17" name="Group 16">
            <a:extLst>
              <a:ext uri="{FF2B5EF4-FFF2-40B4-BE49-F238E27FC236}">
                <a16:creationId xmlns:a16="http://schemas.microsoft.com/office/drawing/2014/main" xmlns="" id="{E7D9ABAB-3F57-CA40-8F1C-5913BC37886A}"/>
              </a:ext>
            </a:extLst>
          </p:cNvPr>
          <p:cNvGrpSpPr/>
          <p:nvPr/>
        </p:nvGrpSpPr>
        <p:grpSpPr>
          <a:xfrm>
            <a:off x="2643218" y="1146364"/>
            <a:ext cx="1699875" cy="3531962"/>
            <a:chOff x="2564662" y="1146364"/>
            <a:chExt cx="1699875" cy="3531962"/>
          </a:xfrm>
        </p:grpSpPr>
        <p:sp>
          <p:nvSpPr>
            <p:cNvPr id="43" name="TextBox 42">
              <a:extLst>
                <a:ext uri="{FF2B5EF4-FFF2-40B4-BE49-F238E27FC236}">
                  <a16:creationId xmlns:a16="http://schemas.microsoft.com/office/drawing/2014/main" xmlns="" id="{11DD1A5B-77D2-6D4D-AFDE-4D6A13A00685}"/>
                </a:ext>
              </a:extLst>
            </p:cNvPr>
            <p:cNvSpPr txBox="1"/>
            <p:nvPr/>
          </p:nvSpPr>
          <p:spPr>
            <a:xfrm>
              <a:off x="2726377" y="1146364"/>
              <a:ext cx="1376444" cy="291940"/>
            </a:xfrm>
            <a:prstGeom prst="rect">
              <a:avLst/>
            </a:prstGeom>
            <a:noFill/>
          </p:spPr>
          <p:txBody>
            <a:bodyPr wrap="none" rtlCol="0">
              <a:noAutofit/>
            </a:bodyPr>
            <a:lstStyle/>
            <a:p>
              <a:pPr algn="ctr">
                <a:spcBef>
                  <a:spcPts val="750"/>
                </a:spcBef>
                <a:buClr>
                  <a:schemeClr val="accent2"/>
                </a:buClr>
                <a:buSzPct val="100000"/>
              </a:pPr>
              <a:r>
                <a:rPr lang="en-US" sz="1400" dirty="0">
                  <a:solidFill>
                    <a:schemeClr val="accent1"/>
                  </a:solidFill>
                  <a:latin typeface="Arial" panose="020B0604020202020204" pitchFamily="34" charset="0"/>
                  <a:cs typeface="Arial" panose="020B0604020202020204" pitchFamily="34" charset="0"/>
                </a:rPr>
                <a:t>Experienced As</a:t>
              </a:r>
            </a:p>
          </p:txBody>
        </p:sp>
        <p:sp>
          <p:nvSpPr>
            <p:cNvPr id="7" name="Rounded Rectangle 6">
              <a:extLst>
                <a:ext uri="{FF2B5EF4-FFF2-40B4-BE49-F238E27FC236}">
                  <a16:creationId xmlns:a16="http://schemas.microsoft.com/office/drawing/2014/main" xmlns="" id="{F1148A0B-B58C-494C-A0B7-BC4D2E5B74A2}"/>
                </a:ext>
              </a:extLst>
            </p:cNvPr>
            <p:cNvSpPr/>
            <p:nvPr/>
          </p:nvSpPr>
          <p:spPr>
            <a:xfrm>
              <a:off x="2564662" y="1591170"/>
              <a:ext cx="1699875" cy="88539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1400" dirty="0">
                <a:solidFill>
                  <a:schemeClr val="bg1"/>
                </a:solidFill>
                <a:ea typeface="Segoe UI Black" panose="020B0A02040204020203" pitchFamily="34" charset="0"/>
                <a:cs typeface="Segoe UI Black" panose="020B0A02040204020203" pitchFamily="34" charset="0"/>
              </a:endParaRPr>
            </a:p>
          </p:txBody>
        </p:sp>
        <p:sp>
          <p:nvSpPr>
            <p:cNvPr id="47" name="TextBox 46">
              <a:extLst>
                <a:ext uri="{FF2B5EF4-FFF2-40B4-BE49-F238E27FC236}">
                  <a16:creationId xmlns:a16="http://schemas.microsoft.com/office/drawing/2014/main" xmlns="" id="{B1FCF2D5-D432-664A-BBE2-057B703104A9}"/>
                </a:ext>
              </a:extLst>
            </p:cNvPr>
            <p:cNvSpPr txBox="1"/>
            <p:nvPr/>
          </p:nvSpPr>
          <p:spPr>
            <a:xfrm>
              <a:off x="2577511" y="1742690"/>
              <a:ext cx="1228541" cy="600164"/>
            </a:xfrm>
            <a:prstGeom prst="rect">
              <a:avLst/>
            </a:prstGeom>
            <a:noFill/>
          </p:spPr>
          <p:txBody>
            <a:bodyPr wrap="none" rtlCol="0" anchor="t">
              <a:spAutoFit/>
            </a:bodyPr>
            <a:lstStyle/>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Slow response</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Expensive</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Inconsistent</a:t>
              </a:r>
            </a:p>
          </p:txBody>
        </p:sp>
        <p:sp>
          <p:nvSpPr>
            <p:cNvPr id="23" name="Rounded Rectangle 22">
              <a:extLst>
                <a:ext uri="{FF2B5EF4-FFF2-40B4-BE49-F238E27FC236}">
                  <a16:creationId xmlns:a16="http://schemas.microsoft.com/office/drawing/2014/main" xmlns="" id="{03C129D4-C8E3-6044-B912-35CABD9CD7F0}"/>
                </a:ext>
              </a:extLst>
            </p:cNvPr>
            <p:cNvSpPr/>
            <p:nvPr/>
          </p:nvSpPr>
          <p:spPr>
            <a:xfrm>
              <a:off x="2564662" y="2689477"/>
              <a:ext cx="1699875" cy="88539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1400" dirty="0">
                <a:solidFill>
                  <a:schemeClr val="bg1"/>
                </a:solidFill>
                <a:ea typeface="Segoe UI Black" panose="020B0A02040204020203" pitchFamily="34" charset="0"/>
                <a:cs typeface="Segoe UI Black" panose="020B0A02040204020203" pitchFamily="34" charset="0"/>
              </a:endParaRPr>
            </a:p>
          </p:txBody>
        </p:sp>
        <p:sp>
          <p:nvSpPr>
            <p:cNvPr id="48" name="TextBox 47">
              <a:extLst>
                <a:ext uri="{FF2B5EF4-FFF2-40B4-BE49-F238E27FC236}">
                  <a16:creationId xmlns:a16="http://schemas.microsoft.com/office/drawing/2014/main" xmlns="" id="{1C8666C1-32CF-BF49-9559-F0EE952B0B4D}"/>
                </a:ext>
              </a:extLst>
            </p:cNvPr>
            <p:cNvSpPr txBox="1"/>
            <p:nvPr/>
          </p:nvSpPr>
          <p:spPr>
            <a:xfrm>
              <a:off x="2577511" y="2798239"/>
              <a:ext cx="1513876" cy="600164"/>
            </a:xfrm>
            <a:prstGeom prst="rect">
              <a:avLst/>
            </a:prstGeom>
            <a:noFill/>
          </p:spPr>
          <p:txBody>
            <a:bodyPr wrap="none" rtlCol="0">
              <a:spAutoFit/>
            </a:bodyPr>
            <a:lstStyle/>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High Churn Rate</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Budget Overrun</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Under/Over Staffed</a:t>
              </a:r>
            </a:p>
          </p:txBody>
        </p:sp>
        <p:sp>
          <p:nvSpPr>
            <p:cNvPr id="27" name="Rounded Rectangle 26">
              <a:extLst>
                <a:ext uri="{FF2B5EF4-FFF2-40B4-BE49-F238E27FC236}">
                  <a16:creationId xmlns:a16="http://schemas.microsoft.com/office/drawing/2014/main" xmlns="" id="{AA4FBEE4-92E0-EF4E-AA22-C27F01F2C679}"/>
                </a:ext>
              </a:extLst>
            </p:cNvPr>
            <p:cNvSpPr/>
            <p:nvPr/>
          </p:nvSpPr>
          <p:spPr>
            <a:xfrm>
              <a:off x="2564662" y="3792932"/>
              <a:ext cx="1699875" cy="885394"/>
            </a:xfrm>
            <a:prstGeom prst="round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1400" dirty="0">
                <a:solidFill>
                  <a:schemeClr val="bg1"/>
                </a:solidFill>
                <a:ea typeface="Segoe UI Black" panose="020B0A02040204020203" pitchFamily="34" charset="0"/>
                <a:cs typeface="Segoe UI Black" panose="020B0A02040204020203" pitchFamily="34" charset="0"/>
              </a:endParaRPr>
            </a:p>
          </p:txBody>
        </p:sp>
        <p:sp>
          <p:nvSpPr>
            <p:cNvPr id="51" name="TextBox 50">
              <a:extLst>
                <a:ext uri="{FF2B5EF4-FFF2-40B4-BE49-F238E27FC236}">
                  <a16:creationId xmlns:a16="http://schemas.microsoft.com/office/drawing/2014/main" xmlns="" id="{CD3514BA-C47F-F841-8C41-4E18402180E3}"/>
                </a:ext>
              </a:extLst>
            </p:cNvPr>
            <p:cNvSpPr txBox="1"/>
            <p:nvPr/>
          </p:nvSpPr>
          <p:spPr>
            <a:xfrm>
              <a:off x="2577511" y="3872423"/>
              <a:ext cx="1674176" cy="600164"/>
            </a:xfrm>
            <a:prstGeom prst="rect">
              <a:avLst/>
            </a:prstGeom>
            <a:noFill/>
          </p:spPr>
          <p:txBody>
            <a:bodyPr wrap="none" rtlCol="0">
              <a:spAutoFit/>
            </a:bodyPr>
            <a:lstStyle/>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Increased Input Costs</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Customer Dissatisfied</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Low Productivity</a:t>
              </a:r>
            </a:p>
          </p:txBody>
        </p:sp>
      </p:grpSp>
      <p:grpSp>
        <p:nvGrpSpPr>
          <p:cNvPr id="16" name="Group 15">
            <a:extLst>
              <a:ext uri="{FF2B5EF4-FFF2-40B4-BE49-F238E27FC236}">
                <a16:creationId xmlns:a16="http://schemas.microsoft.com/office/drawing/2014/main" xmlns="" id="{078FE870-2E10-0949-9D48-3691D6082138}"/>
              </a:ext>
            </a:extLst>
          </p:cNvPr>
          <p:cNvGrpSpPr/>
          <p:nvPr/>
        </p:nvGrpSpPr>
        <p:grpSpPr>
          <a:xfrm>
            <a:off x="580227" y="1150374"/>
            <a:ext cx="1800814" cy="3527952"/>
            <a:chOff x="580227" y="1150374"/>
            <a:chExt cx="1800814" cy="3527952"/>
          </a:xfrm>
        </p:grpSpPr>
        <p:sp>
          <p:nvSpPr>
            <p:cNvPr id="42" name="TextBox 41">
              <a:extLst>
                <a:ext uri="{FF2B5EF4-FFF2-40B4-BE49-F238E27FC236}">
                  <a16:creationId xmlns:a16="http://schemas.microsoft.com/office/drawing/2014/main" xmlns="" id="{DF7659F3-E7CA-1945-A810-AA25E3C0BB2B}"/>
                </a:ext>
              </a:extLst>
            </p:cNvPr>
            <p:cNvSpPr txBox="1"/>
            <p:nvPr/>
          </p:nvSpPr>
          <p:spPr>
            <a:xfrm>
              <a:off x="760513" y="1150374"/>
              <a:ext cx="1376444" cy="291940"/>
            </a:xfrm>
            <a:prstGeom prst="rect">
              <a:avLst/>
            </a:prstGeom>
            <a:noFill/>
          </p:spPr>
          <p:txBody>
            <a:bodyPr wrap="none" rtlCol="0">
              <a:noAutofit/>
            </a:bodyPr>
            <a:lstStyle/>
            <a:p>
              <a:pPr algn="ctr">
                <a:spcBef>
                  <a:spcPts val="750"/>
                </a:spcBef>
                <a:buClr>
                  <a:schemeClr val="accent2"/>
                </a:buClr>
                <a:buSzPct val="100000"/>
              </a:pPr>
              <a:r>
                <a:rPr lang="en-US" sz="1400" dirty="0">
                  <a:solidFill>
                    <a:schemeClr val="accent1"/>
                  </a:solidFill>
                  <a:latin typeface="Arial" panose="020B0604020202020204" pitchFamily="34" charset="0"/>
                  <a:cs typeface="Arial" panose="020B0604020202020204" pitchFamily="34" charset="0"/>
                </a:rPr>
                <a:t>Area of Interest</a:t>
              </a:r>
            </a:p>
          </p:txBody>
        </p:sp>
        <p:sp>
          <p:nvSpPr>
            <p:cNvPr id="6" name="Rounded Rectangle 5">
              <a:extLst>
                <a:ext uri="{FF2B5EF4-FFF2-40B4-BE49-F238E27FC236}">
                  <a16:creationId xmlns:a16="http://schemas.microsoft.com/office/drawing/2014/main" xmlns="" id="{DA10E452-FA5E-D34E-96E4-42D22850F7FD}"/>
                </a:ext>
              </a:extLst>
            </p:cNvPr>
            <p:cNvSpPr/>
            <p:nvPr/>
          </p:nvSpPr>
          <p:spPr>
            <a:xfrm>
              <a:off x="598798" y="1591170"/>
              <a:ext cx="1699875" cy="88539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1400" dirty="0">
                <a:solidFill>
                  <a:schemeClr val="bg1"/>
                </a:solidFill>
                <a:ea typeface="Segoe UI Black" panose="020B0A02040204020203" pitchFamily="34" charset="0"/>
                <a:cs typeface="Segoe UI Black" panose="020B0A02040204020203" pitchFamily="34" charset="0"/>
              </a:endParaRPr>
            </a:p>
          </p:txBody>
        </p:sp>
        <p:sp>
          <p:nvSpPr>
            <p:cNvPr id="46" name="TextBox 45">
              <a:extLst>
                <a:ext uri="{FF2B5EF4-FFF2-40B4-BE49-F238E27FC236}">
                  <a16:creationId xmlns:a16="http://schemas.microsoft.com/office/drawing/2014/main" xmlns="" id="{91D9314C-0BA5-B44C-AC39-A260E2A467AD}"/>
                </a:ext>
              </a:extLst>
            </p:cNvPr>
            <p:cNvSpPr txBox="1"/>
            <p:nvPr/>
          </p:nvSpPr>
          <p:spPr>
            <a:xfrm>
              <a:off x="640340" y="1658052"/>
              <a:ext cx="1680588" cy="769441"/>
            </a:xfrm>
            <a:prstGeom prst="rect">
              <a:avLst/>
            </a:prstGeom>
            <a:noFill/>
          </p:spPr>
          <p:txBody>
            <a:bodyPr wrap="none" rtlCol="0" anchor="t">
              <a:spAutoFit/>
            </a:bodyPr>
            <a:lstStyle/>
            <a:p>
              <a:pPr>
                <a:buClr>
                  <a:schemeClr val="bg1"/>
                </a:buClr>
                <a:buSzPct val="100000"/>
              </a:pPr>
              <a:r>
                <a:rPr lang="en-US" sz="1100" dirty="0">
                  <a:solidFill>
                    <a:schemeClr val="bg1"/>
                  </a:solidFill>
                  <a:latin typeface="Arial" panose="020B0604020202020204" pitchFamily="34" charset="0"/>
                  <a:cs typeface="Arial" panose="020B0604020202020204" pitchFamily="34" charset="0"/>
                </a:rPr>
                <a:t>Automation </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Request/Response</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Reading/Data Entry</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Document Generation</a:t>
              </a:r>
            </a:p>
          </p:txBody>
        </p:sp>
        <p:sp>
          <p:nvSpPr>
            <p:cNvPr id="22" name="Rounded Rectangle 21">
              <a:extLst>
                <a:ext uri="{FF2B5EF4-FFF2-40B4-BE49-F238E27FC236}">
                  <a16:creationId xmlns:a16="http://schemas.microsoft.com/office/drawing/2014/main" xmlns="" id="{F54C443D-8418-594C-A290-DBB77F8A4566}"/>
                </a:ext>
              </a:extLst>
            </p:cNvPr>
            <p:cNvSpPr/>
            <p:nvPr/>
          </p:nvSpPr>
          <p:spPr>
            <a:xfrm>
              <a:off x="598798" y="2689477"/>
              <a:ext cx="1699875" cy="88539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1400" dirty="0">
                <a:solidFill>
                  <a:schemeClr val="bg1"/>
                </a:solidFill>
                <a:ea typeface="Segoe UI Black" panose="020B0A02040204020203" pitchFamily="34" charset="0"/>
                <a:cs typeface="Segoe UI Black" panose="020B0A02040204020203" pitchFamily="34" charset="0"/>
              </a:endParaRPr>
            </a:p>
          </p:txBody>
        </p:sp>
        <p:sp>
          <p:nvSpPr>
            <p:cNvPr id="49" name="TextBox 48">
              <a:extLst>
                <a:ext uri="{FF2B5EF4-FFF2-40B4-BE49-F238E27FC236}">
                  <a16:creationId xmlns:a16="http://schemas.microsoft.com/office/drawing/2014/main" xmlns="" id="{7186C781-81C0-2444-993D-F06D337445C6}"/>
                </a:ext>
              </a:extLst>
            </p:cNvPr>
            <p:cNvSpPr txBox="1"/>
            <p:nvPr/>
          </p:nvSpPr>
          <p:spPr>
            <a:xfrm>
              <a:off x="580227" y="2713601"/>
              <a:ext cx="1800814" cy="769441"/>
            </a:xfrm>
            <a:prstGeom prst="rect">
              <a:avLst/>
            </a:prstGeom>
            <a:noFill/>
          </p:spPr>
          <p:txBody>
            <a:bodyPr wrap="none" rtlCol="0">
              <a:spAutoFit/>
            </a:bodyPr>
            <a:lstStyle/>
            <a:p>
              <a:pPr>
                <a:buClr>
                  <a:schemeClr val="bg1"/>
                </a:buClr>
                <a:buSzPct val="100000"/>
              </a:pPr>
              <a:r>
                <a:rPr lang="en-US" sz="1100" dirty="0">
                  <a:solidFill>
                    <a:schemeClr val="bg1"/>
                  </a:solidFill>
                  <a:latin typeface="Arial" panose="020B0604020202020204" pitchFamily="34" charset="0"/>
                  <a:cs typeface="Arial" panose="020B0604020202020204" pitchFamily="34" charset="0"/>
                </a:rPr>
                <a:t>Stop Loss</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Stakeholder Attrition</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Planned vs. Actual</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Resource Misallocation </a:t>
              </a:r>
            </a:p>
          </p:txBody>
        </p:sp>
        <p:sp>
          <p:nvSpPr>
            <p:cNvPr id="26" name="Rounded Rectangle 25">
              <a:extLst>
                <a:ext uri="{FF2B5EF4-FFF2-40B4-BE49-F238E27FC236}">
                  <a16:creationId xmlns:a16="http://schemas.microsoft.com/office/drawing/2014/main" xmlns="" id="{D5F2AE0B-506F-9C4E-966F-D2AB160720DB}"/>
                </a:ext>
              </a:extLst>
            </p:cNvPr>
            <p:cNvSpPr/>
            <p:nvPr/>
          </p:nvSpPr>
          <p:spPr>
            <a:xfrm>
              <a:off x="598798" y="3792932"/>
              <a:ext cx="1699875" cy="885394"/>
            </a:xfrm>
            <a:prstGeom prst="round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1400" dirty="0">
                <a:solidFill>
                  <a:schemeClr val="bg1"/>
                </a:solidFill>
                <a:ea typeface="Segoe UI Black" panose="020B0A02040204020203" pitchFamily="34" charset="0"/>
                <a:cs typeface="Segoe UI Black" panose="020B0A02040204020203" pitchFamily="34" charset="0"/>
              </a:endParaRPr>
            </a:p>
          </p:txBody>
        </p:sp>
        <p:sp>
          <p:nvSpPr>
            <p:cNvPr id="56" name="TextBox 55">
              <a:extLst>
                <a:ext uri="{FF2B5EF4-FFF2-40B4-BE49-F238E27FC236}">
                  <a16:creationId xmlns:a16="http://schemas.microsoft.com/office/drawing/2014/main" xmlns="" id="{D38B79FA-E1A2-8F49-B4D1-A058A2E536FD}"/>
                </a:ext>
              </a:extLst>
            </p:cNvPr>
            <p:cNvSpPr txBox="1"/>
            <p:nvPr/>
          </p:nvSpPr>
          <p:spPr>
            <a:xfrm>
              <a:off x="651561" y="3787785"/>
              <a:ext cx="1658146" cy="769441"/>
            </a:xfrm>
            <a:prstGeom prst="rect">
              <a:avLst/>
            </a:prstGeom>
            <a:noFill/>
          </p:spPr>
          <p:txBody>
            <a:bodyPr wrap="none" rtlCol="0">
              <a:spAutoFit/>
            </a:bodyPr>
            <a:lstStyle/>
            <a:p>
              <a:pPr>
                <a:buClr>
                  <a:schemeClr val="bg1"/>
                </a:buClr>
                <a:buSzPct val="100000"/>
              </a:pPr>
              <a:r>
                <a:rPr lang="en-US" sz="1100" dirty="0">
                  <a:solidFill>
                    <a:schemeClr val="bg1"/>
                  </a:solidFill>
                  <a:latin typeface="Arial" panose="020B0604020202020204" pitchFamily="34" charset="0"/>
                  <a:cs typeface="Arial" panose="020B0604020202020204" pitchFamily="34" charset="0"/>
                </a:rPr>
                <a:t>Defect Identification</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Systems Failure</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Fraudulent Activity</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Performance Decline </a:t>
              </a:r>
            </a:p>
          </p:txBody>
        </p:sp>
      </p:grpSp>
      <p:grpSp>
        <p:nvGrpSpPr>
          <p:cNvPr id="19" name="Group 18">
            <a:extLst>
              <a:ext uri="{FF2B5EF4-FFF2-40B4-BE49-F238E27FC236}">
                <a16:creationId xmlns:a16="http://schemas.microsoft.com/office/drawing/2014/main" xmlns="" id="{2A5EC56D-6DA0-934C-A8E1-8A2A316AF079}"/>
              </a:ext>
            </a:extLst>
          </p:cNvPr>
          <p:cNvGrpSpPr/>
          <p:nvPr/>
        </p:nvGrpSpPr>
        <p:grpSpPr>
          <a:xfrm>
            <a:off x="6567323" y="1150374"/>
            <a:ext cx="1781578" cy="3527952"/>
            <a:chOff x="6567323" y="1150374"/>
            <a:chExt cx="1781578" cy="3527952"/>
          </a:xfrm>
        </p:grpSpPr>
        <p:sp>
          <p:nvSpPr>
            <p:cNvPr id="45" name="TextBox 44">
              <a:extLst>
                <a:ext uri="{FF2B5EF4-FFF2-40B4-BE49-F238E27FC236}">
                  <a16:creationId xmlns:a16="http://schemas.microsoft.com/office/drawing/2014/main" xmlns="" id="{9F13602A-C88E-AC46-A999-F461863CCBAB}"/>
                </a:ext>
              </a:extLst>
            </p:cNvPr>
            <p:cNvSpPr txBox="1"/>
            <p:nvPr/>
          </p:nvSpPr>
          <p:spPr>
            <a:xfrm>
              <a:off x="6755899" y="1150374"/>
              <a:ext cx="1376444" cy="291940"/>
            </a:xfrm>
            <a:prstGeom prst="rect">
              <a:avLst/>
            </a:prstGeom>
            <a:noFill/>
          </p:spPr>
          <p:txBody>
            <a:bodyPr wrap="none" rtlCol="0">
              <a:noAutofit/>
            </a:bodyPr>
            <a:lstStyle/>
            <a:p>
              <a:pPr algn="ctr">
                <a:spcBef>
                  <a:spcPts val="750"/>
                </a:spcBef>
                <a:buClr>
                  <a:schemeClr val="accent2"/>
                </a:buClr>
                <a:buSzPct val="100000"/>
              </a:pPr>
              <a:r>
                <a:rPr lang="en-US" sz="1400" dirty="0">
                  <a:solidFill>
                    <a:schemeClr val="accent1"/>
                  </a:solidFill>
                  <a:latin typeface="Arial" panose="020B0604020202020204" pitchFamily="34" charset="0"/>
                  <a:cs typeface="Arial" panose="020B0604020202020204" pitchFamily="34" charset="0"/>
                </a:rPr>
                <a:t>Business Metrics</a:t>
              </a:r>
            </a:p>
          </p:txBody>
        </p:sp>
        <p:sp>
          <p:nvSpPr>
            <p:cNvPr id="9" name="Rounded Rectangle 8">
              <a:extLst>
                <a:ext uri="{FF2B5EF4-FFF2-40B4-BE49-F238E27FC236}">
                  <a16:creationId xmlns:a16="http://schemas.microsoft.com/office/drawing/2014/main" xmlns="" id="{1663DED1-B2EE-8D48-A459-622D88F98359}"/>
                </a:ext>
              </a:extLst>
            </p:cNvPr>
            <p:cNvSpPr/>
            <p:nvPr/>
          </p:nvSpPr>
          <p:spPr>
            <a:xfrm>
              <a:off x="6594184" y="1591170"/>
              <a:ext cx="1699875" cy="88539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1400" dirty="0">
                <a:solidFill>
                  <a:schemeClr val="bg1"/>
                </a:solidFill>
                <a:ea typeface="Segoe UI Black" panose="020B0A02040204020203" pitchFamily="34" charset="0"/>
                <a:cs typeface="Segoe UI Black" panose="020B0A02040204020203" pitchFamily="34" charset="0"/>
              </a:endParaRPr>
            </a:p>
          </p:txBody>
        </p:sp>
        <p:sp>
          <p:nvSpPr>
            <p:cNvPr id="53" name="TextBox 52">
              <a:extLst>
                <a:ext uri="{FF2B5EF4-FFF2-40B4-BE49-F238E27FC236}">
                  <a16:creationId xmlns:a16="http://schemas.microsoft.com/office/drawing/2014/main" xmlns="" id="{5C4EE75E-0A4A-7F44-BE2B-61DF7056B8CF}"/>
                </a:ext>
              </a:extLst>
            </p:cNvPr>
            <p:cNvSpPr txBox="1"/>
            <p:nvPr/>
          </p:nvSpPr>
          <p:spPr>
            <a:xfrm>
              <a:off x="6567323" y="1742690"/>
              <a:ext cx="1781578" cy="600164"/>
            </a:xfrm>
            <a:prstGeom prst="rect">
              <a:avLst/>
            </a:prstGeom>
            <a:noFill/>
          </p:spPr>
          <p:txBody>
            <a:bodyPr wrap="none" rtlCol="0">
              <a:spAutoFit/>
            </a:bodyPr>
            <a:lstStyle/>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Cost per Support Ticket</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 Rate * Time * # Docs</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Cost per Rework</a:t>
              </a:r>
            </a:p>
          </p:txBody>
        </p:sp>
        <p:sp>
          <p:nvSpPr>
            <p:cNvPr id="25" name="Rounded Rectangle 24">
              <a:extLst>
                <a:ext uri="{FF2B5EF4-FFF2-40B4-BE49-F238E27FC236}">
                  <a16:creationId xmlns:a16="http://schemas.microsoft.com/office/drawing/2014/main" xmlns="" id="{73D97C00-1E69-AF4D-89BC-4F613629F918}"/>
                </a:ext>
              </a:extLst>
            </p:cNvPr>
            <p:cNvSpPr/>
            <p:nvPr/>
          </p:nvSpPr>
          <p:spPr>
            <a:xfrm>
              <a:off x="6594184" y="2689477"/>
              <a:ext cx="1699875" cy="88539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1400" dirty="0">
                <a:solidFill>
                  <a:schemeClr val="bg1"/>
                </a:solidFill>
                <a:ea typeface="Segoe UI Black" panose="020B0A02040204020203" pitchFamily="34" charset="0"/>
                <a:cs typeface="Segoe UI Black" panose="020B0A02040204020203" pitchFamily="34" charset="0"/>
              </a:endParaRPr>
            </a:p>
          </p:txBody>
        </p:sp>
        <p:sp>
          <p:nvSpPr>
            <p:cNvPr id="55" name="TextBox 54">
              <a:extLst>
                <a:ext uri="{FF2B5EF4-FFF2-40B4-BE49-F238E27FC236}">
                  <a16:creationId xmlns:a16="http://schemas.microsoft.com/office/drawing/2014/main" xmlns="" id="{C1B2B2D7-3947-2045-851B-3D4D933D926F}"/>
                </a:ext>
              </a:extLst>
            </p:cNvPr>
            <p:cNvSpPr txBox="1"/>
            <p:nvPr/>
          </p:nvSpPr>
          <p:spPr>
            <a:xfrm>
              <a:off x="6567323" y="2798239"/>
              <a:ext cx="1720664" cy="600164"/>
            </a:xfrm>
            <a:prstGeom prst="rect">
              <a:avLst/>
            </a:prstGeom>
            <a:noFill/>
          </p:spPr>
          <p:txBody>
            <a:bodyPr wrap="none" rtlCol="0">
              <a:spAutoFit/>
            </a:bodyPr>
            <a:lstStyle/>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Cost to Acquire</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Forecasting Accuracy</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Monthly Cost Variance</a:t>
              </a:r>
            </a:p>
          </p:txBody>
        </p:sp>
        <p:sp>
          <p:nvSpPr>
            <p:cNvPr id="29" name="Rounded Rectangle 28">
              <a:extLst>
                <a:ext uri="{FF2B5EF4-FFF2-40B4-BE49-F238E27FC236}">
                  <a16:creationId xmlns:a16="http://schemas.microsoft.com/office/drawing/2014/main" xmlns="" id="{C5471579-E268-C248-8FAF-B7EB154AA0EE}"/>
                </a:ext>
              </a:extLst>
            </p:cNvPr>
            <p:cNvSpPr/>
            <p:nvPr/>
          </p:nvSpPr>
          <p:spPr>
            <a:xfrm>
              <a:off x="6594184" y="3792932"/>
              <a:ext cx="1699875" cy="885394"/>
            </a:xfrm>
            <a:prstGeom prst="round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1400" dirty="0">
                <a:solidFill>
                  <a:schemeClr val="bg1"/>
                </a:solidFill>
                <a:ea typeface="Segoe UI Black" panose="020B0A02040204020203" pitchFamily="34" charset="0"/>
                <a:cs typeface="Segoe UI Black" panose="020B0A02040204020203" pitchFamily="34" charset="0"/>
              </a:endParaRPr>
            </a:p>
          </p:txBody>
        </p:sp>
        <p:sp>
          <p:nvSpPr>
            <p:cNvPr id="57" name="TextBox 56">
              <a:extLst>
                <a:ext uri="{FF2B5EF4-FFF2-40B4-BE49-F238E27FC236}">
                  <a16:creationId xmlns:a16="http://schemas.microsoft.com/office/drawing/2014/main" xmlns="" id="{365E27EF-3101-794C-B8E9-71FD17435C3D}"/>
                </a:ext>
              </a:extLst>
            </p:cNvPr>
            <p:cNvSpPr txBox="1"/>
            <p:nvPr/>
          </p:nvSpPr>
          <p:spPr>
            <a:xfrm>
              <a:off x="6567323" y="3872423"/>
              <a:ext cx="1584408" cy="600164"/>
            </a:xfrm>
            <a:prstGeom prst="rect">
              <a:avLst/>
            </a:prstGeom>
            <a:noFill/>
          </p:spPr>
          <p:txBody>
            <a:bodyPr wrap="none" rtlCol="0">
              <a:spAutoFit/>
            </a:bodyPr>
            <a:lstStyle/>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Time to Resolve</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Net Promoter Score </a:t>
              </a:r>
            </a:p>
            <a:p>
              <a:pPr marL="115888" indent="-115888">
                <a:buClr>
                  <a:schemeClr val="bg1"/>
                </a:buClr>
                <a:buSzPct val="10000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Cost per Failure</a:t>
              </a:r>
            </a:p>
          </p:txBody>
        </p:sp>
      </p:grpSp>
    </p:spTree>
    <p:extLst>
      <p:ext uri="{BB962C8B-B14F-4D97-AF65-F5344CB8AC3E}">
        <p14:creationId xmlns:p14="http://schemas.microsoft.com/office/powerpoint/2010/main" val="237414754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p.slalom.com/ourfirm/studio/Image%20Library1/industry-finance-unsplash-38649.jpg"/>
          <p:cNvPicPr>
            <a:picLocks noGrp="1" noChangeAspect="1" noChangeArrowheads="1"/>
          </p:cNvPicPr>
          <p:nvPr>
            <p:ph type="pic" sz="quarter" idx="13"/>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t="43500" b="15580"/>
          <a:stretch/>
        </p:blipFill>
        <p:spPr bwMode="auto">
          <a:xfrm>
            <a:off x="0" y="-1"/>
            <a:ext cx="9144000" cy="2478887"/>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8"/>
          <p:cNvSpPr txBox="1">
            <a:spLocks/>
          </p:cNvSpPr>
          <p:nvPr/>
        </p:nvSpPr>
        <p:spPr>
          <a:xfrm>
            <a:off x="0" y="142087"/>
            <a:ext cx="9144000" cy="2336800"/>
          </a:xfrm>
          <a:prstGeom prst="rect">
            <a:avLst/>
          </a:prstGeom>
          <a:gradFill>
            <a:gsLst>
              <a:gs pos="0">
                <a:schemeClr val="tx1">
                  <a:alpha val="0"/>
                </a:schemeClr>
              </a:gs>
              <a:gs pos="100000">
                <a:schemeClr val="tx1">
                  <a:alpha val="77000"/>
                </a:schemeClr>
              </a:gs>
            </a:gsLst>
            <a:lin ang="5400000" scaled="1"/>
          </a:gradFill>
        </p:spPr>
        <p:txBody>
          <a:bodyPr vert="horz" wrap="square" lIns="274320" tIns="45720" rIns="91440" bIns="91440" rtlCol="0" anchor="b">
            <a:noAutofit/>
          </a:bodyPr>
          <a:lstStyle>
            <a:lvl1pPr marL="173038" indent="-173038" algn="l" defTabSz="914400" rtl="0" eaLnBrk="1" latinLnBrk="0" hangingPunct="1">
              <a:lnSpc>
                <a:spcPct val="90000"/>
              </a:lnSpc>
              <a:spcBef>
                <a:spcPts val="1200"/>
              </a:spcBef>
              <a:buClr>
                <a:srgbClr val="0072C8"/>
              </a:buClr>
              <a:buSzPct val="110000"/>
              <a:buFont typeface="Wingdings" panose="05000000000000000000" pitchFamily="2" charset="2"/>
              <a:buChar char="§"/>
              <a:defRPr lang="en-US" sz="1200" kern="1200" spc="0" baseline="0" dirty="0" smtClean="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Wingdings" panose="05000000000000000000" pitchFamily="2" charset="2"/>
              <a:buChar char="§"/>
              <a:defRPr lang="en-US" sz="1100" kern="1200" spc="0" baseline="0" dirty="0" smtClean="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Wingdings" panose="05000000000000000000" pitchFamily="2" charset="2"/>
              <a:buChar char="§"/>
              <a:defRPr lang="en-US" sz="1050" kern="1200" spc="0" baseline="0" dirty="0" smtClean="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Wingdings" panose="05000000000000000000" pitchFamily="2" charset="2"/>
              <a:buChar char="§"/>
              <a:defRPr lang="en-US" sz="1000" kern="1200" spc="0" baseline="0" dirty="0" smtClean="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Wingdings" panose="05000000000000000000" pitchFamily="2" charset="2"/>
              <a:buChar char="§"/>
              <a:defRPr lang="en-US" sz="1000" kern="1200" spc="0" baseline="0" dirty="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endParaRPr lang="en-US" sz="2800" b="1" dirty="0">
              <a:solidFill>
                <a:schemeClr val="bg1"/>
              </a:solidFill>
            </a:endParaRPr>
          </a:p>
        </p:txBody>
      </p:sp>
      <p:sp>
        <p:nvSpPr>
          <p:cNvPr id="3" name="Title 2"/>
          <p:cNvSpPr txBox="1">
            <a:spLocks/>
          </p:cNvSpPr>
          <p:nvPr/>
        </p:nvSpPr>
        <p:spPr>
          <a:xfrm>
            <a:off x="228601" y="724225"/>
            <a:ext cx="7171266" cy="1120913"/>
          </a:xfrm>
          <a:prstGeom prst="rect">
            <a:avLst/>
          </a:prstGeom>
        </p:spPr>
        <p:txBody>
          <a:bodyPr anchor="b"/>
          <a:lstStyle>
            <a:lvl1pPr algn="l" defTabSz="914400" rtl="0" eaLnBrk="1" latinLnBrk="0" hangingPunct="1">
              <a:lnSpc>
                <a:spcPct val="90000"/>
              </a:lnSpc>
              <a:spcBef>
                <a:spcPct val="0"/>
              </a:spcBef>
              <a:buNone/>
              <a:defRPr lang="en-US" sz="1600" b="1" kern="0" spc="-40"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defTabSz="1219170"/>
            <a:r>
              <a:rPr lang="en-US" sz="2800" kern="1200" spc="-100" dirty="0">
                <a:gradFill>
                  <a:gsLst>
                    <a:gs pos="0">
                      <a:schemeClr val="bg1"/>
                    </a:gs>
                    <a:gs pos="100000">
                      <a:schemeClr val="bg1"/>
                    </a:gs>
                  </a:gsLst>
                  <a:lin ang="5400000" scaled="0"/>
                </a:gradFill>
                <a:ea typeface="+mj-ea"/>
              </a:rPr>
              <a:t>Machine Learning Proves Compelling Area for Loan Risk by Commercial Bank</a:t>
            </a:r>
          </a:p>
        </p:txBody>
      </p:sp>
      <p:sp>
        <p:nvSpPr>
          <p:cNvPr id="4" name="Text Placeholder 5"/>
          <p:cNvSpPr txBox="1">
            <a:spLocks/>
          </p:cNvSpPr>
          <p:nvPr/>
        </p:nvSpPr>
        <p:spPr>
          <a:xfrm>
            <a:off x="250815" y="2062573"/>
            <a:ext cx="7428452" cy="287973"/>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Arial" panose="020B0604020202020204" pitchFamily="34" charset="0"/>
              <a:buChar char="•"/>
              <a:defRPr lang="en-US" sz="1200" kern="1200" spc="40" baseline="0" dirty="0" smtClean="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Arial" panose="020B0604020202020204" pitchFamily="34" charset="0"/>
              <a:buChar char="•"/>
              <a:defRPr lang="en-US" sz="1100" kern="1200" spc="40" baseline="0" dirty="0" smtClean="0">
                <a:solidFill>
                  <a:schemeClr val="tx1"/>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Arial" panose="020B0604020202020204" pitchFamily="34" charset="0"/>
              <a:buChar char="•"/>
              <a:defRPr lang="en-US" sz="1050" kern="1200" spc="40" baseline="0" dirty="0" smtClean="0">
                <a:solidFill>
                  <a:schemeClr val="tx1"/>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smtClean="0">
                <a:solidFill>
                  <a:schemeClr val="tx1"/>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Arial" panose="020B0604020202020204" pitchFamily="34" charset="0"/>
              <a:buChar char="•"/>
              <a:defRPr lang="en-US" sz="1000" kern="1200" spc="40" baseline="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712" indent="-230712" defTabSz="1219170">
              <a:spcBef>
                <a:spcPts val="800"/>
              </a:spcBef>
              <a:buClr>
                <a:schemeClr val="bg1"/>
              </a:buClr>
              <a:buNone/>
            </a:pPr>
            <a:r>
              <a:rPr lang="en-US" sz="1050" spc="67" dirty="0">
                <a:gradFill>
                  <a:gsLst>
                    <a:gs pos="0">
                      <a:schemeClr val="bg1"/>
                    </a:gs>
                    <a:gs pos="85000">
                      <a:schemeClr val="bg1"/>
                    </a:gs>
                  </a:gsLst>
                  <a:lin ang="5400000" scaled="0"/>
                </a:gradFill>
                <a:latin typeface="+mj-lt"/>
                <a:ea typeface="+mj-ea"/>
              </a:rPr>
              <a:t>Analytics  |  Data Science | Proof of Value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9100" y="323850"/>
            <a:ext cx="560099" cy="145972"/>
          </a:xfrm>
          <a:prstGeom prst="rect">
            <a:avLst/>
          </a:prstGeom>
        </p:spPr>
      </p:pic>
      <p:sp>
        <p:nvSpPr>
          <p:cNvPr id="12" name="TextBox 11"/>
          <p:cNvSpPr txBox="1"/>
          <p:nvPr/>
        </p:nvSpPr>
        <p:spPr>
          <a:xfrm>
            <a:off x="228600" y="2622176"/>
            <a:ext cx="2133600" cy="286232"/>
          </a:xfrm>
          <a:prstGeom prst="rect">
            <a:avLst/>
          </a:prstGeom>
          <a:noFill/>
        </p:spPr>
        <p:txBody>
          <a:bodyPr wrap="square" rtlCol="0">
            <a:spAutoFit/>
          </a:bodyPr>
          <a:lstStyle/>
          <a:p>
            <a:pPr>
              <a:lnSpc>
                <a:spcPct val="90000"/>
              </a:lnSpc>
              <a:spcBef>
                <a:spcPts val="1200"/>
              </a:spcBef>
              <a:buClr>
                <a:srgbClr val="CC0000"/>
              </a:buClr>
              <a:buSzPct val="110000"/>
            </a:pPr>
            <a:r>
              <a:rPr lang="en-US" sz="1400" b="1" dirty="0">
                <a:latin typeface="Arial" panose="020B0604020202020204" pitchFamily="34" charset="0"/>
                <a:cs typeface="Arial" panose="020B0604020202020204" pitchFamily="34" charset="0"/>
              </a:rPr>
              <a:t>Why</a:t>
            </a:r>
          </a:p>
        </p:txBody>
      </p:sp>
      <p:sp>
        <p:nvSpPr>
          <p:cNvPr id="15" name="TextBox 14"/>
          <p:cNvSpPr txBox="1"/>
          <p:nvPr/>
        </p:nvSpPr>
        <p:spPr>
          <a:xfrm>
            <a:off x="228599" y="2903159"/>
            <a:ext cx="2577353" cy="1742785"/>
          </a:xfrm>
          <a:prstGeom prst="rect">
            <a:avLst/>
          </a:prstGeom>
          <a:noFill/>
        </p:spPr>
        <p:txBody>
          <a:bodyPr wrap="square" rtlCol="0">
            <a:spAutoFit/>
          </a:bodyPr>
          <a:lstStyle/>
          <a:p>
            <a:pPr lvl="0" defTabSz="914363">
              <a:lnSpc>
                <a:spcPct val="130000"/>
              </a:lnSpc>
              <a:tabLst>
                <a:tab pos="1603375" algn="l"/>
                <a:tab pos="7034213" algn="l"/>
              </a:tabLst>
              <a:defRPr/>
            </a:pPr>
            <a:r>
              <a:rPr lang="en-US" sz="750" dirty="0">
                <a:solidFill>
                  <a:schemeClr val="tx1">
                    <a:lumMod val="75000"/>
                    <a:lumOff val="25000"/>
                  </a:schemeClr>
                </a:solidFill>
              </a:rPr>
              <a:t>In the commercial banking sector companies are faced with a unique challenge: beat the competition through innovation yet adhere to regulatory requirements and not introduce unnecessary risk. </a:t>
            </a:r>
          </a:p>
          <a:p>
            <a:pPr lvl="0" defTabSz="914363">
              <a:lnSpc>
                <a:spcPct val="130000"/>
              </a:lnSpc>
              <a:tabLst>
                <a:tab pos="1603375" algn="l"/>
                <a:tab pos="7034213" algn="l"/>
              </a:tabLst>
              <a:defRPr/>
            </a:pPr>
            <a:endParaRPr lang="en-US" sz="750" dirty="0">
              <a:solidFill>
                <a:schemeClr val="tx1">
                  <a:lumMod val="75000"/>
                  <a:lumOff val="25000"/>
                </a:schemeClr>
              </a:solidFill>
            </a:endParaRPr>
          </a:p>
          <a:p>
            <a:pPr lvl="0" defTabSz="914363">
              <a:lnSpc>
                <a:spcPct val="130000"/>
              </a:lnSpc>
              <a:tabLst>
                <a:tab pos="1603375" algn="l"/>
                <a:tab pos="7034213" algn="l"/>
              </a:tabLst>
              <a:defRPr/>
            </a:pPr>
            <a:r>
              <a:rPr lang="en-US" sz="750" dirty="0">
                <a:solidFill>
                  <a:schemeClr val="tx1">
                    <a:lumMod val="75000"/>
                    <a:lumOff val="25000"/>
                  </a:schemeClr>
                </a:solidFill>
              </a:rPr>
              <a:t>Our Client – seeking the next innovative idea – looked to Slalom to provide expertise on unlocking the hidden potential of the data already in their organization. </a:t>
            </a:r>
            <a:r>
              <a:rPr lang="en-US" sz="750" dirty="0">
                <a:solidFill>
                  <a:schemeClr val="accent2"/>
                </a:solidFill>
              </a:rPr>
              <a:t>Mining existing data with open-source tools meant no large technology investment and a way to prove the value of Data Science.</a:t>
            </a:r>
          </a:p>
        </p:txBody>
      </p:sp>
      <p:sp>
        <p:nvSpPr>
          <p:cNvPr id="13" name="TextBox 12"/>
          <p:cNvSpPr txBox="1"/>
          <p:nvPr/>
        </p:nvSpPr>
        <p:spPr>
          <a:xfrm>
            <a:off x="3199280" y="2622176"/>
            <a:ext cx="2133600" cy="286232"/>
          </a:xfrm>
          <a:prstGeom prst="rect">
            <a:avLst/>
          </a:prstGeom>
          <a:noFill/>
        </p:spPr>
        <p:txBody>
          <a:bodyPr wrap="square" rtlCol="0">
            <a:spAutoFit/>
          </a:bodyPr>
          <a:lstStyle/>
          <a:p>
            <a:pPr>
              <a:lnSpc>
                <a:spcPct val="90000"/>
              </a:lnSpc>
              <a:spcBef>
                <a:spcPts val="1200"/>
              </a:spcBef>
              <a:buClr>
                <a:srgbClr val="CC0000"/>
              </a:buClr>
              <a:buSzPct val="110000"/>
            </a:pPr>
            <a:r>
              <a:rPr lang="en-US" sz="1400" b="1" dirty="0">
                <a:latin typeface="Arial" panose="020B0604020202020204" pitchFamily="34" charset="0"/>
                <a:cs typeface="Arial" panose="020B0604020202020204" pitchFamily="34" charset="0"/>
              </a:rPr>
              <a:t>What</a:t>
            </a:r>
          </a:p>
        </p:txBody>
      </p:sp>
      <p:sp>
        <p:nvSpPr>
          <p:cNvPr id="16" name="TextBox 15"/>
          <p:cNvSpPr txBox="1"/>
          <p:nvPr/>
        </p:nvSpPr>
        <p:spPr>
          <a:xfrm>
            <a:off x="3199279" y="2903159"/>
            <a:ext cx="2577353" cy="1742785"/>
          </a:xfrm>
          <a:prstGeom prst="rect">
            <a:avLst/>
          </a:prstGeom>
          <a:noFill/>
        </p:spPr>
        <p:txBody>
          <a:bodyPr wrap="square" rtlCol="0">
            <a:spAutoFit/>
          </a:bodyPr>
          <a:lstStyle/>
          <a:p>
            <a:pPr lvl="0" defTabSz="914363">
              <a:lnSpc>
                <a:spcPct val="130000"/>
              </a:lnSpc>
              <a:tabLst>
                <a:tab pos="1603375" algn="l"/>
                <a:tab pos="7034213" algn="l"/>
              </a:tabLst>
              <a:defRPr/>
            </a:pPr>
            <a:r>
              <a:rPr lang="en-US" sz="750" dirty="0">
                <a:solidFill>
                  <a:schemeClr val="tx1">
                    <a:lumMod val="75000"/>
                    <a:lumOff val="25000"/>
                  </a:schemeClr>
                </a:solidFill>
              </a:rPr>
              <a:t>The Slalom team partnered with key stakeholders at the </a:t>
            </a:r>
            <a:r>
              <a:rPr lang="en-US" sz="750" dirty="0">
                <a:solidFill>
                  <a:schemeClr val="accent2"/>
                </a:solidFill>
              </a:rPr>
              <a:t>Client to model the risk of their key business: the loan portfolio. What was a simple question, “what drives the risk of our portfolio?” </a:t>
            </a:r>
            <a:r>
              <a:rPr lang="en-US" sz="750" dirty="0">
                <a:solidFill>
                  <a:schemeClr val="tx1">
                    <a:lumMod val="75000"/>
                    <a:lumOff val="25000"/>
                  </a:schemeClr>
                </a:solidFill>
              </a:rPr>
              <a:t>evolved into analyzing several sources of data with Alteryx and building an ensemble of predictive models using R with accuracy exceeding 90%. </a:t>
            </a:r>
          </a:p>
          <a:p>
            <a:pPr lvl="0" defTabSz="914363">
              <a:lnSpc>
                <a:spcPct val="130000"/>
              </a:lnSpc>
              <a:tabLst>
                <a:tab pos="1603375" algn="l"/>
                <a:tab pos="7034213" algn="l"/>
              </a:tabLst>
              <a:defRPr/>
            </a:pPr>
            <a:endParaRPr lang="en-US" sz="750" dirty="0">
              <a:solidFill>
                <a:schemeClr val="tx1">
                  <a:lumMod val="75000"/>
                  <a:lumOff val="25000"/>
                </a:schemeClr>
              </a:solidFill>
            </a:endParaRPr>
          </a:p>
          <a:p>
            <a:pPr lvl="0" defTabSz="914363">
              <a:lnSpc>
                <a:spcPct val="130000"/>
              </a:lnSpc>
              <a:tabLst>
                <a:tab pos="1603375" algn="l"/>
                <a:tab pos="7034213" algn="l"/>
              </a:tabLst>
              <a:defRPr/>
            </a:pPr>
            <a:r>
              <a:rPr lang="en-US" sz="750" dirty="0">
                <a:solidFill>
                  <a:schemeClr val="accent2"/>
                </a:solidFill>
              </a:rPr>
              <a:t>Not only did the team produce a model with exceptional accuracy, analysis along the way illuminated other areas of insight such as valuable cross-selling opportunities for Relationship Managers.</a:t>
            </a:r>
          </a:p>
        </p:txBody>
      </p:sp>
      <p:sp>
        <p:nvSpPr>
          <p:cNvPr id="14" name="TextBox 13"/>
          <p:cNvSpPr txBox="1"/>
          <p:nvPr/>
        </p:nvSpPr>
        <p:spPr>
          <a:xfrm>
            <a:off x="6169960" y="2622176"/>
            <a:ext cx="2133600" cy="286232"/>
          </a:xfrm>
          <a:prstGeom prst="rect">
            <a:avLst/>
          </a:prstGeom>
          <a:noFill/>
        </p:spPr>
        <p:txBody>
          <a:bodyPr wrap="square" rtlCol="0">
            <a:spAutoFit/>
          </a:bodyPr>
          <a:lstStyle/>
          <a:p>
            <a:pPr>
              <a:lnSpc>
                <a:spcPct val="90000"/>
              </a:lnSpc>
              <a:spcBef>
                <a:spcPts val="1200"/>
              </a:spcBef>
              <a:buClr>
                <a:srgbClr val="CC0000"/>
              </a:buClr>
              <a:buSzPct val="110000"/>
            </a:pPr>
            <a:r>
              <a:rPr lang="en-US" sz="1400" b="1" dirty="0">
                <a:solidFill>
                  <a:schemeClr val="accent2"/>
                </a:solidFill>
                <a:latin typeface="Arial" panose="020B0604020202020204" pitchFamily="34" charset="0"/>
                <a:cs typeface="Arial" panose="020B0604020202020204" pitchFamily="34" charset="0"/>
              </a:rPr>
              <a:t>Wow</a:t>
            </a:r>
          </a:p>
        </p:txBody>
      </p:sp>
      <p:sp>
        <p:nvSpPr>
          <p:cNvPr id="17" name="TextBox 16"/>
          <p:cNvSpPr txBox="1"/>
          <p:nvPr/>
        </p:nvSpPr>
        <p:spPr>
          <a:xfrm>
            <a:off x="6169959" y="2903159"/>
            <a:ext cx="2577353" cy="1592744"/>
          </a:xfrm>
          <a:prstGeom prst="rect">
            <a:avLst/>
          </a:prstGeom>
          <a:noFill/>
        </p:spPr>
        <p:txBody>
          <a:bodyPr wrap="square" rtlCol="0">
            <a:spAutoFit/>
          </a:bodyPr>
          <a:lstStyle/>
          <a:p>
            <a:pPr lvl="0" defTabSz="914363">
              <a:lnSpc>
                <a:spcPct val="130000"/>
              </a:lnSpc>
              <a:tabLst>
                <a:tab pos="1603375" algn="l"/>
                <a:tab pos="7034213" algn="l"/>
              </a:tabLst>
              <a:defRPr/>
            </a:pPr>
            <a:r>
              <a:rPr lang="en-US" sz="750" dirty="0">
                <a:solidFill>
                  <a:schemeClr val="accent2"/>
                </a:solidFill>
              </a:rPr>
              <a:t>Armed with never before seen insight of their core business function, our Client was able to take a compelling story to their Board of Directors team for the purpose of securing continued investment in data science-related activities.</a:t>
            </a:r>
          </a:p>
          <a:p>
            <a:pPr lvl="0" defTabSz="914363">
              <a:lnSpc>
                <a:spcPct val="130000"/>
              </a:lnSpc>
              <a:tabLst>
                <a:tab pos="1603375" algn="l"/>
                <a:tab pos="7034213" algn="l"/>
              </a:tabLst>
              <a:defRPr/>
            </a:pPr>
            <a:endParaRPr lang="en-US" sz="750" dirty="0">
              <a:solidFill>
                <a:schemeClr val="accent2"/>
              </a:solidFill>
            </a:endParaRPr>
          </a:p>
          <a:p>
            <a:pPr lvl="0" defTabSz="914363">
              <a:lnSpc>
                <a:spcPct val="130000"/>
              </a:lnSpc>
              <a:tabLst>
                <a:tab pos="1603375" algn="l"/>
                <a:tab pos="7034213" algn="l"/>
              </a:tabLst>
              <a:defRPr/>
            </a:pPr>
            <a:r>
              <a:rPr lang="en-US" sz="750" dirty="0">
                <a:solidFill>
                  <a:schemeClr val="accent1"/>
                </a:solidFill>
              </a:rPr>
              <a:t>Thanks to an established relationship built upon trust and a top-notch data science team, our Client has already identified subsequent opportunities and is looking to Slalom for guidance and delivery expertise</a:t>
            </a:r>
            <a:r>
              <a:rPr lang="en-US" sz="750" dirty="0">
                <a:solidFill>
                  <a:schemeClr val="accent2"/>
                </a:solidFill>
              </a:rPr>
              <a:t>.</a:t>
            </a:r>
          </a:p>
        </p:txBody>
      </p:sp>
    </p:spTree>
    <p:extLst>
      <p:ext uri="{BB962C8B-B14F-4D97-AF65-F5344CB8AC3E}">
        <p14:creationId xmlns:p14="http://schemas.microsoft.com/office/powerpoint/2010/main" val="1611995044"/>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36208" b="9262"/>
          <a:stretch/>
        </p:blipFill>
        <p:spPr>
          <a:xfrm>
            <a:off x="0" y="0"/>
            <a:ext cx="9144000" cy="2804760"/>
          </a:xfrm>
          <a:prstGeom prst="rect">
            <a:avLst/>
          </a:prstGeom>
        </p:spPr>
      </p:pic>
      <p:sp>
        <p:nvSpPr>
          <p:cNvPr id="14" name="Rectangle 13"/>
          <p:cNvSpPr/>
          <p:nvPr/>
        </p:nvSpPr>
        <p:spPr>
          <a:xfrm>
            <a:off x="0" y="2503685"/>
            <a:ext cx="9144000" cy="264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algn="ctr"/>
            <a:r>
              <a:rPr lang="en-US" sz="240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rPr>
              <a:t>b</a:t>
            </a:r>
          </a:p>
        </p:txBody>
      </p:sp>
      <p:sp>
        <p:nvSpPr>
          <p:cNvPr id="3" name="Title 2"/>
          <p:cNvSpPr>
            <a:spLocks noGrp="1"/>
          </p:cNvSpPr>
          <p:nvPr>
            <p:ph type="ctrTitle"/>
          </p:nvPr>
        </p:nvSpPr>
        <p:spPr>
          <a:xfrm>
            <a:off x="373684" y="1520031"/>
            <a:ext cx="8541716" cy="427168"/>
          </a:xfrm>
        </p:spPr>
        <p:txBody>
          <a:bodyPr/>
          <a:lstStyle/>
          <a:p>
            <a:pPr defTabSz="914171">
              <a:lnSpc>
                <a:spcPct val="85000"/>
              </a:lnSpc>
              <a:tabLst>
                <a:tab pos="1073918" algn="l"/>
              </a:tabLst>
            </a:pPr>
            <a:r>
              <a:rPr lang="en-US" sz="3200" b="0" dirty="0">
                <a:solidFill>
                  <a:prstClr val="white"/>
                </a:solidFill>
              </a:rPr>
              <a:t>Proving Automation Frees Up People Time</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775" y="184888"/>
            <a:ext cx="804579" cy="209688"/>
          </a:xfrm>
          <a:prstGeom prst="rect">
            <a:avLst/>
          </a:prstGeom>
        </p:spPr>
      </p:pic>
      <p:sp>
        <p:nvSpPr>
          <p:cNvPr id="15" name="TextBox 14">
            <a:extLst>
              <a:ext uri="{FF2B5EF4-FFF2-40B4-BE49-F238E27FC236}">
                <a16:creationId xmlns:a16="http://schemas.microsoft.com/office/drawing/2014/main" xmlns="" id="{4E603878-F037-4E5F-BA30-C1512D5E77FA}"/>
              </a:ext>
            </a:extLst>
          </p:cNvPr>
          <p:cNvSpPr txBox="1"/>
          <p:nvPr/>
        </p:nvSpPr>
        <p:spPr>
          <a:xfrm>
            <a:off x="261006" y="2585728"/>
            <a:ext cx="2603218" cy="1313116"/>
          </a:xfrm>
          <a:prstGeom prst="rect">
            <a:avLst/>
          </a:prstGeom>
          <a:noFill/>
        </p:spPr>
        <p:txBody>
          <a:bodyPr wrap="square" rtlCol="0">
            <a:spAutoFit/>
          </a:bodyPr>
          <a:lstStyle/>
          <a:p>
            <a:pPr defTabSz="914378">
              <a:lnSpc>
                <a:spcPct val="90000"/>
              </a:lnSpc>
              <a:spcBef>
                <a:spcPts val="1200"/>
              </a:spcBef>
              <a:buClr>
                <a:srgbClr val="CC0000"/>
              </a:buClr>
              <a:buSzPct val="110000"/>
              <a:defRPr/>
            </a:pPr>
            <a:r>
              <a:rPr lang="en-US" sz="1400" dirty="0">
                <a:ea typeface="Helvetica" charset="0"/>
                <a:cs typeface="Arial" panose="020B0604020202020204" pitchFamily="34" charset="0"/>
              </a:rPr>
              <a:t>Why</a:t>
            </a:r>
          </a:p>
          <a:p>
            <a:pPr defTabSz="914378">
              <a:lnSpc>
                <a:spcPct val="90000"/>
              </a:lnSpc>
              <a:buClr>
                <a:srgbClr val="CC0000"/>
              </a:buClr>
              <a:buSzPct val="110000"/>
              <a:defRPr/>
            </a:pPr>
            <a:endParaRPr lang="en-US" sz="900" dirty="0">
              <a:solidFill>
                <a:srgbClr val="56585B"/>
              </a:solidFill>
              <a:cs typeface="Arial" panose="020B0604020202020204" pitchFamily="34" charset="0"/>
            </a:endParaRPr>
          </a:p>
          <a:p>
            <a:pPr defTabSz="914378">
              <a:lnSpc>
                <a:spcPct val="110000"/>
              </a:lnSpc>
              <a:spcAft>
                <a:spcPts val="1200"/>
              </a:spcAft>
              <a:defRPr/>
            </a:pPr>
            <a:r>
              <a:rPr lang="en-US" sz="900" dirty="0">
                <a:solidFill>
                  <a:schemeClr val="tx1">
                    <a:lumMod val="75000"/>
                    <a:lumOff val="25000"/>
                  </a:schemeClr>
                </a:solidFill>
                <a:cs typeface="Arial" panose="020B0604020202020204" pitchFamily="34" charset="0"/>
              </a:rPr>
              <a:t>A financial services organization wanted to develop an enterprise strategy for leveraging robotics process automation (RPA) </a:t>
            </a:r>
            <a:r>
              <a:rPr lang="en-US" sz="900" dirty="0">
                <a:solidFill>
                  <a:schemeClr val="accent2"/>
                </a:solidFill>
                <a:cs typeface="Arial" panose="020B0604020202020204" pitchFamily="34" charset="0"/>
              </a:rPr>
              <a:t>to improve operational efficiency, scale their operations, and shift resources to more customer focused, high-value activities.</a:t>
            </a:r>
          </a:p>
        </p:txBody>
      </p:sp>
      <p:sp>
        <p:nvSpPr>
          <p:cNvPr id="17" name="TextBox 16">
            <a:extLst>
              <a:ext uri="{FF2B5EF4-FFF2-40B4-BE49-F238E27FC236}">
                <a16:creationId xmlns:a16="http://schemas.microsoft.com/office/drawing/2014/main" xmlns="" id="{0CC81424-05BD-4390-931A-88F1AF17D179}"/>
              </a:ext>
            </a:extLst>
          </p:cNvPr>
          <p:cNvSpPr txBox="1"/>
          <p:nvPr/>
        </p:nvSpPr>
        <p:spPr>
          <a:xfrm>
            <a:off x="2940941" y="2585727"/>
            <a:ext cx="3020074" cy="1160767"/>
          </a:xfrm>
          <a:prstGeom prst="rect">
            <a:avLst/>
          </a:prstGeom>
          <a:noFill/>
        </p:spPr>
        <p:txBody>
          <a:bodyPr wrap="square" rtlCol="0">
            <a:spAutoFit/>
          </a:bodyPr>
          <a:lstStyle/>
          <a:p>
            <a:pPr defTabSz="914378">
              <a:lnSpc>
                <a:spcPct val="90000"/>
              </a:lnSpc>
              <a:spcBef>
                <a:spcPts val="1200"/>
              </a:spcBef>
              <a:buClr>
                <a:srgbClr val="CC0000"/>
              </a:buClr>
              <a:buSzPct val="110000"/>
              <a:defRPr/>
            </a:pPr>
            <a:r>
              <a:rPr lang="en-US" sz="1400" dirty="0">
                <a:ea typeface="Helvetica" charset="0"/>
                <a:cs typeface="Arial" panose="020B0604020202020204" pitchFamily="34" charset="0"/>
              </a:rPr>
              <a:t>What</a:t>
            </a:r>
          </a:p>
          <a:p>
            <a:pPr defTabSz="914378">
              <a:lnSpc>
                <a:spcPct val="90000"/>
              </a:lnSpc>
              <a:buClr>
                <a:srgbClr val="CC0000"/>
              </a:buClr>
              <a:buSzPct val="110000"/>
              <a:defRPr/>
            </a:pPr>
            <a:endParaRPr lang="en-US" sz="900" dirty="0">
              <a:solidFill>
                <a:srgbClr val="56585B"/>
              </a:solidFill>
              <a:cs typeface="Arial" panose="020B0604020202020204" pitchFamily="34" charset="0"/>
            </a:endParaRPr>
          </a:p>
          <a:p>
            <a:pPr defTabSz="685784">
              <a:lnSpc>
                <a:spcPct val="110000"/>
              </a:lnSpc>
              <a:spcBef>
                <a:spcPct val="0"/>
              </a:spcBef>
              <a:buClr>
                <a:srgbClr val="004987"/>
              </a:buClr>
              <a:buSzPct val="120000"/>
            </a:pPr>
            <a:r>
              <a:rPr lang="en-US" sz="900" dirty="0">
                <a:solidFill>
                  <a:schemeClr val="tx1">
                    <a:lumMod val="75000"/>
                    <a:lumOff val="25000"/>
                  </a:schemeClr>
                </a:solidFill>
                <a:cs typeface="Arial" panose="020B0604020202020204" pitchFamily="34" charset="0"/>
              </a:rPr>
              <a:t>Slalom partnered with the client to define a process automation strategy that included implementing a pilot project, standing up an </a:t>
            </a:r>
            <a:r>
              <a:rPr lang="en-US" sz="900" dirty="0">
                <a:solidFill>
                  <a:schemeClr val="accent2"/>
                </a:solidFill>
                <a:cs typeface="Arial" panose="020B0604020202020204" pitchFamily="34" charset="0"/>
              </a:rPr>
              <a:t>Automated Center of Excellence (A-COE</a:t>
            </a:r>
            <a:r>
              <a:rPr lang="en-US" sz="900" dirty="0">
                <a:solidFill>
                  <a:schemeClr val="tx1">
                    <a:lumMod val="75000"/>
                    <a:lumOff val="25000"/>
                  </a:schemeClr>
                </a:solidFill>
                <a:cs typeface="Arial" panose="020B0604020202020204" pitchFamily="34" charset="0"/>
              </a:rPr>
              <a:t>), and defining a roadmap to scale their implementation across the enterprise.</a:t>
            </a:r>
          </a:p>
        </p:txBody>
      </p:sp>
      <p:sp>
        <p:nvSpPr>
          <p:cNvPr id="18" name="TextBox 17">
            <a:extLst>
              <a:ext uri="{FF2B5EF4-FFF2-40B4-BE49-F238E27FC236}">
                <a16:creationId xmlns:a16="http://schemas.microsoft.com/office/drawing/2014/main" xmlns="" id="{C86915E9-92AE-4C61-B0EA-90434D59C39F}"/>
              </a:ext>
            </a:extLst>
          </p:cNvPr>
          <p:cNvSpPr txBox="1"/>
          <p:nvPr/>
        </p:nvSpPr>
        <p:spPr>
          <a:xfrm>
            <a:off x="6037731" y="2585727"/>
            <a:ext cx="3020074" cy="1188467"/>
          </a:xfrm>
          <a:prstGeom prst="rect">
            <a:avLst/>
          </a:prstGeom>
          <a:noFill/>
        </p:spPr>
        <p:txBody>
          <a:bodyPr wrap="square" rtlCol="0">
            <a:spAutoFit/>
          </a:bodyPr>
          <a:lstStyle/>
          <a:p>
            <a:pPr defTabSz="914378">
              <a:lnSpc>
                <a:spcPct val="90000"/>
              </a:lnSpc>
              <a:spcBef>
                <a:spcPts val="1200"/>
              </a:spcBef>
              <a:buClr>
                <a:srgbClr val="CC0000"/>
              </a:buClr>
              <a:buSzPct val="110000"/>
              <a:defRPr/>
            </a:pPr>
            <a:r>
              <a:rPr lang="en-US" sz="1400" dirty="0">
                <a:solidFill>
                  <a:schemeClr val="accent2"/>
                </a:solidFill>
                <a:ea typeface="Helvetica" charset="0"/>
                <a:cs typeface="Arial" panose="020B0604020202020204" pitchFamily="34" charset="0"/>
              </a:rPr>
              <a:t>Wow</a:t>
            </a:r>
            <a:endParaRPr lang="en-US" sz="1200" dirty="0">
              <a:solidFill>
                <a:schemeClr val="accent2"/>
              </a:solidFill>
              <a:ea typeface="Helvetica" charset="0"/>
              <a:cs typeface="Arial" panose="020B0604020202020204" pitchFamily="34" charset="0"/>
            </a:endParaRPr>
          </a:p>
          <a:p>
            <a:pPr defTabSz="914378">
              <a:lnSpc>
                <a:spcPct val="110000"/>
              </a:lnSpc>
            </a:pPr>
            <a:endParaRPr lang="en-US" sz="900" dirty="0">
              <a:solidFill>
                <a:srgbClr val="56585B"/>
              </a:solidFill>
              <a:cs typeface="Arial" panose="020B0604020202020204" pitchFamily="34" charset="0"/>
            </a:endParaRPr>
          </a:p>
          <a:p>
            <a:pPr defTabSz="914378">
              <a:lnSpc>
                <a:spcPct val="110000"/>
              </a:lnSpc>
            </a:pPr>
            <a:r>
              <a:rPr lang="en-US" sz="900" dirty="0">
                <a:solidFill>
                  <a:schemeClr val="accent2"/>
                </a:solidFill>
                <a:cs typeface="Arial" panose="020B0604020202020204" pitchFamily="34" charset="0"/>
              </a:rPr>
              <a:t>The initial pilot implementation provided the client with cost savings and the ability to scale their operations.  The pilot also provided ‘lessons learned’ that were used to define a repeatable operating and staffing model for the Center of Excellence. </a:t>
            </a:r>
          </a:p>
        </p:txBody>
      </p:sp>
      <p:sp>
        <p:nvSpPr>
          <p:cNvPr id="19" name="Text Placeholder 5">
            <a:extLst>
              <a:ext uri="{FF2B5EF4-FFF2-40B4-BE49-F238E27FC236}">
                <a16:creationId xmlns:a16="http://schemas.microsoft.com/office/drawing/2014/main" xmlns="" id="{A6DD40A4-0970-4D5D-838A-9391B77295E4}"/>
              </a:ext>
            </a:extLst>
          </p:cNvPr>
          <p:cNvSpPr txBox="1">
            <a:spLocks/>
          </p:cNvSpPr>
          <p:nvPr/>
        </p:nvSpPr>
        <p:spPr>
          <a:xfrm>
            <a:off x="403501" y="1992583"/>
            <a:ext cx="7428779" cy="307777"/>
          </a:xfrm>
          <a:prstGeom prst="rect">
            <a:avLst/>
          </a:prstGeom>
        </p:spPr>
        <p:txBody>
          <a:bodyPr vert="horz" wrap="square" lIns="0" tIns="45720" rIns="0" bIns="45720" rtlCol="0">
            <a:spAutoFit/>
          </a:bodyPr>
          <a:lstStyle>
            <a:lvl1pPr marL="0" indent="0" algn="l" defTabSz="1218895" rtl="0" eaLnBrk="1" latinLnBrk="0" hangingPunct="1">
              <a:lnSpc>
                <a:spcPct val="100000"/>
              </a:lnSpc>
              <a:spcBef>
                <a:spcPct val="0"/>
              </a:spcBef>
              <a:buClr>
                <a:srgbClr val="00B7E6"/>
              </a:buClr>
              <a:buSzPct val="110000"/>
              <a:buFont typeface="Wingdings" panose="05000000000000000000" pitchFamily="2" charset="2"/>
              <a:buNone/>
              <a:defRPr lang="en-US" sz="1466" b="1" kern="1200" spc="0" baseline="0" dirty="0">
                <a:gradFill>
                  <a:gsLst>
                    <a:gs pos="12389">
                      <a:schemeClr val="bg1"/>
                    </a:gs>
                    <a:gs pos="34000">
                      <a:schemeClr val="bg1"/>
                    </a:gs>
                  </a:gsLst>
                  <a:lin ang="5400000" scaled="0"/>
                </a:gradFill>
                <a:latin typeface="Arial" panose="020B0604020202020204" pitchFamily="34" charset="0"/>
                <a:ea typeface="+mj-ea"/>
                <a:cs typeface="Arial" panose="020B0604020202020204" pitchFamily="34" charset="0"/>
              </a:defRPr>
            </a:lvl1pPr>
            <a:lvl2pPr marL="609448" indent="0" algn="ctr" defTabSz="1218895" rtl="0" eaLnBrk="1" latinLnBrk="0" hangingPunct="1">
              <a:lnSpc>
                <a:spcPct val="90000"/>
              </a:lnSpc>
              <a:spcBef>
                <a:spcPts val="800"/>
              </a:spcBef>
              <a:buClr>
                <a:srgbClr val="CDCDCD"/>
              </a:buClr>
              <a:buSzPct val="110000"/>
              <a:buFont typeface="Wingdings" panose="05000000000000000000" pitchFamily="2" charset="2"/>
              <a:buNone/>
              <a:defRPr lang="en-US" sz="1866" kern="1200" spc="0" baseline="0">
                <a:solidFill>
                  <a:schemeClr val="tx1">
                    <a:tint val="75000"/>
                  </a:schemeClr>
                </a:solidFill>
                <a:latin typeface="Arial" panose="020B0604020202020204" pitchFamily="34" charset="0"/>
                <a:ea typeface="+mn-ea"/>
                <a:cs typeface="Arial" panose="020B0604020202020204" pitchFamily="34" charset="0"/>
              </a:defRPr>
            </a:lvl2pPr>
            <a:lvl3pPr marL="1218895" indent="0" algn="ctr" defTabSz="1218895" rtl="0" eaLnBrk="1" latinLnBrk="0" hangingPunct="1">
              <a:lnSpc>
                <a:spcPct val="90000"/>
              </a:lnSpc>
              <a:spcBef>
                <a:spcPts val="533"/>
              </a:spcBef>
              <a:buClr>
                <a:srgbClr val="CDCDCD"/>
              </a:buClr>
              <a:buSzPct val="110000"/>
              <a:buFont typeface="Wingdings" panose="05000000000000000000" pitchFamily="2" charset="2"/>
              <a:buNone/>
              <a:defRPr lang="en-US" sz="1600" kern="1200" spc="0" baseline="0">
                <a:solidFill>
                  <a:schemeClr val="tx1">
                    <a:tint val="75000"/>
                  </a:schemeClr>
                </a:solidFill>
                <a:latin typeface="Arial" panose="020B0604020202020204" pitchFamily="34" charset="0"/>
                <a:ea typeface="+mn-ea"/>
                <a:cs typeface="Arial" panose="020B0604020202020204" pitchFamily="34" charset="0"/>
              </a:defRPr>
            </a:lvl3pPr>
            <a:lvl4pPr marL="1828343" indent="0" algn="ctr" defTabSz="1218895" rtl="0" eaLnBrk="1" latinLnBrk="0" hangingPunct="1">
              <a:lnSpc>
                <a:spcPct val="90000"/>
              </a:lnSpc>
              <a:spcBef>
                <a:spcPts val="400"/>
              </a:spcBef>
              <a:buClr>
                <a:srgbClr val="CDCDCD"/>
              </a:buClr>
              <a:buSzPct val="110000"/>
              <a:buFont typeface="Wingdings" panose="05000000000000000000" pitchFamily="2" charset="2"/>
              <a:buNone/>
              <a:defRPr lang="en-US" sz="1466" kern="1200" spc="0" baseline="0">
                <a:solidFill>
                  <a:schemeClr val="tx1">
                    <a:tint val="75000"/>
                  </a:schemeClr>
                </a:solidFill>
                <a:latin typeface="Arial" panose="020B0604020202020204" pitchFamily="34" charset="0"/>
                <a:ea typeface="+mn-ea"/>
                <a:cs typeface="Arial" panose="020B0604020202020204" pitchFamily="34" charset="0"/>
              </a:defRPr>
            </a:lvl4pPr>
            <a:lvl5pPr marL="2437790" indent="0" algn="ctr" defTabSz="1218895" rtl="0" eaLnBrk="1" latinLnBrk="0" hangingPunct="1">
              <a:lnSpc>
                <a:spcPct val="90000"/>
              </a:lnSpc>
              <a:spcBef>
                <a:spcPts val="400"/>
              </a:spcBef>
              <a:buClr>
                <a:srgbClr val="CDCDCD"/>
              </a:buClr>
              <a:buSzPct val="110000"/>
              <a:buFont typeface="Wingdings" panose="05000000000000000000" pitchFamily="2" charset="2"/>
              <a:buNone/>
              <a:defRPr lang="en-US" sz="1466" kern="1200" spc="0" baseline="0">
                <a:solidFill>
                  <a:schemeClr val="tx1">
                    <a:tint val="75000"/>
                  </a:schemeClr>
                </a:solidFill>
                <a:latin typeface="Arial" panose="020B0604020202020204" pitchFamily="34" charset="0"/>
                <a:ea typeface="+mn-ea"/>
                <a:cs typeface="Arial" panose="020B0604020202020204" pitchFamily="34" charset="0"/>
              </a:defRPr>
            </a:lvl5pPr>
            <a:lvl6pPr marL="3047238" indent="0" algn="ctr" defTabSz="1218895" rtl="0" eaLnBrk="1" latinLnBrk="0" hangingPunct="1">
              <a:spcBef>
                <a:spcPct val="20000"/>
              </a:spcBef>
              <a:buFont typeface="Arial" pitchFamily="34" charset="0"/>
              <a:buNone/>
              <a:defRPr sz="2666" kern="1200">
                <a:solidFill>
                  <a:schemeClr val="tx1">
                    <a:tint val="75000"/>
                  </a:schemeClr>
                </a:solidFill>
                <a:latin typeface="+mn-lt"/>
                <a:ea typeface="+mn-ea"/>
                <a:cs typeface="+mn-cs"/>
              </a:defRPr>
            </a:lvl6pPr>
            <a:lvl7pPr marL="3656686" indent="0" algn="ctr" defTabSz="1218895" rtl="0" eaLnBrk="1" latinLnBrk="0" hangingPunct="1">
              <a:spcBef>
                <a:spcPct val="20000"/>
              </a:spcBef>
              <a:buFont typeface="Arial" pitchFamily="34" charset="0"/>
              <a:buNone/>
              <a:defRPr sz="2666" kern="1200">
                <a:solidFill>
                  <a:schemeClr val="tx1">
                    <a:tint val="75000"/>
                  </a:schemeClr>
                </a:solidFill>
                <a:latin typeface="+mn-lt"/>
                <a:ea typeface="+mn-ea"/>
                <a:cs typeface="+mn-cs"/>
              </a:defRPr>
            </a:lvl7pPr>
            <a:lvl8pPr marL="4266133" indent="0" algn="ctr" defTabSz="1218895" rtl="0" eaLnBrk="1" latinLnBrk="0" hangingPunct="1">
              <a:spcBef>
                <a:spcPct val="20000"/>
              </a:spcBef>
              <a:buFont typeface="Arial" pitchFamily="34" charset="0"/>
              <a:buNone/>
              <a:defRPr sz="2666" kern="1200">
                <a:solidFill>
                  <a:schemeClr val="tx1">
                    <a:tint val="75000"/>
                  </a:schemeClr>
                </a:solidFill>
                <a:latin typeface="+mn-lt"/>
                <a:ea typeface="+mn-ea"/>
                <a:cs typeface="+mn-cs"/>
              </a:defRPr>
            </a:lvl8pPr>
            <a:lvl9pPr marL="4875581" indent="0" algn="ctr" defTabSz="1218895" rtl="0" eaLnBrk="1" latinLnBrk="0" hangingPunct="1">
              <a:spcBef>
                <a:spcPct val="20000"/>
              </a:spcBef>
              <a:buFont typeface="Arial" pitchFamily="34" charset="0"/>
              <a:buNone/>
              <a:defRPr sz="2666" kern="1200">
                <a:solidFill>
                  <a:schemeClr val="tx1">
                    <a:tint val="75000"/>
                  </a:schemeClr>
                </a:solidFill>
                <a:latin typeface="+mn-lt"/>
                <a:ea typeface="+mn-ea"/>
                <a:cs typeface="+mn-cs"/>
              </a:defRPr>
            </a:lvl9pPr>
          </a:lstStyle>
          <a:p>
            <a:pPr defTabSz="914171">
              <a:defRPr/>
            </a:pPr>
            <a:r>
              <a:rPr lang="en-US" sz="1400" b="0" dirty="0">
                <a:solidFill>
                  <a:schemeClr val="bg1"/>
                </a:solidFill>
                <a:ea typeface="Helvetica" charset="0"/>
              </a:rPr>
              <a:t>Financial Services Company</a:t>
            </a:r>
          </a:p>
        </p:txBody>
      </p:sp>
      <p:sp>
        <p:nvSpPr>
          <p:cNvPr id="12" name="Slide Number Placeholder 1">
            <a:extLst>
              <a:ext uri="{FF2B5EF4-FFF2-40B4-BE49-F238E27FC236}">
                <a16:creationId xmlns:a16="http://schemas.microsoft.com/office/drawing/2014/main" xmlns="" id="{51069B34-42E4-4D7B-9651-F389DD66CC42}"/>
              </a:ext>
            </a:extLst>
          </p:cNvPr>
          <p:cNvSpPr txBox="1">
            <a:spLocks/>
          </p:cNvSpPr>
          <p:nvPr/>
        </p:nvSpPr>
        <p:spPr>
          <a:xfrm>
            <a:off x="8533336" y="4845468"/>
            <a:ext cx="323309" cy="1994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CEE2C88-6C8F-484D-AF69-578F576B1F44}" type="slidenum">
              <a:rPr lang="en-US" sz="600">
                <a:gradFill>
                  <a:gsLst>
                    <a:gs pos="7258">
                      <a:srgbClr val="0072C8"/>
                    </a:gs>
                    <a:gs pos="19000">
                      <a:srgbClr val="0072C8"/>
                    </a:gs>
                  </a:gsLst>
                  <a:lin ang="5400000" scaled="1"/>
                </a:gradFill>
                <a:latin typeface="Arial" panose="020B0604020202020204" pitchFamily="34" charset="0"/>
                <a:cs typeface="Arial" panose="020B0604020202020204" pitchFamily="34" charset="0"/>
              </a:rPr>
              <a:pPr algn="r">
                <a:defRPr/>
              </a:pPr>
              <a:t>37</a:t>
            </a:fld>
            <a:endParaRPr lang="en-US" sz="600">
              <a:gradFill>
                <a:gsLst>
                  <a:gs pos="7258">
                    <a:srgbClr val="0072C8"/>
                  </a:gs>
                  <a:gs pos="19000">
                    <a:srgbClr val="0072C8"/>
                  </a:gs>
                </a:gsLst>
                <a:lin ang="5400000" scaled="1"/>
              </a:gra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71090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710" y="7373"/>
            <a:ext cx="9141291" cy="5143500"/>
          </a:xfrm>
          <a:prstGeom prst="rect">
            <a:avLst/>
          </a:prstGeom>
        </p:spPr>
      </p:pic>
      <p:sp>
        <p:nvSpPr>
          <p:cNvPr id="14" name="Rectangle 13"/>
          <p:cNvSpPr/>
          <p:nvPr/>
        </p:nvSpPr>
        <p:spPr>
          <a:xfrm>
            <a:off x="0" y="2320937"/>
            <a:ext cx="9144000" cy="2829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algn="ctr"/>
            <a:r>
              <a:rPr lang="en-US" sz="2400"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rPr>
              <a:t>b</a:t>
            </a:r>
          </a:p>
        </p:txBody>
      </p:sp>
      <p:sp>
        <p:nvSpPr>
          <p:cNvPr id="3" name="Title 2"/>
          <p:cNvSpPr>
            <a:spLocks noGrp="1"/>
          </p:cNvSpPr>
          <p:nvPr>
            <p:ph type="ctrTitle"/>
          </p:nvPr>
        </p:nvSpPr>
        <p:spPr>
          <a:xfrm>
            <a:off x="200502" y="1043054"/>
            <a:ext cx="8013858" cy="1077218"/>
          </a:xfrm>
        </p:spPr>
        <p:txBody>
          <a:bodyPr/>
          <a:lstStyle/>
          <a:p>
            <a:r>
              <a:rPr lang="en-US" dirty="0"/>
              <a:t>Multi-Touch Attribution Solution for Optimizing Marketing Spend at a Regional Bank</a:t>
            </a:r>
            <a:r>
              <a:rPr lang="en-US" sz="2400" b="0" dirty="0">
                <a:solidFill>
                  <a:schemeClr val="bg1"/>
                </a:solidFill>
              </a:rPr>
              <a:t/>
            </a:r>
            <a:br>
              <a:rPr lang="en-US" sz="2400" b="0" dirty="0">
                <a:solidFill>
                  <a:schemeClr val="bg1"/>
                </a:solidFill>
              </a:rPr>
            </a:br>
            <a:endParaRPr lang="en-US" sz="2400" b="0" i="1"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284334801"/>
              </p:ext>
            </p:extLst>
          </p:nvPr>
        </p:nvGraphicFramePr>
        <p:xfrm>
          <a:off x="200502" y="2320938"/>
          <a:ext cx="2521433" cy="3113405"/>
        </p:xfrm>
        <a:graphic>
          <a:graphicData uri="http://schemas.openxmlformats.org/drawingml/2006/table">
            <a:tbl>
              <a:tblPr firstRow="1" bandRow="1"/>
              <a:tblGrid>
                <a:gridCol w="2521433">
                  <a:extLst>
                    <a:ext uri="{9D8B030D-6E8A-4147-A177-3AD203B41FA5}">
                      <a16:colId xmlns:a16="http://schemas.microsoft.com/office/drawing/2014/main" xmlns="" val="20000"/>
                    </a:ext>
                  </a:extLst>
                </a:gridCol>
              </a:tblGrid>
              <a:tr h="251460">
                <a:tc>
                  <a:txBody>
                    <a:bodyPr/>
                    <a:lstStyle>
                      <a:lvl1pPr marL="0" algn="l" defTabSz="914363" rtl="0" eaLnBrk="1" latinLnBrk="0" hangingPunct="1">
                        <a:defRPr sz="1800" b="1" kern="1200">
                          <a:solidFill>
                            <a:schemeClr val="lt1"/>
                          </a:solidFill>
                          <a:latin typeface="Arial"/>
                        </a:defRPr>
                      </a:lvl1pPr>
                      <a:lvl2pPr marL="457182" algn="l" defTabSz="914363" rtl="0" eaLnBrk="1" latinLnBrk="0" hangingPunct="1">
                        <a:defRPr sz="1800" b="1" kern="1200">
                          <a:solidFill>
                            <a:schemeClr val="lt1"/>
                          </a:solidFill>
                          <a:latin typeface="Arial"/>
                        </a:defRPr>
                      </a:lvl2pPr>
                      <a:lvl3pPr marL="914363" algn="l" defTabSz="914363" rtl="0" eaLnBrk="1" latinLnBrk="0" hangingPunct="1">
                        <a:defRPr sz="1800" b="1" kern="1200">
                          <a:solidFill>
                            <a:schemeClr val="lt1"/>
                          </a:solidFill>
                          <a:latin typeface="Arial"/>
                        </a:defRPr>
                      </a:lvl3pPr>
                      <a:lvl4pPr marL="1371545" algn="l" defTabSz="914363" rtl="0" eaLnBrk="1" latinLnBrk="0" hangingPunct="1">
                        <a:defRPr sz="1800" b="1" kern="1200">
                          <a:solidFill>
                            <a:schemeClr val="lt1"/>
                          </a:solidFill>
                          <a:latin typeface="Arial"/>
                        </a:defRPr>
                      </a:lvl4pPr>
                      <a:lvl5pPr marL="1828727" algn="l" defTabSz="914363" rtl="0" eaLnBrk="1" latinLnBrk="0" hangingPunct="1">
                        <a:defRPr sz="1800" b="1" kern="1200">
                          <a:solidFill>
                            <a:schemeClr val="lt1"/>
                          </a:solidFill>
                          <a:latin typeface="Arial"/>
                        </a:defRPr>
                      </a:lvl5pPr>
                      <a:lvl6pPr marL="2285909" algn="l" defTabSz="914363" rtl="0" eaLnBrk="1" latinLnBrk="0" hangingPunct="1">
                        <a:defRPr sz="1800" b="1" kern="1200">
                          <a:solidFill>
                            <a:schemeClr val="lt1"/>
                          </a:solidFill>
                          <a:latin typeface="Arial"/>
                        </a:defRPr>
                      </a:lvl6pPr>
                      <a:lvl7pPr marL="2743090" algn="l" defTabSz="914363" rtl="0" eaLnBrk="1" latinLnBrk="0" hangingPunct="1">
                        <a:defRPr sz="1800" b="1" kern="1200">
                          <a:solidFill>
                            <a:schemeClr val="lt1"/>
                          </a:solidFill>
                          <a:latin typeface="Arial"/>
                        </a:defRPr>
                      </a:lvl7pPr>
                      <a:lvl8pPr marL="3200272" algn="l" defTabSz="914363" rtl="0" eaLnBrk="1" latinLnBrk="0" hangingPunct="1">
                        <a:defRPr sz="1800" b="1" kern="1200">
                          <a:solidFill>
                            <a:schemeClr val="lt1"/>
                          </a:solidFill>
                          <a:latin typeface="Arial"/>
                        </a:defRPr>
                      </a:lvl8pPr>
                      <a:lvl9pPr marL="3657454" algn="l" defTabSz="914363" rtl="0" eaLnBrk="1" latinLnBrk="0" hangingPunct="1">
                        <a:defRPr sz="1800" b="1" kern="1200">
                          <a:solidFill>
                            <a:schemeClr val="lt1"/>
                          </a:solidFill>
                          <a:latin typeface="Arial"/>
                        </a:defRPr>
                      </a:lvl9pPr>
                    </a:lstStyle>
                    <a:p>
                      <a:pPr marL="0" algn="l" defTabSz="914363" rtl="0" eaLnBrk="1" latinLnBrk="0" hangingPunct="1">
                        <a:spcAft>
                          <a:spcPts val="1200"/>
                        </a:spcAft>
                      </a:pPr>
                      <a:r>
                        <a:rPr lang="en-US" sz="1400" b="1" kern="1200" spc="40" baseline="0" dirty="0">
                          <a:gradFill>
                            <a:gsLst>
                              <a:gs pos="0">
                                <a:srgbClr val="000000"/>
                              </a:gs>
                              <a:gs pos="85000">
                                <a:srgbClr val="000000"/>
                              </a:gs>
                            </a:gsLst>
                            <a:lin ang="5400000" scaled="0"/>
                          </a:gradFill>
                          <a:latin typeface="+mj-lt"/>
                          <a:ea typeface="+mn-ea"/>
                          <a:cs typeface="Segoe UI" panose="020B0502040204020203" pitchFamily="34" charset="0"/>
                        </a:rPr>
                        <a:t>Why</a:t>
                      </a:r>
                    </a:p>
                  </a:txBody>
                  <a:tcPr marL="0" marR="0" marT="6858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2785745">
                <a:tc>
                  <a:txBody>
                    <a:bodyPr/>
                    <a:lstStyle>
                      <a:lvl1pPr marL="0" algn="l" defTabSz="914363" rtl="0" eaLnBrk="1" latinLnBrk="0" hangingPunct="1">
                        <a:defRPr sz="1800" kern="1200">
                          <a:solidFill>
                            <a:schemeClr val="dk1"/>
                          </a:solidFill>
                          <a:latin typeface="Arial"/>
                        </a:defRPr>
                      </a:lvl1pPr>
                      <a:lvl2pPr marL="457182" algn="l" defTabSz="914363" rtl="0" eaLnBrk="1" latinLnBrk="0" hangingPunct="1">
                        <a:defRPr sz="1800" kern="1200">
                          <a:solidFill>
                            <a:schemeClr val="dk1"/>
                          </a:solidFill>
                          <a:latin typeface="Arial"/>
                        </a:defRPr>
                      </a:lvl2pPr>
                      <a:lvl3pPr marL="914363" algn="l" defTabSz="914363" rtl="0" eaLnBrk="1" latinLnBrk="0" hangingPunct="1">
                        <a:defRPr sz="1800" kern="1200">
                          <a:solidFill>
                            <a:schemeClr val="dk1"/>
                          </a:solidFill>
                          <a:latin typeface="Arial"/>
                        </a:defRPr>
                      </a:lvl3pPr>
                      <a:lvl4pPr marL="1371545" algn="l" defTabSz="914363" rtl="0" eaLnBrk="1" latinLnBrk="0" hangingPunct="1">
                        <a:defRPr sz="1800" kern="1200">
                          <a:solidFill>
                            <a:schemeClr val="dk1"/>
                          </a:solidFill>
                          <a:latin typeface="Arial"/>
                        </a:defRPr>
                      </a:lvl4pPr>
                      <a:lvl5pPr marL="1828727" algn="l" defTabSz="914363" rtl="0" eaLnBrk="1" latinLnBrk="0" hangingPunct="1">
                        <a:defRPr sz="1800" kern="1200">
                          <a:solidFill>
                            <a:schemeClr val="dk1"/>
                          </a:solidFill>
                          <a:latin typeface="Arial"/>
                        </a:defRPr>
                      </a:lvl5pPr>
                      <a:lvl6pPr marL="2285909" algn="l" defTabSz="914363" rtl="0" eaLnBrk="1" latinLnBrk="0" hangingPunct="1">
                        <a:defRPr sz="1800" kern="1200">
                          <a:solidFill>
                            <a:schemeClr val="dk1"/>
                          </a:solidFill>
                          <a:latin typeface="Arial"/>
                        </a:defRPr>
                      </a:lvl6pPr>
                      <a:lvl7pPr marL="2743090" algn="l" defTabSz="914363" rtl="0" eaLnBrk="1" latinLnBrk="0" hangingPunct="1">
                        <a:defRPr sz="1800" kern="1200">
                          <a:solidFill>
                            <a:schemeClr val="dk1"/>
                          </a:solidFill>
                          <a:latin typeface="Arial"/>
                        </a:defRPr>
                      </a:lvl7pPr>
                      <a:lvl8pPr marL="3200272" algn="l" defTabSz="914363" rtl="0" eaLnBrk="1" latinLnBrk="0" hangingPunct="1">
                        <a:defRPr sz="1800" kern="1200">
                          <a:solidFill>
                            <a:schemeClr val="dk1"/>
                          </a:solidFill>
                          <a:latin typeface="Arial"/>
                        </a:defRPr>
                      </a:lvl8pPr>
                      <a:lvl9pPr marL="3657454" algn="l" defTabSz="914363" rtl="0" eaLnBrk="1" latinLnBrk="0" hangingPunct="1">
                        <a:defRPr sz="1800" kern="1200">
                          <a:solidFill>
                            <a:schemeClr val="dk1"/>
                          </a:solidFill>
                          <a:latin typeface="Arial"/>
                        </a:defRPr>
                      </a:lvl9pPr>
                    </a:lstStyle>
                    <a:p>
                      <a:pPr>
                        <a:lnSpc>
                          <a:spcPct val="100000"/>
                        </a:lnSpc>
                        <a:spcAft>
                          <a:spcPts val="600"/>
                        </a:spcAft>
                      </a:pPr>
                      <a:r>
                        <a:rPr kumimoji="0" lang="en-US" sz="900" b="0" i="0" u="none" strike="noStrike" kern="1200" cap="none" spc="0" normalizeH="0" baseline="0" dirty="0">
                          <a:ln>
                            <a:noFill/>
                          </a:ln>
                          <a:solidFill>
                            <a:schemeClr val="tx1">
                              <a:lumMod val="75000"/>
                              <a:lumOff val="25000"/>
                            </a:schemeClr>
                          </a:solidFill>
                          <a:effectLst/>
                          <a:uLnTx/>
                          <a:uFillTx/>
                          <a:latin typeface="+mn-lt"/>
                          <a:ea typeface="+mn-ea"/>
                          <a:cs typeface="+mn-cs"/>
                        </a:rPr>
                        <a:t>Analyzing consumer behavior is getting more complex, not only because of the sheer volume of data to manage, but also because that data comes from multiple sources, including consumer touchpoints, data providers, and advertisers. </a:t>
                      </a:r>
                    </a:p>
                    <a:p>
                      <a:pPr>
                        <a:lnSpc>
                          <a:spcPct val="100000"/>
                        </a:lnSpc>
                      </a:pPr>
                      <a:r>
                        <a:rPr kumimoji="0" lang="en-US" sz="900" b="0" i="0" u="none" strike="noStrike" kern="1200" cap="none" spc="0" normalizeH="0" baseline="0" dirty="0">
                          <a:ln>
                            <a:noFill/>
                          </a:ln>
                          <a:solidFill>
                            <a:schemeClr val="tx1">
                              <a:lumMod val="75000"/>
                              <a:lumOff val="25000"/>
                            </a:schemeClr>
                          </a:solidFill>
                          <a:effectLst/>
                          <a:uLnTx/>
                          <a:uFillTx/>
                          <a:latin typeface="+mn-lt"/>
                          <a:ea typeface="+mn-ea"/>
                          <a:cs typeface="+mn-cs"/>
                        </a:rPr>
                        <a:t>This client, </a:t>
                      </a:r>
                      <a:r>
                        <a:rPr kumimoji="0" lang="en-US" sz="900" b="0" i="0" u="none" strike="noStrike" kern="1200" cap="none" spc="0" normalizeH="0" baseline="0" dirty="0">
                          <a:ln>
                            <a:noFill/>
                          </a:ln>
                          <a:solidFill>
                            <a:schemeClr val="accent2"/>
                          </a:solidFill>
                          <a:effectLst/>
                          <a:uLnTx/>
                          <a:uFillTx/>
                          <a:latin typeface="+mn-lt"/>
                          <a:ea typeface="+mn-ea"/>
                          <a:cs typeface="+mn-cs"/>
                        </a:rPr>
                        <a:t>a large Regional bank, didn’t have a way to measure the return on it’s product marketing investments and needed a method for analyzing and informing its spend by marketing channel.  </a:t>
                      </a:r>
                      <a:r>
                        <a:rPr kumimoji="0" lang="en-US" sz="900" b="0" i="0" u="none" strike="noStrike" kern="1200" cap="none" spc="0" normalizeH="0" baseline="0" dirty="0">
                          <a:ln>
                            <a:noFill/>
                          </a:ln>
                          <a:solidFill>
                            <a:schemeClr val="tx1">
                              <a:lumMod val="75000"/>
                              <a:lumOff val="25000"/>
                            </a:schemeClr>
                          </a:solidFill>
                          <a:effectLst/>
                          <a:uLnTx/>
                          <a:uFillTx/>
                          <a:latin typeface="+mn-lt"/>
                          <a:ea typeface="+mn-ea"/>
                          <a:cs typeface="+mn-cs"/>
                        </a:rPr>
                        <a:t>The client engaged Slalom to design, implement, and deploy a Multi-Channel Attribution Solution based on a data-driven approach to gain greater insight into the behaviors influencing consumer purchases and  conversion. </a:t>
                      </a:r>
                      <a:endParaRPr lang="en-US" sz="900" b="0" i="0" u="none" strike="noStrike" kern="1200" baseline="0" dirty="0">
                        <a:solidFill>
                          <a:schemeClr val="tx1">
                            <a:lumMod val="75000"/>
                            <a:lumOff val="25000"/>
                          </a:schemeClr>
                        </a:solidFill>
                        <a:latin typeface="+mn-lt"/>
                        <a:ea typeface="+mn-ea"/>
                        <a:cs typeface="+mn-cs"/>
                      </a:endParaRPr>
                    </a:p>
                  </a:txBody>
                  <a:tcPr marL="0" marR="0" marT="68580" marB="102870">
                    <a:lnL w="12700" cmpd="sng">
                      <a:noFill/>
                    </a:lnL>
                    <a:lnR w="9525" cap="flat" cmpd="sng" algn="ctr">
                      <a:noFill/>
                      <a:prstDash val="dash"/>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447882769"/>
              </p:ext>
            </p:extLst>
          </p:nvPr>
        </p:nvGraphicFramePr>
        <p:xfrm>
          <a:off x="2990385" y="2320939"/>
          <a:ext cx="2758114" cy="3018986"/>
        </p:xfrm>
        <a:graphic>
          <a:graphicData uri="http://schemas.openxmlformats.org/drawingml/2006/table">
            <a:tbl>
              <a:tblPr firstRow="1" bandRow="1"/>
              <a:tblGrid>
                <a:gridCol w="2758114">
                  <a:extLst>
                    <a:ext uri="{9D8B030D-6E8A-4147-A177-3AD203B41FA5}">
                      <a16:colId xmlns:a16="http://schemas.microsoft.com/office/drawing/2014/main" xmlns="" val="20000"/>
                    </a:ext>
                  </a:extLst>
                </a:gridCol>
              </a:tblGrid>
              <a:tr h="251460">
                <a:tc>
                  <a:txBody>
                    <a:bodyPr/>
                    <a:lstStyle>
                      <a:lvl1pPr marL="0" algn="l" defTabSz="914363" rtl="0" eaLnBrk="1" latinLnBrk="0" hangingPunct="1">
                        <a:defRPr sz="1800" b="1" kern="1200">
                          <a:solidFill>
                            <a:schemeClr val="lt1"/>
                          </a:solidFill>
                          <a:latin typeface="Arial"/>
                        </a:defRPr>
                      </a:lvl1pPr>
                      <a:lvl2pPr marL="457182" algn="l" defTabSz="914363" rtl="0" eaLnBrk="1" latinLnBrk="0" hangingPunct="1">
                        <a:defRPr sz="1800" b="1" kern="1200">
                          <a:solidFill>
                            <a:schemeClr val="lt1"/>
                          </a:solidFill>
                          <a:latin typeface="Arial"/>
                        </a:defRPr>
                      </a:lvl2pPr>
                      <a:lvl3pPr marL="914363" algn="l" defTabSz="914363" rtl="0" eaLnBrk="1" latinLnBrk="0" hangingPunct="1">
                        <a:defRPr sz="1800" b="1" kern="1200">
                          <a:solidFill>
                            <a:schemeClr val="lt1"/>
                          </a:solidFill>
                          <a:latin typeface="Arial"/>
                        </a:defRPr>
                      </a:lvl3pPr>
                      <a:lvl4pPr marL="1371545" algn="l" defTabSz="914363" rtl="0" eaLnBrk="1" latinLnBrk="0" hangingPunct="1">
                        <a:defRPr sz="1800" b="1" kern="1200">
                          <a:solidFill>
                            <a:schemeClr val="lt1"/>
                          </a:solidFill>
                          <a:latin typeface="Arial"/>
                        </a:defRPr>
                      </a:lvl4pPr>
                      <a:lvl5pPr marL="1828727" algn="l" defTabSz="914363" rtl="0" eaLnBrk="1" latinLnBrk="0" hangingPunct="1">
                        <a:defRPr sz="1800" b="1" kern="1200">
                          <a:solidFill>
                            <a:schemeClr val="lt1"/>
                          </a:solidFill>
                          <a:latin typeface="Arial"/>
                        </a:defRPr>
                      </a:lvl5pPr>
                      <a:lvl6pPr marL="2285909" algn="l" defTabSz="914363" rtl="0" eaLnBrk="1" latinLnBrk="0" hangingPunct="1">
                        <a:defRPr sz="1800" b="1" kern="1200">
                          <a:solidFill>
                            <a:schemeClr val="lt1"/>
                          </a:solidFill>
                          <a:latin typeface="Arial"/>
                        </a:defRPr>
                      </a:lvl6pPr>
                      <a:lvl7pPr marL="2743090" algn="l" defTabSz="914363" rtl="0" eaLnBrk="1" latinLnBrk="0" hangingPunct="1">
                        <a:defRPr sz="1800" b="1" kern="1200">
                          <a:solidFill>
                            <a:schemeClr val="lt1"/>
                          </a:solidFill>
                          <a:latin typeface="Arial"/>
                        </a:defRPr>
                      </a:lvl7pPr>
                      <a:lvl8pPr marL="3200272" algn="l" defTabSz="914363" rtl="0" eaLnBrk="1" latinLnBrk="0" hangingPunct="1">
                        <a:defRPr sz="1800" b="1" kern="1200">
                          <a:solidFill>
                            <a:schemeClr val="lt1"/>
                          </a:solidFill>
                          <a:latin typeface="Arial"/>
                        </a:defRPr>
                      </a:lvl8pPr>
                      <a:lvl9pPr marL="3657454" algn="l" defTabSz="914363" rtl="0" eaLnBrk="1" latinLnBrk="0" hangingPunct="1">
                        <a:defRPr sz="1800" b="1" kern="1200">
                          <a:solidFill>
                            <a:schemeClr val="lt1"/>
                          </a:solidFill>
                          <a:latin typeface="Arial"/>
                        </a:defRPr>
                      </a:lvl9pPr>
                    </a:lstStyle>
                    <a:p>
                      <a:pPr marL="0" algn="l" defTabSz="914363" rtl="0" eaLnBrk="1" latinLnBrk="0" hangingPunct="1">
                        <a:spcAft>
                          <a:spcPts val="1200"/>
                        </a:spcAft>
                      </a:pPr>
                      <a:r>
                        <a:rPr lang="en-US" sz="1400" b="1" kern="1200" spc="40" baseline="0" dirty="0">
                          <a:gradFill>
                            <a:gsLst>
                              <a:gs pos="0">
                                <a:srgbClr val="000000"/>
                              </a:gs>
                              <a:gs pos="85000">
                                <a:srgbClr val="000000"/>
                              </a:gs>
                            </a:gsLst>
                            <a:lin ang="5400000" scaled="0"/>
                          </a:gradFill>
                          <a:latin typeface="+mj-lt"/>
                          <a:ea typeface="+mn-ea"/>
                          <a:cs typeface="Segoe UI" panose="020B0502040204020203" pitchFamily="34" charset="0"/>
                        </a:rPr>
                        <a:t>What</a:t>
                      </a:r>
                    </a:p>
                  </a:txBody>
                  <a:tcPr marL="0" marR="0" marT="6858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2691326">
                <a:tc>
                  <a:txBody>
                    <a:bodyPr/>
                    <a:lstStyle>
                      <a:lvl1pPr marL="0" algn="l" defTabSz="914363" rtl="0" eaLnBrk="1" latinLnBrk="0" hangingPunct="1">
                        <a:defRPr sz="1800" kern="1200">
                          <a:solidFill>
                            <a:schemeClr val="dk1"/>
                          </a:solidFill>
                          <a:latin typeface="Arial"/>
                        </a:defRPr>
                      </a:lvl1pPr>
                      <a:lvl2pPr marL="457182" algn="l" defTabSz="914363" rtl="0" eaLnBrk="1" latinLnBrk="0" hangingPunct="1">
                        <a:defRPr sz="1800" kern="1200">
                          <a:solidFill>
                            <a:schemeClr val="dk1"/>
                          </a:solidFill>
                          <a:latin typeface="Arial"/>
                        </a:defRPr>
                      </a:lvl2pPr>
                      <a:lvl3pPr marL="914363" algn="l" defTabSz="914363" rtl="0" eaLnBrk="1" latinLnBrk="0" hangingPunct="1">
                        <a:defRPr sz="1800" kern="1200">
                          <a:solidFill>
                            <a:schemeClr val="dk1"/>
                          </a:solidFill>
                          <a:latin typeface="Arial"/>
                        </a:defRPr>
                      </a:lvl3pPr>
                      <a:lvl4pPr marL="1371545" algn="l" defTabSz="914363" rtl="0" eaLnBrk="1" latinLnBrk="0" hangingPunct="1">
                        <a:defRPr sz="1800" kern="1200">
                          <a:solidFill>
                            <a:schemeClr val="dk1"/>
                          </a:solidFill>
                          <a:latin typeface="Arial"/>
                        </a:defRPr>
                      </a:lvl4pPr>
                      <a:lvl5pPr marL="1828727" algn="l" defTabSz="914363" rtl="0" eaLnBrk="1" latinLnBrk="0" hangingPunct="1">
                        <a:defRPr sz="1800" kern="1200">
                          <a:solidFill>
                            <a:schemeClr val="dk1"/>
                          </a:solidFill>
                          <a:latin typeface="Arial"/>
                        </a:defRPr>
                      </a:lvl5pPr>
                      <a:lvl6pPr marL="2285909" algn="l" defTabSz="914363" rtl="0" eaLnBrk="1" latinLnBrk="0" hangingPunct="1">
                        <a:defRPr sz="1800" kern="1200">
                          <a:solidFill>
                            <a:schemeClr val="dk1"/>
                          </a:solidFill>
                          <a:latin typeface="Arial"/>
                        </a:defRPr>
                      </a:lvl6pPr>
                      <a:lvl7pPr marL="2743090" algn="l" defTabSz="914363" rtl="0" eaLnBrk="1" latinLnBrk="0" hangingPunct="1">
                        <a:defRPr sz="1800" kern="1200">
                          <a:solidFill>
                            <a:schemeClr val="dk1"/>
                          </a:solidFill>
                          <a:latin typeface="Arial"/>
                        </a:defRPr>
                      </a:lvl7pPr>
                      <a:lvl8pPr marL="3200272" algn="l" defTabSz="914363" rtl="0" eaLnBrk="1" latinLnBrk="0" hangingPunct="1">
                        <a:defRPr sz="1800" kern="1200">
                          <a:solidFill>
                            <a:schemeClr val="dk1"/>
                          </a:solidFill>
                          <a:latin typeface="Arial"/>
                        </a:defRPr>
                      </a:lvl8pPr>
                      <a:lvl9pPr marL="3657454" algn="l" defTabSz="914363" rtl="0" eaLnBrk="1" latinLnBrk="0" hangingPunct="1">
                        <a:defRPr sz="1800" kern="1200">
                          <a:solidFill>
                            <a:schemeClr val="dk1"/>
                          </a:solidFill>
                          <a:latin typeface="Arial"/>
                        </a:defRPr>
                      </a:lvl9pPr>
                    </a:lstStyle>
                    <a:p>
                      <a:pPr marL="0" marR="0" lvl="0" indent="0" algn="l" defTabSz="914363" rtl="0" eaLnBrk="1" fontAlgn="auto" latinLnBrk="0" hangingPunct="1">
                        <a:lnSpc>
                          <a:spcPct val="100000"/>
                        </a:lnSpc>
                        <a:spcBef>
                          <a:spcPts val="0"/>
                        </a:spcBef>
                        <a:spcAft>
                          <a:spcPts val="600"/>
                        </a:spcAft>
                        <a:buClrTx/>
                        <a:buSzTx/>
                        <a:buFontTx/>
                        <a:buNone/>
                        <a:tabLst>
                          <a:tab pos="1603375" algn="l"/>
                          <a:tab pos="7034213" algn="l"/>
                        </a:tabLst>
                        <a:defRPr/>
                      </a:pPr>
                      <a:r>
                        <a:rPr kumimoji="0" lang="en-US" sz="900" b="0" i="0" u="none" strike="noStrike" kern="1200" cap="none" spc="0" normalizeH="0" baseline="0" dirty="0">
                          <a:ln>
                            <a:noFill/>
                          </a:ln>
                          <a:solidFill>
                            <a:schemeClr val="tx1">
                              <a:lumMod val="75000"/>
                              <a:lumOff val="25000"/>
                            </a:schemeClr>
                          </a:solidFill>
                          <a:effectLst/>
                          <a:uLnTx/>
                          <a:uFillTx/>
                          <a:latin typeface="+mn-lt"/>
                          <a:ea typeface="+mn-ea"/>
                          <a:cs typeface="+mn-cs"/>
                        </a:rPr>
                        <a:t>The</a:t>
                      </a:r>
                      <a:r>
                        <a:rPr lang="en-US" sz="900" b="0" i="0" u="none" strike="noStrike" kern="1200" baseline="0" dirty="0">
                          <a:solidFill>
                            <a:schemeClr val="tx1">
                              <a:lumMod val="75000"/>
                              <a:lumOff val="25000"/>
                            </a:schemeClr>
                          </a:solidFill>
                          <a:latin typeface="+mn-lt"/>
                          <a:ea typeface="+mn-ea"/>
                          <a:cs typeface="+mn-cs"/>
                        </a:rPr>
                        <a:t> </a:t>
                      </a:r>
                      <a:r>
                        <a:rPr kumimoji="0" lang="en-US" sz="900" b="0" i="0" u="none" strike="noStrike" kern="1200" cap="none" spc="0" normalizeH="0" baseline="0" dirty="0">
                          <a:ln>
                            <a:noFill/>
                          </a:ln>
                          <a:solidFill>
                            <a:schemeClr val="tx1">
                              <a:lumMod val="75000"/>
                              <a:lumOff val="25000"/>
                            </a:schemeClr>
                          </a:solidFill>
                          <a:effectLst/>
                          <a:uLnTx/>
                          <a:uFillTx/>
                          <a:latin typeface="+mn-lt"/>
                          <a:ea typeface="+mn-ea"/>
                          <a:cs typeface="+mn-cs"/>
                        </a:rPr>
                        <a:t>client requested assistance in the design and implementation of a </a:t>
                      </a:r>
                      <a:r>
                        <a:rPr kumimoji="0" lang="en-US" sz="900" b="0" i="0" u="none" strike="noStrike" kern="1200" cap="none" spc="0" normalizeH="0" baseline="0" dirty="0">
                          <a:ln>
                            <a:noFill/>
                          </a:ln>
                          <a:solidFill>
                            <a:schemeClr val="accent2"/>
                          </a:solidFill>
                          <a:effectLst/>
                          <a:uLnTx/>
                          <a:uFillTx/>
                          <a:latin typeface="+mn-lt"/>
                          <a:ea typeface="+mn-ea"/>
                          <a:cs typeface="+mn-cs"/>
                        </a:rPr>
                        <a:t>Multi-Touch Attribution </a:t>
                      </a:r>
                      <a:r>
                        <a:rPr kumimoji="0" lang="en-US" sz="900" b="0" i="0" u="none" strike="noStrike" kern="1200" cap="none" spc="0" normalizeH="0" baseline="0" dirty="0">
                          <a:ln>
                            <a:noFill/>
                          </a:ln>
                          <a:solidFill>
                            <a:schemeClr val="tx1">
                              <a:lumMod val="75000"/>
                              <a:lumOff val="25000"/>
                            </a:schemeClr>
                          </a:solidFill>
                          <a:effectLst/>
                          <a:uLnTx/>
                          <a:uFillTx/>
                          <a:latin typeface="+mn-lt"/>
                          <a:ea typeface="+mn-ea"/>
                          <a:cs typeface="+mn-cs"/>
                        </a:rPr>
                        <a:t>solution for cross-sell channels through Advanced Analytics Modeling. Slalom focused on architecture, user experience, content analysis, and organizational enablement. Specifically, this project enabled the client to:</a:t>
                      </a:r>
                    </a:p>
                    <a:p>
                      <a:pPr marL="171450" marR="0" lvl="0" indent="-171450" algn="l" defTabSz="914363" rtl="0" eaLnBrk="1" fontAlgn="auto" latinLnBrk="0" hangingPunct="1">
                        <a:lnSpc>
                          <a:spcPct val="100000"/>
                        </a:lnSpc>
                        <a:spcBef>
                          <a:spcPts val="0"/>
                        </a:spcBef>
                        <a:spcAft>
                          <a:spcPts val="0"/>
                        </a:spcAft>
                        <a:buClrTx/>
                        <a:buSzTx/>
                        <a:buFont typeface="Wingdings" panose="05000000000000000000" pitchFamily="2" charset="2"/>
                        <a:buChar char="§"/>
                        <a:tabLst>
                          <a:tab pos="1603375" algn="l"/>
                          <a:tab pos="7034213" algn="l"/>
                        </a:tabLst>
                        <a:defRPr/>
                      </a:pPr>
                      <a:r>
                        <a:rPr kumimoji="0" lang="en-US" sz="900" b="0" i="0" u="none" strike="noStrike" kern="1200" cap="none" spc="0" normalizeH="0" baseline="0" dirty="0">
                          <a:ln>
                            <a:noFill/>
                          </a:ln>
                          <a:solidFill>
                            <a:schemeClr val="accent2"/>
                          </a:solidFill>
                          <a:effectLst/>
                          <a:uLnTx/>
                          <a:uFillTx/>
                          <a:latin typeface="+mn-lt"/>
                          <a:ea typeface="+mn-ea"/>
                          <a:cs typeface="+mn-cs"/>
                        </a:rPr>
                        <a:t>Create Multi-Touch Attribution analytics models to predict conversions for cross-sell channels</a:t>
                      </a:r>
                    </a:p>
                    <a:p>
                      <a:pPr marL="171450" marR="0" lvl="0" indent="-171450" algn="l" defTabSz="914363" rtl="0" eaLnBrk="1" fontAlgn="auto" latinLnBrk="0" hangingPunct="1">
                        <a:lnSpc>
                          <a:spcPct val="100000"/>
                        </a:lnSpc>
                        <a:spcBef>
                          <a:spcPts val="0"/>
                        </a:spcBef>
                        <a:spcAft>
                          <a:spcPts val="0"/>
                        </a:spcAft>
                        <a:buClrTx/>
                        <a:buSzTx/>
                        <a:buFont typeface="Wingdings" panose="05000000000000000000" pitchFamily="2" charset="2"/>
                        <a:buChar char="§"/>
                        <a:tabLst>
                          <a:tab pos="1603375" algn="l"/>
                          <a:tab pos="7034213" algn="l"/>
                        </a:tabLst>
                        <a:defRPr/>
                      </a:pPr>
                      <a:r>
                        <a:rPr kumimoji="0" lang="en-US" sz="900" b="0" i="0" u="none" strike="noStrike" kern="1200" cap="none" spc="0" normalizeH="0" baseline="0" dirty="0">
                          <a:ln>
                            <a:noFill/>
                          </a:ln>
                          <a:solidFill>
                            <a:schemeClr val="accent2"/>
                          </a:solidFill>
                          <a:effectLst/>
                          <a:uLnTx/>
                          <a:uFillTx/>
                          <a:latin typeface="+mn-lt"/>
                          <a:ea typeface="+mn-ea"/>
                          <a:cs typeface="+mn-cs"/>
                        </a:rPr>
                        <a:t>Uncover each cross-sell channel’s value in driving conversions</a:t>
                      </a:r>
                    </a:p>
                    <a:p>
                      <a:pPr marL="171450" marR="0" lvl="0" indent="-171450" algn="l" defTabSz="914363" rtl="0" eaLnBrk="1" fontAlgn="auto" latinLnBrk="0" hangingPunct="1">
                        <a:lnSpc>
                          <a:spcPct val="100000"/>
                        </a:lnSpc>
                        <a:spcBef>
                          <a:spcPts val="0"/>
                        </a:spcBef>
                        <a:spcAft>
                          <a:spcPts val="0"/>
                        </a:spcAft>
                        <a:buClrTx/>
                        <a:buSzTx/>
                        <a:buFont typeface="Wingdings" panose="05000000000000000000" pitchFamily="2" charset="2"/>
                        <a:buChar char="§"/>
                        <a:tabLst>
                          <a:tab pos="1603375" algn="l"/>
                          <a:tab pos="7034213" algn="l"/>
                        </a:tabLst>
                        <a:defRPr/>
                      </a:pPr>
                      <a:r>
                        <a:rPr kumimoji="0" lang="en-US" sz="900" b="0" i="0" u="none" strike="noStrike" kern="1200" cap="none" spc="0" normalizeH="0" baseline="0" dirty="0">
                          <a:ln>
                            <a:noFill/>
                          </a:ln>
                          <a:solidFill>
                            <a:schemeClr val="accent2"/>
                          </a:solidFill>
                          <a:effectLst/>
                          <a:uLnTx/>
                          <a:uFillTx/>
                          <a:latin typeface="+mn-lt"/>
                          <a:ea typeface="+mn-ea"/>
                          <a:cs typeface="+mn-cs"/>
                        </a:rPr>
                        <a:t>Understand how different marketing channels impact each cross-sell channel</a:t>
                      </a:r>
                    </a:p>
                    <a:p>
                      <a:pPr marL="171450" marR="0" lvl="0" indent="-171450" algn="l" defTabSz="914363" rtl="0" eaLnBrk="1" fontAlgn="auto" latinLnBrk="0" hangingPunct="1">
                        <a:lnSpc>
                          <a:spcPct val="100000"/>
                        </a:lnSpc>
                        <a:spcBef>
                          <a:spcPts val="0"/>
                        </a:spcBef>
                        <a:spcAft>
                          <a:spcPts val="0"/>
                        </a:spcAft>
                        <a:buClrTx/>
                        <a:buSzTx/>
                        <a:buFont typeface="Wingdings" panose="05000000000000000000" pitchFamily="2" charset="2"/>
                        <a:buChar char="§"/>
                        <a:tabLst>
                          <a:tab pos="1603375" algn="l"/>
                          <a:tab pos="7034213" algn="l"/>
                        </a:tabLst>
                        <a:defRPr/>
                      </a:pPr>
                      <a:r>
                        <a:rPr kumimoji="0" lang="en-US" sz="900" b="0" i="0" u="none" strike="noStrike" kern="1200" cap="none" spc="0" normalizeH="0" baseline="0" dirty="0">
                          <a:ln>
                            <a:noFill/>
                          </a:ln>
                          <a:solidFill>
                            <a:schemeClr val="accent2"/>
                          </a:solidFill>
                          <a:effectLst/>
                          <a:uLnTx/>
                          <a:uFillTx/>
                          <a:latin typeface="+mn-lt"/>
                          <a:ea typeface="+mn-ea"/>
                          <a:cs typeface="+mn-cs"/>
                        </a:rPr>
                        <a:t>Derive high level insights for future cross-sell campaigns</a:t>
                      </a:r>
                      <a:endParaRPr kumimoji="0" lang="en-US" sz="900" b="0" i="0" u="none" strike="noStrike" kern="1200" cap="none" spc="0" normalizeH="0" baseline="0" dirty="0">
                        <a:ln>
                          <a:noFill/>
                        </a:ln>
                        <a:solidFill>
                          <a:schemeClr val="accent2"/>
                        </a:solidFill>
                        <a:effectLst/>
                        <a:uLnTx/>
                        <a:uFillTx/>
                        <a:latin typeface="+mn-lt"/>
                        <a:ea typeface="+mn-ea"/>
                        <a:cs typeface="Arial"/>
                      </a:endParaRPr>
                    </a:p>
                  </a:txBody>
                  <a:tcPr marL="0" marR="0" marT="68580" marB="102871">
                    <a:lnL w="12700" cmpd="sng">
                      <a:noFill/>
                    </a:lnL>
                    <a:lnR w="9525" cap="flat" cmpd="sng" algn="ctr">
                      <a:noFill/>
                      <a:prstDash val="dash"/>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960345935"/>
              </p:ext>
            </p:extLst>
          </p:nvPr>
        </p:nvGraphicFramePr>
        <p:xfrm>
          <a:off x="5918945" y="2320938"/>
          <a:ext cx="2874182" cy="2571621"/>
        </p:xfrm>
        <a:graphic>
          <a:graphicData uri="http://schemas.openxmlformats.org/drawingml/2006/table">
            <a:tbl>
              <a:tblPr firstRow="1" bandRow="1"/>
              <a:tblGrid>
                <a:gridCol w="2874182">
                  <a:extLst>
                    <a:ext uri="{9D8B030D-6E8A-4147-A177-3AD203B41FA5}">
                      <a16:colId xmlns:a16="http://schemas.microsoft.com/office/drawing/2014/main" xmlns="" val="20000"/>
                    </a:ext>
                  </a:extLst>
                </a:gridCol>
              </a:tblGrid>
              <a:tr h="273707">
                <a:tc>
                  <a:txBody>
                    <a:bodyPr/>
                    <a:lstStyle>
                      <a:lvl1pPr marL="0" algn="l" defTabSz="914363" rtl="0" eaLnBrk="1" latinLnBrk="0" hangingPunct="1">
                        <a:defRPr sz="1800" b="1" kern="1200">
                          <a:solidFill>
                            <a:schemeClr val="lt1"/>
                          </a:solidFill>
                          <a:latin typeface="Arial"/>
                        </a:defRPr>
                      </a:lvl1pPr>
                      <a:lvl2pPr marL="457182" algn="l" defTabSz="914363" rtl="0" eaLnBrk="1" latinLnBrk="0" hangingPunct="1">
                        <a:defRPr sz="1800" b="1" kern="1200">
                          <a:solidFill>
                            <a:schemeClr val="lt1"/>
                          </a:solidFill>
                          <a:latin typeface="Arial"/>
                        </a:defRPr>
                      </a:lvl2pPr>
                      <a:lvl3pPr marL="914363" algn="l" defTabSz="914363" rtl="0" eaLnBrk="1" latinLnBrk="0" hangingPunct="1">
                        <a:defRPr sz="1800" b="1" kern="1200">
                          <a:solidFill>
                            <a:schemeClr val="lt1"/>
                          </a:solidFill>
                          <a:latin typeface="Arial"/>
                        </a:defRPr>
                      </a:lvl3pPr>
                      <a:lvl4pPr marL="1371545" algn="l" defTabSz="914363" rtl="0" eaLnBrk="1" latinLnBrk="0" hangingPunct="1">
                        <a:defRPr sz="1800" b="1" kern="1200">
                          <a:solidFill>
                            <a:schemeClr val="lt1"/>
                          </a:solidFill>
                          <a:latin typeface="Arial"/>
                        </a:defRPr>
                      </a:lvl4pPr>
                      <a:lvl5pPr marL="1828727" algn="l" defTabSz="914363" rtl="0" eaLnBrk="1" latinLnBrk="0" hangingPunct="1">
                        <a:defRPr sz="1800" b="1" kern="1200">
                          <a:solidFill>
                            <a:schemeClr val="lt1"/>
                          </a:solidFill>
                          <a:latin typeface="Arial"/>
                        </a:defRPr>
                      </a:lvl5pPr>
                      <a:lvl6pPr marL="2285909" algn="l" defTabSz="914363" rtl="0" eaLnBrk="1" latinLnBrk="0" hangingPunct="1">
                        <a:defRPr sz="1800" b="1" kern="1200">
                          <a:solidFill>
                            <a:schemeClr val="lt1"/>
                          </a:solidFill>
                          <a:latin typeface="Arial"/>
                        </a:defRPr>
                      </a:lvl6pPr>
                      <a:lvl7pPr marL="2743090" algn="l" defTabSz="914363" rtl="0" eaLnBrk="1" latinLnBrk="0" hangingPunct="1">
                        <a:defRPr sz="1800" b="1" kern="1200">
                          <a:solidFill>
                            <a:schemeClr val="lt1"/>
                          </a:solidFill>
                          <a:latin typeface="Arial"/>
                        </a:defRPr>
                      </a:lvl7pPr>
                      <a:lvl8pPr marL="3200272" algn="l" defTabSz="914363" rtl="0" eaLnBrk="1" latinLnBrk="0" hangingPunct="1">
                        <a:defRPr sz="1800" b="1" kern="1200">
                          <a:solidFill>
                            <a:schemeClr val="lt1"/>
                          </a:solidFill>
                          <a:latin typeface="Arial"/>
                        </a:defRPr>
                      </a:lvl8pPr>
                      <a:lvl9pPr marL="3657454" algn="l" defTabSz="914363" rtl="0" eaLnBrk="1" latinLnBrk="0" hangingPunct="1">
                        <a:defRPr sz="1800" b="1" kern="1200">
                          <a:solidFill>
                            <a:schemeClr val="lt1"/>
                          </a:solidFill>
                          <a:latin typeface="Arial"/>
                        </a:defRPr>
                      </a:lvl9pPr>
                    </a:lstStyle>
                    <a:p>
                      <a:pPr marL="0" marR="0" lvl="0" indent="0" algn="l" defTabSz="914363" rtl="0" eaLnBrk="1" fontAlgn="auto" latinLnBrk="0" hangingPunct="1">
                        <a:lnSpc>
                          <a:spcPct val="100000"/>
                        </a:lnSpc>
                        <a:spcBef>
                          <a:spcPts val="0"/>
                        </a:spcBef>
                        <a:spcAft>
                          <a:spcPts val="1200"/>
                        </a:spcAft>
                        <a:buClrTx/>
                        <a:buSzTx/>
                        <a:buFontTx/>
                        <a:buNone/>
                        <a:tabLst>
                          <a:tab pos="1603375" algn="l"/>
                          <a:tab pos="7034213" algn="l"/>
                        </a:tabLst>
                        <a:defRPr/>
                      </a:pPr>
                      <a:r>
                        <a:rPr lang="en-US" sz="1400" b="1" kern="1200" spc="40" baseline="0" dirty="0">
                          <a:solidFill>
                            <a:schemeClr val="accent2"/>
                          </a:solidFill>
                          <a:latin typeface="+mj-lt"/>
                          <a:ea typeface="+mn-ea"/>
                          <a:cs typeface="Segoe UI" panose="020B0502040204020203" pitchFamily="34" charset="0"/>
                        </a:rPr>
                        <a:t>Wow</a:t>
                      </a:r>
                    </a:p>
                  </a:txBody>
                  <a:tcPr marL="0" marR="0" marT="68580" marB="48007">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2241674">
                <a:tc>
                  <a:txBody>
                    <a:bodyPr/>
                    <a:lstStyle>
                      <a:lvl1pPr marL="0" algn="l" defTabSz="914363" rtl="0" eaLnBrk="1" latinLnBrk="0" hangingPunct="1">
                        <a:defRPr sz="1800" kern="1200">
                          <a:solidFill>
                            <a:schemeClr val="dk1"/>
                          </a:solidFill>
                          <a:latin typeface="Arial"/>
                        </a:defRPr>
                      </a:lvl1pPr>
                      <a:lvl2pPr marL="457182" algn="l" defTabSz="914363" rtl="0" eaLnBrk="1" latinLnBrk="0" hangingPunct="1">
                        <a:defRPr sz="1800" kern="1200">
                          <a:solidFill>
                            <a:schemeClr val="dk1"/>
                          </a:solidFill>
                          <a:latin typeface="Arial"/>
                        </a:defRPr>
                      </a:lvl2pPr>
                      <a:lvl3pPr marL="914363" algn="l" defTabSz="914363" rtl="0" eaLnBrk="1" latinLnBrk="0" hangingPunct="1">
                        <a:defRPr sz="1800" kern="1200">
                          <a:solidFill>
                            <a:schemeClr val="dk1"/>
                          </a:solidFill>
                          <a:latin typeface="Arial"/>
                        </a:defRPr>
                      </a:lvl3pPr>
                      <a:lvl4pPr marL="1371545" algn="l" defTabSz="914363" rtl="0" eaLnBrk="1" latinLnBrk="0" hangingPunct="1">
                        <a:defRPr sz="1800" kern="1200">
                          <a:solidFill>
                            <a:schemeClr val="dk1"/>
                          </a:solidFill>
                          <a:latin typeface="Arial"/>
                        </a:defRPr>
                      </a:lvl4pPr>
                      <a:lvl5pPr marL="1828727" algn="l" defTabSz="914363" rtl="0" eaLnBrk="1" latinLnBrk="0" hangingPunct="1">
                        <a:defRPr sz="1800" kern="1200">
                          <a:solidFill>
                            <a:schemeClr val="dk1"/>
                          </a:solidFill>
                          <a:latin typeface="Arial"/>
                        </a:defRPr>
                      </a:lvl5pPr>
                      <a:lvl6pPr marL="2285909" algn="l" defTabSz="914363" rtl="0" eaLnBrk="1" latinLnBrk="0" hangingPunct="1">
                        <a:defRPr sz="1800" kern="1200">
                          <a:solidFill>
                            <a:schemeClr val="dk1"/>
                          </a:solidFill>
                          <a:latin typeface="Arial"/>
                        </a:defRPr>
                      </a:lvl6pPr>
                      <a:lvl7pPr marL="2743090" algn="l" defTabSz="914363" rtl="0" eaLnBrk="1" latinLnBrk="0" hangingPunct="1">
                        <a:defRPr sz="1800" kern="1200">
                          <a:solidFill>
                            <a:schemeClr val="dk1"/>
                          </a:solidFill>
                          <a:latin typeface="Arial"/>
                        </a:defRPr>
                      </a:lvl7pPr>
                      <a:lvl8pPr marL="3200272" algn="l" defTabSz="914363" rtl="0" eaLnBrk="1" latinLnBrk="0" hangingPunct="1">
                        <a:defRPr sz="1800" kern="1200">
                          <a:solidFill>
                            <a:schemeClr val="dk1"/>
                          </a:solidFill>
                          <a:latin typeface="Arial"/>
                        </a:defRPr>
                      </a:lvl8pPr>
                      <a:lvl9pPr marL="3657454" algn="l" defTabSz="914363" rtl="0" eaLnBrk="1" latinLnBrk="0" hangingPunct="1">
                        <a:defRPr sz="1800" kern="1200">
                          <a:solidFill>
                            <a:schemeClr val="dk1"/>
                          </a:solidFill>
                          <a:latin typeface="Arial"/>
                        </a:defRPr>
                      </a:lvl9pPr>
                    </a:lstStyle>
                    <a:p>
                      <a:pPr marL="0" marR="0" lvl="0" indent="0" algn="l" defTabSz="914363" rtl="0" eaLnBrk="1" fontAlgn="auto" latinLnBrk="0" hangingPunct="1">
                        <a:lnSpc>
                          <a:spcPct val="100000"/>
                        </a:lnSpc>
                        <a:spcBef>
                          <a:spcPts val="0"/>
                        </a:spcBef>
                        <a:spcAft>
                          <a:spcPts val="0"/>
                        </a:spcAft>
                        <a:buClrTx/>
                        <a:buSzTx/>
                        <a:buFontTx/>
                        <a:buNone/>
                        <a:tabLst>
                          <a:tab pos="1603375" algn="l"/>
                          <a:tab pos="7034213" algn="l"/>
                        </a:tabLst>
                        <a:defRPr/>
                      </a:pPr>
                      <a:r>
                        <a:rPr kumimoji="0" lang="en-US" sz="900" b="0" i="0" u="none" strike="noStrike" kern="1200" cap="none" spc="0" normalizeH="0" baseline="0" dirty="0">
                          <a:ln>
                            <a:noFill/>
                          </a:ln>
                          <a:solidFill>
                            <a:schemeClr val="accent2"/>
                          </a:solidFill>
                          <a:effectLst/>
                          <a:uLnTx/>
                          <a:uFillTx/>
                          <a:latin typeface="+mn-lt"/>
                          <a:ea typeface="+mn-ea"/>
                          <a:cs typeface="+mn-cs"/>
                        </a:rPr>
                        <a:t>Slalom’s positioned the Retail Bank’s Marketing Team for the implementation of a successful analytic models to predict consumer conversion and calculate channel ROI. The solution provided the following results:</a:t>
                      </a:r>
                    </a:p>
                    <a:p>
                      <a:pPr marL="171450" marR="0" lvl="0" indent="-171450" algn="l" defTabSz="914363" rtl="0" eaLnBrk="1" fontAlgn="auto" latinLnBrk="0" hangingPunct="1">
                        <a:lnSpc>
                          <a:spcPct val="100000"/>
                        </a:lnSpc>
                        <a:spcBef>
                          <a:spcPts val="0"/>
                        </a:spcBef>
                        <a:spcAft>
                          <a:spcPts val="0"/>
                        </a:spcAft>
                        <a:buClrTx/>
                        <a:buSzTx/>
                        <a:buFont typeface="Wingdings" panose="05000000000000000000" pitchFamily="2" charset="2"/>
                        <a:buChar char="§"/>
                        <a:tabLst>
                          <a:tab pos="1603375" algn="l"/>
                          <a:tab pos="7034213" algn="l"/>
                        </a:tabLst>
                        <a:defRPr/>
                      </a:pPr>
                      <a:r>
                        <a:rPr kumimoji="0" lang="en-US" sz="900" b="1" i="0" u="none" strike="noStrike" kern="1200" cap="none" spc="0" normalizeH="0" baseline="0" dirty="0">
                          <a:ln>
                            <a:noFill/>
                          </a:ln>
                          <a:solidFill>
                            <a:schemeClr val="accent2"/>
                          </a:solidFill>
                          <a:effectLst/>
                          <a:uLnTx/>
                          <a:uFillTx/>
                          <a:latin typeface="+mn-lt"/>
                          <a:ea typeface="+mn-ea"/>
                          <a:cs typeface="+mn-cs"/>
                        </a:rPr>
                        <a:t>Descriptive Analytics </a:t>
                      </a:r>
                      <a:r>
                        <a:rPr kumimoji="0" lang="en-US" sz="900" b="0" i="0" u="none" strike="noStrike" kern="1200" cap="none" spc="0" normalizeH="0" baseline="0" dirty="0">
                          <a:ln>
                            <a:noFill/>
                          </a:ln>
                          <a:solidFill>
                            <a:schemeClr val="accent2"/>
                          </a:solidFill>
                          <a:effectLst/>
                          <a:uLnTx/>
                          <a:uFillTx/>
                          <a:latin typeface="+mn-lt"/>
                          <a:ea typeface="+mn-ea"/>
                          <a:cs typeface="+mn-cs"/>
                        </a:rPr>
                        <a:t>– analyzing historical data to obtain meaningful insights on path length, converter behaviors, and non-convertor behaviors.</a:t>
                      </a:r>
                    </a:p>
                    <a:p>
                      <a:pPr marL="171450" marR="0" lvl="0" indent="-171450" algn="l" defTabSz="914363" rtl="0" eaLnBrk="1" fontAlgn="auto" latinLnBrk="0" hangingPunct="1">
                        <a:lnSpc>
                          <a:spcPct val="100000"/>
                        </a:lnSpc>
                        <a:spcBef>
                          <a:spcPts val="0"/>
                        </a:spcBef>
                        <a:spcAft>
                          <a:spcPts val="0"/>
                        </a:spcAft>
                        <a:buClrTx/>
                        <a:buSzTx/>
                        <a:buFont typeface="Wingdings" panose="05000000000000000000" pitchFamily="2" charset="2"/>
                        <a:buChar char="§"/>
                        <a:tabLst>
                          <a:tab pos="1603375" algn="l"/>
                          <a:tab pos="7034213" algn="l"/>
                        </a:tabLst>
                        <a:defRPr/>
                      </a:pPr>
                      <a:r>
                        <a:rPr kumimoji="0" lang="en-US" sz="900" b="1" i="0" u="none" strike="noStrike" kern="1200" cap="none" spc="0" normalizeH="0" baseline="0" dirty="0">
                          <a:ln>
                            <a:noFill/>
                          </a:ln>
                          <a:solidFill>
                            <a:schemeClr val="accent2"/>
                          </a:solidFill>
                          <a:effectLst/>
                          <a:uLnTx/>
                          <a:uFillTx/>
                          <a:latin typeface="+mn-lt"/>
                          <a:ea typeface="+mn-ea"/>
                          <a:cs typeface="+mn-cs"/>
                        </a:rPr>
                        <a:t>Predictive Analytics </a:t>
                      </a:r>
                      <a:r>
                        <a:rPr kumimoji="0" lang="en-US" sz="900" b="0" i="0" u="none" strike="noStrike" kern="1200" cap="none" spc="0" normalizeH="0" baseline="0" dirty="0">
                          <a:ln>
                            <a:noFill/>
                          </a:ln>
                          <a:solidFill>
                            <a:schemeClr val="accent2"/>
                          </a:solidFill>
                          <a:effectLst/>
                          <a:uLnTx/>
                          <a:uFillTx/>
                          <a:latin typeface="+mn-lt"/>
                          <a:ea typeface="+mn-ea"/>
                          <a:cs typeface="+mn-cs"/>
                        </a:rPr>
                        <a:t>– Advanced predictive models are generated to determine channel’s conversion rates; determining strong assisting channels, and determining ROIs of each channel</a:t>
                      </a:r>
                    </a:p>
                    <a:p>
                      <a:pPr marL="171450" marR="0" lvl="0" indent="-171450" algn="l" defTabSz="914363" rtl="0" eaLnBrk="1" fontAlgn="auto" latinLnBrk="0" hangingPunct="1">
                        <a:lnSpc>
                          <a:spcPct val="100000"/>
                        </a:lnSpc>
                        <a:spcBef>
                          <a:spcPts val="0"/>
                        </a:spcBef>
                        <a:spcAft>
                          <a:spcPts val="0"/>
                        </a:spcAft>
                        <a:buClrTx/>
                        <a:buSzTx/>
                        <a:buFont typeface="Wingdings" panose="05000000000000000000" pitchFamily="2" charset="2"/>
                        <a:buChar char="§"/>
                        <a:tabLst>
                          <a:tab pos="1603375" algn="l"/>
                          <a:tab pos="7034213" algn="l"/>
                        </a:tabLst>
                        <a:defRPr/>
                      </a:pPr>
                      <a:r>
                        <a:rPr kumimoji="0" lang="en-US" sz="900" b="1" i="0" u="none" strike="noStrike" kern="1200" cap="none" spc="0" normalizeH="0" baseline="0" dirty="0">
                          <a:ln>
                            <a:noFill/>
                          </a:ln>
                          <a:solidFill>
                            <a:schemeClr val="accent2"/>
                          </a:solidFill>
                          <a:effectLst/>
                          <a:uLnTx/>
                          <a:uFillTx/>
                          <a:latin typeface="+mn-lt"/>
                          <a:ea typeface="+mn-ea"/>
                          <a:cs typeface="+mn-cs"/>
                        </a:rPr>
                        <a:t>Campaign Strategy </a:t>
                      </a:r>
                      <a:r>
                        <a:rPr kumimoji="0" lang="en-US" sz="900" b="0" i="0" u="none" strike="noStrike" kern="1200" cap="none" spc="0" normalizeH="0" baseline="0" dirty="0">
                          <a:ln>
                            <a:noFill/>
                          </a:ln>
                          <a:solidFill>
                            <a:schemeClr val="accent2"/>
                          </a:solidFill>
                          <a:effectLst/>
                          <a:uLnTx/>
                          <a:uFillTx/>
                          <a:latin typeface="+mn-lt"/>
                          <a:ea typeface="+mn-ea"/>
                          <a:cs typeface="+mn-cs"/>
                        </a:rPr>
                        <a:t>– Providing insights into campaign strategy and answer questions like “How to design effective campaigns, and how to improve customer experience?”</a:t>
                      </a:r>
                    </a:p>
                  </a:txBody>
                  <a:tcPr marL="0" marR="0" marT="68580" marB="102871">
                    <a:lnL w="12700" cmpd="sng">
                      <a:noFill/>
                    </a:lnL>
                    <a:lnR w="9525" cap="flat" cmpd="sng" algn="ctr">
                      <a:noFill/>
                      <a:prstDash val="dash"/>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775" y="184888"/>
            <a:ext cx="804579" cy="209688"/>
          </a:xfrm>
          <a:prstGeom prst="rect">
            <a:avLst/>
          </a:prstGeom>
        </p:spPr>
      </p:pic>
      <p:sp>
        <p:nvSpPr>
          <p:cNvPr id="10" name="Text Placeholder 5"/>
          <p:cNvSpPr>
            <a:spLocks noGrp="1"/>
          </p:cNvSpPr>
          <p:nvPr>
            <p:ph type="subTitle" idx="1"/>
          </p:nvPr>
        </p:nvSpPr>
        <p:spPr>
          <a:xfrm>
            <a:off x="247775" y="1885113"/>
            <a:ext cx="5874419" cy="72275"/>
          </a:xfrm>
        </p:spPr>
        <p:txBody>
          <a:bodyPr>
            <a:noAutofit/>
          </a:bodyPr>
          <a:lstStyle/>
          <a:p>
            <a:r>
              <a:rPr lang="en-US" sz="1400" dirty="0"/>
              <a:t>User Experience  |  Portals &amp; Collaboration  |  Agile Development </a:t>
            </a:r>
          </a:p>
        </p:txBody>
      </p:sp>
    </p:spTree>
    <p:extLst>
      <p:ext uri="{BB962C8B-B14F-4D97-AF65-F5344CB8AC3E}">
        <p14:creationId xmlns:p14="http://schemas.microsoft.com/office/powerpoint/2010/main" val="212478068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5556" r="5556"/>
          <a:stretch>
            <a:fillRect/>
          </a:stretch>
        </p:blipFill>
        <p:spPr/>
      </p:pic>
      <p:sp>
        <p:nvSpPr>
          <p:cNvPr id="11" name="Rectangle 10"/>
          <p:cNvSpPr/>
          <p:nvPr/>
        </p:nvSpPr>
        <p:spPr>
          <a:xfrm>
            <a:off x="0" y="2474571"/>
            <a:ext cx="9144000" cy="2676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algn="ctr"/>
            <a:r>
              <a:rPr lang="en-US" sz="2400"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rPr>
              <a:t>b</a:t>
            </a:r>
          </a:p>
        </p:txBody>
      </p:sp>
      <p:graphicFrame>
        <p:nvGraphicFramePr>
          <p:cNvPr id="12" name="Table 11"/>
          <p:cNvGraphicFramePr>
            <a:graphicFrameLocks noGrp="1"/>
          </p:cNvGraphicFramePr>
          <p:nvPr>
            <p:extLst>
              <p:ext uri="{D42A27DB-BD31-4B8C-83A1-F6EECF244321}">
                <p14:modId xmlns:p14="http://schemas.microsoft.com/office/powerpoint/2010/main" val="938766712"/>
              </p:ext>
            </p:extLst>
          </p:nvPr>
        </p:nvGraphicFramePr>
        <p:xfrm>
          <a:off x="368953" y="2711761"/>
          <a:ext cx="2560320" cy="2134807"/>
        </p:xfrm>
        <a:graphic>
          <a:graphicData uri="http://schemas.openxmlformats.org/drawingml/2006/table">
            <a:tbl>
              <a:tblPr firstRow="1" bandRow="1"/>
              <a:tblGrid>
                <a:gridCol w="2560320">
                  <a:extLst>
                    <a:ext uri="{9D8B030D-6E8A-4147-A177-3AD203B41FA5}">
                      <a16:colId xmlns:a16="http://schemas.microsoft.com/office/drawing/2014/main" xmlns="" val="20000"/>
                    </a:ext>
                  </a:extLst>
                </a:gridCol>
              </a:tblGrid>
              <a:tr h="205740">
                <a:tc>
                  <a:txBody>
                    <a:bodyPr/>
                    <a:lstStyle>
                      <a:lvl1pPr marL="0" algn="l" defTabSz="914363" rtl="0" eaLnBrk="1" latinLnBrk="0" hangingPunct="1">
                        <a:defRPr sz="1800" b="1" kern="1200">
                          <a:solidFill>
                            <a:schemeClr val="lt1"/>
                          </a:solidFill>
                          <a:latin typeface="Arial"/>
                        </a:defRPr>
                      </a:lvl1pPr>
                      <a:lvl2pPr marL="457182" algn="l" defTabSz="914363" rtl="0" eaLnBrk="1" latinLnBrk="0" hangingPunct="1">
                        <a:defRPr sz="1800" b="1" kern="1200">
                          <a:solidFill>
                            <a:schemeClr val="lt1"/>
                          </a:solidFill>
                          <a:latin typeface="Arial"/>
                        </a:defRPr>
                      </a:lvl2pPr>
                      <a:lvl3pPr marL="914363" algn="l" defTabSz="914363" rtl="0" eaLnBrk="1" latinLnBrk="0" hangingPunct="1">
                        <a:defRPr sz="1800" b="1" kern="1200">
                          <a:solidFill>
                            <a:schemeClr val="lt1"/>
                          </a:solidFill>
                          <a:latin typeface="Arial"/>
                        </a:defRPr>
                      </a:lvl3pPr>
                      <a:lvl4pPr marL="1371545" algn="l" defTabSz="914363" rtl="0" eaLnBrk="1" latinLnBrk="0" hangingPunct="1">
                        <a:defRPr sz="1800" b="1" kern="1200">
                          <a:solidFill>
                            <a:schemeClr val="lt1"/>
                          </a:solidFill>
                          <a:latin typeface="Arial"/>
                        </a:defRPr>
                      </a:lvl4pPr>
                      <a:lvl5pPr marL="1828727" algn="l" defTabSz="914363" rtl="0" eaLnBrk="1" latinLnBrk="0" hangingPunct="1">
                        <a:defRPr sz="1800" b="1" kern="1200">
                          <a:solidFill>
                            <a:schemeClr val="lt1"/>
                          </a:solidFill>
                          <a:latin typeface="Arial"/>
                        </a:defRPr>
                      </a:lvl5pPr>
                      <a:lvl6pPr marL="2285909" algn="l" defTabSz="914363" rtl="0" eaLnBrk="1" latinLnBrk="0" hangingPunct="1">
                        <a:defRPr sz="1800" b="1" kern="1200">
                          <a:solidFill>
                            <a:schemeClr val="lt1"/>
                          </a:solidFill>
                          <a:latin typeface="Arial"/>
                        </a:defRPr>
                      </a:lvl6pPr>
                      <a:lvl7pPr marL="2743090" algn="l" defTabSz="914363" rtl="0" eaLnBrk="1" latinLnBrk="0" hangingPunct="1">
                        <a:defRPr sz="1800" b="1" kern="1200">
                          <a:solidFill>
                            <a:schemeClr val="lt1"/>
                          </a:solidFill>
                          <a:latin typeface="Arial"/>
                        </a:defRPr>
                      </a:lvl7pPr>
                      <a:lvl8pPr marL="3200272" algn="l" defTabSz="914363" rtl="0" eaLnBrk="1" latinLnBrk="0" hangingPunct="1">
                        <a:defRPr sz="1800" b="1" kern="1200">
                          <a:solidFill>
                            <a:schemeClr val="lt1"/>
                          </a:solidFill>
                          <a:latin typeface="Arial"/>
                        </a:defRPr>
                      </a:lvl8pPr>
                      <a:lvl9pPr marL="3657454" algn="l" defTabSz="914363" rtl="0" eaLnBrk="1" latinLnBrk="0" hangingPunct="1">
                        <a:defRPr sz="1800" b="1" kern="1200">
                          <a:solidFill>
                            <a:schemeClr val="lt1"/>
                          </a:solidFill>
                          <a:latin typeface="Arial"/>
                        </a:defRPr>
                      </a:lvl9pPr>
                    </a:lstStyle>
                    <a:p>
                      <a:pPr marL="0" algn="l" defTabSz="914363" rtl="0" eaLnBrk="1" latinLnBrk="0" hangingPunct="1">
                        <a:spcAft>
                          <a:spcPts val="1200"/>
                        </a:spcAft>
                      </a:pPr>
                      <a:r>
                        <a:rPr lang="en-US" sz="1400" b="1" kern="1200" spc="40" baseline="0" dirty="0">
                          <a:gradFill>
                            <a:gsLst>
                              <a:gs pos="0">
                                <a:srgbClr val="000000"/>
                              </a:gs>
                              <a:gs pos="85000">
                                <a:srgbClr val="000000"/>
                              </a:gs>
                            </a:gsLst>
                            <a:lin ang="5400000" scaled="0"/>
                          </a:gradFill>
                          <a:latin typeface="+mn-lt"/>
                          <a:ea typeface="+mn-ea"/>
                          <a:cs typeface="+mn-cs"/>
                        </a:rPr>
                        <a:t>Why</a:t>
                      </a:r>
                    </a:p>
                  </a:txBody>
                  <a:tcPr marL="0" marR="0" marT="6858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771650">
                <a:tc>
                  <a:txBody>
                    <a:bodyPr/>
                    <a:lstStyle>
                      <a:lvl1pPr marL="0" algn="l" defTabSz="914363" rtl="0" eaLnBrk="1" latinLnBrk="0" hangingPunct="1">
                        <a:defRPr sz="1800" kern="1200">
                          <a:solidFill>
                            <a:schemeClr val="dk1"/>
                          </a:solidFill>
                          <a:latin typeface="Arial"/>
                        </a:defRPr>
                      </a:lvl1pPr>
                      <a:lvl2pPr marL="457182" algn="l" defTabSz="914363" rtl="0" eaLnBrk="1" latinLnBrk="0" hangingPunct="1">
                        <a:defRPr sz="1800" kern="1200">
                          <a:solidFill>
                            <a:schemeClr val="dk1"/>
                          </a:solidFill>
                          <a:latin typeface="Arial"/>
                        </a:defRPr>
                      </a:lvl2pPr>
                      <a:lvl3pPr marL="914363" algn="l" defTabSz="914363" rtl="0" eaLnBrk="1" latinLnBrk="0" hangingPunct="1">
                        <a:defRPr sz="1800" kern="1200">
                          <a:solidFill>
                            <a:schemeClr val="dk1"/>
                          </a:solidFill>
                          <a:latin typeface="Arial"/>
                        </a:defRPr>
                      </a:lvl3pPr>
                      <a:lvl4pPr marL="1371545" algn="l" defTabSz="914363" rtl="0" eaLnBrk="1" latinLnBrk="0" hangingPunct="1">
                        <a:defRPr sz="1800" kern="1200">
                          <a:solidFill>
                            <a:schemeClr val="dk1"/>
                          </a:solidFill>
                          <a:latin typeface="Arial"/>
                        </a:defRPr>
                      </a:lvl4pPr>
                      <a:lvl5pPr marL="1828727" algn="l" defTabSz="914363" rtl="0" eaLnBrk="1" latinLnBrk="0" hangingPunct="1">
                        <a:defRPr sz="1800" kern="1200">
                          <a:solidFill>
                            <a:schemeClr val="dk1"/>
                          </a:solidFill>
                          <a:latin typeface="Arial"/>
                        </a:defRPr>
                      </a:lvl5pPr>
                      <a:lvl6pPr marL="2285909" algn="l" defTabSz="914363" rtl="0" eaLnBrk="1" latinLnBrk="0" hangingPunct="1">
                        <a:defRPr sz="1800" kern="1200">
                          <a:solidFill>
                            <a:schemeClr val="dk1"/>
                          </a:solidFill>
                          <a:latin typeface="Arial"/>
                        </a:defRPr>
                      </a:lvl6pPr>
                      <a:lvl7pPr marL="2743090" algn="l" defTabSz="914363" rtl="0" eaLnBrk="1" latinLnBrk="0" hangingPunct="1">
                        <a:defRPr sz="1800" kern="1200">
                          <a:solidFill>
                            <a:schemeClr val="dk1"/>
                          </a:solidFill>
                          <a:latin typeface="Arial"/>
                        </a:defRPr>
                      </a:lvl7pPr>
                      <a:lvl8pPr marL="3200272" algn="l" defTabSz="914363" rtl="0" eaLnBrk="1" latinLnBrk="0" hangingPunct="1">
                        <a:defRPr sz="1800" kern="1200">
                          <a:solidFill>
                            <a:schemeClr val="dk1"/>
                          </a:solidFill>
                          <a:latin typeface="Arial"/>
                        </a:defRPr>
                      </a:lvl8pPr>
                      <a:lvl9pPr marL="3657454" algn="l" defTabSz="914363" rtl="0" eaLnBrk="1" latinLnBrk="0" hangingPunct="1">
                        <a:defRPr sz="1800" kern="1200">
                          <a:solidFill>
                            <a:schemeClr val="dk1"/>
                          </a:solidFill>
                          <a:latin typeface="Arial"/>
                        </a:defRPr>
                      </a:lvl9pPr>
                    </a:lstStyle>
                    <a:p>
                      <a:pPr marL="0" marR="0" lvl="0" indent="0" algn="l" defTabSz="914363" rtl="0" eaLnBrk="1" fontAlgn="auto" latinLnBrk="0" hangingPunct="1">
                        <a:lnSpc>
                          <a:spcPts val="1300"/>
                        </a:lnSpc>
                        <a:spcBef>
                          <a:spcPts val="0"/>
                        </a:spcBef>
                        <a:spcAft>
                          <a:spcPts val="0"/>
                        </a:spcAft>
                        <a:buClrTx/>
                        <a:buSzTx/>
                        <a:buFontTx/>
                        <a:buNone/>
                        <a:tabLst>
                          <a:tab pos="1603375" algn="l"/>
                          <a:tab pos="7034213" algn="l"/>
                        </a:tabLst>
                        <a:defRPr/>
                      </a:pPr>
                      <a:r>
                        <a:rPr kumimoji="0" lang="en-US" sz="900" b="0" i="0" u="none" strike="noStrike" kern="1200" cap="none" spc="0" normalizeH="0" baseline="0" dirty="0">
                          <a:ln>
                            <a:noFill/>
                          </a:ln>
                          <a:solidFill>
                            <a:schemeClr val="tx1">
                              <a:lumMod val="75000"/>
                              <a:lumOff val="25000"/>
                            </a:schemeClr>
                          </a:solidFill>
                          <a:effectLst/>
                          <a:uLnTx/>
                          <a:uFillTx/>
                          <a:latin typeface="+mn-lt"/>
                          <a:ea typeface="+mn-ea"/>
                          <a:cs typeface="+mn-cs"/>
                        </a:rPr>
                        <a:t>SVB’s Financial Intelligence Unit wanted to build an </a:t>
                      </a:r>
                      <a:r>
                        <a:rPr kumimoji="0" lang="en-US" sz="900" b="0" i="0" u="none" strike="noStrike" kern="1200" cap="none" spc="0" normalizeH="0" baseline="0" dirty="0">
                          <a:ln>
                            <a:noFill/>
                          </a:ln>
                          <a:solidFill>
                            <a:schemeClr val="accent2"/>
                          </a:solidFill>
                          <a:effectLst/>
                          <a:uLnTx/>
                          <a:uFillTx/>
                          <a:latin typeface="+mn-lt"/>
                          <a:ea typeface="+mn-ea"/>
                          <a:cs typeface="+mn-cs"/>
                        </a:rPr>
                        <a:t>automated fraud risk assessment platform for analysts that easily identified at-risk clients</a:t>
                      </a:r>
                      <a:r>
                        <a:rPr kumimoji="0" lang="en-US" sz="900" b="0" i="0" u="none" strike="noStrike" kern="1200" cap="none" spc="0" normalizeH="0" baseline="0" dirty="0">
                          <a:ln>
                            <a:noFill/>
                          </a:ln>
                          <a:solidFill>
                            <a:schemeClr val="tx1">
                              <a:lumMod val="75000"/>
                              <a:lumOff val="25000"/>
                            </a:schemeClr>
                          </a:solidFill>
                          <a:effectLst/>
                          <a:uLnTx/>
                          <a:uFillTx/>
                          <a:latin typeface="+mn-lt"/>
                          <a:ea typeface="+mn-ea"/>
                          <a:cs typeface="+mn-cs"/>
                        </a:rPr>
                        <a:t> </a:t>
                      </a:r>
                      <a:r>
                        <a:rPr kumimoji="0" lang="en-US" sz="900" b="0" i="0" u="none" strike="noStrike" kern="1200" cap="none" spc="0" normalizeH="0" baseline="0" dirty="0">
                          <a:ln>
                            <a:noFill/>
                          </a:ln>
                          <a:solidFill>
                            <a:schemeClr val="accent2"/>
                          </a:solidFill>
                          <a:effectLst/>
                          <a:uLnTx/>
                          <a:uFillTx/>
                          <a:latin typeface="+mn-lt"/>
                          <a:ea typeface="+mn-ea"/>
                          <a:cs typeface="+mn-cs"/>
                        </a:rPr>
                        <a:t>such as non-payment, organized crime or skimming. </a:t>
                      </a:r>
                    </a:p>
                    <a:p>
                      <a:pPr marL="0" marR="0" lvl="0" indent="0" algn="l" defTabSz="914363" rtl="0" eaLnBrk="1" fontAlgn="auto" latinLnBrk="0" hangingPunct="1">
                        <a:lnSpc>
                          <a:spcPts val="1300"/>
                        </a:lnSpc>
                        <a:spcBef>
                          <a:spcPts val="0"/>
                        </a:spcBef>
                        <a:spcAft>
                          <a:spcPts val="0"/>
                        </a:spcAft>
                        <a:buClrTx/>
                        <a:buSzTx/>
                        <a:buFontTx/>
                        <a:buNone/>
                        <a:tabLst>
                          <a:tab pos="1603375" algn="l"/>
                          <a:tab pos="7034213" algn="l"/>
                        </a:tabLst>
                        <a:defRPr/>
                      </a:pPr>
                      <a:endParaRPr kumimoji="0" lang="en-US" sz="900" b="0" i="0" u="none" strike="noStrike" kern="1200" cap="none" spc="0" normalizeH="0" baseline="0" dirty="0">
                        <a:ln>
                          <a:noFill/>
                        </a:ln>
                        <a:solidFill>
                          <a:schemeClr val="tx1">
                            <a:lumMod val="75000"/>
                            <a:lumOff val="25000"/>
                          </a:schemeClr>
                        </a:solidFill>
                        <a:effectLst/>
                        <a:uLnTx/>
                        <a:uFillTx/>
                        <a:latin typeface="+mn-lt"/>
                        <a:ea typeface="+mn-ea"/>
                        <a:cs typeface="+mn-cs"/>
                      </a:endParaRPr>
                    </a:p>
                    <a:p>
                      <a:pPr marL="0" marR="0" lvl="0" indent="0" algn="l" defTabSz="914363" rtl="0" eaLnBrk="1" fontAlgn="auto" latinLnBrk="0" hangingPunct="1">
                        <a:lnSpc>
                          <a:spcPts val="1300"/>
                        </a:lnSpc>
                        <a:spcBef>
                          <a:spcPts val="0"/>
                        </a:spcBef>
                        <a:spcAft>
                          <a:spcPts val="0"/>
                        </a:spcAft>
                        <a:buClrTx/>
                        <a:buSzTx/>
                        <a:buFontTx/>
                        <a:buNone/>
                        <a:tabLst>
                          <a:tab pos="1603375" algn="l"/>
                          <a:tab pos="7034213" algn="l"/>
                        </a:tabLst>
                        <a:defRPr/>
                      </a:pPr>
                      <a:r>
                        <a:rPr kumimoji="0" lang="en-US" sz="900" b="0" i="0" u="none" strike="noStrike" kern="1200" cap="none" spc="0" normalizeH="0" baseline="0" dirty="0">
                          <a:ln>
                            <a:noFill/>
                          </a:ln>
                          <a:solidFill>
                            <a:schemeClr val="tx1">
                              <a:lumMod val="75000"/>
                              <a:lumOff val="25000"/>
                            </a:schemeClr>
                          </a:solidFill>
                          <a:effectLst/>
                          <a:uLnTx/>
                          <a:uFillTx/>
                          <a:latin typeface="+mn-lt"/>
                          <a:ea typeface="+mn-ea"/>
                          <a:cs typeface="+mn-cs"/>
                        </a:rPr>
                        <a:t>A platform was needed to ensure the accuracy of the information provided as well as significantly improve the speed at which it was delivered, as the assessment and development of summaries were 100% manual.</a:t>
                      </a:r>
                    </a:p>
                  </a:txBody>
                  <a:tcPr marL="0" marR="0" marT="68580" marB="102870">
                    <a:lnL w="12700" cmpd="sng">
                      <a:noFill/>
                    </a:lnL>
                    <a:lnR w="9525" cap="flat" cmpd="sng" algn="ctr">
                      <a:noFill/>
                      <a:prstDash val="dash"/>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484000847"/>
              </p:ext>
            </p:extLst>
          </p:nvPr>
        </p:nvGraphicFramePr>
        <p:xfrm>
          <a:off x="3265236" y="2711761"/>
          <a:ext cx="2560320" cy="2134807"/>
        </p:xfrm>
        <a:graphic>
          <a:graphicData uri="http://schemas.openxmlformats.org/drawingml/2006/table">
            <a:tbl>
              <a:tblPr firstRow="1" bandRow="1"/>
              <a:tblGrid>
                <a:gridCol w="2560320">
                  <a:extLst>
                    <a:ext uri="{9D8B030D-6E8A-4147-A177-3AD203B41FA5}">
                      <a16:colId xmlns:a16="http://schemas.microsoft.com/office/drawing/2014/main" xmlns="" val="20000"/>
                    </a:ext>
                  </a:extLst>
                </a:gridCol>
              </a:tblGrid>
              <a:tr h="205740">
                <a:tc>
                  <a:txBody>
                    <a:bodyPr/>
                    <a:lstStyle>
                      <a:lvl1pPr marL="0" algn="l" defTabSz="914363" rtl="0" eaLnBrk="1" latinLnBrk="0" hangingPunct="1">
                        <a:defRPr sz="1800" b="1" kern="1200">
                          <a:solidFill>
                            <a:schemeClr val="lt1"/>
                          </a:solidFill>
                          <a:latin typeface="Arial"/>
                        </a:defRPr>
                      </a:lvl1pPr>
                      <a:lvl2pPr marL="457182" algn="l" defTabSz="914363" rtl="0" eaLnBrk="1" latinLnBrk="0" hangingPunct="1">
                        <a:defRPr sz="1800" b="1" kern="1200">
                          <a:solidFill>
                            <a:schemeClr val="lt1"/>
                          </a:solidFill>
                          <a:latin typeface="Arial"/>
                        </a:defRPr>
                      </a:lvl2pPr>
                      <a:lvl3pPr marL="914363" algn="l" defTabSz="914363" rtl="0" eaLnBrk="1" latinLnBrk="0" hangingPunct="1">
                        <a:defRPr sz="1800" b="1" kern="1200">
                          <a:solidFill>
                            <a:schemeClr val="lt1"/>
                          </a:solidFill>
                          <a:latin typeface="Arial"/>
                        </a:defRPr>
                      </a:lvl3pPr>
                      <a:lvl4pPr marL="1371545" algn="l" defTabSz="914363" rtl="0" eaLnBrk="1" latinLnBrk="0" hangingPunct="1">
                        <a:defRPr sz="1800" b="1" kern="1200">
                          <a:solidFill>
                            <a:schemeClr val="lt1"/>
                          </a:solidFill>
                          <a:latin typeface="Arial"/>
                        </a:defRPr>
                      </a:lvl4pPr>
                      <a:lvl5pPr marL="1828727" algn="l" defTabSz="914363" rtl="0" eaLnBrk="1" latinLnBrk="0" hangingPunct="1">
                        <a:defRPr sz="1800" b="1" kern="1200">
                          <a:solidFill>
                            <a:schemeClr val="lt1"/>
                          </a:solidFill>
                          <a:latin typeface="Arial"/>
                        </a:defRPr>
                      </a:lvl5pPr>
                      <a:lvl6pPr marL="2285909" algn="l" defTabSz="914363" rtl="0" eaLnBrk="1" latinLnBrk="0" hangingPunct="1">
                        <a:defRPr sz="1800" b="1" kern="1200">
                          <a:solidFill>
                            <a:schemeClr val="lt1"/>
                          </a:solidFill>
                          <a:latin typeface="Arial"/>
                        </a:defRPr>
                      </a:lvl6pPr>
                      <a:lvl7pPr marL="2743090" algn="l" defTabSz="914363" rtl="0" eaLnBrk="1" latinLnBrk="0" hangingPunct="1">
                        <a:defRPr sz="1800" b="1" kern="1200">
                          <a:solidFill>
                            <a:schemeClr val="lt1"/>
                          </a:solidFill>
                          <a:latin typeface="Arial"/>
                        </a:defRPr>
                      </a:lvl7pPr>
                      <a:lvl8pPr marL="3200272" algn="l" defTabSz="914363" rtl="0" eaLnBrk="1" latinLnBrk="0" hangingPunct="1">
                        <a:defRPr sz="1800" b="1" kern="1200">
                          <a:solidFill>
                            <a:schemeClr val="lt1"/>
                          </a:solidFill>
                          <a:latin typeface="Arial"/>
                        </a:defRPr>
                      </a:lvl8pPr>
                      <a:lvl9pPr marL="3657454" algn="l" defTabSz="914363" rtl="0" eaLnBrk="1" latinLnBrk="0" hangingPunct="1">
                        <a:defRPr sz="1800" b="1" kern="1200">
                          <a:solidFill>
                            <a:schemeClr val="lt1"/>
                          </a:solidFill>
                          <a:latin typeface="Arial"/>
                        </a:defRPr>
                      </a:lvl9pPr>
                    </a:lstStyle>
                    <a:p>
                      <a:pPr marL="0" algn="l" defTabSz="914363" rtl="0" eaLnBrk="1" latinLnBrk="0" hangingPunct="1">
                        <a:spcAft>
                          <a:spcPts val="1200"/>
                        </a:spcAft>
                      </a:pPr>
                      <a:r>
                        <a:rPr lang="en-US" sz="1400" b="1" kern="1200" spc="40" baseline="0" dirty="0">
                          <a:solidFill>
                            <a:schemeClr val="tx1">
                              <a:lumMod val="75000"/>
                              <a:lumOff val="25000"/>
                            </a:schemeClr>
                          </a:solidFill>
                          <a:latin typeface="+mn-lt"/>
                          <a:ea typeface="+mn-ea"/>
                          <a:cs typeface="+mn-cs"/>
                        </a:rPr>
                        <a:t>What</a:t>
                      </a:r>
                    </a:p>
                  </a:txBody>
                  <a:tcPr marL="0" marR="0" marT="6858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416050">
                <a:tc>
                  <a:txBody>
                    <a:bodyPr/>
                    <a:lstStyle>
                      <a:lvl1pPr marL="0" algn="l" defTabSz="914363" rtl="0" eaLnBrk="1" latinLnBrk="0" hangingPunct="1">
                        <a:defRPr sz="1800" kern="1200">
                          <a:solidFill>
                            <a:schemeClr val="dk1"/>
                          </a:solidFill>
                          <a:latin typeface="Arial"/>
                        </a:defRPr>
                      </a:lvl1pPr>
                      <a:lvl2pPr marL="457182" algn="l" defTabSz="914363" rtl="0" eaLnBrk="1" latinLnBrk="0" hangingPunct="1">
                        <a:defRPr sz="1800" kern="1200">
                          <a:solidFill>
                            <a:schemeClr val="dk1"/>
                          </a:solidFill>
                          <a:latin typeface="Arial"/>
                        </a:defRPr>
                      </a:lvl2pPr>
                      <a:lvl3pPr marL="914363" algn="l" defTabSz="914363" rtl="0" eaLnBrk="1" latinLnBrk="0" hangingPunct="1">
                        <a:defRPr sz="1800" kern="1200">
                          <a:solidFill>
                            <a:schemeClr val="dk1"/>
                          </a:solidFill>
                          <a:latin typeface="Arial"/>
                        </a:defRPr>
                      </a:lvl3pPr>
                      <a:lvl4pPr marL="1371545" algn="l" defTabSz="914363" rtl="0" eaLnBrk="1" latinLnBrk="0" hangingPunct="1">
                        <a:defRPr sz="1800" kern="1200">
                          <a:solidFill>
                            <a:schemeClr val="dk1"/>
                          </a:solidFill>
                          <a:latin typeface="Arial"/>
                        </a:defRPr>
                      </a:lvl4pPr>
                      <a:lvl5pPr marL="1828727" algn="l" defTabSz="914363" rtl="0" eaLnBrk="1" latinLnBrk="0" hangingPunct="1">
                        <a:defRPr sz="1800" kern="1200">
                          <a:solidFill>
                            <a:schemeClr val="dk1"/>
                          </a:solidFill>
                          <a:latin typeface="Arial"/>
                        </a:defRPr>
                      </a:lvl5pPr>
                      <a:lvl6pPr marL="2285909" algn="l" defTabSz="914363" rtl="0" eaLnBrk="1" latinLnBrk="0" hangingPunct="1">
                        <a:defRPr sz="1800" kern="1200">
                          <a:solidFill>
                            <a:schemeClr val="dk1"/>
                          </a:solidFill>
                          <a:latin typeface="Arial"/>
                        </a:defRPr>
                      </a:lvl6pPr>
                      <a:lvl7pPr marL="2743090" algn="l" defTabSz="914363" rtl="0" eaLnBrk="1" latinLnBrk="0" hangingPunct="1">
                        <a:defRPr sz="1800" kern="1200">
                          <a:solidFill>
                            <a:schemeClr val="dk1"/>
                          </a:solidFill>
                          <a:latin typeface="Arial"/>
                        </a:defRPr>
                      </a:lvl7pPr>
                      <a:lvl8pPr marL="3200272" algn="l" defTabSz="914363" rtl="0" eaLnBrk="1" latinLnBrk="0" hangingPunct="1">
                        <a:defRPr sz="1800" kern="1200">
                          <a:solidFill>
                            <a:schemeClr val="dk1"/>
                          </a:solidFill>
                          <a:latin typeface="Arial"/>
                        </a:defRPr>
                      </a:lvl8pPr>
                      <a:lvl9pPr marL="3657454" algn="l" defTabSz="914363" rtl="0" eaLnBrk="1" latinLnBrk="0" hangingPunct="1">
                        <a:defRPr sz="1800" kern="1200">
                          <a:solidFill>
                            <a:schemeClr val="dk1"/>
                          </a:solidFill>
                          <a:latin typeface="Arial"/>
                        </a:defRPr>
                      </a:lvl9pPr>
                    </a:lstStyle>
                    <a:p>
                      <a:pPr marL="0" marR="0" lvl="0" indent="0" algn="l" defTabSz="914363" rtl="0" eaLnBrk="1" fontAlgn="auto" latinLnBrk="0" hangingPunct="1">
                        <a:lnSpc>
                          <a:spcPts val="1300"/>
                        </a:lnSpc>
                        <a:spcBef>
                          <a:spcPts val="0"/>
                        </a:spcBef>
                        <a:spcAft>
                          <a:spcPts val="0"/>
                        </a:spcAft>
                        <a:buClrTx/>
                        <a:buSzTx/>
                        <a:buFontTx/>
                        <a:buNone/>
                        <a:tabLst>
                          <a:tab pos="1603375" algn="l"/>
                          <a:tab pos="7034213" algn="l"/>
                        </a:tabLst>
                        <a:defRPr/>
                      </a:pPr>
                      <a:r>
                        <a:rPr kumimoji="0" lang="en-US" sz="900" b="0" i="0" u="none" strike="noStrike" kern="1200" cap="none" spc="0" normalizeH="0" baseline="0" dirty="0">
                          <a:ln>
                            <a:noFill/>
                          </a:ln>
                          <a:solidFill>
                            <a:schemeClr val="tx1">
                              <a:lumMod val="75000"/>
                              <a:lumOff val="25000"/>
                            </a:schemeClr>
                          </a:solidFill>
                          <a:effectLst/>
                          <a:uLnTx/>
                          <a:uFillTx/>
                          <a:latin typeface="+mn-lt"/>
                          <a:ea typeface="+mn-ea"/>
                          <a:cs typeface="+mn-cs"/>
                        </a:rPr>
                        <a:t>Slalom designed and developed a risk assessment scorecard to be sent to all clients displaying fraud-risk status, details explaining each status, and mitigation actions. </a:t>
                      </a:r>
                      <a:r>
                        <a:rPr kumimoji="0" lang="en-US" sz="900" b="0" i="0" u="none" strike="noStrike" kern="1200" cap="none" spc="0" normalizeH="0" baseline="0" dirty="0">
                          <a:ln>
                            <a:noFill/>
                          </a:ln>
                          <a:solidFill>
                            <a:schemeClr val="accent2"/>
                          </a:solidFill>
                          <a:effectLst/>
                          <a:uLnTx/>
                          <a:uFillTx/>
                          <a:latin typeface="+mn-lt"/>
                          <a:ea typeface="+mn-ea"/>
                          <a:cs typeface="+mn-cs"/>
                        </a:rPr>
                        <a:t>In addition, Slalom partnered with the client to use advanced analytics to flag at-risk accounts for fraud and inserted logic to automate these models into the scorecard.</a:t>
                      </a:r>
                      <a:r>
                        <a:rPr kumimoji="0" lang="en-US" sz="900" b="0" i="0" u="none" strike="noStrike" kern="1200" cap="none" spc="0" normalizeH="0" baseline="0" dirty="0">
                          <a:ln>
                            <a:noFill/>
                          </a:ln>
                          <a:solidFill>
                            <a:schemeClr val="tx1">
                              <a:lumMod val="75000"/>
                              <a:lumOff val="25000"/>
                            </a:schemeClr>
                          </a:solidFill>
                          <a:effectLst/>
                          <a:uLnTx/>
                          <a:uFillTx/>
                          <a:latin typeface="+mn-lt"/>
                          <a:ea typeface="+mn-ea"/>
                          <a:cs typeface="+mn-cs"/>
                        </a:rPr>
                        <a:t> This, along with automating the PDF process for each summary, significantly reduced the manual efforts and assessment difficulties.</a:t>
                      </a:r>
                    </a:p>
                  </a:txBody>
                  <a:tcPr marL="0" marR="0" marT="68580" marB="102870">
                    <a:lnL w="12700" cmpd="sng">
                      <a:noFill/>
                    </a:lnL>
                    <a:lnR w="9525" cap="flat" cmpd="sng" algn="ctr">
                      <a:noFill/>
                      <a:prstDash val="dash"/>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59520272"/>
              </p:ext>
            </p:extLst>
          </p:nvPr>
        </p:nvGraphicFramePr>
        <p:xfrm>
          <a:off x="6161519" y="2711761"/>
          <a:ext cx="2560320" cy="1806893"/>
        </p:xfrm>
        <a:graphic>
          <a:graphicData uri="http://schemas.openxmlformats.org/drawingml/2006/table">
            <a:tbl>
              <a:tblPr firstRow="1" bandRow="1"/>
              <a:tblGrid>
                <a:gridCol w="2560320">
                  <a:extLst>
                    <a:ext uri="{9D8B030D-6E8A-4147-A177-3AD203B41FA5}">
                      <a16:colId xmlns:a16="http://schemas.microsoft.com/office/drawing/2014/main" xmlns="" val="20000"/>
                    </a:ext>
                  </a:extLst>
                </a:gridCol>
              </a:tblGrid>
              <a:tr h="208026">
                <a:tc>
                  <a:txBody>
                    <a:bodyPr/>
                    <a:lstStyle>
                      <a:lvl1pPr marL="0" algn="l" defTabSz="914363" rtl="0" eaLnBrk="1" latinLnBrk="0" hangingPunct="1">
                        <a:defRPr sz="1800" b="1" kern="1200">
                          <a:solidFill>
                            <a:schemeClr val="lt1"/>
                          </a:solidFill>
                          <a:latin typeface="Arial"/>
                        </a:defRPr>
                      </a:lvl1pPr>
                      <a:lvl2pPr marL="457182" algn="l" defTabSz="914363" rtl="0" eaLnBrk="1" latinLnBrk="0" hangingPunct="1">
                        <a:defRPr sz="1800" b="1" kern="1200">
                          <a:solidFill>
                            <a:schemeClr val="lt1"/>
                          </a:solidFill>
                          <a:latin typeface="Arial"/>
                        </a:defRPr>
                      </a:lvl2pPr>
                      <a:lvl3pPr marL="914363" algn="l" defTabSz="914363" rtl="0" eaLnBrk="1" latinLnBrk="0" hangingPunct="1">
                        <a:defRPr sz="1800" b="1" kern="1200">
                          <a:solidFill>
                            <a:schemeClr val="lt1"/>
                          </a:solidFill>
                          <a:latin typeface="Arial"/>
                        </a:defRPr>
                      </a:lvl3pPr>
                      <a:lvl4pPr marL="1371545" algn="l" defTabSz="914363" rtl="0" eaLnBrk="1" latinLnBrk="0" hangingPunct="1">
                        <a:defRPr sz="1800" b="1" kern="1200">
                          <a:solidFill>
                            <a:schemeClr val="lt1"/>
                          </a:solidFill>
                          <a:latin typeface="Arial"/>
                        </a:defRPr>
                      </a:lvl4pPr>
                      <a:lvl5pPr marL="1828727" algn="l" defTabSz="914363" rtl="0" eaLnBrk="1" latinLnBrk="0" hangingPunct="1">
                        <a:defRPr sz="1800" b="1" kern="1200">
                          <a:solidFill>
                            <a:schemeClr val="lt1"/>
                          </a:solidFill>
                          <a:latin typeface="Arial"/>
                        </a:defRPr>
                      </a:lvl5pPr>
                      <a:lvl6pPr marL="2285909" algn="l" defTabSz="914363" rtl="0" eaLnBrk="1" latinLnBrk="0" hangingPunct="1">
                        <a:defRPr sz="1800" b="1" kern="1200">
                          <a:solidFill>
                            <a:schemeClr val="lt1"/>
                          </a:solidFill>
                          <a:latin typeface="Arial"/>
                        </a:defRPr>
                      </a:lvl6pPr>
                      <a:lvl7pPr marL="2743090" algn="l" defTabSz="914363" rtl="0" eaLnBrk="1" latinLnBrk="0" hangingPunct="1">
                        <a:defRPr sz="1800" b="1" kern="1200">
                          <a:solidFill>
                            <a:schemeClr val="lt1"/>
                          </a:solidFill>
                          <a:latin typeface="Arial"/>
                        </a:defRPr>
                      </a:lvl7pPr>
                      <a:lvl8pPr marL="3200272" algn="l" defTabSz="914363" rtl="0" eaLnBrk="1" latinLnBrk="0" hangingPunct="1">
                        <a:defRPr sz="1800" b="1" kern="1200">
                          <a:solidFill>
                            <a:schemeClr val="lt1"/>
                          </a:solidFill>
                          <a:latin typeface="Arial"/>
                        </a:defRPr>
                      </a:lvl8pPr>
                      <a:lvl9pPr marL="3657454" algn="l" defTabSz="914363" rtl="0" eaLnBrk="1" latinLnBrk="0" hangingPunct="1">
                        <a:defRPr sz="1800" b="1" kern="1200">
                          <a:solidFill>
                            <a:schemeClr val="lt1"/>
                          </a:solidFill>
                          <a:latin typeface="Arial"/>
                        </a:defRPr>
                      </a:lvl9pPr>
                    </a:lstStyle>
                    <a:p>
                      <a:pPr marL="0" marR="0" lvl="0" indent="0" algn="l" defTabSz="914363" rtl="0" eaLnBrk="1" fontAlgn="auto" latinLnBrk="0" hangingPunct="1">
                        <a:lnSpc>
                          <a:spcPct val="100000"/>
                        </a:lnSpc>
                        <a:spcBef>
                          <a:spcPts val="0"/>
                        </a:spcBef>
                        <a:spcAft>
                          <a:spcPts val="1200"/>
                        </a:spcAft>
                        <a:buClrTx/>
                        <a:buSzTx/>
                        <a:buFontTx/>
                        <a:buNone/>
                        <a:tabLst>
                          <a:tab pos="1603375" algn="l"/>
                          <a:tab pos="7034213" algn="l"/>
                        </a:tabLst>
                        <a:defRPr/>
                      </a:pPr>
                      <a:r>
                        <a:rPr lang="en-US" sz="1400" b="1" kern="1200" spc="40" baseline="0" dirty="0">
                          <a:solidFill>
                            <a:schemeClr val="accent2"/>
                          </a:solidFill>
                          <a:latin typeface="+mn-lt"/>
                          <a:ea typeface="+mn-ea"/>
                          <a:cs typeface="+mn-cs"/>
                        </a:rPr>
                        <a:t>Wow</a:t>
                      </a:r>
                    </a:p>
                  </a:txBody>
                  <a:tcPr marL="0" marR="0" marT="68580" marB="48006">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104900">
                <a:tc>
                  <a:txBody>
                    <a:bodyPr/>
                    <a:lstStyle>
                      <a:lvl1pPr marL="0" algn="l" defTabSz="914363" rtl="0" eaLnBrk="1" latinLnBrk="0" hangingPunct="1">
                        <a:defRPr sz="1800" kern="1200">
                          <a:solidFill>
                            <a:schemeClr val="dk1"/>
                          </a:solidFill>
                          <a:latin typeface="Arial"/>
                        </a:defRPr>
                      </a:lvl1pPr>
                      <a:lvl2pPr marL="457182" algn="l" defTabSz="914363" rtl="0" eaLnBrk="1" latinLnBrk="0" hangingPunct="1">
                        <a:defRPr sz="1800" kern="1200">
                          <a:solidFill>
                            <a:schemeClr val="dk1"/>
                          </a:solidFill>
                          <a:latin typeface="Arial"/>
                        </a:defRPr>
                      </a:lvl2pPr>
                      <a:lvl3pPr marL="914363" algn="l" defTabSz="914363" rtl="0" eaLnBrk="1" latinLnBrk="0" hangingPunct="1">
                        <a:defRPr sz="1800" kern="1200">
                          <a:solidFill>
                            <a:schemeClr val="dk1"/>
                          </a:solidFill>
                          <a:latin typeface="Arial"/>
                        </a:defRPr>
                      </a:lvl3pPr>
                      <a:lvl4pPr marL="1371545" algn="l" defTabSz="914363" rtl="0" eaLnBrk="1" latinLnBrk="0" hangingPunct="1">
                        <a:defRPr sz="1800" kern="1200">
                          <a:solidFill>
                            <a:schemeClr val="dk1"/>
                          </a:solidFill>
                          <a:latin typeface="Arial"/>
                        </a:defRPr>
                      </a:lvl4pPr>
                      <a:lvl5pPr marL="1828727" algn="l" defTabSz="914363" rtl="0" eaLnBrk="1" latinLnBrk="0" hangingPunct="1">
                        <a:defRPr sz="1800" kern="1200">
                          <a:solidFill>
                            <a:schemeClr val="dk1"/>
                          </a:solidFill>
                          <a:latin typeface="Arial"/>
                        </a:defRPr>
                      </a:lvl5pPr>
                      <a:lvl6pPr marL="2285909" algn="l" defTabSz="914363" rtl="0" eaLnBrk="1" latinLnBrk="0" hangingPunct="1">
                        <a:defRPr sz="1800" kern="1200">
                          <a:solidFill>
                            <a:schemeClr val="dk1"/>
                          </a:solidFill>
                          <a:latin typeface="Arial"/>
                        </a:defRPr>
                      </a:lvl6pPr>
                      <a:lvl7pPr marL="2743090" algn="l" defTabSz="914363" rtl="0" eaLnBrk="1" latinLnBrk="0" hangingPunct="1">
                        <a:defRPr sz="1800" kern="1200">
                          <a:solidFill>
                            <a:schemeClr val="dk1"/>
                          </a:solidFill>
                          <a:latin typeface="Arial"/>
                        </a:defRPr>
                      </a:lvl7pPr>
                      <a:lvl8pPr marL="3200272" algn="l" defTabSz="914363" rtl="0" eaLnBrk="1" latinLnBrk="0" hangingPunct="1">
                        <a:defRPr sz="1800" kern="1200">
                          <a:solidFill>
                            <a:schemeClr val="dk1"/>
                          </a:solidFill>
                          <a:latin typeface="Arial"/>
                        </a:defRPr>
                      </a:lvl8pPr>
                      <a:lvl9pPr marL="3657454" algn="l" defTabSz="914363" rtl="0" eaLnBrk="1" latinLnBrk="0" hangingPunct="1">
                        <a:defRPr sz="1800" kern="1200">
                          <a:solidFill>
                            <a:schemeClr val="dk1"/>
                          </a:solidFill>
                          <a:latin typeface="Arial"/>
                        </a:defRPr>
                      </a:lvl9pPr>
                    </a:lstStyle>
                    <a:p>
                      <a:pPr marL="0" marR="0" lvl="0" indent="0" algn="l" defTabSz="914363" rtl="0" eaLnBrk="1" fontAlgn="auto" latinLnBrk="0" hangingPunct="1">
                        <a:lnSpc>
                          <a:spcPts val="1300"/>
                        </a:lnSpc>
                        <a:spcBef>
                          <a:spcPts val="0"/>
                        </a:spcBef>
                        <a:spcAft>
                          <a:spcPts val="0"/>
                        </a:spcAft>
                        <a:buClrTx/>
                        <a:buSzTx/>
                        <a:buFontTx/>
                        <a:buNone/>
                        <a:tabLst>
                          <a:tab pos="1603375" algn="l"/>
                          <a:tab pos="7034213" algn="l"/>
                        </a:tabLst>
                        <a:defRPr/>
                      </a:pPr>
                      <a:r>
                        <a:rPr kumimoji="0" lang="en-US" sz="900" b="0" i="0" u="none" strike="noStrike" kern="1200" cap="none" spc="0" normalizeH="0" baseline="0" dirty="0">
                          <a:ln>
                            <a:noFill/>
                          </a:ln>
                          <a:solidFill>
                            <a:schemeClr val="accent2"/>
                          </a:solidFill>
                          <a:effectLst/>
                          <a:uLnTx/>
                          <a:uFillTx/>
                          <a:latin typeface="+mn-lt"/>
                          <a:ea typeface="+mn-ea"/>
                          <a:cs typeface="+mn-cs"/>
                        </a:rPr>
                        <a:t>Slalom successfully used advanced analytics to create an automated fraud assessment platform that improved processes from over an hour per client to under a minute of active work for analysts. The standard scorecard template was built to transform for over 95% of client accounts, almost eliminating the need for any manual manipulation</a:t>
                      </a:r>
                    </a:p>
                  </a:txBody>
                  <a:tcPr marL="0" marR="0" marT="68580" marB="102870">
                    <a:lnL w="12700" cmpd="sng">
                      <a:noFill/>
                    </a:lnL>
                    <a:lnR w="9525" cap="flat" cmpd="sng" algn="ctr">
                      <a:noFill/>
                      <a:prstDash val="dash"/>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pic>
        <p:nvPicPr>
          <p:cNvPr id="10" name="Picture 9"/>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11200"/>
                    </a14:imgEffect>
                    <a14:imgEffect>
                      <a14:brightnessContrast bright="-47000" contrast="21000"/>
                    </a14:imgEffect>
                  </a14:imgLayer>
                </a14:imgProps>
              </a:ext>
              <a:ext uri="{28A0092B-C50C-407E-A947-70E740481C1C}">
                <a14:useLocalDpi xmlns:a14="http://schemas.microsoft.com/office/drawing/2010/main" val="0"/>
              </a:ext>
            </a:extLst>
          </a:blip>
          <a:stretch>
            <a:fillRect/>
          </a:stretch>
        </p:blipFill>
        <p:spPr>
          <a:xfrm>
            <a:off x="0" y="-8281"/>
            <a:ext cx="9144000" cy="2475480"/>
          </a:xfrm>
          <a:prstGeom prst="rect">
            <a:avLst/>
          </a:prstGeom>
        </p:spPr>
      </p:pic>
      <p:sp>
        <p:nvSpPr>
          <p:cNvPr id="16" name="Content Placeholder 25"/>
          <p:cNvSpPr txBox="1">
            <a:spLocks/>
          </p:cNvSpPr>
          <p:nvPr/>
        </p:nvSpPr>
        <p:spPr>
          <a:xfrm>
            <a:off x="187249" y="1264583"/>
            <a:ext cx="7888514" cy="707664"/>
          </a:xfrm>
          <a:prstGeom prst="rect">
            <a:avLst/>
          </a:prstGeom>
        </p:spPr>
        <p:txBody>
          <a:bodyPr lIns="0" rIns="0"/>
          <a:lstStyle>
            <a:lvl1pPr marL="0" indent="0" algn="l" defTabSz="712085" rtl="0" eaLnBrk="0" fontAlgn="base" latinLnBrk="0" hangingPunct="0">
              <a:lnSpc>
                <a:spcPct val="90000"/>
              </a:lnSpc>
              <a:spcBef>
                <a:spcPct val="0"/>
              </a:spcBef>
              <a:spcAft>
                <a:spcPct val="0"/>
              </a:spcAft>
              <a:buClr>
                <a:schemeClr val="accent1"/>
              </a:buClr>
              <a:buSzPct val="90000"/>
              <a:buFont typeface="Wingdings" pitchFamily="2" charset="2"/>
              <a:buNone/>
              <a:defRPr lang="en-US" sz="2400" b="1" kern="1200" dirty="0" smtClean="0">
                <a:gradFill>
                  <a:gsLst>
                    <a:gs pos="100000">
                      <a:srgbClr val="FFCC00"/>
                    </a:gs>
                    <a:gs pos="6000">
                      <a:srgbClr val="FFCC00"/>
                    </a:gs>
                  </a:gsLst>
                  <a:lin ang="3600000" scaled="0"/>
                </a:gradFill>
                <a:latin typeface="+mj-lt"/>
                <a:ea typeface="Apex New Bold" pitchFamily="50" charset="0"/>
                <a:cs typeface="+mn-cs"/>
              </a:defRPr>
            </a:lvl1pPr>
            <a:lvl2pPr marL="325438" indent="-149225" algn="l" defTabSz="914400" rtl="0" eaLnBrk="1" latinLnBrk="0" hangingPunct="1">
              <a:lnSpc>
                <a:spcPct val="90000"/>
              </a:lnSpc>
              <a:spcBef>
                <a:spcPts val="600"/>
              </a:spcBef>
              <a:buClr>
                <a:schemeClr val="accent5"/>
              </a:buClr>
              <a:buFont typeface="Wingdings" pitchFamily="2" charset="2"/>
              <a:buChar char="§"/>
              <a:defRPr sz="1600" kern="1200">
                <a:solidFill>
                  <a:schemeClr val="tx1"/>
                </a:solidFill>
                <a:latin typeface="+mn-lt"/>
                <a:ea typeface="+mn-ea"/>
                <a:cs typeface="+mn-cs"/>
              </a:defRPr>
            </a:lvl2pPr>
            <a:lvl3pPr marL="474663" indent="-141288" algn="l" defTabSz="914400" rtl="0" eaLnBrk="1" latinLnBrk="0" hangingPunct="1">
              <a:lnSpc>
                <a:spcPct val="90000"/>
              </a:lnSpc>
              <a:spcBef>
                <a:spcPts val="400"/>
              </a:spcBef>
              <a:buClr>
                <a:schemeClr val="accent5"/>
              </a:buClr>
              <a:buFont typeface="Wingdings" pitchFamily="2" charset="2"/>
              <a:buChar char="§"/>
              <a:defRPr sz="1400" kern="1200">
                <a:solidFill>
                  <a:schemeClr val="tx1"/>
                </a:solidFill>
                <a:latin typeface="+mn-lt"/>
                <a:ea typeface="+mn-ea"/>
                <a:cs typeface="+mn-cs"/>
              </a:defRPr>
            </a:lvl3pPr>
            <a:lvl4pPr marL="598488" indent="-114300" algn="l" defTabSz="914400" rtl="0" eaLnBrk="1" latinLnBrk="0" hangingPunct="1">
              <a:lnSpc>
                <a:spcPct val="90000"/>
              </a:lnSpc>
              <a:spcBef>
                <a:spcPts val="300"/>
              </a:spcBef>
              <a:buClr>
                <a:schemeClr val="accent5"/>
              </a:buClr>
              <a:buFont typeface="Wingdings" pitchFamily="2" charset="2"/>
              <a:buChar char="§"/>
              <a:defRPr sz="1200" kern="1200">
                <a:solidFill>
                  <a:schemeClr val="tx1"/>
                </a:solidFill>
                <a:latin typeface="+mn-lt"/>
                <a:ea typeface="+mn-ea"/>
                <a:cs typeface="+mn-cs"/>
              </a:defRPr>
            </a:lvl4pPr>
            <a:lvl5pPr marL="703263" indent="-96838" algn="l" defTabSz="914400" rtl="0" eaLnBrk="1" latinLnBrk="0" hangingPunct="1">
              <a:lnSpc>
                <a:spcPct val="90000"/>
              </a:lnSpc>
              <a:spcBef>
                <a:spcPts val="300"/>
              </a:spcBef>
              <a:buClr>
                <a:schemeClr val="accent5"/>
              </a:buClr>
              <a:buFont typeface="Wingdings" pitchFamily="2"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914400" eaLnBrk="1" hangingPunct="1">
              <a:lnSpc>
                <a:spcPts val="2800"/>
              </a:lnSpc>
              <a:buClr>
                <a:srgbClr val="1E4164"/>
              </a:buClr>
            </a:pPr>
            <a:r>
              <a:rPr lang="en-US" sz="2800" spc="-50" dirty="0">
                <a:gradFill>
                  <a:gsLst>
                    <a:gs pos="0">
                      <a:schemeClr val="bg1"/>
                    </a:gs>
                    <a:gs pos="100000">
                      <a:schemeClr val="bg1"/>
                    </a:gs>
                  </a:gsLst>
                  <a:lin ang="5400000" scaled="0"/>
                </a:gradFill>
                <a:latin typeface="Arial" panose="020B0604020202020204" pitchFamily="34" charset="0"/>
                <a:ea typeface="+mj-ea"/>
                <a:cs typeface="Arial" panose="020B0604020202020204" pitchFamily="34" charset="0"/>
              </a:rPr>
              <a:t>Automated Fraud Analytics Identifies At-Risk Clients for Non-Payment and Money Laundering </a:t>
            </a:r>
          </a:p>
        </p:txBody>
      </p:sp>
      <p:sp>
        <p:nvSpPr>
          <p:cNvPr id="17" name="Text Placeholder 5"/>
          <p:cNvSpPr txBox="1">
            <a:spLocks/>
          </p:cNvSpPr>
          <p:nvPr/>
        </p:nvSpPr>
        <p:spPr>
          <a:xfrm>
            <a:off x="187249" y="2124039"/>
            <a:ext cx="7262862" cy="290790"/>
          </a:xfrm>
          <a:prstGeom prst="rect">
            <a:avLst/>
          </a:prstGeom>
        </p:spPr>
        <p:txBody>
          <a:bodyPr/>
          <a:lstStyle>
            <a:lvl1pPr marL="173038" indent="-173038" algn="l" defTabSz="914400" rtl="0" eaLnBrk="1" latinLnBrk="0" hangingPunct="1">
              <a:lnSpc>
                <a:spcPct val="90000"/>
              </a:lnSpc>
              <a:spcBef>
                <a:spcPts val="1200"/>
              </a:spcBef>
              <a:buClr>
                <a:srgbClr val="0072C8"/>
              </a:buClr>
              <a:buSzPct val="110000"/>
              <a:buFont typeface="Wingdings" panose="05000000000000000000" pitchFamily="2" charset="2"/>
              <a:buChar char="§"/>
              <a:defRPr lang="en-US" sz="1200" kern="1200" spc="0" baseline="0" dirty="0" smtClean="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Wingdings" panose="05000000000000000000" pitchFamily="2" charset="2"/>
              <a:buChar char="§"/>
              <a:defRPr lang="en-US" sz="1100" kern="1200" spc="0" baseline="0" dirty="0" smtClean="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Wingdings" panose="05000000000000000000" pitchFamily="2" charset="2"/>
              <a:buChar char="§"/>
              <a:defRPr lang="en-US" sz="1050" kern="1200" spc="0" baseline="0" dirty="0" smtClean="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Wingdings" panose="05000000000000000000" pitchFamily="2" charset="2"/>
              <a:buChar char="§"/>
              <a:defRPr lang="en-US" sz="1000" kern="1200" spc="0" baseline="0" dirty="0" smtClean="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Wingdings" panose="05000000000000000000" pitchFamily="2" charset="2"/>
              <a:buChar char="§"/>
              <a:defRPr lang="en-US" sz="1000" kern="1200" spc="0" baseline="0" dirty="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a:solidFill>
                  <a:schemeClr val="bg1"/>
                </a:solidFill>
              </a:rPr>
              <a:t>Advanced Analytics |  Data Visualization  |  Solution Architecture</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476" y="381626"/>
            <a:ext cx="822960" cy="214480"/>
          </a:xfrm>
          <a:prstGeom prst="rect">
            <a:avLst/>
          </a:prstGeom>
          <a:noFill/>
          <a:ln>
            <a:noFill/>
          </a:ln>
        </p:spPr>
      </p:pic>
    </p:spTree>
    <p:extLst>
      <p:ext uri="{BB962C8B-B14F-4D97-AF65-F5344CB8AC3E}">
        <p14:creationId xmlns:p14="http://schemas.microsoft.com/office/powerpoint/2010/main" val="408223386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75F27FC-2030-49A3-A65D-FEDF07F8654F}"/>
              </a:ext>
            </a:extLst>
          </p:cNvPr>
          <p:cNvSpPr>
            <a:spLocks noGrp="1"/>
          </p:cNvSpPr>
          <p:nvPr>
            <p:ph type="title"/>
          </p:nvPr>
        </p:nvSpPr>
        <p:spPr>
          <a:xfrm>
            <a:off x="457201" y="975885"/>
            <a:ext cx="6211799" cy="457094"/>
          </a:xfrm>
        </p:spPr>
        <p:txBody>
          <a:bodyPr/>
          <a:lstStyle/>
          <a:p>
            <a:pPr>
              <a:lnSpc>
                <a:spcPct val="100000"/>
              </a:lnSpc>
              <a:spcBef>
                <a:spcPts val="0"/>
              </a:spcBef>
            </a:pPr>
            <a:r>
              <a:rPr lang="en-US" sz="2400" b="0" dirty="0">
                <a:solidFill>
                  <a:schemeClr val="accent2"/>
                </a:solidFill>
                <a:cs typeface="Segoe UI"/>
              </a:rPr>
              <a:t>Our Core Values</a:t>
            </a:r>
            <a:r>
              <a:rPr lang="en-US" sz="2800" b="0" dirty="0">
                <a:solidFill>
                  <a:schemeClr val="accent2"/>
                </a:solidFill>
                <a:cs typeface="Segoe UI"/>
              </a:rPr>
              <a:t/>
            </a:r>
            <a:br>
              <a:rPr lang="en-US" sz="2800" b="0" dirty="0">
                <a:solidFill>
                  <a:schemeClr val="accent2"/>
                </a:solidFill>
                <a:cs typeface="Segoe UI"/>
              </a:rPr>
            </a:br>
            <a:r>
              <a:rPr lang="en-US" sz="3600" b="0" dirty="0">
                <a:solidFill>
                  <a:schemeClr val="accent2"/>
                </a:solidFill>
                <a:cs typeface="Segoe UI"/>
              </a:rPr>
              <a:t>   </a:t>
            </a:r>
            <a:endParaRPr lang="en-US" sz="3600" b="0" dirty="0">
              <a:solidFill>
                <a:schemeClr val="accent2"/>
              </a:solidFill>
            </a:endParaRPr>
          </a:p>
        </p:txBody>
      </p:sp>
      <p:sp>
        <p:nvSpPr>
          <p:cNvPr id="9" name="Rectangle 8"/>
          <p:cNvSpPr/>
          <p:nvPr/>
        </p:nvSpPr>
        <p:spPr>
          <a:xfrm>
            <a:off x="457201" y="2592355"/>
            <a:ext cx="1558559" cy="682688"/>
          </a:xfrm>
          <a:prstGeom prst="rect">
            <a:avLst/>
          </a:prstGeom>
        </p:spPr>
        <p:txBody>
          <a:bodyPr wrap="square" lIns="0" tIns="0" rIns="0">
            <a:noAutofit/>
          </a:bodyPr>
          <a:lstStyle/>
          <a:p>
            <a:pPr>
              <a:spcAft>
                <a:spcPts val="600"/>
              </a:spcAft>
            </a:pPr>
            <a:r>
              <a:rPr lang="en-US" sz="1200" b="1"/>
              <a:t>Do what is right, always</a:t>
            </a:r>
            <a:r>
              <a:rPr lang="en-US" sz="1200" b="1">
                <a:solidFill>
                  <a:schemeClr val="accent6"/>
                </a:solidFill>
              </a:rPr>
              <a:t>.</a:t>
            </a:r>
            <a:endParaRPr lang="en-GB" sz="1200" b="1">
              <a:solidFill>
                <a:schemeClr val="accent6"/>
              </a:solidFill>
            </a:endParaRPr>
          </a:p>
        </p:txBody>
      </p:sp>
      <p:sp>
        <p:nvSpPr>
          <p:cNvPr id="10" name="Rectangle 9"/>
          <p:cNvSpPr/>
          <p:nvPr/>
        </p:nvSpPr>
        <p:spPr>
          <a:xfrm>
            <a:off x="2201162" y="2592355"/>
            <a:ext cx="1459205" cy="682688"/>
          </a:xfrm>
          <a:prstGeom prst="rect">
            <a:avLst/>
          </a:prstGeom>
        </p:spPr>
        <p:txBody>
          <a:bodyPr wrap="square" lIns="0" tIns="0" rIns="0">
            <a:noAutofit/>
          </a:bodyPr>
          <a:lstStyle/>
          <a:p>
            <a:pPr>
              <a:spcAft>
                <a:spcPts val="600"/>
              </a:spcAft>
            </a:pPr>
            <a:r>
              <a:rPr lang="en-US" sz="1200" b="1"/>
              <a:t>Drive connection and teamwork</a:t>
            </a:r>
            <a:r>
              <a:rPr lang="en-US" sz="1200" b="1">
                <a:solidFill>
                  <a:schemeClr val="accent6"/>
                </a:solidFill>
              </a:rPr>
              <a:t>.</a:t>
            </a:r>
            <a:endParaRPr lang="en-GB" sz="1200" b="1">
              <a:solidFill>
                <a:schemeClr val="accent6"/>
              </a:solidFill>
            </a:endParaRPr>
          </a:p>
        </p:txBody>
      </p:sp>
      <p:sp>
        <p:nvSpPr>
          <p:cNvPr id="12" name="Rectangle 11"/>
          <p:cNvSpPr/>
          <p:nvPr/>
        </p:nvSpPr>
        <p:spPr>
          <a:xfrm>
            <a:off x="3945121" y="2592355"/>
            <a:ext cx="1558559" cy="682688"/>
          </a:xfrm>
          <a:prstGeom prst="rect">
            <a:avLst/>
          </a:prstGeom>
        </p:spPr>
        <p:txBody>
          <a:bodyPr wrap="square" lIns="0" tIns="0" rIns="0">
            <a:noAutofit/>
          </a:bodyPr>
          <a:lstStyle/>
          <a:p>
            <a:pPr>
              <a:spcAft>
                <a:spcPts val="600"/>
              </a:spcAft>
            </a:pPr>
            <a:r>
              <a:rPr lang="en-US" sz="1200" b="1"/>
              <a:t>Take ownership.</a:t>
            </a:r>
            <a:br>
              <a:rPr lang="en-US" sz="1200" b="1"/>
            </a:br>
            <a:r>
              <a:rPr lang="en-US" sz="1200" b="1"/>
              <a:t>Get it done.</a:t>
            </a:r>
            <a:endParaRPr lang="en-GB" sz="1200" b="1"/>
          </a:p>
        </p:txBody>
      </p:sp>
      <p:sp>
        <p:nvSpPr>
          <p:cNvPr id="13" name="Rectangle 12"/>
          <p:cNvSpPr/>
          <p:nvPr/>
        </p:nvSpPr>
        <p:spPr>
          <a:xfrm>
            <a:off x="5689082" y="2592355"/>
            <a:ext cx="1397519" cy="682688"/>
          </a:xfrm>
          <a:prstGeom prst="rect">
            <a:avLst/>
          </a:prstGeom>
        </p:spPr>
        <p:txBody>
          <a:bodyPr wrap="square" lIns="0" tIns="0" rIns="0">
            <a:noAutofit/>
          </a:bodyPr>
          <a:lstStyle/>
          <a:p>
            <a:pPr>
              <a:spcAft>
                <a:spcPts val="600"/>
              </a:spcAft>
            </a:pPr>
            <a:r>
              <a:rPr lang="en-US" sz="1200" b="1"/>
              <a:t>Inspire passion and adventure.</a:t>
            </a:r>
            <a:endParaRPr lang="en-GB" sz="1200" b="1"/>
          </a:p>
        </p:txBody>
      </p:sp>
      <p:sp>
        <p:nvSpPr>
          <p:cNvPr id="14" name="Rectangle 13"/>
          <p:cNvSpPr/>
          <p:nvPr/>
        </p:nvSpPr>
        <p:spPr>
          <a:xfrm>
            <a:off x="7433042" y="2592355"/>
            <a:ext cx="1253759" cy="682688"/>
          </a:xfrm>
          <a:prstGeom prst="rect">
            <a:avLst/>
          </a:prstGeom>
        </p:spPr>
        <p:txBody>
          <a:bodyPr wrap="square" lIns="0" tIns="0" rIns="0">
            <a:noAutofit/>
          </a:bodyPr>
          <a:lstStyle/>
          <a:p>
            <a:pPr>
              <a:spcAft>
                <a:spcPts val="600"/>
              </a:spcAft>
            </a:pPr>
            <a:r>
              <a:rPr lang="en-US" sz="1200" b="1"/>
              <a:t>Focus on outcomes</a:t>
            </a:r>
            <a:r>
              <a:rPr lang="en-US" sz="1200" b="1">
                <a:solidFill>
                  <a:schemeClr val="accent6"/>
                </a:solidFill>
              </a:rPr>
              <a:t>.</a:t>
            </a:r>
            <a:endParaRPr lang="en-GB" sz="1200" b="1">
              <a:solidFill>
                <a:schemeClr val="accent6"/>
              </a:solidFill>
            </a:endParaRPr>
          </a:p>
        </p:txBody>
      </p:sp>
      <p:sp>
        <p:nvSpPr>
          <p:cNvPr id="15" name="Rectangle 14"/>
          <p:cNvSpPr/>
          <p:nvPr/>
        </p:nvSpPr>
        <p:spPr>
          <a:xfrm>
            <a:off x="457201" y="3742918"/>
            <a:ext cx="1558559" cy="682688"/>
          </a:xfrm>
          <a:prstGeom prst="rect">
            <a:avLst/>
          </a:prstGeom>
        </p:spPr>
        <p:txBody>
          <a:bodyPr wrap="square" lIns="0" tIns="0" rIns="0">
            <a:noAutofit/>
          </a:bodyPr>
          <a:lstStyle/>
          <a:p>
            <a:pPr>
              <a:spcAft>
                <a:spcPts val="600"/>
              </a:spcAft>
            </a:pPr>
            <a:r>
              <a:rPr lang="en-US" sz="1200" b="1"/>
              <a:t>Celebrate </a:t>
            </a:r>
            <a:br>
              <a:rPr lang="en-US" sz="1200" b="1"/>
            </a:br>
            <a:r>
              <a:rPr lang="en-US" sz="1200" b="1"/>
              <a:t>authenticity</a:t>
            </a:r>
            <a:r>
              <a:rPr lang="en-US" sz="1200" b="1">
                <a:solidFill>
                  <a:schemeClr val="accent6"/>
                </a:solidFill>
              </a:rPr>
              <a:t>.</a:t>
            </a:r>
            <a:endParaRPr lang="en-GB" sz="1200" b="1">
              <a:solidFill>
                <a:schemeClr val="accent6"/>
              </a:solidFill>
            </a:endParaRPr>
          </a:p>
        </p:txBody>
      </p:sp>
      <p:sp>
        <p:nvSpPr>
          <p:cNvPr id="16" name="Rectangle 15"/>
          <p:cNvSpPr/>
          <p:nvPr/>
        </p:nvSpPr>
        <p:spPr>
          <a:xfrm>
            <a:off x="2201161" y="3742918"/>
            <a:ext cx="1558559" cy="682688"/>
          </a:xfrm>
          <a:prstGeom prst="rect">
            <a:avLst/>
          </a:prstGeom>
        </p:spPr>
        <p:txBody>
          <a:bodyPr wrap="square" lIns="0" tIns="0" rIns="0">
            <a:noAutofit/>
          </a:bodyPr>
          <a:lstStyle/>
          <a:p>
            <a:pPr>
              <a:spcAft>
                <a:spcPts val="600"/>
              </a:spcAft>
            </a:pPr>
            <a:r>
              <a:rPr lang="en-US" sz="1200" b="1"/>
              <a:t>Fuel growth and innovation</a:t>
            </a:r>
            <a:r>
              <a:rPr lang="en-US" sz="1200" b="1">
                <a:solidFill>
                  <a:schemeClr val="accent6"/>
                </a:solidFill>
              </a:rPr>
              <a:t>.</a:t>
            </a:r>
            <a:endParaRPr lang="en-GB" sz="1200" b="1">
              <a:solidFill>
                <a:schemeClr val="accent6"/>
              </a:solidFill>
            </a:endParaRPr>
          </a:p>
        </p:txBody>
      </p:sp>
      <p:sp>
        <p:nvSpPr>
          <p:cNvPr id="17" name="Rectangle 16"/>
          <p:cNvSpPr/>
          <p:nvPr/>
        </p:nvSpPr>
        <p:spPr>
          <a:xfrm>
            <a:off x="3945121" y="3742918"/>
            <a:ext cx="1558559" cy="682688"/>
          </a:xfrm>
          <a:prstGeom prst="rect">
            <a:avLst/>
          </a:prstGeom>
        </p:spPr>
        <p:txBody>
          <a:bodyPr wrap="square" lIns="0" tIns="0" rIns="0">
            <a:noAutofit/>
          </a:bodyPr>
          <a:lstStyle/>
          <a:p>
            <a:pPr>
              <a:spcAft>
                <a:spcPts val="600"/>
              </a:spcAft>
            </a:pPr>
            <a:r>
              <a:rPr lang="en-US" sz="1200" b="1"/>
              <a:t>Stay humble and curious</a:t>
            </a:r>
            <a:r>
              <a:rPr lang="en-US" sz="1200" b="1">
                <a:solidFill>
                  <a:schemeClr val="accent6"/>
                </a:solidFill>
              </a:rPr>
              <a:t>.</a:t>
            </a:r>
            <a:endParaRPr lang="en-GB" sz="1200" b="1">
              <a:solidFill>
                <a:schemeClr val="accent6"/>
              </a:solidFill>
            </a:endParaRPr>
          </a:p>
        </p:txBody>
      </p:sp>
      <p:sp>
        <p:nvSpPr>
          <p:cNvPr id="18" name="Rectangle 17"/>
          <p:cNvSpPr/>
          <p:nvPr/>
        </p:nvSpPr>
        <p:spPr>
          <a:xfrm>
            <a:off x="5689082" y="3742918"/>
            <a:ext cx="1283219" cy="682688"/>
          </a:xfrm>
          <a:prstGeom prst="rect">
            <a:avLst/>
          </a:prstGeom>
        </p:spPr>
        <p:txBody>
          <a:bodyPr wrap="square" lIns="0" tIns="0" rIns="0">
            <a:noAutofit/>
          </a:bodyPr>
          <a:lstStyle/>
          <a:p>
            <a:pPr>
              <a:spcAft>
                <a:spcPts val="600"/>
              </a:spcAft>
            </a:pPr>
            <a:r>
              <a:rPr lang="en-US" sz="1200" b="1"/>
              <a:t>Build and shape a better future.</a:t>
            </a:r>
            <a:endParaRPr lang="en-GB" sz="1200" b="1"/>
          </a:p>
        </p:txBody>
      </p:sp>
      <p:sp>
        <p:nvSpPr>
          <p:cNvPr id="19" name="Rectangle 18"/>
          <p:cNvSpPr/>
          <p:nvPr/>
        </p:nvSpPr>
        <p:spPr>
          <a:xfrm>
            <a:off x="7433042" y="3742918"/>
            <a:ext cx="1253759" cy="682688"/>
          </a:xfrm>
          <a:prstGeom prst="rect">
            <a:avLst/>
          </a:prstGeom>
        </p:spPr>
        <p:txBody>
          <a:bodyPr wrap="square" lIns="0" tIns="0" rIns="0">
            <a:noAutofit/>
          </a:bodyPr>
          <a:lstStyle/>
          <a:p>
            <a:pPr>
              <a:spcAft>
                <a:spcPts val="600"/>
              </a:spcAft>
            </a:pPr>
            <a:r>
              <a:rPr lang="en-US" sz="1200" b="1"/>
              <a:t>Smile.</a:t>
            </a:r>
            <a:endParaRPr lang="en-GB" sz="1200" b="1"/>
          </a:p>
        </p:txBody>
      </p:sp>
      <p:sp>
        <p:nvSpPr>
          <p:cNvPr id="51" name="Freeform 38"/>
          <p:cNvSpPr>
            <a:spLocks/>
          </p:cNvSpPr>
          <p:nvPr/>
        </p:nvSpPr>
        <p:spPr bwMode="auto">
          <a:xfrm>
            <a:off x="9750425" y="4598989"/>
            <a:ext cx="623888" cy="555625"/>
          </a:xfrm>
          <a:custGeom>
            <a:avLst/>
            <a:gdLst>
              <a:gd name="T0" fmla="*/ 59 w 787"/>
              <a:gd name="T1" fmla="*/ 62 h 701"/>
              <a:gd name="T2" fmla="*/ 75 w 787"/>
              <a:gd name="T3" fmla="*/ 47 h 701"/>
              <a:gd name="T4" fmla="*/ 108 w 787"/>
              <a:gd name="T5" fmla="*/ 24 h 701"/>
              <a:gd name="T6" fmla="*/ 145 w 787"/>
              <a:gd name="T7" fmla="*/ 9 h 701"/>
              <a:gd name="T8" fmla="*/ 183 w 787"/>
              <a:gd name="T9" fmla="*/ 2 h 701"/>
              <a:gd name="T10" fmla="*/ 221 w 787"/>
              <a:gd name="T11" fmla="*/ 2 h 701"/>
              <a:gd name="T12" fmla="*/ 259 w 787"/>
              <a:gd name="T13" fmla="*/ 9 h 701"/>
              <a:gd name="T14" fmla="*/ 296 w 787"/>
              <a:gd name="T15" fmla="*/ 24 h 701"/>
              <a:gd name="T16" fmla="*/ 330 w 787"/>
              <a:gd name="T17" fmla="*/ 47 h 701"/>
              <a:gd name="T18" fmla="*/ 393 w 787"/>
              <a:gd name="T19" fmla="*/ 111 h 701"/>
              <a:gd name="T20" fmla="*/ 442 w 787"/>
              <a:gd name="T21" fmla="*/ 62 h 701"/>
              <a:gd name="T22" fmla="*/ 473 w 787"/>
              <a:gd name="T23" fmla="*/ 34 h 701"/>
              <a:gd name="T24" fmla="*/ 509 w 787"/>
              <a:gd name="T25" fmla="*/ 15 h 701"/>
              <a:gd name="T26" fmla="*/ 545 w 787"/>
              <a:gd name="T27" fmla="*/ 4 h 701"/>
              <a:gd name="T28" fmla="*/ 585 w 787"/>
              <a:gd name="T29" fmla="*/ 0 h 701"/>
              <a:gd name="T30" fmla="*/ 623 w 787"/>
              <a:gd name="T31" fmla="*/ 4 h 701"/>
              <a:gd name="T32" fmla="*/ 660 w 787"/>
              <a:gd name="T33" fmla="*/ 15 h 701"/>
              <a:gd name="T34" fmla="*/ 695 w 787"/>
              <a:gd name="T35" fmla="*/ 34 h 701"/>
              <a:gd name="T36" fmla="*/ 728 w 787"/>
              <a:gd name="T37" fmla="*/ 62 h 701"/>
              <a:gd name="T38" fmla="*/ 742 w 787"/>
              <a:gd name="T39" fmla="*/ 77 h 701"/>
              <a:gd name="T40" fmla="*/ 763 w 787"/>
              <a:gd name="T41" fmla="*/ 112 h 701"/>
              <a:gd name="T42" fmla="*/ 778 w 787"/>
              <a:gd name="T43" fmla="*/ 149 h 701"/>
              <a:gd name="T44" fmla="*/ 785 w 787"/>
              <a:gd name="T45" fmla="*/ 188 h 701"/>
              <a:gd name="T46" fmla="*/ 785 w 787"/>
              <a:gd name="T47" fmla="*/ 229 h 701"/>
              <a:gd name="T48" fmla="*/ 778 w 787"/>
              <a:gd name="T49" fmla="*/ 268 h 701"/>
              <a:gd name="T50" fmla="*/ 763 w 787"/>
              <a:gd name="T51" fmla="*/ 306 h 701"/>
              <a:gd name="T52" fmla="*/ 742 w 787"/>
              <a:gd name="T53" fmla="*/ 340 h 701"/>
              <a:gd name="T54" fmla="*/ 679 w 787"/>
              <a:gd name="T55" fmla="*/ 405 h 701"/>
              <a:gd name="T56" fmla="*/ 59 w 787"/>
              <a:gd name="T57" fmla="*/ 356 h 701"/>
              <a:gd name="T58" fmla="*/ 45 w 787"/>
              <a:gd name="T59" fmla="*/ 340 h 701"/>
              <a:gd name="T60" fmla="*/ 23 w 787"/>
              <a:gd name="T61" fmla="*/ 306 h 701"/>
              <a:gd name="T62" fmla="*/ 8 w 787"/>
              <a:gd name="T63" fmla="*/ 268 h 701"/>
              <a:gd name="T64" fmla="*/ 0 w 787"/>
              <a:gd name="T65" fmla="*/ 229 h 701"/>
              <a:gd name="T66" fmla="*/ 0 w 787"/>
              <a:gd name="T67" fmla="*/ 188 h 701"/>
              <a:gd name="T68" fmla="*/ 8 w 787"/>
              <a:gd name="T69" fmla="*/ 149 h 701"/>
              <a:gd name="T70" fmla="*/ 23 w 787"/>
              <a:gd name="T71" fmla="*/ 112 h 701"/>
              <a:gd name="T72" fmla="*/ 45 w 787"/>
              <a:gd name="T73" fmla="*/ 77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7" h="701">
                <a:moveTo>
                  <a:pt x="59" y="62"/>
                </a:moveTo>
                <a:lnTo>
                  <a:pt x="59" y="62"/>
                </a:lnTo>
                <a:lnTo>
                  <a:pt x="59" y="62"/>
                </a:lnTo>
                <a:lnTo>
                  <a:pt x="75" y="47"/>
                </a:lnTo>
                <a:lnTo>
                  <a:pt x="91" y="34"/>
                </a:lnTo>
                <a:lnTo>
                  <a:pt x="108" y="24"/>
                </a:lnTo>
                <a:lnTo>
                  <a:pt x="126" y="15"/>
                </a:lnTo>
                <a:lnTo>
                  <a:pt x="145" y="9"/>
                </a:lnTo>
                <a:lnTo>
                  <a:pt x="164" y="4"/>
                </a:lnTo>
                <a:lnTo>
                  <a:pt x="183" y="2"/>
                </a:lnTo>
                <a:lnTo>
                  <a:pt x="202" y="0"/>
                </a:lnTo>
                <a:lnTo>
                  <a:pt x="221" y="2"/>
                </a:lnTo>
                <a:lnTo>
                  <a:pt x="241" y="4"/>
                </a:lnTo>
                <a:lnTo>
                  <a:pt x="259" y="9"/>
                </a:lnTo>
                <a:lnTo>
                  <a:pt x="278" y="15"/>
                </a:lnTo>
                <a:lnTo>
                  <a:pt x="296" y="24"/>
                </a:lnTo>
                <a:lnTo>
                  <a:pt x="314" y="34"/>
                </a:lnTo>
                <a:lnTo>
                  <a:pt x="330" y="47"/>
                </a:lnTo>
                <a:lnTo>
                  <a:pt x="345" y="62"/>
                </a:lnTo>
                <a:lnTo>
                  <a:pt x="393" y="111"/>
                </a:lnTo>
                <a:lnTo>
                  <a:pt x="442" y="62"/>
                </a:lnTo>
                <a:lnTo>
                  <a:pt x="442" y="62"/>
                </a:lnTo>
                <a:lnTo>
                  <a:pt x="457" y="47"/>
                </a:lnTo>
                <a:lnTo>
                  <a:pt x="473" y="34"/>
                </a:lnTo>
                <a:lnTo>
                  <a:pt x="491" y="24"/>
                </a:lnTo>
                <a:lnTo>
                  <a:pt x="509" y="15"/>
                </a:lnTo>
                <a:lnTo>
                  <a:pt x="526" y="9"/>
                </a:lnTo>
                <a:lnTo>
                  <a:pt x="545" y="4"/>
                </a:lnTo>
                <a:lnTo>
                  <a:pt x="564" y="2"/>
                </a:lnTo>
                <a:lnTo>
                  <a:pt x="585" y="0"/>
                </a:lnTo>
                <a:lnTo>
                  <a:pt x="604" y="2"/>
                </a:lnTo>
                <a:lnTo>
                  <a:pt x="623" y="4"/>
                </a:lnTo>
                <a:lnTo>
                  <a:pt x="642" y="9"/>
                </a:lnTo>
                <a:lnTo>
                  <a:pt x="660" y="15"/>
                </a:lnTo>
                <a:lnTo>
                  <a:pt x="679" y="24"/>
                </a:lnTo>
                <a:lnTo>
                  <a:pt x="695" y="34"/>
                </a:lnTo>
                <a:lnTo>
                  <a:pt x="712" y="47"/>
                </a:lnTo>
                <a:lnTo>
                  <a:pt x="728" y="62"/>
                </a:lnTo>
                <a:lnTo>
                  <a:pt x="728" y="62"/>
                </a:lnTo>
                <a:lnTo>
                  <a:pt x="742" y="77"/>
                </a:lnTo>
                <a:lnTo>
                  <a:pt x="754" y="94"/>
                </a:lnTo>
                <a:lnTo>
                  <a:pt x="763" y="112"/>
                </a:lnTo>
                <a:lnTo>
                  <a:pt x="772" y="130"/>
                </a:lnTo>
                <a:lnTo>
                  <a:pt x="778" y="149"/>
                </a:lnTo>
                <a:lnTo>
                  <a:pt x="783" y="169"/>
                </a:lnTo>
                <a:lnTo>
                  <a:pt x="785" y="188"/>
                </a:lnTo>
                <a:lnTo>
                  <a:pt x="787" y="209"/>
                </a:lnTo>
                <a:lnTo>
                  <a:pt x="785" y="229"/>
                </a:lnTo>
                <a:lnTo>
                  <a:pt x="783" y="248"/>
                </a:lnTo>
                <a:lnTo>
                  <a:pt x="778" y="268"/>
                </a:lnTo>
                <a:lnTo>
                  <a:pt x="772" y="287"/>
                </a:lnTo>
                <a:lnTo>
                  <a:pt x="763" y="306"/>
                </a:lnTo>
                <a:lnTo>
                  <a:pt x="754" y="323"/>
                </a:lnTo>
                <a:lnTo>
                  <a:pt x="742" y="340"/>
                </a:lnTo>
                <a:lnTo>
                  <a:pt x="728" y="356"/>
                </a:lnTo>
                <a:lnTo>
                  <a:pt x="679" y="405"/>
                </a:lnTo>
                <a:lnTo>
                  <a:pt x="393" y="701"/>
                </a:lnTo>
                <a:lnTo>
                  <a:pt x="59" y="356"/>
                </a:lnTo>
                <a:lnTo>
                  <a:pt x="59" y="356"/>
                </a:lnTo>
                <a:lnTo>
                  <a:pt x="45" y="340"/>
                </a:lnTo>
                <a:lnTo>
                  <a:pt x="33" y="323"/>
                </a:lnTo>
                <a:lnTo>
                  <a:pt x="23" y="306"/>
                </a:lnTo>
                <a:lnTo>
                  <a:pt x="15" y="287"/>
                </a:lnTo>
                <a:lnTo>
                  <a:pt x="8" y="268"/>
                </a:lnTo>
                <a:lnTo>
                  <a:pt x="4" y="248"/>
                </a:lnTo>
                <a:lnTo>
                  <a:pt x="0" y="229"/>
                </a:lnTo>
                <a:lnTo>
                  <a:pt x="0" y="209"/>
                </a:lnTo>
                <a:lnTo>
                  <a:pt x="0" y="188"/>
                </a:lnTo>
                <a:lnTo>
                  <a:pt x="4" y="169"/>
                </a:lnTo>
                <a:lnTo>
                  <a:pt x="8" y="149"/>
                </a:lnTo>
                <a:lnTo>
                  <a:pt x="15" y="130"/>
                </a:lnTo>
                <a:lnTo>
                  <a:pt x="23" y="112"/>
                </a:lnTo>
                <a:lnTo>
                  <a:pt x="33" y="94"/>
                </a:lnTo>
                <a:lnTo>
                  <a:pt x="45" y="77"/>
                </a:lnTo>
                <a:lnTo>
                  <a:pt x="59" y="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5"/>
          <p:cNvSpPr>
            <a:spLocks noChangeAspect="1"/>
          </p:cNvSpPr>
          <p:nvPr/>
        </p:nvSpPr>
        <p:spPr bwMode="auto">
          <a:xfrm flipH="1" flipV="1">
            <a:off x="6248400" y="0"/>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036" y="1845471"/>
            <a:ext cx="685725" cy="68638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64873" y="1846130"/>
            <a:ext cx="685724" cy="68572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78019" y="1845472"/>
            <a:ext cx="685724" cy="68638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22358" y="1846130"/>
            <a:ext cx="685724" cy="6857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79326" y="1846130"/>
            <a:ext cx="685724" cy="68572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5593" y="3001810"/>
            <a:ext cx="685725" cy="685725"/>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66686" y="3019547"/>
            <a:ext cx="668629" cy="667988"/>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15654" y="3039447"/>
            <a:ext cx="648088" cy="64808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89082" y="3069128"/>
            <a:ext cx="619000" cy="61840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76888" y="3069128"/>
            <a:ext cx="619000" cy="618407"/>
          </a:xfrm>
          <a:prstGeom prst="rect">
            <a:avLst/>
          </a:prstGeom>
        </p:spPr>
      </p:pic>
    </p:spTree>
    <p:extLst>
      <p:ext uri="{BB962C8B-B14F-4D97-AF65-F5344CB8AC3E}">
        <p14:creationId xmlns:p14="http://schemas.microsoft.com/office/powerpoint/2010/main" val="416056264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7000" contrast="21000"/>
                    </a14:imgEffect>
                  </a14:imgLayer>
                </a14:imgProps>
              </a:ext>
              <a:ext uri="{28A0092B-C50C-407E-A947-70E740481C1C}">
                <a14:useLocalDpi xmlns:a14="http://schemas.microsoft.com/office/drawing/2010/main" val="0"/>
              </a:ext>
            </a:extLst>
          </a:blip>
          <a:stretch>
            <a:fillRect/>
          </a:stretch>
        </p:blipFill>
        <p:spPr>
          <a:xfrm>
            <a:off x="0" y="-909"/>
            <a:ext cx="9144000" cy="4695824"/>
          </a:xfrm>
          <a:prstGeom prst="rect">
            <a:avLst/>
          </a:prstGeom>
        </p:spPr>
      </p:pic>
      <p:sp>
        <p:nvSpPr>
          <p:cNvPr id="14" name="Rectangle 13"/>
          <p:cNvSpPr/>
          <p:nvPr/>
        </p:nvSpPr>
        <p:spPr>
          <a:xfrm>
            <a:off x="0" y="2503685"/>
            <a:ext cx="9144000" cy="264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algn="ctr"/>
            <a:r>
              <a:rPr lang="en-US" sz="2400" dirty="0">
                <a:gradFill>
                  <a:gsLst>
                    <a:gs pos="0">
                      <a:srgbClr val="FFFFFF"/>
                    </a:gs>
                    <a:gs pos="98000">
                      <a:srgbClr val="FFFFFF"/>
                    </a:gs>
                  </a:gsLst>
                  <a:lin ang="5400000" scaled="0"/>
                </a:gradFill>
                <a:ea typeface="Segoe UI Black" panose="020B0A02040204020203" pitchFamily="34" charset="0"/>
                <a:cs typeface="Segoe UI Black" panose="020B0A02040204020203" pitchFamily="34" charset="0"/>
              </a:rPr>
              <a:t>b</a:t>
            </a:r>
          </a:p>
        </p:txBody>
      </p:sp>
      <p:sp>
        <p:nvSpPr>
          <p:cNvPr id="3" name="Title 2"/>
          <p:cNvSpPr>
            <a:spLocks noGrp="1"/>
          </p:cNvSpPr>
          <p:nvPr>
            <p:ph type="ctrTitle"/>
          </p:nvPr>
        </p:nvSpPr>
        <p:spPr>
          <a:xfrm>
            <a:off x="373684" y="869980"/>
            <a:ext cx="5249449" cy="1077218"/>
          </a:xfrm>
        </p:spPr>
        <p:txBody>
          <a:bodyPr/>
          <a:lstStyle/>
          <a:p>
            <a:r>
              <a:rPr lang="en-US" dirty="0"/>
              <a:t>Development of a Rogue Trading Detection System for a Tier 1 Investment Bank</a:t>
            </a:r>
          </a:p>
        </p:txBody>
      </p:sp>
      <p:sp>
        <p:nvSpPr>
          <p:cNvPr id="6" name="Text Placeholder 5"/>
          <p:cNvSpPr>
            <a:spLocks noGrp="1"/>
          </p:cNvSpPr>
          <p:nvPr>
            <p:ph type="subTitle" idx="1"/>
          </p:nvPr>
        </p:nvSpPr>
        <p:spPr>
          <a:xfrm>
            <a:off x="383192" y="2011771"/>
            <a:ext cx="5239941" cy="203133"/>
          </a:xfrm>
        </p:spPr>
        <p:txBody>
          <a:bodyPr/>
          <a:lstStyle/>
          <a:p>
            <a:r>
              <a:rPr lang="en-US" sz="1050" b="1" dirty="0"/>
              <a:t>Information Management |  Advanced Analytics |  Custom Development</a:t>
            </a:r>
          </a:p>
        </p:txBody>
      </p:sp>
      <p:graphicFrame>
        <p:nvGraphicFramePr>
          <p:cNvPr id="7" name="Table 6"/>
          <p:cNvGraphicFramePr>
            <a:graphicFrameLocks noGrp="1"/>
          </p:cNvGraphicFramePr>
          <p:nvPr>
            <p:extLst>
              <p:ext uri="{D42A27DB-BD31-4B8C-83A1-F6EECF244321}">
                <p14:modId xmlns:p14="http://schemas.microsoft.com/office/powerpoint/2010/main" val="10339609"/>
              </p:ext>
            </p:extLst>
          </p:nvPr>
        </p:nvGraphicFramePr>
        <p:xfrm>
          <a:off x="368953" y="2711761"/>
          <a:ext cx="2560320" cy="2099310"/>
        </p:xfrm>
        <a:graphic>
          <a:graphicData uri="http://schemas.openxmlformats.org/drawingml/2006/table">
            <a:tbl>
              <a:tblPr firstRow="1" bandRow="1"/>
              <a:tblGrid>
                <a:gridCol w="2560320">
                  <a:extLst>
                    <a:ext uri="{9D8B030D-6E8A-4147-A177-3AD203B41FA5}">
                      <a16:colId xmlns:a16="http://schemas.microsoft.com/office/drawing/2014/main" xmlns="" val="20000"/>
                    </a:ext>
                  </a:extLst>
                </a:gridCol>
              </a:tblGrid>
              <a:tr h="205740">
                <a:tc>
                  <a:txBody>
                    <a:bodyPr/>
                    <a:lstStyle>
                      <a:lvl1pPr marL="0" algn="l" defTabSz="914363" rtl="0" eaLnBrk="1" latinLnBrk="0" hangingPunct="1">
                        <a:defRPr sz="1800" b="1" kern="1200">
                          <a:solidFill>
                            <a:schemeClr val="lt1"/>
                          </a:solidFill>
                          <a:latin typeface="Arial"/>
                        </a:defRPr>
                      </a:lvl1pPr>
                      <a:lvl2pPr marL="457182" algn="l" defTabSz="914363" rtl="0" eaLnBrk="1" latinLnBrk="0" hangingPunct="1">
                        <a:defRPr sz="1800" b="1" kern="1200">
                          <a:solidFill>
                            <a:schemeClr val="lt1"/>
                          </a:solidFill>
                          <a:latin typeface="Arial"/>
                        </a:defRPr>
                      </a:lvl2pPr>
                      <a:lvl3pPr marL="914363" algn="l" defTabSz="914363" rtl="0" eaLnBrk="1" latinLnBrk="0" hangingPunct="1">
                        <a:defRPr sz="1800" b="1" kern="1200">
                          <a:solidFill>
                            <a:schemeClr val="lt1"/>
                          </a:solidFill>
                          <a:latin typeface="Arial"/>
                        </a:defRPr>
                      </a:lvl3pPr>
                      <a:lvl4pPr marL="1371545" algn="l" defTabSz="914363" rtl="0" eaLnBrk="1" latinLnBrk="0" hangingPunct="1">
                        <a:defRPr sz="1800" b="1" kern="1200">
                          <a:solidFill>
                            <a:schemeClr val="lt1"/>
                          </a:solidFill>
                          <a:latin typeface="Arial"/>
                        </a:defRPr>
                      </a:lvl4pPr>
                      <a:lvl5pPr marL="1828727" algn="l" defTabSz="914363" rtl="0" eaLnBrk="1" latinLnBrk="0" hangingPunct="1">
                        <a:defRPr sz="1800" b="1" kern="1200">
                          <a:solidFill>
                            <a:schemeClr val="lt1"/>
                          </a:solidFill>
                          <a:latin typeface="Arial"/>
                        </a:defRPr>
                      </a:lvl5pPr>
                      <a:lvl6pPr marL="2285909" algn="l" defTabSz="914363" rtl="0" eaLnBrk="1" latinLnBrk="0" hangingPunct="1">
                        <a:defRPr sz="1800" b="1" kern="1200">
                          <a:solidFill>
                            <a:schemeClr val="lt1"/>
                          </a:solidFill>
                          <a:latin typeface="Arial"/>
                        </a:defRPr>
                      </a:lvl6pPr>
                      <a:lvl7pPr marL="2743090" algn="l" defTabSz="914363" rtl="0" eaLnBrk="1" latinLnBrk="0" hangingPunct="1">
                        <a:defRPr sz="1800" b="1" kern="1200">
                          <a:solidFill>
                            <a:schemeClr val="lt1"/>
                          </a:solidFill>
                          <a:latin typeface="Arial"/>
                        </a:defRPr>
                      </a:lvl7pPr>
                      <a:lvl8pPr marL="3200272" algn="l" defTabSz="914363" rtl="0" eaLnBrk="1" latinLnBrk="0" hangingPunct="1">
                        <a:defRPr sz="1800" b="1" kern="1200">
                          <a:solidFill>
                            <a:schemeClr val="lt1"/>
                          </a:solidFill>
                          <a:latin typeface="Arial"/>
                        </a:defRPr>
                      </a:lvl8pPr>
                      <a:lvl9pPr marL="3657454" algn="l" defTabSz="914363" rtl="0" eaLnBrk="1" latinLnBrk="0" hangingPunct="1">
                        <a:defRPr sz="1800" b="1" kern="1200">
                          <a:solidFill>
                            <a:schemeClr val="lt1"/>
                          </a:solidFill>
                          <a:latin typeface="Arial"/>
                        </a:defRPr>
                      </a:lvl9pPr>
                    </a:lstStyle>
                    <a:p>
                      <a:pPr marL="0" algn="l" defTabSz="914363" rtl="0" eaLnBrk="1" latinLnBrk="0" hangingPunct="1">
                        <a:spcAft>
                          <a:spcPts val="1200"/>
                        </a:spcAft>
                      </a:pPr>
                      <a:r>
                        <a:rPr lang="en-US" sz="1400" b="1" kern="1200" spc="40" baseline="0" dirty="0">
                          <a:gradFill>
                            <a:gsLst>
                              <a:gs pos="0">
                                <a:srgbClr val="000000"/>
                              </a:gs>
                              <a:gs pos="85000">
                                <a:srgbClr val="000000"/>
                              </a:gs>
                            </a:gsLst>
                            <a:lin ang="5400000" scaled="0"/>
                          </a:gradFill>
                          <a:latin typeface="+mn-lt"/>
                          <a:ea typeface="+mn-ea"/>
                          <a:cs typeface="+mn-cs"/>
                        </a:rPr>
                        <a:t>Why</a:t>
                      </a:r>
                    </a:p>
                  </a:txBody>
                  <a:tcPr marL="0" marR="0" marT="6858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771650">
                <a:tc>
                  <a:txBody>
                    <a:bodyPr/>
                    <a:lstStyle>
                      <a:lvl1pPr marL="0" algn="l" defTabSz="914363" rtl="0" eaLnBrk="1" latinLnBrk="0" hangingPunct="1">
                        <a:defRPr sz="1800" kern="1200">
                          <a:solidFill>
                            <a:schemeClr val="dk1"/>
                          </a:solidFill>
                          <a:latin typeface="Arial"/>
                        </a:defRPr>
                      </a:lvl1pPr>
                      <a:lvl2pPr marL="457182" algn="l" defTabSz="914363" rtl="0" eaLnBrk="1" latinLnBrk="0" hangingPunct="1">
                        <a:defRPr sz="1800" kern="1200">
                          <a:solidFill>
                            <a:schemeClr val="dk1"/>
                          </a:solidFill>
                          <a:latin typeface="Arial"/>
                        </a:defRPr>
                      </a:lvl2pPr>
                      <a:lvl3pPr marL="914363" algn="l" defTabSz="914363" rtl="0" eaLnBrk="1" latinLnBrk="0" hangingPunct="1">
                        <a:defRPr sz="1800" kern="1200">
                          <a:solidFill>
                            <a:schemeClr val="dk1"/>
                          </a:solidFill>
                          <a:latin typeface="Arial"/>
                        </a:defRPr>
                      </a:lvl3pPr>
                      <a:lvl4pPr marL="1371545" algn="l" defTabSz="914363" rtl="0" eaLnBrk="1" latinLnBrk="0" hangingPunct="1">
                        <a:defRPr sz="1800" kern="1200">
                          <a:solidFill>
                            <a:schemeClr val="dk1"/>
                          </a:solidFill>
                          <a:latin typeface="Arial"/>
                        </a:defRPr>
                      </a:lvl4pPr>
                      <a:lvl5pPr marL="1828727" algn="l" defTabSz="914363" rtl="0" eaLnBrk="1" latinLnBrk="0" hangingPunct="1">
                        <a:defRPr sz="1800" kern="1200">
                          <a:solidFill>
                            <a:schemeClr val="dk1"/>
                          </a:solidFill>
                          <a:latin typeface="Arial"/>
                        </a:defRPr>
                      </a:lvl5pPr>
                      <a:lvl6pPr marL="2285909" algn="l" defTabSz="914363" rtl="0" eaLnBrk="1" latinLnBrk="0" hangingPunct="1">
                        <a:defRPr sz="1800" kern="1200">
                          <a:solidFill>
                            <a:schemeClr val="dk1"/>
                          </a:solidFill>
                          <a:latin typeface="Arial"/>
                        </a:defRPr>
                      </a:lvl6pPr>
                      <a:lvl7pPr marL="2743090" algn="l" defTabSz="914363" rtl="0" eaLnBrk="1" latinLnBrk="0" hangingPunct="1">
                        <a:defRPr sz="1800" kern="1200">
                          <a:solidFill>
                            <a:schemeClr val="dk1"/>
                          </a:solidFill>
                          <a:latin typeface="Arial"/>
                        </a:defRPr>
                      </a:lvl7pPr>
                      <a:lvl8pPr marL="3200272" algn="l" defTabSz="914363" rtl="0" eaLnBrk="1" latinLnBrk="0" hangingPunct="1">
                        <a:defRPr sz="1800" kern="1200">
                          <a:solidFill>
                            <a:schemeClr val="dk1"/>
                          </a:solidFill>
                          <a:latin typeface="Arial"/>
                        </a:defRPr>
                      </a:lvl8pPr>
                      <a:lvl9pPr marL="3657454" algn="l" defTabSz="914363" rtl="0" eaLnBrk="1" latinLnBrk="0" hangingPunct="1">
                        <a:defRPr sz="1800" kern="1200">
                          <a:solidFill>
                            <a:schemeClr val="dk1"/>
                          </a:solidFill>
                          <a:latin typeface="Arial"/>
                        </a:defRPr>
                      </a:lvl9pPr>
                    </a:lstStyle>
                    <a:p>
                      <a:pPr marL="0" marR="0" lvl="0" indent="0" algn="l" defTabSz="914363" rtl="0" eaLnBrk="1" fontAlgn="auto" latinLnBrk="0" hangingPunct="1">
                        <a:lnSpc>
                          <a:spcPts val="1300"/>
                        </a:lnSpc>
                        <a:spcBef>
                          <a:spcPts val="0"/>
                        </a:spcBef>
                        <a:spcAft>
                          <a:spcPts val="0"/>
                        </a:spcAft>
                        <a:buClrTx/>
                        <a:buSzTx/>
                        <a:buFontTx/>
                        <a:buNone/>
                        <a:tabLst>
                          <a:tab pos="1603375" algn="l"/>
                          <a:tab pos="7034213" algn="l"/>
                        </a:tabLst>
                        <a:defRPr/>
                      </a:pPr>
                      <a:r>
                        <a:rPr kumimoji="0" lang="en-US" sz="900" b="0" i="0" u="none" strike="noStrike" kern="1200" cap="none" spc="0" normalizeH="0" baseline="0" dirty="0">
                          <a:ln>
                            <a:noFill/>
                          </a:ln>
                          <a:solidFill>
                            <a:schemeClr val="accent2"/>
                          </a:solidFill>
                          <a:effectLst/>
                          <a:uLnTx/>
                          <a:uFillTx/>
                          <a:latin typeface="+mn-lt"/>
                          <a:ea typeface="+mn-ea"/>
                          <a:cs typeface="+mn-cs"/>
                        </a:rPr>
                        <a:t>Rogue trading and the employees who perpetuate this behavior are major financial and reputational risks</a:t>
                      </a:r>
                      <a:r>
                        <a:rPr kumimoji="0" lang="en-US" sz="900" b="0" i="0" u="none" strike="noStrike" kern="1200" cap="none" spc="0" normalizeH="0" baseline="0" dirty="0">
                          <a:ln>
                            <a:noFill/>
                          </a:ln>
                          <a:solidFill>
                            <a:schemeClr val="tx1">
                              <a:lumMod val="75000"/>
                              <a:lumOff val="25000"/>
                            </a:schemeClr>
                          </a:solidFill>
                          <a:effectLst/>
                          <a:uLnTx/>
                          <a:uFillTx/>
                          <a:latin typeface="+mn-lt"/>
                          <a:ea typeface="+mn-ea"/>
                          <a:cs typeface="+mn-cs"/>
                        </a:rPr>
                        <a:t>. A tier 1, global investment bank had anecdotally identified cases where traders went “rogue”. It wanted to create a scalable and automated system to detect and flag rogue traders to mitigate risk </a:t>
                      </a:r>
                    </a:p>
                  </a:txBody>
                  <a:tcPr marL="0" marR="0" marT="68580" marB="102870">
                    <a:lnL w="12700" cmpd="sng">
                      <a:noFill/>
                    </a:lnL>
                    <a:lnR w="9525" cap="flat" cmpd="sng" algn="ctr">
                      <a:noFill/>
                      <a:prstDash val="dash"/>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3742786"/>
              </p:ext>
            </p:extLst>
          </p:nvPr>
        </p:nvGraphicFramePr>
        <p:xfrm>
          <a:off x="3265236" y="2711761"/>
          <a:ext cx="2560320" cy="1743710"/>
        </p:xfrm>
        <a:graphic>
          <a:graphicData uri="http://schemas.openxmlformats.org/drawingml/2006/table">
            <a:tbl>
              <a:tblPr firstRow="1" bandRow="1"/>
              <a:tblGrid>
                <a:gridCol w="2560320">
                  <a:extLst>
                    <a:ext uri="{9D8B030D-6E8A-4147-A177-3AD203B41FA5}">
                      <a16:colId xmlns:a16="http://schemas.microsoft.com/office/drawing/2014/main" xmlns="" val="20000"/>
                    </a:ext>
                  </a:extLst>
                </a:gridCol>
              </a:tblGrid>
              <a:tr h="205740">
                <a:tc>
                  <a:txBody>
                    <a:bodyPr/>
                    <a:lstStyle>
                      <a:lvl1pPr marL="0" algn="l" defTabSz="914363" rtl="0" eaLnBrk="1" latinLnBrk="0" hangingPunct="1">
                        <a:defRPr sz="1800" b="1" kern="1200">
                          <a:solidFill>
                            <a:schemeClr val="lt1"/>
                          </a:solidFill>
                          <a:latin typeface="Arial"/>
                        </a:defRPr>
                      </a:lvl1pPr>
                      <a:lvl2pPr marL="457182" algn="l" defTabSz="914363" rtl="0" eaLnBrk="1" latinLnBrk="0" hangingPunct="1">
                        <a:defRPr sz="1800" b="1" kern="1200">
                          <a:solidFill>
                            <a:schemeClr val="lt1"/>
                          </a:solidFill>
                          <a:latin typeface="Arial"/>
                        </a:defRPr>
                      </a:lvl2pPr>
                      <a:lvl3pPr marL="914363" algn="l" defTabSz="914363" rtl="0" eaLnBrk="1" latinLnBrk="0" hangingPunct="1">
                        <a:defRPr sz="1800" b="1" kern="1200">
                          <a:solidFill>
                            <a:schemeClr val="lt1"/>
                          </a:solidFill>
                          <a:latin typeface="Arial"/>
                        </a:defRPr>
                      </a:lvl3pPr>
                      <a:lvl4pPr marL="1371545" algn="l" defTabSz="914363" rtl="0" eaLnBrk="1" latinLnBrk="0" hangingPunct="1">
                        <a:defRPr sz="1800" b="1" kern="1200">
                          <a:solidFill>
                            <a:schemeClr val="lt1"/>
                          </a:solidFill>
                          <a:latin typeface="Arial"/>
                        </a:defRPr>
                      </a:lvl4pPr>
                      <a:lvl5pPr marL="1828727" algn="l" defTabSz="914363" rtl="0" eaLnBrk="1" latinLnBrk="0" hangingPunct="1">
                        <a:defRPr sz="1800" b="1" kern="1200">
                          <a:solidFill>
                            <a:schemeClr val="lt1"/>
                          </a:solidFill>
                          <a:latin typeface="Arial"/>
                        </a:defRPr>
                      </a:lvl5pPr>
                      <a:lvl6pPr marL="2285909" algn="l" defTabSz="914363" rtl="0" eaLnBrk="1" latinLnBrk="0" hangingPunct="1">
                        <a:defRPr sz="1800" b="1" kern="1200">
                          <a:solidFill>
                            <a:schemeClr val="lt1"/>
                          </a:solidFill>
                          <a:latin typeface="Arial"/>
                        </a:defRPr>
                      </a:lvl6pPr>
                      <a:lvl7pPr marL="2743090" algn="l" defTabSz="914363" rtl="0" eaLnBrk="1" latinLnBrk="0" hangingPunct="1">
                        <a:defRPr sz="1800" b="1" kern="1200">
                          <a:solidFill>
                            <a:schemeClr val="lt1"/>
                          </a:solidFill>
                          <a:latin typeface="Arial"/>
                        </a:defRPr>
                      </a:lvl7pPr>
                      <a:lvl8pPr marL="3200272" algn="l" defTabSz="914363" rtl="0" eaLnBrk="1" latinLnBrk="0" hangingPunct="1">
                        <a:defRPr sz="1800" b="1" kern="1200">
                          <a:solidFill>
                            <a:schemeClr val="lt1"/>
                          </a:solidFill>
                          <a:latin typeface="Arial"/>
                        </a:defRPr>
                      </a:lvl8pPr>
                      <a:lvl9pPr marL="3657454" algn="l" defTabSz="914363" rtl="0" eaLnBrk="1" latinLnBrk="0" hangingPunct="1">
                        <a:defRPr sz="1800" b="1" kern="1200">
                          <a:solidFill>
                            <a:schemeClr val="lt1"/>
                          </a:solidFill>
                          <a:latin typeface="Arial"/>
                        </a:defRPr>
                      </a:lvl9pPr>
                    </a:lstStyle>
                    <a:p>
                      <a:pPr marL="0" algn="l" defTabSz="914363" rtl="0" eaLnBrk="1" latinLnBrk="0" hangingPunct="1">
                        <a:spcAft>
                          <a:spcPts val="1200"/>
                        </a:spcAft>
                      </a:pPr>
                      <a:r>
                        <a:rPr lang="en-US" sz="1400" b="1" kern="1200" spc="40" baseline="0" dirty="0">
                          <a:gradFill>
                            <a:gsLst>
                              <a:gs pos="0">
                                <a:srgbClr val="000000"/>
                              </a:gs>
                              <a:gs pos="85000">
                                <a:srgbClr val="000000"/>
                              </a:gs>
                            </a:gsLst>
                            <a:lin ang="5400000" scaled="0"/>
                          </a:gradFill>
                          <a:latin typeface="+mn-lt"/>
                          <a:ea typeface="+mn-ea"/>
                          <a:cs typeface="+mn-cs"/>
                        </a:rPr>
                        <a:t>What</a:t>
                      </a:r>
                    </a:p>
                  </a:txBody>
                  <a:tcPr marL="0" marR="0" marT="6858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416050">
                <a:tc>
                  <a:txBody>
                    <a:bodyPr/>
                    <a:lstStyle>
                      <a:lvl1pPr marL="0" algn="l" defTabSz="914363" rtl="0" eaLnBrk="1" latinLnBrk="0" hangingPunct="1">
                        <a:defRPr sz="1800" kern="1200">
                          <a:solidFill>
                            <a:schemeClr val="dk1"/>
                          </a:solidFill>
                          <a:latin typeface="Arial"/>
                        </a:defRPr>
                      </a:lvl1pPr>
                      <a:lvl2pPr marL="457182" algn="l" defTabSz="914363" rtl="0" eaLnBrk="1" latinLnBrk="0" hangingPunct="1">
                        <a:defRPr sz="1800" kern="1200">
                          <a:solidFill>
                            <a:schemeClr val="dk1"/>
                          </a:solidFill>
                          <a:latin typeface="Arial"/>
                        </a:defRPr>
                      </a:lvl2pPr>
                      <a:lvl3pPr marL="914363" algn="l" defTabSz="914363" rtl="0" eaLnBrk="1" latinLnBrk="0" hangingPunct="1">
                        <a:defRPr sz="1800" kern="1200">
                          <a:solidFill>
                            <a:schemeClr val="dk1"/>
                          </a:solidFill>
                          <a:latin typeface="Arial"/>
                        </a:defRPr>
                      </a:lvl3pPr>
                      <a:lvl4pPr marL="1371545" algn="l" defTabSz="914363" rtl="0" eaLnBrk="1" latinLnBrk="0" hangingPunct="1">
                        <a:defRPr sz="1800" kern="1200">
                          <a:solidFill>
                            <a:schemeClr val="dk1"/>
                          </a:solidFill>
                          <a:latin typeface="Arial"/>
                        </a:defRPr>
                      </a:lvl4pPr>
                      <a:lvl5pPr marL="1828727" algn="l" defTabSz="914363" rtl="0" eaLnBrk="1" latinLnBrk="0" hangingPunct="1">
                        <a:defRPr sz="1800" kern="1200">
                          <a:solidFill>
                            <a:schemeClr val="dk1"/>
                          </a:solidFill>
                          <a:latin typeface="Arial"/>
                        </a:defRPr>
                      </a:lvl5pPr>
                      <a:lvl6pPr marL="2285909" algn="l" defTabSz="914363" rtl="0" eaLnBrk="1" latinLnBrk="0" hangingPunct="1">
                        <a:defRPr sz="1800" kern="1200">
                          <a:solidFill>
                            <a:schemeClr val="dk1"/>
                          </a:solidFill>
                          <a:latin typeface="Arial"/>
                        </a:defRPr>
                      </a:lvl6pPr>
                      <a:lvl7pPr marL="2743090" algn="l" defTabSz="914363" rtl="0" eaLnBrk="1" latinLnBrk="0" hangingPunct="1">
                        <a:defRPr sz="1800" kern="1200">
                          <a:solidFill>
                            <a:schemeClr val="dk1"/>
                          </a:solidFill>
                          <a:latin typeface="Arial"/>
                        </a:defRPr>
                      </a:lvl7pPr>
                      <a:lvl8pPr marL="3200272" algn="l" defTabSz="914363" rtl="0" eaLnBrk="1" latinLnBrk="0" hangingPunct="1">
                        <a:defRPr sz="1800" kern="1200">
                          <a:solidFill>
                            <a:schemeClr val="dk1"/>
                          </a:solidFill>
                          <a:latin typeface="Arial"/>
                        </a:defRPr>
                      </a:lvl8pPr>
                      <a:lvl9pPr marL="3657454" algn="l" defTabSz="914363" rtl="0" eaLnBrk="1" latinLnBrk="0" hangingPunct="1">
                        <a:defRPr sz="1800" kern="1200">
                          <a:solidFill>
                            <a:schemeClr val="dk1"/>
                          </a:solidFill>
                          <a:latin typeface="Arial"/>
                        </a:defRPr>
                      </a:lvl9pPr>
                    </a:lstStyle>
                    <a:p>
                      <a:pPr marL="0" marR="0" lvl="0" indent="0" algn="l" defTabSz="914363" rtl="0" eaLnBrk="1" fontAlgn="auto" latinLnBrk="0" hangingPunct="1">
                        <a:lnSpc>
                          <a:spcPts val="1300"/>
                        </a:lnSpc>
                        <a:spcBef>
                          <a:spcPts val="0"/>
                        </a:spcBef>
                        <a:spcAft>
                          <a:spcPts val="0"/>
                        </a:spcAft>
                        <a:buClrTx/>
                        <a:buSzTx/>
                        <a:buFontTx/>
                        <a:buNone/>
                        <a:tabLst>
                          <a:tab pos="1603375" algn="l"/>
                          <a:tab pos="7034213" algn="l"/>
                        </a:tabLst>
                        <a:defRPr/>
                      </a:pPr>
                      <a:r>
                        <a:rPr kumimoji="0" lang="en-US" sz="900" b="0" i="0" u="none" strike="noStrike" kern="1200" cap="none" spc="0" normalizeH="0" baseline="0" dirty="0">
                          <a:ln>
                            <a:noFill/>
                          </a:ln>
                          <a:solidFill>
                            <a:schemeClr val="accent2"/>
                          </a:solidFill>
                          <a:effectLst/>
                          <a:uLnTx/>
                          <a:uFillTx/>
                          <a:latin typeface="+mn-lt"/>
                          <a:ea typeface="+mn-ea"/>
                          <a:cs typeface="+mn-cs"/>
                        </a:rPr>
                        <a:t>Slalom built a custom advanced analytics engine that leverages external and internal behavioral and demographic attributes to create a rogue likelihood score that helped to flag traders likely to commit a rogue trader before it happened. </a:t>
                      </a:r>
                    </a:p>
                  </a:txBody>
                  <a:tcPr marL="0" marR="0" marT="68580" marB="102870">
                    <a:lnL w="12700" cmpd="sng">
                      <a:noFill/>
                    </a:lnL>
                    <a:lnR w="9525" cap="flat" cmpd="sng" algn="ctr">
                      <a:noFill/>
                      <a:prstDash val="dash"/>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69824127"/>
              </p:ext>
            </p:extLst>
          </p:nvPr>
        </p:nvGraphicFramePr>
        <p:xfrm>
          <a:off x="6161519" y="2711761"/>
          <a:ext cx="2560320" cy="1806893"/>
        </p:xfrm>
        <a:graphic>
          <a:graphicData uri="http://schemas.openxmlformats.org/drawingml/2006/table">
            <a:tbl>
              <a:tblPr firstRow="1" bandRow="1"/>
              <a:tblGrid>
                <a:gridCol w="2560320">
                  <a:extLst>
                    <a:ext uri="{9D8B030D-6E8A-4147-A177-3AD203B41FA5}">
                      <a16:colId xmlns:a16="http://schemas.microsoft.com/office/drawing/2014/main" xmlns="" val="20000"/>
                    </a:ext>
                  </a:extLst>
                </a:gridCol>
              </a:tblGrid>
              <a:tr h="208026">
                <a:tc>
                  <a:txBody>
                    <a:bodyPr/>
                    <a:lstStyle>
                      <a:lvl1pPr marL="0" algn="l" defTabSz="914363" rtl="0" eaLnBrk="1" latinLnBrk="0" hangingPunct="1">
                        <a:defRPr sz="1800" b="1" kern="1200">
                          <a:solidFill>
                            <a:schemeClr val="lt1"/>
                          </a:solidFill>
                          <a:latin typeface="Arial"/>
                        </a:defRPr>
                      </a:lvl1pPr>
                      <a:lvl2pPr marL="457182" algn="l" defTabSz="914363" rtl="0" eaLnBrk="1" latinLnBrk="0" hangingPunct="1">
                        <a:defRPr sz="1800" b="1" kern="1200">
                          <a:solidFill>
                            <a:schemeClr val="lt1"/>
                          </a:solidFill>
                          <a:latin typeface="Arial"/>
                        </a:defRPr>
                      </a:lvl2pPr>
                      <a:lvl3pPr marL="914363" algn="l" defTabSz="914363" rtl="0" eaLnBrk="1" latinLnBrk="0" hangingPunct="1">
                        <a:defRPr sz="1800" b="1" kern="1200">
                          <a:solidFill>
                            <a:schemeClr val="lt1"/>
                          </a:solidFill>
                          <a:latin typeface="Arial"/>
                        </a:defRPr>
                      </a:lvl3pPr>
                      <a:lvl4pPr marL="1371545" algn="l" defTabSz="914363" rtl="0" eaLnBrk="1" latinLnBrk="0" hangingPunct="1">
                        <a:defRPr sz="1800" b="1" kern="1200">
                          <a:solidFill>
                            <a:schemeClr val="lt1"/>
                          </a:solidFill>
                          <a:latin typeface="Arial"/>
                        </a:defRPr>
                      </a:lvl4pPr>
                      <a:lvl5pPr marL="1828727" algn="l" defTabSz="914363" rtl="0" eaLnBrk="1" latinLnBrk="0" hangingPunct="1">
                        <a:defRPr sz="1800" b="1" kern="1200">
                          <a:solidFill>
                            <a:schemeClr val="lt1"/>
                          </a:solidFill>
                          <a:latin typeface="Arial"/>
                        </a:defRPr>
                      </a:lvl5pPr>
                      <a:lvl6pPr marL="2285909" algn="l" defTabSz="914363" rtl="0" eaLnBrk="1" latinLnBrk="0" hangingPunct="1">
                        <a:defRPr sz="1800" b="1" kern="1200">
                          <a:solidFill>
                            <a:schemeClr val="lt1"/>
                          </a:solidFill>
                          <a:latin typeface="Arial"/>
                        </a:defRPr>
                      </a:lvl6pPr>
                      <a:lvl7pPr marL="2743090" algn="l" defTabSz="914363" rtl="0" eaLnBrk="1" latinLnBrk="0" hangingPunct="1">
                        <a:defRPr sz="1800" b="1" kern="1200">
                          <a:solidFill>
                            <a:schemeClr val="lt1"/>
                          </a:solidFill>
                          <a:latin typeface="Arial"/>
                        </a:defRPr>
                      </a:lvl7pPr>
                      <a:lvl8pPr marL="3200272" algn="l" defTabSz="914363" rtl="0" eaLnBrk="1" latinLnBrk="0" hangingPunct="1">
                        <a:defRPr sz="1800" b="1" kern="1200">
                          <a:solidFill>
                            <a:schemeClr val="lt1"/>
                          </a:solidFill>
                          <a:latin typeface="Arial"/>
                        </a:defRPr>
                      </a:lvl8pPr>
                      <a:lvl9pPr marL="3657454" algn="l" defTabSz="914363" rtl="0" eaLnBrk="1" latinLnBrk="0" hangingPunct="1">
                        <a:defRPr sz="1800" b="1" kern="1200">
                          <a:solidFill>
                            <a:schemeClr val="lt1"/>
                          </a:solidFill>
                          <a:latin typeface="Arial"/>
                        </a:defRPr>
                      </a:lvl9pPr>
                    </a:lstStyle>
                    <a:p>
                      <a:pPr marL="0" marR="0" lvl="0" indent="0" algn="l" defTabSz="914363" rtl="0" eaLnBrk="1" fontAlgn="auto" latinLnBrk="0" hangingPunct="1">
                        <a:lnSpc>
                          <a:spcPct val="100000"/>
                        </a:lnSpc>
                        <a:spcBef>
                          <a:spcPts val="0"/>
                        </a:spcBef>
                        <a:spcAft>
                          <a:spcPts val="1200"/>
                        </a:spcAft>
                        <a:buClrTx/>
                        <a:buSzTx/>
                        <a:buFontTx/>
                        <a:buNone/>
                        <a:tabLst>
                          <a:tab pos="1603375" algn="l"/>
                          <a:tab pos="7034213" algn="l"/>
                        </a:tabLst>
                        <a:defRPr/>
                      </a:pPr>
                      <a:r>
                        <a:rPr lang="en-US" sz="1400" b="1" kern="1200" spc="40" baseline="0" dirty="0">
                          <a:solidFill>
                            <a:schemeClr val="accent2"/>
                          </a:solidFill>
                          <a:latin typeface="+mn-lt"/>
                          <a:ea typeface="+mn-ea"/>
                          <a:cs typeface="+mn-cs"/>
                        </a:rPr>
                        <a:t>Wow</a:t>
                      </a:r>
                    </a:p>
                  </a:txBody>
                  <a:tcPr marL="0" marR="0" marT="68580" marB="48006">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104900">
                <a:tc>
                  <a:txBody>
                    <a:bodyPr/>
                    <a:lstStyle>
                      <a:lvl1pPr marL="0" algn="l" defTabSz="914363" rtl="0" eaLnBrk="1" latinLnBrk="0" hangingPunct="1">
                        <a:defRPr sz="1800" kern="1200">
                          <a:solidFill>
                            <a:schemeClr val="dk1"/>
                          </a:solidFill>
                          <a:latin typeface="Arial"/>
                        </a:defRPr>
                      </a:lvl1pPr>
                      <a:lvl2pPr marL="457182" algn="l" defTabSz="914363" rtl="0" eaLnBrk="1" latinLnBrk="0" hangingPunct="1">
                        <a:defRPr sz="1800" kern="1200">
                          <a:solidFill>
                            <a:schemeClr val="dk1"/>
                          </a:solidFill>
                          <a:latin typeface="Arial"/>
                        </a:defRPr>
                      </a:lvl2pPr>
                      <a:lvl3pPr marL="914363" algn="l" defTabSz="914363" rtl="0" eaLnBrk="1" latinLnBrk="0" hangingPunct="1">
                        <a:defRPr sz="1800" kern="1200">
                          <a:solidFill>
                            <a:schemeClr val="dk1"/>
                          </a:solidFill>
                          <a:latin typeface="Arial"/>
                        </a:defRPr>
                      </a:lvl3pPr>
                      <a:lvl4pPr marL="1371545" algn="l" defTabSz="914363" rtl="0" eaLnBrk="1" latinLnBrk="0" hangingPunct="1">
                        <a:defRPr sz="1800" kern="1200">
                          <a:solidFill>
                            <a:schemeClr val="dk1"/>
                          </a:solidFill>
                          <a:latin typeface="Arial"/>
                        </a:defRPr>
                      </a:lvl4pPr>
                      <a:lvl5pPr marL="1828727" algn="l" defTabSz="914363" rtl="0" eaLnBrk="1" latinLnBrk="0" hangingPunct="1">
                        <a:defRPr sz="1800" kern="1200">
                          <a:solidFill>
                            <a:schemeClr val="dk1"/>
                          </a:solidFill>
                          <a:latin typeface="Arial"/>
                        </a:defRPr>
                      </a:lvl5pPr>
                      <a:lvl6pPr marL="2285909" algn="l" defTabSz="914363" rtl="0" eaLnBrk="1" latinLnBrk="0" hangingPunct="1">
                        <a:defRPr sz="1800" kern="1200">
                          <a:solidFill>
                            <a:schemeClr val="dk1"/>
                          </a:solidFill>
                          <a:latin typeface="Arial"/>
                        </a:defRPr>
                      </a:lvl6pPr>
                      <a:lvl7pPr marL="2743090" algn="l" defTabSz="914363" rtl="0" eaLnBrk="1" latinLnBrk="0" hangingPunct="1">
                        <a:defRPr sz="1800" kern="1200">
                          <a:solidFill>
                            <a:schemeClr val="dk1"/>
                          </a:solidFill>
                          <a:latin typeface="Arial"/>
                        </a:defRPr>
                      </a:lvl7pPr>
                      <a:lvl8pPr marL="3200272" algn="l" defTabSz="914363" rtl="0" eaLnBrk="1" latinLnBrk="0" hangingPunct="1">
                        <a:defRPr sz="1800" kern="1200">
                          <a:solidFill>
                            <a:schemeClr val="dk1"/>
                          </a:solidFill>
                          <a:latin typeface="Arial"/>
                        </a:defRPr>
                      </a:lvl8pPr>
                      <a:lvl9pPr marL="3657454" algn="l" defTabSz="914363" rtl="0" eaLnBrk="1" latinLnBrk="0" hangingPunct="1">
                        <a:defRPr sz="1800" kern="1200">
                          <a:solidFill>
                            <a:schemeClr val="dk1"/>
                          </a:solidFill>
                          <a:latin typeface="Arial"/>
                        </a:defRPr>
                      </a:lvl9pPr>
                    </a:lstStyle>
                    <a:p>
                      <a:pPr marL="0" marR="0" lvl="0" indent="0" algn="l" defTabSz="914363" rtl="0" eaLnBrk="1" fontAlgn="auto" latinLnBrk="0" hangingPunct="1">
                        <a:lnSpc>
                          <a:spcPts val="1300"/>
                        </a:lnSpc>
                        <a:spcBef>
                          <a:spcPts val="0"/>
                        </a:spcBef>
                        <a:spcAft>
                          <a:spcPts val="0"/>
                        </a:spcAft>
                        <a:buClrTx/>
                        <a:buSzTx/>
                        <a:buFontTx/>
                        <a:buNone/>
                        <a:tabLst>
                          <a:tab pos="1603375" algn="l"/>
                          <a:tab pos="7034213" algn="l"/>
                        </a:tabLst>
                        <a:defRPr/>
                      </a:pPr>
                      <a:r>
                        <a:rPr kumimoji="0" lang="en-US" sz="900" b="0" i="0" u="none" strike="noStrike" kern="1200" cap="none" spc="0" normalizeH="0" baseline="0" dirty="0">
                          <a:ln>
                            <a:noFill/>
                          </a:ln>
                          <a:solidFill>
                            <a:schemeClr val="accent2"/>
                          </a:solidFill>
                          <a:effectLst/>
                          <a:uLnTx/>
                          <a:uFillTx/>
                          <a:latin typeface="+mn-lt"/>
                          <a:ea typeface="+mn-ea"/>
                          <a:cs typeface="+mn-cs"/>
                        </a:rPr>
                        <a:t>Slalom integrated and ingested a number of different structured (e.g. trade transactions) and unstructured (e.g. email) data feeds and performing complex entity resolution across multiple systems. The model successfully highlighted traders at highest risk and surfaced their behavior to their supervisors for further investigations.</a:t>
                      </a:r>
                    </a:p>
                  </a:txBody>
                  <a:tcPr marL="0" marR="0" marT="68580" marB="102870">
                    <a:lnL w="12700" cmpd="sng">
                      <a:noFill/>
                    </a:lnL>
                    <a:lnR w="9525" cap="flat" cmpd="sng" algn="ctr">
                      <a:noFill/>
                      <a:prstDash val="dash"/>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775" y="184888"/>
            <a:ext cx="804579" cy="209688"/>
          </a:xfrm>
          <a:prstGeom prst="rect">
            <a:avLst/>
          </a:prstGeom>
        </p:spPr>
      </p:pic>
    </p:spTree>
    <p:extLst>
      <p:ext uri="{BB962C8B-B14F-4D97-AF65-F5344CB8AC3E}">
        <p14:creationId xmlns:p14="http://schemas.microsoft.com/office/powerpoint/2010/main" val="86317027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BB55906-090B-4D61-B6B6-8836752CAA45}"/>
              </a:ext>
            </a:extLst>
          </p:cNvPr>
          <p:cNvSpPr>
            <a:spLocks noGrp="1"/>
          </p:cNvSpPr>
          <p:nvPr>
            <p:ph type="title"/>
          </p:nvPr>
        </p:nvSpPr>
        <p:spPr>
          <a:xfrm>
            <a:off x="584200" y="2136323"/>
            <a:ext cx="5318579" cy="2312253"/>
          </a:xfrm>
        </p:spPr>
        <p:txBody>
          <a:bodyPr/>
          <a:lstStyle/>
          <a:p>
            <a:r>
              <a:rPr lang="en-US" sz="3600" dirty="0">
                <a:solidFill>
                  <a:schemeClr val="accent2"/>
                </a:solidFill>
                <a:cs typeface="Arial"/>
              </a:rPr>
              <a:t>Developing Your Autonomous Learning Strategy</a:t>
            </a:r>
          </a:p>
        </p:txBody>
      </p:sp>
    </p:spTree>
    <p:extLst>
      <p:ext uri="{BB962C8B-B14F-4D97-AF65-F5344CB8AC3E}">
        <p14:creationId xmlns:p14="http://schemas.microsoft.com/office/powerpoint/2010/main" val="378172601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93" name="TextBox 90"/>
          <p:cNvSpPr txBox="1">
            <a:spLocks noChangeArrowheads="1"/>
          </p:cNvSpPr>
          <p:nvPr/>
        </p:nvSpPr>
        <p:spPr bwMode="auto">
          <a:xfrm>
            <a:off x="0" y="169554"/>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eaLnBrk="1" hangingPunct="1"/>
            <a:r>
              <a:rPr lang="en-US" altLang="x-none" sz="2000" b="1" dirty="0">
                <a:latin typeface="Arial Regular" charset="0"/>
                <a:ea typeface="Arial Regular" charset="0"/>
                <a:cs typeface="Arial Regular" charset="0"/>
              </a:rPr>
              <a:t>Elements of Successful Machine Learning Introductions</a:t>
            </a:r>
          </a:p>
        </p:txBody>
      </p:sp>
      <p:sp>
        <p:nvSpPr>
          <p:cNvPr id="2" name="Slide Number Placeholder 1"/>
          <p:cNvSpPr>
            <a:spLocks noGrp="1"/>
          </p:cNvSpPr>
          <p:nvPr>
            <p:ph type="sldNum" sz="quarter" idx="12"/>
          </p:nvPr>
        </p:nvSpPr>
        <p:spPr>
          <a:xfrm>
            <a:off x="11377781" y="6451452"/>
            <a:ext cx="431079" cy="268224"/>
          </a:xfrm>
          <a:prstGeom prst="rect">
            <a:avLst/>
          </a:prstGeom>
        </p:spPr>
        <p:txBody>
          <a:bodyPr lIns="0" tIns="0" rIns="0" bIns="0"/>
          <a:lstStyle>
            <a:defPPr>
              <a:defRPr lang="en-US"/>
            </a:defPPr>
            <a:lvl1pPr marL="0" algn="r" defTabSz="457200" rtl="0" eaLnBrk="1" latinLnBrk="0" hangingPunct="1">
              <a:defRPr lang="en-US" sz="800" kern="1200" smtClean="0">
                <a:gradFill>
                  <a:gsLst>
                    <a:gs pos="7258">
                      <a:schemeClr val="accent2"/>
                    </a:gs>
                    <a:gs pos="19000">
                      <a:schemeClr val="accent2"/>
                    </a:gs>
                  </a:gsLst>
                  <a:lin ang="5400000" scaled="1"/>
                </a:gradFill>
                <a:latin typeface="Arial" panose="020B0604020202020204" pitchFamily="34" charset="0"/>
                <a:ea typeface="Roboto Light" panose="02000000000000000000" pitchFamily="2"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7DA0DAFF-DD53-4E09-94A3-3FB757666A6B}" type="slidenum">
              <a:rPr lang="en-US" smtClean="0">
                <a:gradFill>
                  <a:gsLst>
                    <a:gs pos="7258">
                      <a:srgbClr val="0072C8"/>
                    </a:gs>
                    <a:gs pos="19000">
                      <a:srgbClr val="0072C8"/>
                    </a:gs>
                  </a:gsLst>
                  <a:lin ang="5400000" scaled="1"/>
                </a:gradFill>
              </a:rPr>
              <a:pPr algn="r">
                <a:defRPr/>
              </a:pPr>
              <a:t>42</a:t>
            </a:fld>
            <a:endParaRPr lang="en-US" dirty="0">
              <a:solidFill>
                <a:schemeClr val="accent2"/>
              </a:solidFill>
            </a:endParaRPr>
          </a:p>
        </p:txBody>
      </p:sp>
      <p:sp>
        <p:nvSpPr>
          <p:cNvPr id="169998" name="TextBox 69"/>
          <p:cNvSpPr txBox="1">
            <a:spLocks noChangeArrowheads="1"/>
          </p:cNvSpPr>
          <p:nvPr/>
        </p:nvSpPr>
        <p:spPr bwMode="auto">
          <a:xfrm>
            <a:off x="1923672" y="799856"/>
            <a:ext cx="16433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en-US" altLang="x-none" sz="1200" dirty="0">
                <a:solidFill>
                  <a:schemeClr val="accent1"/>
                </a:solidFill>
                <a:latin typeface="Arial Regular" charset="0"/>
                <a:ea typeface="Arial Regular" charset="0"/>
                <a:cs typeface="Arial Regular" charset="0"/>
              </a:rPr>
              <a:t>Business Imperatives</a:t>
            </a:r>
          </a:p>
        </p:txBody>
      </p:sp>
      <p:sp>
        <p:nvSpPr>
          <p:cNvPr id="169999" name="TextBox 70"/>
          <p:cNvSpPr txBox="1">
            <a:spLocks noChangeArrowheads="1"/>
          </p:cNvSpPr>
          <p:nvPr/>
        </p:nvSpPr>
        <p:spPr bwMode="auto">
          <a:xfrm>
            <a:off x="3695289" y="819088"/>
            <a:ext cx="1436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en-US" altLang="x-none" sz="1200" dirty="0">
                <a:solidFill>
                  <a:schemeClr val="accent1"/>
                </a:solidFill>
                <a:latin typeface="Arial Regular" charset="0"/>
                <a:ea typeface="Arial Regular" charset="0"/>
                <a:cs typeface="Arial Regular" charset="0"/>
              </a:rPr>
              <a:t>Foundational Data</a:t>
            </a:r>
          </a:p>
        </p:txBody>
      </p:sp>
      <p:sp>
        <p:nvSpPr>
          <p:cNvPr id="170001" name="TextBox 72"/>
          <p:cNvSpPr txBox="1">
            <a:spLocks noChangeArrowheads="1"/>
          </p:cNvSpPr>
          <p:nvPr/>
        </p:nvSpPr>
        <p:spPr bwMode="auto">
          <a:xfrm>
            <a:off x="5243528" y="815162"/>
            <a:ext cx="17700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ctr" eaLnBrk="1" hangingPunct="1"/>
            <a:r>
              <a:rPr lang="en-US" altLang="x-none" sz="1200" dirty="0">
                <a:solidFill>
                  <a:schemeClr val="accent1"/>
                </a:solidFill>
                <a:latin typeface="Arial Regular" charset="0"/>
                <a:ea typeface="Arial Regular" charset="0"/>
                <a:cs typeface="Arial Regular" charset="0"/>
              </a:rPr>
              <a:t>Workflow &amp; Automation</a:t>
            </a:r>
          </a:p>
        </p:txBody>
      </p:sp>
      <p:sp>
        <p:nvSpPr>
          <p:cNvPr id="85" name="Rounded Rectangle 84"/>
          <p:cNvSpPr>
            <a:spLocks/>
          </p:cNvSpPr>
          <p:nvPr/>
        </p:nvSpPr>
        <p:spPr>
          <a:xfrm>
            <a:off x="3712968" y="1137131"/>
            <a:ext cx="1440914" cy="145387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accent2"/>
              </a:solidFill>
              <a:latin typeface="Arial Regular" charset="0"/>
              <a:ea typeface="Arial Regular" charset="0"/>
              <a:cs typeface="Arial Regular" charset="0"/>
            </a:endParaRPr>
          </a:p>
        </p:txBody>
      </p:sp>
      <p:sp>
        <p:nvSpPr>
          <p:cNvPr id="86" name="Rounded Rectangle 85"/>
          <p:cNvSpPr>
            <a:spLocks/>
          </p:cNvSpPr>
          <p:nvPr/>
        </p:nvSpPr>
        <p:spPr>
          <a:xfrm>
            <a:off x="5433395" y="1137130"/>
            <a:ext cx="1440914" cy="144091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accent2"/>
              </a:solidFill>
              <a:latin typeface="Arial Regular" charset="0"/>
              <a:ea typeface="Arial Regular" charset="0"/>
              <a:cs typeface="Arial Regular" charset="0"/>
            </a:endParaRPr>
          </a:p>
        </p:txBody>
      </p:sp>
      <p:sp>
        <p:nvSpPr>
          <p:cNvPr id="87" name="Rounded Rectangle 86"/>
          <p:cNvSpPr>
            <a:spLocks/>
          </p:cNvSpPr>
          <p:nvPr/>
        </p:nvSpPr>
        <p:spPr>
          <a:xfrm>
            <a:off x="2004431" y="2867053"/>
            <a:ext cx="1440914" cy="144091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accent2"/>
              </a:solidFill>
              <a:latin typeface="Arial Regular" charset="0"/>
              <a:ea typeface="Arial Regular" charset="0"/>
              <a:cs typeface="Arial Regular" charset="0"/>
            </a:endParaRPr>
          </a:p>
        </p:txBody>
      </p:sp>
      <p:sp>
        <p:nvSpPr>
          <p:cNvPr id="88" name="Rounded Rectangle 87"/>
          <p:cNvSpPr>
            <a:spLocks/>
          </p:cNvSpPr>
          <p:nvPr/>
        </p:nvSpPr>
        <p:spPr>
          <a:xfrm>
            <a:off x="3727961" y="2872946"/>
            <a:ext cx="1440914" cy="144091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accent2"/>
              </a:solidFill>
              <a:latin typeface="Arial Regular" charset="0"/>
              <a:ea typeface="Arial Regular" charset="0"/>
              <a:cs typeface="Arial Regular" charset="0"/>
            </a:endParaRPr>
          </a:p>
        </p:txBody>
      </p:sp>
      <p:sp>
        <p:nvSpPr>
          <p:cNvPr id="31" name="Rounded Rectangle 30"/>
          <p:cNvSpPr>
            <a:spLocks/>
          </p:cNvSpPr>
          <p:nvPr/>
        </p:nvSpPr>
        <p:spPr>
          <a:xfrm>
            <a:off x="5448389" y="2851630"/>
            <a:ext cx="1461085" cy="145882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accent2"/>
              </a:solidFill>
              <a:latin typeface="Arial Regular" charset="0"/>
              <a:ea typeface="Arial Regular" charset="0"/>
              <a:cs typeface="Arial Regular" charset="0"/>
            </a:endParaRPr>
          </a:p>
        </p:txBody>
      </p:sp>
      <p:grpSp>
        <p:nvGrpSpPr>
          <p:cNvPr id="3" name="Group 2">
            <a:extLst>
              <a:ext uri="{FF2B5EF4-FFF2-40B4-BE49-F238E27FC236}">
                <a16:creationId xmlns:a16="http://schemas.microsoft.com/office/drawing/2014/main" xmlns="" id="{B2CF81E3-C3BF-4041-8CCD-D07BD56F4AD4}"/>
              </a:ext>
            </a:extLst>
          </p:cNvPr>
          <p:cNvGrpSpPr/>
          <p:nvPr/>
        </p:nvGrpSpPr>
        <p:grpSpPr>
          <a:xfrm>
            <a:off x="1992542" y="1137130"/>
            <a:ext cx="1440914" cy="1453876"/>
            <a:chOff x="1992542" y="1137130"/>
            <a:chExt cx="1440914" cy="1453876"/>
          </a:xfrm>
        </p:grpSpPr>
        <p:sp>
          <p:nvSpPr>
            <p:cNvPr id="76" name="Rounded Rectangle 75"/>
            <p:cNvSpPr>
              <a:spLocks/>
            </p:cNvSpPr>
            <p:nvPr/>
          </p:nvSpPr>
          <p:spPr>
            <a:xfrm>
              <a:off x="1992542" y="1137130"/>
              <a:ext cx="1440914" cy="145387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accent2"/>
                </a:solidFill>
                <a:latin typeface="Arial Regular" charset="0"/>
                <a:ea typeface="Arial Regular" charset="0"/>
                <a:cs typeface="Arial Regular" charset="0"/>
              </a:endParaRPr>
            </a:p>
          </p:txBody>
        </p:sp>
        <p:pic>
          <p:nvPicPr>
            <p:cNvPr id="72" name="Picture 71">
              <a:extLst>
                <a:ext uri="{FF2B5EF4-FFF2-40B4-BE49-F238E27FC236}">
                  <a16:creationId xmlns:a16="http://schemas.microsoft.com/office/drawing/2014/main" xmlns="" id="{3A33ED83-6CEB-E249-BDD8-B79E6A2D86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915" y="1523260"/>
              <a:ext cx="637532" cy="640080"/>
            </a:xfrm>
            <a:prstGeom prst="rect">
              <a:avLst/>
            </a:prstGeom>
          </p:spPr>
        </p:pic>
      </p:grpSp>
      <p:pic>
        <p:nvPicPr>
          <p:cNvPr id="73" name="Picture 72">
            <a:extLst>
              <a:ext uri="{FF2B5EF4-FFF2-40B4-BE49-F238E27FC236}">
                <a16:creationId xmlns:a16="http://schemas.microsoft.com/office/drawing/2014/main" xmlns="" id="{CFF138D4-07E0-F740-A6E2-D5D0B2DEEB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6898" y="1528492"/>
            <a:ext cx="637532" cy="640080"/>
          </a:xfrm>
          <a:prstGeom prst="rect">
            <a:avLst/>
          </a:prstGeom>
        </p:spPr>
      </p:pic>
      <p:pic>
        <p:nvPicPr>
          <p:cNvPr id="74" name="Picture 73">
            <a:extLst>
              <a:ext uri="{FF2B5EF4-FFF2-40B4-BE49-F238E27FC236}">
                <a16:creationId xmlns:a16="http://schemas.microsoft.com/office/drawing/2014/main" xmlns="" id="{E3B0FDAA-5258-3741-ADA7-7DB925583C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2124" y="1528492"/>
            <a:ext cx="640080" cy="640080"/>
          </a:xfrm>
          <a:prstGeom prst="rect">
            <a:avLst/>
          </a:prstGeom>
        </p:spPr>
      </p:pic>
      <p:pic>
        <p:nvPicPr>
          <p:cNvPr id="75" name="Picture 74">
            <a:extLst>
              <a:ext uri="{FF2B5EF4-FFF2-40B4-BE49-F238E27FC236}">
                <a16:creationId xmlns:a16="http://schemas.microsoft.com/office/drawing/2014/main" xmlns="" id="{1D29F6EA-20B8-1544-A977-A163ED77AB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7804" y="3245940"/>
            <a:ext cx="637532" cy="640080"/>
          </a:xfrm>
          <a:prstGeom prst="rect">
            <a:avLst/>
          </a:prstGeom>
        </p:spPr>
      </p:pic>
      <p:pic>
        <p:nvPicPr>
          <p:cNvPr id="77" name="Picture 76">
            <a:extLst>
              <a:ext uri="{FF2B5EF4-FFF2-40B4-BE49-F238E27FC236}">
                <a16:creationId xmlns:a16="http://schemas.microsoft.com/office/drawing/2014/main" xmlns="" id="{BC1434F1-CF4B-5740-BC9D-7894691931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7684" y="3242681"/>
            <a:ext cx="640080" cy="640080"/>
          </a:xfrm>
          <a:prstGeom prst="rect">
            <a:avLst/>
          </a:prstGeom>
        </p:spPr>
      </p:pic>
      <p:pic>
        <p:nvPicPr>
          <p:cNvPr id="79" name="Picture 78">
            <a:extLst>
              <a:ext uri="{FF2B5EF4-FFF2-40B4-BE49-F238E27FC236}">
                <a16:creationId xmlns:a16="http://schemas.microsoft.com/office/drawing/2014/main" xmlns="" id="{BEF1E8FB-475F-664D-8A28-E5960F7F96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5130" y="3250705"/>
            <a:ext cx="640080" cy="640080"/>
          </a:xfrm>
          <a:prstGeom prst="rect">
            <a:avLst/>
          </a:prstGeom>
        </p:spPr>
      </p:pic>
      <p:sp>
        <p:nvSpPr>
          <p:cNvPr id="22" name="TextBox 71">
            <a:extLst>
              <a:ext uri="{FF2B5EF4-FFF2-40B4-BE49-F238E27FC236}">
                <a16:creationId xmlns:a16="http://schemas.microsoft.com/office/drawing/2014/main" xmlns="" id="{4F9DC501-BDF4-E148-BEFE-2EC39EF75176}"/>
              </a:ext>
            </a:extLst>
          </p:cNvPr>
          <p:cNvSpPr txBox="1">
            <a:spLocks noChangeArrowheads="1"/>
          </p:cNvSpPr>
          <p:nvPr/>
        </p:nvSpPr>
        <p:spPr bwMode="auto">
          <a:xfrm>
            <a:off x="1992542" y="4322684"/>
            <a:ext cx="15209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en-US" altLang="x-none" sz="1200" dirty="0">
                <a:solidFill>
                  <a:schemeClr val="accent1"/>
                </a:solidFill>
                <a:latin typeface="Arial Regular" charset="0"/>
                <a:ea typeface="Arial Regular" charset="0"/>
                <a:cs typeface="Arial Regular" charset="0"/>
              </a:rPr>
              <a:t>Expertise and Tools</a:t>
            </a:r>
          </a:p>
        </p:txBody>
      </p:sp>
      <p:sp>
        <p:nvSpPr>
          <p:cNvPr id="23" name="TextBox 73">
            <a:extLst>
              <a:ext uri="{FF2B5EF4-FFF2-40B4-BE49-F238E27FC236}">
                <a16:creationId xmlns:a16="http://schemas.microsoft.com/office/drawing/2014/main" xmlns="" id="{28D6CA53-3C80-C04B-B7B6-E302005A3145}"/>
              </a:ext>
            </a:extLst>
          </p:cNvPr>
          <p:cNvSpPr txBox="1">
            <a:spLocks noChangeArrowheads="1"/>
          </p:cNvSpPr>
          <p:nvPr/>
        </p:nvSpPr>
        <p:spPr bwMode="auto">
          <a:xfrm>
            <a:off x="4223923" y="4340502"/>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en-US" altLang="x-none" sz="1200" dirty="0">
                <a:solidFill>
                  <a:schemeClr val="accent1"/>
                </a:solidFill>
                <a:latin typeface="Arial Regular" charset="0"/>
                <a:ea typeface="Arial Regular" charset="0"/>
                <a:cs typeface="Arial Regular" charset="0"/>
              </a:rPr>
              <a:t>Agile</a:t>
            </a:r>
          </a:p>
        </p:txBody>
      </p:sp>
      <p:sp>
        <p:nvSpPr>
          <p:cNvPr id="24" name="TextBox 71">
            <a:extLst>
              <a:ext uri="{FF2B5EF4-FFF2-40B4-BE49-F238E27FC236}">
                <a16:creationId xmlns:a16="http://schemas.microsoft.com/office/drawing/2014/main" xmlns="" id="{80FC7D03-6D92-E74E-AA49-DA6479D161E8}"/>
              </a:ext>
            </a:extLst>
          </p:cNvPr>
          <p:cNvSpPr txBox="1">
            <a:spLocks noChangeArrowheads="1"/>
          </p:cNvSpPr>
          <p:nvPr/>
        </p:nvSpPr>
        <p:spPr bwMode="auto">
          <a:xfrm>
            <a:off x="5897541" y="4334572"/>
            <a:ext cx="7889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eaLnBrk="1" hangingPunct="1"/>
            <a:r>
              <a:rPr lang="en-US" altLang="x-none" sz="1200" dirty="0">
                <a:solidFill>
                  <a:schemeClr val="accent1"/>
                </a:solidFill>
                <a:latin typeface="Arial Regular" charset="0"/>
                <a:ea typeface="Arial Regular" charset="0"/>
                <a:cs typeface="Arial Regular" charset="0"/>
              </a:rPr>
              <a:t>Adoption</a:t>
            </a:r>
          </a:p>
        </p:txBody>
      </p:sp>
      <p:grpSp>
        <p:nvGrpSpPr>
          <p:cNvPr id="4" name="Group 3">
            <a:extLst>
              <a:ext uri="{FF2B5EF4-FFF2-40B4-BE49-F238E27FC236}">
                <a16:creationId xmlns:a16="http://schemas.microsoft.com/office/drawing/2014/main" xmlns="" id="{46D14FE5-3C10-A540-A962-2E1BC5110547}"/>
              </a:ext>
            </a:extLst>
          </p:cNvPr>
          <p:cNvGrpSpPr/>
          <p:nvPr/>
        </p:nvGrpSpPr>
        <p:grpSpPr>
          <a:xfrm>
            <a:off x="1992541" y="1141129"/>
            <a:ext cx="1440914" cy="1453876"/>
            <a:chOff x="256304" y="1581359"/>
            <a:chExt cx="1440914" cy="1453876"/>
          </a:xfrm>
        </p:grpSpPr>
        <p:sp>
          <p:nvSpPr>
            <p:cNvPr id="26" name="Rounded Rectangle 25">
              <a:extLst>
                <a:ext uri="{FF2B5EF4-FFF2-40B4-BE49-F238E27FC236}">
                  <a16:creationId xmlns:a16="http://schemas.microsoft.com/office/drawing/2014/main" xmlns="" id="{584037DE-BE22-474E-A932-B599E8D0262A}"/>
                </a:ext>
              </a:extLst>
            </p:cNvPr>
            <p:cNvSpPr>
              <a:spLocks/>
            </p:cNvSpPr>
            <p:nvPr/>
          </p:nvSpPr>
          <p:spPr>
            <a:xfrm>
              <a:off x="256304" y="1581359"/>
              <a:ext cx="1440914" cy="1453876"/>
            </a:xfrm>
            <a:prstGeom prst="round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accent2"/>
                </a:solidFill>
                <a:latin typeface="Arial Regular" charset="0"/>
                <a:ea typeface="Arial Regular" charset="0"/>
                <a:cs typeface="Arial Regular" charset="0"/>
              </a:endParaRPr>
            </a:p>
          </p:txBody>
        </p:sp>
        <p:pic>
          <p:nvPicPr>
            <p:cNvPr id="28" name="Picture 27">
              <a:extLst>
                <a:ext uri="{FF2B5EF4-FFF2-40B4-BE49-F238E27FC236}">
                  <a16:creationId xmlns:a16="http://schemas.microsoft.com/office/drawing/2014/main" xmlns="" id="{667404CD-5C43-A74C-9B3D-0B31DC79EC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721" y="1986977"/>
              <a:ext cx="640080" cy="642640"/>
            </a:xfrm>
            <a:prstGeom prst="rect">
              <a:avLst/>
            </a:prstGeom>
          </p:spPr>
        </p:pic>
      </p:grpSp>
    </p:spTree>
    <p:extLst>
      <p:ext uri="{BB962C8B-B14F-4D97-AF65-F5344CB8AC3E}">
        <p14:creationId xmlns:p14="http://schemas.microsoft.com/office/powerpoint/2010/main" val="331270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ADCAC2A-C277-497A-AA8E-738CB70CFD69}"/>
              </a:ext>
            </a:extLst>
          </p:cNvPr>
          <p:cNvSpPr>
            <a:spLocks noGrp="1"/>
          </p:cNvSpPr>
          <p:nvPr>
            <p:ph type="sldNum" sz="quarter" idx="12"/>
          </p:nvPr>
        </p:nvSpPr>
        <p:spPr/>
        <p:txBody>
          <a:bodyPr/>
          <a:lstStyle/>
          <a:p>
            <a:fld id="{FCEE2C88-6C8F-484D-AF69-578F576B1F44}" type="slidenum">
              <a:rPr lang="en-US" smtClean="0"/>
              <a:pPr/>
              <a:t>43</a:t>
            </a:fld>
            <a:endParaRPr lang="en-US"/>
          </a:p>
        </p:txBody>
      </p:sp>
      <p:sp>
        <p:nvSpPr>
          <p:cNvPr id="3" name="Text Placeholder 2">
            <a:extLst>
              <a:ext uri="{FF2B5EF4-FFF2-40B4-BE49-F238E27FC236}">
                <a16:creationId xmlns:a16="http://schemas.microsoft.com/office/drawing/2014/main" xmlns="" id="{614971AD-646D-4D04-BB5E-7A2780781800}"/>
              </a:ext>
            </a:extLst>
          </p:cNvPr>
          <p:cNvSpPr>
            <a:spLocks noGrp="1"/>
          </p:cNvSpPr>
          <p:nvPr>
            <p:ph type="body" sz="quarter" idx="14"/>
          </p:nvPr>
        </p:nvSpPr>
        <p:spPr/>
        <p:txBody>
          <a:bodyPr/>
          <a:lstStyle/>
          <a:p>
            <a:pPr algn="ctr"/>
            <a:r>
              <a:rPr lang="en-US" sz="2400" dirty="0"/>
              <a:t>How to Identify Where to Apply Machine Learning &amp; Why</a:t>
            </a:r>
          </a:p>
        </p:txBody>
      </p:sp>
      <p:sp>
        <p:nvSpPr>
          <p:cNvPr id="4" name="Text Placeholder 3">
            <a:extLst>
              <a:ext uri="{FF2B5EF4-FFF2-40B4-BE49-F238E27FC236}">
                <a16:creationId xmlns:a16="http://schemas.microsoft.com/office/drawing/2014/main" xmlns="" id="{38AF78B8-CF19-4D33-B325-515EA0E5D861}"/>
              </a:ext>
            </a:extLst>
          </p:cNvPr>
          <p:cNvSpPr>
            <a:spLocks noGrp="1"/>
          </p:cNvSpPr>
          <p:nvPr>
            <p:ph type="body" sz="quarter" idx="16"/>
          </p:nvPr>
        </p:nvSpPr>
        <p:spPr>
          <a:xfrm>
            <a:off x="312788" y="771211"/>
            <a:ext cx="8524151" cy="199473"/>
          </a:xfrm>
        </p:spPr>
        <p:txBody>
          <a:bodyPr/>
          <a:lstStyle/>
          <a:p>
            <a:pPr algn="ctr"/>
            <a:r>
              <a:rPr lang="en-US" sz="1600" dirty="0">
                <a:solidFill>
                  <a:schemeClr val="accent6">
                    <a:lumMod val="50000"/>
                  </a:schemeClr>
                </a:solidFill>
              </a:rPr>
              <a:t>Introduction to Business Imperatives</a:t>
            </a:r>
          </a:p>
        </p:txBody>
      </p:sp>
      <p:graphicFrame>
        <p:nvGraphicFramePr>
          <p:cNvPr id="15" name="Table 14">
            <a:extLst>
              <a:ext uri="{FF2B5EF4-FFF2-40B4-BE49-F238E27FC236}">
                <a16:creationId xmlns:a16="http://schemas.microsoft.com/office/drawing/2014/main" xmlns="" id="{9DFB4CE1-81A4-4F9C-B681-6B4E12C95BF9}"/>
              </a:ext>
            </a:extLst>
          </p:cNvPr>
          <p:cNvGraphicFramePr>
            <a:graphicFrameLocks noGrp="1"/>
          </p:cNvGraphicFramePr>
          <p:nvPr>
            <p:extLst>
              <p:ext uri="{D42A27DB-BD31-4B8C-83A1-F6EECF244321}">
                <p14:modId xmlns:p14="http://schemas.microsoft.com/office/powerpoint/2010/main" val="2002124037"/>
              </p:ext>
            </p:extLst>
          </p:nvPr>
        </p:nvGraphicFramePr>
        <p:xfrm>
          <a:off x="676035" y="1392354"/>
          <a:ext cx="2066677" cy="2903201"/>
        </p:xfrm>
        <a:graphic>
          <a:graphicData uri="http://schemas.openxmlformats.org/drawingml/2006/table">
            <a:tbl>
              <a:tblPr firstRow="1" bandRow="1">
                <a:tableStyleId>{69012ECD-51FC-41F1-AA8D-1B2483CD663E}</a:tableStyleId>
              </a:tblPr>
              <a:tblGrid>
                <a:gridCol w="2066677">
                  <a:extLst>
                    <a:ext uri="{9D8B030D-6E8A-4147-A177-3AD203B41FA5}">
                      <a16:colId xmlns:a16="http://schemas.microsoft.com/office/drawing/2014/main" xmlns="" val="1843057887"/>
                    </a:ext>
                  </a:extLst>
                </a:gridCol>
              </a:tblGrid>
              <a:tr h="414743">
                <a:tc>
                  <a:txBody>
                    <a:bodyPr/>
                    <a:lstStyle/>
                    <a:p>
                      <a:pPr algn="ctr"/>
                      <a:r>
                        <a:rPr lang="en-US" sz="2000" dirty="0"/>
                        <a:t>Revenue</a:t>
                      </a:r>
                    </a:p>
                  </a:txBody>
                  <a:tcPr anchor="ctr"/>
                </a:tc>
                <a:extLst>
                  <a:ext uri="{0D108BD9-81ED-4DB2-BD59-A6C34878D82A}">
                    <a16:rowId xmlns:a16="http://schemas.microsoft.com/office/drawing/2014/main" xmlns="" val="3041048595"/>
                  </a:ext>
                </a:extLst>
              </a:tr>
              <a:tr h="414743">
                <a:tc>
                  <a:txBody>
                    <a:bodyPr/>
                    <a:lstStyle/>
                    <a:p>
                      <a:r>
                        <a:rPr lang="en-US" sz="1400" dirty="0"/>
                        <a:t>Lifetime Value</a:t>
                      </a:r>
                    </a:p>
                  </a:txBody>
                  <a:tcPr anchor="ctr"/>
                </a:tc>
                <a:extLst>
                  <a:ext uri="{0D108BD9-81ED-4DB2-BD59-A6C34878D82A}">
                    <a16:rowId xmlns:a16="http://schemas.microsoft.com/office/drawing/2014/main" xmlns="" val="1728945370"/>
                  </a:ext>
                </a:extLst>
              </a:tr>
              <a:tr h="414743">
                <a:tc>
                  <a:txBody>
                    <a:bodyPr/>
                    <a:lstStyle/>
                    <a:p>
                      <a:r>
                        <a:rPr lang="en-US" sz="1400" dirty="0"/>
                        <a:t>Lead/Conversion</a:t>
                      </a:r>
                    </a:p>
                  </a:txBody>
                  <a:tcPr anchor="ctr"/>
                </a:tc>
                <a:extLst>
                  <a:ext uri="{0D108BD9-81ED-4DB2-BD59-A6C34878D82A}">
                    <a16:rowId xmlns:a16="http://schemas.microsoft.com/office/drawing/2014/main" xmlns="" val="3726535543"/>
                  </a:ext>
                </a:extLst>
              </a:tr>
              <a:tr h="414743">
                <a:tc>
                  <a:txBody>
                    <a:bodyPr/>
                    <a:lstStyle/>
                    <a:p>
                      <a:r>
                        <a:rPr lang="en-US" sz="1400" dirty="0"/>
                        <a:t>Churn/Sentiment</a:t>
                      </a:r>
                    </a:p>
                  </a:txBody>
                  <a:tcPr anchor="ctr"/>
                </a:tc>
                <a:extLst>
                  <a:ext uri="{0D108BD9-81ED-4DB2-BD59-A6C34878D82A}">
                    <a16:rowId xmlns:a16="http://schemas.microsoft.com/office/drawing/2014/main" xmlns="" val="2461958524"/>
                  </a:ext>
                </a:extLst>
              </a:tr>
              <a:tr h="414743">
                <a:tc>
                  <a:txBody>
                    <a:bodyPr/>
                    <a:lstStyle/>
                    <a:p>
                      <a:r>
                        <a:rPr lang="en-US" sz="1400" dirty="0"/>
                        <a:t>Marketing Mix</a:t>
                      </a:r>
                    </a:p>
                  </a:txBody>
                  <a:tcPr anchor="ctr"/>
                </a:tc>
                <a:extLst>
                  <a:ext uri="{0D108BD9-81ED-4DB2-BD59-A6C34878D82A}">
                    <a16:rowId xmlns:a16="http://schemas.microsoft.com/office/drawing/2014/main" xmlns="" val="37383082"/>
                  </a:ext>
                </a:extLst>
              </a:tr>
              <a:tr h="414743">
                <a:tc>
                  <a:txBody>
                    <a:bodyPr/>
                    <a:lstStyle/>
                    <a:p>
                      <a:r>
                        <a:rPr lang="en-US" sz="1400" dirty="0"/>
                        <a:t>Segmentation</a:t>
                      </a:r>
                    </a:p>
                  </a:txBody>
                  <a:tcPr anchor="ctr"/>
                </a:tc>
                <a:extLst>
                  <a:ext uri="{0D108BD9-81ED-4DB2-BD59-A6C34878D82A}">
                    <a16:rowId xmlns:a16="http://schemas.microsoft.com/office/drawing/2014/main" xmlns="" val="3362017280"/>
                  </a:ext>
                </a:extLst>
              </a:tr>
              <a:tr h="414743">
                <a:tc>
                  <a:txBody>
                    <a:bodyPr/>
                    <a:lstStyle/>
                    <a:p>
                      <a:r>
                        <a:rPr lang="en-US" sz="1400" dirty="0">
                          <a:solidFill>
                            <a:schemeClr val="accent2"/>
                          </a:solidFill>
                        </a:rPr>
                        <a:t>Bundling/Cross-sell</a:t>
                      </a:r>
                    </a:p>
                  </a:txBody>
                  <a:tcPr anchor="ctr"/>
                </a:tc>
                <a:extLst>
                  <a:ext uri="{0D108BD9-81ED-4DB2-BD59-A6C34878D82A}">
                    <a16:rowId xmlns:a16="http://schemas.microsoft.com/office/drawing/2014/main" xmlns="" val="4143995421"/>
                  </a:ext>
                </a:extLst>
              </a:tr>
            </a:tbl>
          </a:graphicData>
        </a:graphic>
      </p:graphicFrame>
      <p:graphicFrame>
        <p:nvGraphicFramePr>
          <p:cNvPr id="16" name="Table 15">
            <a:extLst>
              <a:ext uri="{FF2B5EF4-FFF2-40B4-BE49-F238E27FC236}">
                <a16:creationId xmlns:a16="http://schemas.microsoft.com/office/drawing/2014/main" xmlns="" id="{F3F3055E-9878-400C-AC5D-1CBC5211E8B6}"/>
              </a:ext>
            </a:extLst>
          </p:cNvPr>
          <p:cNvGraphicFramePr>
            <a:graphicFrameLocks noGrp="1"/>
          </p:cNvGraphicFramePr>
          <p:nvPr>
            <p:extLst>
              <p:ext uri="{D42A27DB-BD31-4B8C-83A1-F6EECF244321}">
                <p14:modId xmlns:p14="http://schemas.microsoft.com/office/powerpoint/2010/main" val="2364701786"/>
              </p:ext>
            </p:extLst>
          </p:nvPr>
        </p:nvGraphicFramePr>
        <p:xfrm>
          <a:off x="2966512" y="1392354"/>
          <a:ext cx="2469258" cy="2903201"/>
        </p:xfrm>
        <a:graphic>
          <a:graphicData uri="http://schemas.openxmlformats.org/drawingml/2006/table">
            <a:tbl>
              <a:tblPr firstRow="1" bandRow="1">
                <a:tableStyleId>{5A111915-BE36-4E01-A7E5-04B1672EAD32}</a:tableStyleId>
              </a:tblPr>
              <a:tblGrid>
                <a:gridCol w="2469258">
                  <a:extLst>
                    <a:ext uri="{9D8B030D-6E8A-4147-A177-3AD203B41FA5}">
                      <a16:colId xmlns:a16="http://schemas.microsoft.com/office/drawing/2014/main" xmlns="" val="1843057887"/>
                    </a:ext>
                  </a:extLst>
                </a:gridCol>
              </a:tblGrid>
              <a:tr h="410123">
                <a:tc>
                  <a:txBody>
                    <a:bodyPr/>
                    <a:lstStyle/>
                    <a:p>
                      <a:pPr algn="ctr"/>
                      <a:r>
                        <a:rPr lang="en-US" sz="2000" dirty="0"/>
                        <a:t>Efficiency</a:t>
                      </a:r>
                    </a:p>
                  </a:txBody>
                  <a:tcPr anchor="ctr">
                    <a:solidFill>
                      <a:schemeClr val="accent1"/>
                    </a:solidFill>
                  </a:tcPr>
                </a:tc>
                <a:extLst>
                  <a:ext uri="{0D108BD9-81ED-4DB2-BD59-A6C34878D82A}">
                    <a16:rowId xmlns:a16="http://schemas.microsoft.com/office/drawing/2014/main" xmlns="" val="3041048595"/>
                  </a:ext>
                </a:extLst>
              </a:tr>
              <a:tr h="410123">
                <a:tc>
                  <a:txBody>
                    <a:bodyPr/>
                    <a:lstStyle/>
                    <a:p>
                      <a:r>
                        <a:rPr lang="en-US" sz="1400" dirty="0"/>
                        <a:t>Real-time Alerts</a:t>
                      </a:r>
                    </a:p>
                  </a:txBody>
                  <a:tcPr anchor="ctr"/>
                </a:tc>
                <a:extLst>
                  <a:ext uri="{0D108BD9-81ED-4DB2-BD59-A6C34878D82A}">
                    <a16:rowId xmlns:a16="http://schemas.microsoft.com/office/drawing/2014/main" xmlns="" val="1728945370"/>
                  </a:ext>
                </a:extLst>
              </a:tr>
              <a:tr h="410123">
                <a:tc>
                  <a:txBody>
                    <a:bodyPr/>
                    <a:lstStyle/>
                    <a:p>
                      <a:r>
                        <a:rPr lang="en-US" sz="1400" dirty="0"/>
                        <a:t>Predictive Maintenance</a:t>
                      </a:r>
                    </a:p>
                  </a:txBody>
                  <a:tcPr anchor="ctr"/>
                </a:tc>
                <a:extLst>
                  <a:ext uri="{0D108BD9-81ED-4DB2-BD59-A6C34878D82A}">
                    <a16:rowId xmlns:a16="http://schemas.microsoft.com/office/drawing/2014/main" xmlns="" val="3726535543"/>
                  </a:ext>
                </a:extLst>
              </a:tr>
              <a:tr h="442463">
                <a:tc>
                  <a:txBody>
                    <a:bodyPr/>
                    <a:lstStyle/>
                    <a:p>
                      <a:r>
                        <a:rPr lang="en-US" sz="1400" dirty="0">
                          <a:solidFill>
                            <a:schemeClr val="accent2"/>
                          </a:solidFill>
                        </a:rPr>
                        <a:t>Automate Business Rules</a:t>
                      </a:r>
                    </a:p>
                  </a:txBody>
                  <a:tcPr anchor="ctr"/>
                </a:tc>
                <a:extLst>
                  <a:ext uri="{0D108BD9-81ED-4DB2-BD59-A6C34878D82A}">
                    <a16:rowId xmlns:a16="http://schemas.microsoft.com/office/drawing/2014/main" xmlns="" val="2461958524"/>
                  </a:ext>
                </a:extLst>
              </a:tr>
              <a:tr h="410123">
                <a:tc>
                  <a:txBody>
                    <a:bodyPr/>
                    <a:lstStyle/>
                    <a:p>
                      <a:r>
                        <a:rPr lang="en-US" sz="1400" dirty="0"/>
                        <a:t>Resource Optimization</a:t>
                      </a:r>
                    </a:p>
                  </a:txBody>
                  <a:tcPr anchor="ctr"/>
                </a:tc>
                <a:extLst>
                  <a:ext uri="{0D108BD9-81ED-4DB2-BD59-A6C34878D82A}">
                    <a16:rowId xmlns:a16="http://schemas.microsoft.com/office/drawing/2014/main" xmlns="" val="37383082"/>
                  </a:ext>
                </a:extLst>
              </a:tr>
              <a:tr h="410123">
                <a:tc>
                  <a:txBody>
                    <a:bodyPr/>
                    <a:lstStyle/>
                    <a:p>
                      <a:r>
                        <a:rPr lang="en-US" sz="1400" dirty="0">
                          <a:solidFill>
                            <a:schemeClr val="accent2"/>
                          </a:solidFill>
                        </a:rPr>
                        <a:t>Demand Forecasting</a:t>
                      </a:r>
                    </a:p>
                  </a:txBody>
                  <a:tcPr anchor="ctr"/>
                </a:tc>
                <a:extLst>
                  <a:ext uri="{0D108BD9-81ED-4DB2-BD59-A6C34878D82A}">
                    <a16:rowId xmlns:a16="http://schemas.microsoft.com/office/drawing/2014/main" xmlns="" val="3362017280"/>
                  </a:ext>
                </a:extLst>
              </a:tr>
              <a:tr h="410123">
                <a:tc>
                  <a:txBody>
                    <a:bodyPr/>
                    <a:lstStyle/>
                    <a:p>
                      <a:r>
                        <a:rPr lang="en-US" sz="1400" dirty="0"/>
                        <a:t>Supply Chain Optimization</a:t>
                      </a:r>
                    </a:p>
                  </a:txBody>
                  <a:tcPr anchor="ctr"/>
                </a:tc>
                <a:extLst>
                  <a:ext uri="{0D108BD9-81ED-4DB2-BD59-A6C34878D82A}">
                    <a16:rowId xmlns:a16="http://schemas.microsoft.com/office/drawing/2014/main" xmlns="" val="4143995421"/>
                  </a:ext>
                </a:extLst>
              </a:tr>
            </a:tbl>
          </a:graphicData>
        </a:graphic>
      </p:graphicFrame>
      <p:graphicFrame>
        <p:nvGraphicFramePr>
          <p:cNvPr id="17" name="Table 16">
            <a:extLst>
              <a:ext uri="{FF2B5EF4-FFF2-40B4-BE49-F238E27FC236}">
                <a16:creationId xmlns:a16="http://schemas.microsoft.com/office/drawing/2014/main" xmlns="" id="{D042D06C-51DF-4FDD-A4E7-3C64B4DC5786}"/>
              </a:ext>
            </a:extLst>
          </p:cNvPr>
          <p:cNvGraphicFramePr>
            <a:graphicFrameLocks noGrp="1"/>
          </p:cNvGraphicFramePr>
          <p:nvPr>
            <p:extLst>
              <p:ext uri="{D42A27DB-BD31-4B8C-83A1-F6EECF244321}">
                <p14:modId xmlns:p14="http://schemas.microsoft.com/office/powerpoint/2010/main" val="3247178291"/>
              </p:ext>
            </p:extLst>
          </p:nvPr>
        </p:nvGraphicFramePr>
        <p:xfrm>
          <a:off x="5659570" y="1392354"/>
          <a:ext cx="2918461" cy="2903201"/>
        </p:xfrm>
        <a:graphic>
          <a:graphicData uri="http://schemas.openxmlformats.org/drawingml/2006/table">
            <a:tbl>
              <a:tblPr firstRow="1" bandRow="1">
                <a:tableStyleId>{17292A2E-F333-43FB-9621-5CBBE7FDCDCB}</a:tableStyleId>
              </a:tblPr>
              <a:tblGrid>
                <a:gridCol w="2918461">
                  <a:extLst>
                    <a:ext uri="{9D8B030D-6E8A-4147-A177-3AD203B41FA5}">
                      <a16:colId xmlns:a16="http://schemas.microsoft.com/office/drawing/2014/main" xmlns="" val="1843057887"/>
                    </a:ext>
                  </a:extLst>
                </a:gridCol>
              </a:tblGrid>
              <a:tr h="414743">
                <a:tc>
                  <a:txBody>
                    <a:bodyPr/>
                    <a:lstStyle/>
                    <a:p>
                      <a:pPr algn="ctr"/>
                      <a:r>
                        <a:rPr lang="en-US" sz="2000" dirty="0"/>
                        <a:t>Innovation</a:t>
                      </a:r>
                    </a:p>
                  </a:txBody>
                  <a:tcPr anchor="ctr">
                    <a:solidFill>
                      <a:schemeClr val="accent1"/>
                    </a:solidFill>
                  </a:tcPr>
                </a:tc>
                <a:extLst>
                  <a:ext uri="{0D108BD9-81ED-4DB2-BD59-A6C34878D82A}">
                    <a16:rowId xmlns:a16="http://schemas.microsoft.com/office/drawing/2014/main" xmlns="" val="3041048595"/>
                  </a:ext>
                </a:extLst>
              </a:tr>
              <a:tr h="414743">
                <a:tc>
                  <a:txBody>
                    <a:bodyPr/>
                    <a:lstStyle/>
                    <a:p>
                      <a:r>
                        <a:rPr lang="en-US" sz="1400" dirty="0">
                          <a:solidFill>
                            <a:schemeClr val="accent2"/>
                          </a:solidFill>
                        </a:rPr>
                        <a:t>Digitization/Categorize</a:t>
                      </a:r>
                    </a:p>
                  </a:txBody>
                  <a:tcPr anchor="ctr"/>
                </a:tc>
                <a:extLst>
                  <a:ext uri="{0D108BD9-81ED-4DB2-BD59-A6C34878D82A}">
                    <a16:rowId xmlns:a16="http://schemas.microsoft.com/office/drawing/2014/main" xmlns="" val="1728945370"/>
                  </a:ext>
                </a:extLst>
              </a:tr>
              <a:tr h="414743">
                <a:tc>
                  <a:txBody>
                    <a:bodyPr/>
                    <a:lstStyle/>
                    <a:p>
                      <a:r>
                        <a:rPr lang="en-US" sz="1400" dirty="0"/>
                        <a:t>Customer Self-service</a:t>
                      </a:r>
                    </a:p>
                  </a:txBody>
                  <a:tcPr anchor="ctr"/>
                </a:tc>
                <a:extLst>
                  <a:ext uri="{0D108BD9-81ED-4DB2-BD59-A6C34878D82A}">
                    <a16:rowId xmlns:a16="http://schemas.microsoft.com/office/drawing/2014/main" xmlns="" val="3726535543"/>
                  </a:ext>
                </a:extLst>
              </a:tr>
              <a:tr h="414743">
                <a:tc>
                  <a:txBody>
                    <a:bodyPr/>
                    <a:lstStyle/>
                    <a:p>
                      <a:r>
                        <a:rPr lang="en-US" sz="1400" dirty="0">
                          <a:solidFill>
                            <a:schemeClr val="accent2"/>
                          </a:solidFill>
                        </a:rPr>
                        <a:t>Decision Support Insights</a:t>
                      </a:r>
                    </a:p>
                  </a:txBody>
                  <a:tcPr anchor="ctr"/>
                </a:tc>
                <a:extLst>
                  <a:ext uri="{0D108BD9-81ED-4DB2-BD59-A6C34878D82A}">
                    <a16:rowId xmlns:a16="http://schemas.microsoft.com/office/drawing/2014/main" xmlns="" val="2461958524"/>
                  </a:ext>
                </a:extLst>
              </a:tr>
              <a:tr h="414743">
                <a:tc>
                  <a:txBody>
                    <a:bodyPr/>
                    <a:lstStyle/>
                    <a:p>
                      <a:r>
                        <a:rPr lang="en-US" sz="1400" dirty="0"/>
                        <a:t>Recommendation Engine</a:t>
                      </a:r>
                    </a:p>
                  </a:txBody>
                  <a:tcPr anchor="ctr"/>
                </a:tc>
                <a:extLst>
                  <a:ext uri="{0D108BD9-81ED-4DB2-BD59-A6C34878D82A}">
                    <a16:rowId xmlns:a16="http://schemas.microsoft.com/office/drawing/2014/main" xmlns="" val="37383082"/>
                  </a:ext>
                </a:extLst>
              </a:tr>
              <a:tr h="414743">
                <a:tc>
                  <a:txBody>
                    <a:bodyPr/>
                    <a:lstStyle/>
                    <a:p>
                      <a:r>
                        <a:rPr lang="en-US" sz="1400" dirty="0"/>
                        <a:t>Customized Customer Offerings</a:t>
                      </a:r>
                    </a:p>
                  </a:txBody>
                  <a:tcPr anchor="ctr"/>
                </a:tc>
                <a:extLst>
                  <a:ext uri="{0D108BD9-81ED-4DB2-BD59-A6C34878D82A}">
                    <a16:rowId xmlns:a16="http://schemas.microsoft.com/office/drawing/2014/main" xmlns="" val="3362017280"/>
                  </a:ext>
                </a:extLst>
              </a:tr>
              <a:tr h="414743">
                <a:tc>
                  <a:txBody>
                    <a:bodyPr/>
                    <a:lstStyle/>
                    <a:p>
                      <a:r>
                        <a:rPr lang="en-US" sz="1400" dirty="0">
                          <a:solidFill>
                            <a:schemeClr val="accent2"/>
                          </a:solidFill>
                        </a:rPr>
                        <a:t>Anticipatory Customer Offerings</a:t>
                      </a:r>
                    </a:p>
                  </a:txBody>
                  <a:tcPr anchor="ctr"/>
                </a:tc>
                <a:extLst>
                  <a:ext uri="{0D108BD9-81ED-4DB2-BD59-A6C34878D82A}">
                    <a16:rowId xmlns:a16="http://schemas.microsoft.com/office/drawing/2014/main" xmlns="" val="4143995421"/>
                  </a:ext>
                </a:extLst>
              </a:tr>
            </a:tbl>
          </a:graphicData>
        </a:graphic>
      </p:graphicFrame>
    </p:spTree>
    <p:extLst>
      <p:ext uri="{BB962C8B-B14F-4D97-AF65-F5344CB8AC3E}">
        <p14:creationId xmlns:p14="http://schemas.microsoft.com/office/powerpoint/2010/main" val="310756847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xmlns="" id="{FA969E38-28F3-654C-9053-00BAC8D9B96B}"/>
              </a:ext>
            </a:extLst>
          </p:cNvPr>
          <p:cNvCxnSpPr>
            <a:cxnSpLocks/>
          </p:cNvCxnSpPr>
          <p:nvPr/>
        </p:nvCxnSpPr>
        <p:spPr>
          <a:xfrm>
            <a:off x="576258" y="587291"/>
            <a:ext cx="388401" cy="0"/>
          </a:xfrm>
          <a:prstGeom prst="line">
            <a:avLst/>
          </a:prstGeom>
          <a:ln w="38100">
            <a:solidFill>
              <a:srgbClr val="0C62FB"/>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A66F24E2-F0A9-744E-A314-6C111CD7F3C2}"/>
              </a:ext>
            </a:extLst>
          </p:cNvPr>
          <p:cNvSpPr txBox="1"/>
          <p:nvPr/>
        </p:nvSpPr>
        <p:spPr>
          <a:xfrm>
            <a:off x="576258" y="226066"/>
            <a:ext cx="2922088" cy="276999"/>
          </a:xfrm>
          <a:prstGeom prst="rect">
            <a:avLst/>
          </a:prstGeom>
          <a:noFill/>
        </p:spPr>
        <p:txBody>
          <a:bodyPr wrap="square" lIns="0" tIns="0" rIns="0" bIns="0" rtlCol="0" anchor="t">
            <a:spAutoFit/>
          </a:bodyPr>
          <a:lstStyle/>
          <a:p>
            <a:pPr>
              <a:lnSpc>
                <a:spcPct val="90000"/>
              </a:lnSpc>
              <a:spcBef>
                <a:spcPts val="1200"/>
              </a:spcBef>
              <a:buClr>
                <a:srgbClr val="CC0000"/>
              </a:buClr>
              <a:buSzPct val="110000"/>
            </a:pPr>
            <a:r>
              <a:rPr lang="en-GB" sz="2000" dirty="0">
                <a:solidFill>
                  <a:srgbClr val="0C62FB"/>
                </a:solidFill>
                <a:latin typeface="Arial" panose="020B0604020202020204" pitchFamily="34" charset="0"/>
                <a:ea typeface="Mark OT" charset="0"/>
                <a:cs typeface="Arial" panose="020B0604020202020204" pitchFamily="34" charset="0"/>
              </a:rPr>
              <a:t>AI and ML Applications</a:t>
            </a:r>
          </a:p>
        </p:txBody>
      </p:sp>
      <p:sp>
        <p:nvSpPr>
          <p:cNvPr id="18" name="Text Placeholder 11"/>
          <p:cNvSpPr txBox="1">
            <a:spLocks/>
          </p:cNvSpPr>
          <p:nvPr/>
        </p:nvSpPr>
        <p:spPr>
          <a:xfrm>
            <a:off x="462707" y="746384"/>
            <a:ext cx="8114278" cy="272851"/>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MarkOT" charset="0"/>
                <a:ea typeface="MarkOT" charset="0"/>
                <a:cs typeface="MarkOT"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MarkOT" charset="0"/>
                <a:ea typeface="MarkOT" charset="0"/>
                <a:cs typeface="MarkOT"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MarkOT" charset="0"/>
                <a:ea typeface="MarkOT" charset="0"/>
                <a:cs typeface="MarkOT"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MarkOT" charset="0"/>
                <a:ea typeface="MarkOT" charset="0"/>
                <a:cs typeface="MarkOT"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MarkOT" charset="0"/>
                <a:ea typeface="MarkOT" charset="0"/>
                <a:cs typeface="MarkO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latin typeface="Arial" panose="020B0604020202020204" pitchFamily="34" charset="0"/>
                <a:ea typeface="Mark OT" charset="0"/>
                <a:cs typeface="Arial" panose="020B0604020202020204" pitchFamily="34" charset="0"/>
              </a:rPr>
              <a:t>Below are some of the top Machine Learning applications Slalom sees across banking, accounting and treasury</a:t>
            </a:r>
          </a:p>
        </p:txBody>
      </p:sp>
      <p:sp>
        <p:nvSpPr>
          <p:cNvPr id="10" name="Text Placeholder 4">
            <a:extLst>
              <a:ext uri="{FF2B5EF4-FFF2-40B4-BE49-F238E27FC236}">
                <a16:creationId xmlns:a16="http://schemas.microsoft.com/office/drawing/2014/main" xmlns="" id="{56C2C76A-3A67-2544-B624-0AE4C870F4AE}"/>
              </a:ext>
            </a:extLst>
          </p:cNvPr>
          <p:cNvSpPr txBox="1">
            <a:spLocks/>
          </p:cNvSpPr>
          <p:nvPr/>
        </p:nvSpPr>
        <p:spPr>
          <a:xfrm>
            <a:off x="576258" y="1535060"/>
            <a:ext cx="2551286" cy="769441"/>
          </a:xfrm>
          <a:prstGeom prst="rect">
            <a:avLst/>
          </a:prstGeom>
        </p:spPr>
        <p:txBody>
          <a:bodyPr vert="horz" wrap="square" lIns="0" tIns="0" rIns="0" bIns="0" rtlCol="0" anchor="t">
            <a:spAutoFit/>
          </a:bodyPr>
          <a:lstStyle>
            <a:lvl1pPr marL="233363" indent="-233363" algn="l" defTabSz="914400" rtl="0" eaLnBrk="1" latinLnBrk="0" hangingPunct="1">
              <a:lnSpc>
                <a:spcPct val="90000"/>
              </a:lnSpc>
              <a:spcBef>
                <a:spcPts val="1200"/>
              </a:spcBef>
              <a:buClr>
                <a:schemeClr val="accent1"/>
              </a:buClr>
              <a:buSzPct val="120000"/>
              <a:buFontTx/>
              <a:buBlip>
                <a:blip r:embed="rId3"/>
              </a:buBlip>
              <a:defRPr sz="1800" kern="1200">
                <a:solidFill>
                  <a:schemeClr val="tx1"/>
                </a:solidFill>
                <a:latin typeface="+mn-lt"/>
                <a:ea typeface="+mn-ea"/>
                <a:cs typeface="+mn-cs"/>
              </a:defRPr>
            </a:lvl1pPr>
            <a:lvl2pPr marL="457200" indent="-204788" algn="l" defTabSz="914400" rtl="0" eaLnBrk="1" latinLnBrk="0" hangingPunct="1">
              <a:lnSpc>
                <a:spcPct val="90000"/>
              </a:lnSpc>
              <a:spcBef>
                <a:spcPts val="600"/>
              </a:spcBef>
              <a:buClr>
                <a:schemeClr val="accent5"/>
              </a:buClr>
              <a:buSzPct val="120000"/>
              <a:buFontTx/>
              <a:buBlip>
                <a:blip r:embed="rId4"/>
              </a:buBlip>
              <a:defRPr sz="1600" kern="1200">
                <a:solidFill>
                  <a:schemeClr val="tx1"/>
                </a:solidFill>
                <a:latin typeface="+mn-lt"/>
                <a:ea typeface="+mn-ea"/>
                <a:cs typeface="+mn-cs"/>
              </a:defRPr>
            </a:lvl2pPr>
            <a:lvl3pPr marL="652463" indent="-185738" algn="l" defTabSz="914400" rtl="0" eaLnBrk="1" latinLnBrk="0" hangingPunct="1">
              <a:lnSpc>
                <a:spcPct val="90000"/>
              </a:lnSpc>
              <a:spcBef>
                <a:spcPts val="400"/>
              </a:spcBef>
              <a:buClr>
                <a:schemeClr val="accent5"/>
              </a:buClr>
              <a:buSzPct val="120000"/>
              <a:buFontTx/>
              <a:buBlip>
                <a:blip r:embed="rId4"/>
              </a:buBlip>
              <a:defRPr sz="1400" kern="1200">
                <a:solidFill>
                  <a:schemeClr val="tx1"/>
                </a:solidFill>
                <a:latin typeface="+mn-lt"/>
                <a:ea typeface="+mn-ea"/>
                <a:cs typeface="+mn-cs"/>
              </a:defRPr>
            </a:lvl3pPr>
            <a:lvl4pPr marL="800100" indent="-138113" algn="l" defTabSz="914400" rtl="0" eaLnBrk="1" latinLnBrk="0" hangingPunct="1">
              <a:lnSpc>
                <a:spcPct val="90000"/>
              </a:lnSpc>
              <a:spcBef>
                <a:spcPts val="300"/>
              </a:spcBef>
              <a:buClr>
                <a:schemeClr val="accent5"/>
              </a:buClr>
              <a:buFontTx/>
              <a:buBlip>
                <a:blip r:embed="rId4"/>
              </a:buBlip>
              <a:defRPr sz="1200" kern="1200">
                <a:solidFill>
                  <a:schemeClr val="tx1"/>
                </a:solidFill>
                <a:latin typeface="+mn-lt"/>
                <a:ea typeface="+mn-ea"/>
                <a:cs typeface="+mn-cs"/>
              </a:defRPr>
            </a:lvl4pPr>
            <a:lvl5pPr marL="942975" indent="-133350" algn="l" defTabSz="914400" rtl="0" eaLnBrk="1" latinLnBrk="0" hangingPunct="1">
              <a:lnSpc>
                <a:spcPct val="90000"/>
              </a:lnSpc>
              <a:spcBef>
                <a:spcPts val="300"/>
              </a:spcBef>
              <a:buClr>
                <a:schemeClr val="accent5"/>
              </a:buClr>
              <a:buFontTx/>
              <a:buBlip>
                <a:blip r:embed="rId4"/>
              </a:buBlip>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ts val="600"/>
              </a:spcAft>
              <a:buClr>
                <a:srgbClr val="3A5072"/>
              </a:buClr>
              <a:buNone/>
            </a:pPr>
            <a:r>
              <a:rPr lang="en-US" sz="1000" dirty="0">
                <a:solidFill>
                  <a:schemeClr val="tx1">
                    <a:lumMod val="50000"/>
                  </a:schemeClr>
                </a:solidFill>
                <a:latin typeface="Arial" panose="020B0604020202020204" pitchFamily="34" charset="0"/>
                <a:ea typeface="Mark OT Light" charset="0"/>
                <a:cs typeface="Arial" panose="020B0604020202020204" pitchFamily="34" charset="0"/>
              </a:rPr>
              <a:t>Pattern recognition, machine learning, robotic process automation and true artificial intelligence will all be part of common treasury processes in the near future, and some already are</a:t>
            </a:r>
            <a:endParaRPr lang="en-GB" sz="1000" dirty="0">
              <a:solidFill>
                <a:schemeClr val="tx1">
                  <a:lumMod val="50000"/>
                </a:schemeClr>
              </a:solidFill>
              <a:latin typeface="Arial" panose="020B0604020202020204" pitchFamily="34" charset="0"/>
              <a:ea typeface="Mark OT Light" charset="0"/>
              <a:cs typeface="Arial" panose="020B0604020202020204" pitchFamily="34" charset="0"/>
            </a:endParaRPr>
          </a:p>
        </p:txBody>
      </p:sp>
      <p:sp>
        <p:nvSpPr>
          <p:cNvPr id="17" name="Text Placeholder 4">
            <a:extLst>
              <a:ext uri="{FF2B5EF4-FFF2-40B4-BE49-F238E27FC236}">
                <a16:creationId xmlns:a16="http://schemas.microsoft.com/office/drawing/2014/main" xmlns="" id="{56C2C76A-3A67-2544-B624-0AE4C870F4AE}"/>
              </a:ext>
            </a:extLst>
          </p:cNvPr>
          <p:cNvSpPr txBox="1">
            <a:spLocks/>
          </p:cNvSpPr>
          <p:nvPr/>
        </p:nvSpPr>
        <p:spPr>
          <a:xfrm>
            <a:off x="3410590" y="1535060"/>
            <a:ext cx="2348020" cy="461665"/>
          </a:xfrm>
          <a:prstGeom prst="rect">
            <a:avLst/>
          </a:prstGeom>
        </p:spPr>
        <p:txBody>
          <a:bodyPr vert="horz" wrap="square" lIns="0" tIns="0" rIns="0" bIns="0" rtlCol="0" anchor="t">
            <a:spAutoFit/>
          </a:bodyPr>
          <a:lstStyle>
            <a:lvl1pPr marL="233363" indent="-233363" algn="l" defTabSz="914400" rtl="0" eaLnBrk="1" latinLnBrk="0" hangingPunct="1">
              <a:lnSpc>
                <a:spcPct val="90000"/>
              </a:lnSpc>
              <a:spcBef>
                <a:spcPts val="1200"/>
              </a:spcBef>
              <a:buClr>
                <a:schemeClr val="accent1"/>
              </a:buClr>
              <a:buSzPct val="120000"/>
              <a:buFontTx/>
              <a:buBlip>
                <a:blip r:embed="rId3"/>
              </a:buBlip>
              <a:defRPr sz="1800" kern="1200">
                <a:solidFill>
                  <a:schemeClr val="tx1"/>
                </a:solidFill>
                <a:latin typeface="+mn-lt"/>
                <a:ea typeface="+mn-ea"/>
                <a:cs typeface="+mn-cs"/>
              </a:defRPr>
            </a:lvl1pPr>
            <a:lvl2pPr marL="457200" indent="-204788" algn="l" defTabSz="914400" rtl="0" eaLnBrk="1" latinLnBrk="0" hangingPunct="1">
              <a:lnSpc>
                <a:spcPct val="90000"/>
              </a:lnSpc>
              <a:spcBef>
                <a:spcPts val="600"/>
              </a:spcBef>
              <a:buClr>
                <a:schemeClr val="accent5"/>
              </a:buClr>
              <a:buSzPct val="120000"/>
              <a:buFontTx/>
              <a:buBlip>
                <a:blip r:embed="rId4"/>
              </a:buBlip>
              <a:defRPr sz="1600" kern="1200">
                <a:solidFill>
                  <a:schemeClr val="tx1"/>
                </a:solidFill>
                <a:latin typeface="+mn-lt"/>
                <a:ea typeface="+mn-ea"/>
                <a:cs typeface="+mn-cs"/>
              </a:defRPr>
            </a:lvl2pPr>
            <a:lvl3pPr marL="652463" indent="-185738" algn="l" defTabSz="914400" rtl="0" eaLnBrk="1" latinLnBrk="0" hangingPunct="1">
              <a:lnSpc>
                <a:spcPct val="90000"/>
              </a:lnSpc>
              <a:spcBef>
                <a:spcPts val="400"/>
              </a:spcBef>
              <a:buClr>
                <a:schemeClr val="accent5"/>
              </a:buClr>
              <a:buSzPct val="120000"/>
              <a:buFontTx/>
              <a:buBlip>
                <a:blip r:embed="rId4"/>
              </a:buBlip>
              <a:defRPr sz="1400" kern="1200">
                <a:solidFill>
                  <a:schemeClr val="tx1"/>
                </a:solidFill>
                <a:latin typeface="+mn-lt"/>
                <a:ea typeface="+mn-ea"/>
                <a:cs typeface="+mn-cs"/>
              </a:defRPr>
            </a:lvl3pPr>
            <a:lvl4pPr marL="800100" indent="-138113" algn="l" defTabSz="914400" rtl="0" eaLnBrk="1" latinLnBrk="0" hangingPunct="1">
              <a:lnSpc>
                <a:spcPct val="90000"/>
              </a:lnSpc>
              <a:spcBef>
                <a:spcPts val="300"/>
              </a:spcBef>
              <a:buClr>
                <a:schemeClr val="accent5"/>
              </a:buClr>
              <a:buFontTx/>
              <a:buBlip>
                <a:blip r:embed="rId4"/>
              </a:buBlip>
              <a:defRPr sz="1200" kern="1200">
                <a:solidFill>
                  <a:schemeClr val="tx1"/>
                </a:solidFill>
                <a:latin typeface="+mn-lt"/>
                <a:ea typeface="+mn-ea"/>
                <a:cs typeface="+mn-cs"/>
              </a:defRPr>
            </a:lvl4pPr>
            <a:lvl5pPr marL="942975" indent="-133350" algn="l" defTabSz="914400" rtl="0" eaLnBrk="1" latinLnBrk="0" hangingPunct="1">
              <a:lnSpc>
                <a:spcPct val="90000"/>
              </a:lnSpc>
              <a:spcBef>
                <a:spcPts val="300"/>
              </a:spcBef>
              <a:buClr>
                <a:schemeClr val="accent5"/>
              </a:buClr>
              <a:buFontTx/>
              <a:buBlip>
                <a:blip r:embed="rId4"/>
              </a:buBlip>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ts val="600"/>
              </a:spcAft>
              <a:buClr>
                <a:srgbClr val="3A5072"/>
              </a:buClr>
              <a:buNone/>
            </a:pPr>
            <a:r>
              <a:rPr lang="en-GB" sz="1000" dirty="0">
                <a:solidFill>
                  <a:schemeClr val="tx1">
                    <a:lumMod val="50000"/>
                  </a:schemeClr>
                </a:solidFill>
                <a:latin typeface="Arial" panose="020B0604020202020204" pitchFamily="34" charset="0"/>
                <a:ea typeface="Mark OT Light" charset="0"/>
                <a:cs typeface="Arial" panose="020B0604020202020204" pitchFamily="34" charset="0"/>
              </a:rPr>
              <a:t>Using data-driven insights to enable relevant offers, augment decision-making, and forecasting capabilities.</a:t>
            </a:r>
          </a:p>
        </p:txBody>
      </p:sp>
      <p:sp>
        <p:nvSpPr>
          <p:cNvPr id="23" name="Text Placeholder 4">
            <a:extLst>
              <a:ext uri="{FF2B5EF4-FFF2-40B4-BE49-F238E27FC236}">
                <a16:creationId xmlns:a16="http://schemas.microsoft.com/office/drawing/2014/main" xmlns="" id="{56C2C76A-3A67-2544-B624-0AE4C870F4AE}"/>
              </a:ext>
            </a:extLst>
          </p:cNvPr>
          <p:cNvSpPr txBox="1">
            <a:spLocks/>
          </p:cNvSpPr>
          <p:nvPr/>
        </p:nvSpPr>
        <p:spPr>
          <a:xfrm>
            <a:off x="6155807" y="1535060"/>
            <a:ext cx="2494220" cy="461665"/>
          </a:xfrm>
          <a:prstGeom prst="rect">
            <a:avLst/>
          </a:prstGeom>
        </p:spPr>
        <p:txBody>
          <a:bodyPr vert="horz" wrap="square" lIns="0" tIns="0" rIns="0" bIns="0" rtlCol="0" anchor="t">
            <a:spAutoFit/>
          </a:bodyPr>
          <a:lstStyle>
            <a:lvl1pPr marL="233363" indent="-233363" algn="l" defTabSz="914400" rtl="0" eaLnBrk="1" latinLnBrk="0" hangingPunct="1">
              <a:lnSpc>
                <a:spcPct val="90000"/>
              </a:lnSpc>
              <a:spcBef>
                <a:spcPts val="1200"/>
              </a:spcBef>
              <a:buClr>
                <a:schemeClr val="accent1"/>
              </a:buClr>
              <a:buSzPct val="120000"/>
              <a:buFontTx/>
              <a:buBlip>
                <a:blip r:embed="rId3"/>
              </a:buBlip>
              <a:defRPr sz="1800" kern="1200">
                <a:solidFill>
                  <a:schemeClr val="tx1"/>
                </a:solidFill>
                <a:latin typeface="+mn-lt"/>
                <a:ea typeface="+mn-ea"/>
                <a:cs typeface="+mn-cs"/>
              </a:defRPr>
            </a:lvl1pPr>
            <a:lvl2pPr marL="457200" indent="-204788" algn="l" defTabSz="914400" rtl="0" eaLnBrk="1" latinLnBrk="0" hangingPunct="1">
              <a:lnSpc>
                <a:spcPct val="90000"/>
              </a:lnSpc>
              <a:spcBef>
                <a:spcPts val="600"/>
              </a:spcBef>
              <a:buClr>
                <a:schemeClr val="accent5"/>
              </a:buClr>
              <a:buSzPct val="120000"/>
              <a:buFontTx/>
              <a:buBlip>
                <a:blip r:embed="rId4"/>
              </a:buBlip>
              <a:defRPr sz="1600" kern="1200">
                <a:solidFill>
                  <a:schemeClr val="tx1"/>
                </a:solidFill>
                <a:latin typeface="+mn-lt"/>
                <a:ea typeface="+mn-ea"/>
                <a:cs typeface="+mn-cs"/>
              </a:defRPr>
            </a:lvl2pPr>
            <a:lvl3pPr marL="652463" indent="-185738" algn="l" defTabSz="914400" rtl="0" eaLnBrk="1" latinLnBrk="0" hangingPunct="1">
              <a:lnSpc>
                <a:spcPct val="90000"/>
              </a:lnSpc>
              <a:spcBef>
                <a:spcPts val="400"/>
              </a:spcBef>
              <a:buClr>
                <a:schemeClr val="accent5"/>
              </a:buClr>
              <a:buSzPct val="120000"/>
              <a:buFontTx/>
              <a:buBlip>
                <a:blip r:embed="rId4"/>
              </a:buBlip>
              <a:defRPr sz="1400" kern="1200">
                <a:solidFill>
                  <a:schemeClr val="tx1"/>
                </a:solidFill>
                <a:latin typeface="+mn-lt"/>
                <a:ea typeface="+mn-ea"/>
                <a:cs typeface="+mn-cs"/>
              </a:defRPr>
            </a:lvl3pPr>
            <a:lvl4pPr marL="800100" indent="-138113" algn="l" defTabSz="914400" rtl="0" eaLnBrk="1" latinLnBrk="0" hangingPunct="1">
              <a:lnSpc>
                <a:spcPct val="90000"/>
              </a:lnSpc>
              <a:spcBef>
                <a:spcPts val="300"/>
              </a:spcBef>
              <a:buClr>
                <a:schemeClr val="accent5"/>
              </a:buClr>
              <a:buFontTx/>
              <a:buBlip>
                <a:blip r:embed="rId4"/>
              </a:buBlip>
              <a:defRPr sz="1200" kern="1200">
                <a:solidFill>
                  <a:schemeClr val="tx1"/>
                </a:solidFill>
                <a:latin typeface="+mn-lt"/>
                <a:ea typeface="+mn-ea"/>
                <a:cs typeface="+mn-cs"/>
              </a:defRPr>
            </a:lvl4pPr>
            <a:lvl5pPr marL="942975" indent="-133350" algn="l" defTabSz="914400" rtl="0" eaLnBrk="1" latinLnBrk="0" hangingPunct="1">
              <a:lnSpc>
                <a:spcPct val="90000"/>
              </a:lnSpc>
              <a:spcBef>
                <a:spcPts val="300"/>
              </a:spcBef>
              <a:buClr>
                <a:schemeClr val="accent5"/>
              </a:buClr>
              <a:buFontTx/>
              <a:buBlip>
                <a:blip r:embed="rId4"/>
              </a:buBlip>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ts val="600"/>
              </a:spcAft>
              <a:buClr>
                <a:srgbClr val="3A5072"/>
              </a:buClr>
              <a:buNone/>
            </a:pPr>
            <a:r>
              <a:rPr lang="en-GB" sz="1000" dirty="0">
                <a:solidFill>
                  <a:schemeClr val="tx1">
                    <a:lumMod val="50000"/>
                  </a:schemeClr>
                </a:solidFill>
                <a:latin typeface="Arial" panose="020B0604020202020204" pitchFamily="34" charset="0"/>
                <a:ea typeface="Mark OT Light" charset="0"/>
                <a:cs typeface="Arial" panose="020B0604020202020204" pitchFamily="34" charset="0"/>
              </a:rPr>
              <a:t>Extend the banking experience to emerging channels, including Conversational AI (voice and chat assistant platforms). </a:t>
            </a:r>
          </a:p>
        </p:txBody>
      </p:sp>
      <p:sp>
        <p:nvSpPr>
          <p:cNvPr id="2" name="Rectangle 1"/>
          <p:cNvSpPr/>
          <p:nvPr/>
        </p:nvSpPr>
        <p:spPr>
          <a:xfrm>
            <a:off x="576258" y="2563815"/>
            <a:ext cx="2597398" cy="984885"/>
          </a:xfrm>
          <a:prstGeom prst="rect">
            <a:avLst/>
          </a:prstGeom>
        </p:spPr>
        <p:txBody>
          <a:bodyPr wrap="square" lIns="0" tIns="0" rIns="0" bIns="0">
            <a:spAutoFit/>
          </a:bodyPr>
          <a:lstStyle/>
          <a:p>
            <a:pPr>
              <a:spcBef>
                <a:spcPct val="0"/>
              </a:spcBef>
              <a:spcAft>
                <a:spcPts val="600"/>
              </a:spcAft>
              <a:buClr>
                <a:srgbClr val="3A5072"/>
              </a:buClr>
            </a:pPr>
            <a:r>
              <a:rPr lang="en-GB" sz="900" dirty="0">
                <a:solidFill>
                  <a:schemeClr val="tx1">
                    <a:lumMod val="50000"/>
                  </a:schemeClr>
                </a:solidFill>
                <a:latin typeface="Arial" panose="020B0604020202020204" pitchFamily="34" charset="0"/>
                <a:ea typeface="Mark OT" charset="0"/>
                <a:cs typeface="Arial" panose="020B0604020202020204" pitchFamily="34" charset="0"/>
              </a:rPr>
              <a:t>Supplier onboarding: </a:t>
            </a:r>
            <a:r>
              <a:rPr lang="en-US" sz="900" dirty="0">
                <a:solidFill>
                  <a:schemeClr val="tx1">
                    <a:lumMod val="50000"/>
                  </a:schemeClr>
                </a:solidFill>
                <a:latin typeface="Arial" panose="020B0604020202020204" pitchFamily="34" charset="0"/>
                <a:ea typeface="Mark OT" charset="0"/>
                <a:cs typeface="Arial" panose="020B0604020202020204" pitchFamily="34" charset="0"/>
              </a:rPr>
              <a:t>Vet new suppliers by checking their credit scores or tax information </a:t>
            </a:r>
            <a:endParaRPr lang="en-GB" sz="900" dirty="0">
              <a:solidFill>
                <a:schemeClr val="tx1">
                  <a:lumMod val="50000"/>
                </a:schemeClr>
              </a:solidFill>
              <a:latin typeface="Arial" panose="020B0604020202020204" pitchFamily="34" charset="0"/>
              <a:ea typeface="Mark OT" charset="0"/>
              <a:cs typeface="Arial" panose="020B0604020202020204" pitchFamily="34" charset="0"/>
            </a:endParaRPr>
          </a:p>
          <a:p>
            <a:pPr>
              <a:spcBef>
                <a:spcPct val="0"/>
              </a:spcBef>
              <a:spcAft>
                <a:spcPts val="600"/>
              </a:spcAft>
              <a:buClr>
                <a:srgbClr val="3A5072"/>
              </a:buClr>
            </a:pPr>
            <a:r>
              <a:rPr lang="en-GB" sz="900" dirty="0">
                <a:solidFill>
                  <a:schemeClr val="tx1">
                    <a:lumMod val="50000"/>
                  </a:schemeClr>
                </a:solidFill>
                <a:latin typeface="Arial" panose="020B0604020202020204" pitchFamily="34" charset="0"/>
                <a:ea typeface="Mark OT" charset="0"/>
                <a:cs typeface="Arial" panose="020B0604020202020204" pitchFamily="34" charset="0"/>
              </a:rPr>
              <a:t>Procurement: Optimized selection of vendors e.g. price/availability</a:t>
            </a:r>
          </a:p>
          <a:p>
            <a:pPr>
              <a:spcBef>
                <a:spcPct val="0"/>
              </a:spcBef>
              <a:spcAft>
                <a:spcPts val="600"/>
              </a:spcAft>
              <a:buClr>
                <a:srgbClr val="3A5072"/>
              </a:buClr>
            </a:pPr>
            <a:r>
              <a:rPr lang="en-GB" sz="900" dirty="0">
                <a:solidFill>
                  <a:schemeClr val="accent2"/>
                </a:solidFill>
                <a:latin typeface="Arial" panose="020B0604020202020204" pitchFamily="34" charset="0"/>
                <a:ea typeface="Mark OT" charset="0"/>
                <a:cs typeface="Arial" panose="020B0604020202020204" pitchFamily="34" charset="0"/>
              </a:rPr>
              <a:t>Audits: Audit 100% of organization more objectively, accurately and quickly.</a:t>
            </a:r>
          </a:p>
        </p:txBody>
      </p:sp>
      <p:sp>
        <p:nvSpPr>
          <p:cNvPr id="27" name="Rectangle 26"/>
          <p:cNvSpPr/>
          <p:nvPr/>
        </p:nvSpPr>
        <p:spPr>
          <a:xfrm>
            <a:off x="576258" y="3783679"/>
            <a:ext cx="2519382" cy="1123384"/>
          </a:xfrm>
          <a:prstGeom prst="rect">
            <a:avLst/>
          </a:prstGeom>
        </p:spPr>
        <p:txBody>
          <a:bodyPr wrap="square" lIns="0" tIns="0" rIns="0" bIns="0">
            <a:spAutoFit/>
          </a:bodyPr>
          <a:lstStyle/>
          <a:p>
            <a:pPr>
              <a:spcBef>
                <a:spcPct val="0"/>
              </a:spcBef>
              <a:spcAft>
                <a:spcPts val="600"/>
              </a:spcAft>
              <a:buClr>
                <a:srgbClr val="3A5072"/>
              </a:buClr>
            </a:pPr>
            <a:r>
              <a:rPr lang="en-US" sz="900" dirty="0">
                <a:solidFill>
                  <a:schemeClr val="tx1">
                    <a:lumMod val="50000"/>
                  </a:schemeClr>
                </a:solidFill>
                <a:latin typeface="Arial" panose="020B0604020202020204" pitchFamily="34" charset="0"/>
                <a:ea typeface="Mark OT" charset="0"/>
                <a:cs typeface="Arial" panose="020B0604020202020204" pitchFamily="34" charset="0"/>
              </a:rPr>
              <a:t>Accelerate Closings: Machines can post data from a number of sources, consolidate and reconcile it.</a:t>
            </a:r>
          </a:p>
          <a:p>
            <a:pPr>
              <a:spcBef>
                <a:spcPct val="0"/>
              </a:spcBef>
              <a:spcAft>
                <a:spcPts val="600"/>
              </a:spcAft>
              <a:buClr>
                <a:srgbClr val="3A5072"/>
              </a:buClr>
            </a:pPr>
            <a:r>
              <a:rPr lang="en-US" sz="900" dirty="0">
                <a:solidFill>
                  <a:schemeClr val="accent2"/>
                </a:solidFill>
                <a:latin typeface="Arial" panose="020B0604020202020204" pitchFamily="34" charset="0"/>
                <a:ea typeface="Mark OT" charset="0"/>
                <a:cs typeface="Arial" panose="020B0604020202020204" pitchFamily="34" charset="0"/>
              </a:rPr>
              <a:t>Expense Management: Use Natural Language Processing/ML to identify fraudulent expenses.</a:t>
            </a:r>
          </a:p>
          <a:p>
            <a:pPr>
              <a:spcBef>
                <a:spcPct val="0"/>
              </a:spcBef>
              <a:spcAft>
                <a:spcPts val="600"/>
              </a:spcAft>
              <a:buClr>
                <a:srgbClr val="3A5072"/>
              </a:buClr>
            </a:pPr>
            <a:r>
              <a:rPr lang="en-US" sz="900" dirty="0">
                <a:solidFill>
                  <a:schemeClr val="tx1">
                    <a:lumMod val="50000"/>
                  </a:schemeClr>
                </a:solidFill>
                <a:latin typeface="Arial" panose="020B0604020202020204" pitchFamily="34" charset="0"/>
                <a:ea typeface="Mark OT" charset="0"/>
                <a:cs typeface="Arial" panose="020B0604020202020204" pitchFamily="34" charset="0"/>
              </a:rPr>
              <a:t>Meeting Minutes: Record and analyze sensitive meetings e.g. closings</a:t>
            </a:r>
          </a:p>
        </p:txBody>
      </p:sp>
      <p:grpSp>
        <p:nvGrpSpPr>
          <p:cNvPr id="4" name="Group 3"/>
          <p:cNvGrpSpPr/>
          <p:nvPr/>
        </p:nvGrpSpPr>
        <p:grpSpPr>
          <a:xfrm>
            <a:off x="3276147" y="1402547"/>
            <a:ext cx="2737005" cy="3509776"/>
            <a:chOff x="3290435" y="1707465"/>
            <a:chExt cx="2737005" cy="3098613"/>
          </a:xfrm>
        </p:grpSpPr>
        <p:cxnSp>
          <p:nvCxnSpPr>
            <p:cNvPr id="31" name="Straight Connector 30"/>
            <p:cNvCxnSpPr/>
            <p:nvPr/>
          </p:nvCxnSpPr>
          <p:spPr>
            <a:xfrm>
              <a:off x="3290435" y="1707465"/>
              <a:ext cx="0" cy="309861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27440" y="1707465"/>
              <a:ext cx="0" cy="309861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3392565" y="3783679"/>
            <a:ext cx="2477933" cy="1261884"/>
          </a:xfrm>
          <a:prstGeom prst="rect">
            <a:avLst/>
          </a:prstGeom>
        </p:spPr>
        <p:txBody>
          <a:bodyPr wrap="square" lIns="0" tIns="0" rIns="0" bIns="0">
            <a:spAutoFit/>
          </a:bodyPr>
          <a:lstStyle/>
          <a:p>
            <a:pPr>
              <a:spcBef>
                <a:spcPct val="0"/>
              </a:spcBef>
              <a:spcAft>
                <a:spcPts val="600"/>
              </a:spcAft>
              <a:buClr>
                <a:srgbClr val="3A5072"/>
              </a:buClr>
            </a:pPr>
            <a:r>
              <a:rPr lang="en-GB" sz="900" dirty="0">
                <a:solidFill>
                  <a:schemeClr val="tx1">
                    <a:lumMod val="50000"/>
                  </a:schemeClr>
                </a:solidFill>
                <a:latin typeface="Arial" panose="020B0604020202020204" pitchFamily="34" charset="0"/>
                <a:ea typeface="Mark OT" charset="0"/>
                <a:cs typeface="Arial" panose="020B0604020202020204" pitchFamily="34" charset="0"/>
              </a:rPr>
              <a:t>Shared Services: Do more with less, AI costs about 1/3</a:t>
            </a:r>
            <a:r>
              <a:rPr lang="en-GB" sz="900" baseline="30000" dirty="0">
                <a:solidFill>
                  <a:schemeClr val="tx1">
                    <a:lumMod val="50000"/>
                  </a:schemeClr>
                </a:solidFill>
                <a:latin typeface="Arial" panose="020B0604020202020204" pitchFamily="34" charset="0"/>
                <a:ea typeface="Mark OT" charset="0"/>
                <a:cs typeface="Arial" panose="020B0604020202020204" pitchFamily="34" charset="0"/>
              </a:rPr>
              <a:t>rd</a:t>
            </a:r>
            <a:r>
              <a:rPr lang="en-GB" sz="900" dirty="0">
                <a:solidFill>
                  <a:schemeClr val="tx1">
                    <a:lumMod val="50000"/>
                  </a:schemeClr>
                </a:solidFill>
                <a:latin typeface="Arial" panose="020B0604020202020204" pitchFamily="34" charset="0"/>
                <a:ea typeface="Mark OT" charset="0"/>
                <a:cs typeface="Arial" panose="020B0604020202020204" pitchFamily="34" charset="0"/>
              </a:rPr>
              <a:t>  of an off-shore resource.</a:t>
            </a:r>
          </a:p>
          <a:p>
            <a:pPr>
              <a:spcBef>
                <a:spcPct val="0"/>
              </a:spcBef>
              <a:spcAft>
                <a:spcPts val="600"/>
              </a:spcAft>
              <a:buClr>
                <a:srgbClr val="3A5072"/>
              </a:buClr>
            </a:pPr>
            <a:r>
              <a:rPr lang="en-GB" sz="900" dirty="0">
                <a:solidFill>
                  <a:schemeClr val="tx1">
                    <a:lumMod val="50000"/>
                  </a:schemeClr>
                </a:solidFill>
                <a:latin typeface="Arial" panose="020B0604020202020204" pitchFamily="34" charset="0"/>
                <a:ea typeface="Mark OT" charset="0"/>
                <a:cs typeface="Arial" panose="020B0604020202020204" pitchFamily="34" charset="0"/>
              </a:rPr>
              <a:t>Treasury Compliance: </a:t>
            </a:r>
            <a:r>
              <a:rPr lang="en-US" sz="900" dirty="0">
                <a:solidFill>
                  <a:schemeClr val="tx1">
                    <a:lumMod val="50000"/>
                  </a:schemeClr>
                </a:solidFill>
                <a:latin typeface="Arial" panose="020B0604020202020204" pitchFamily="34" charset="0"/>
                <a:ea typeface="Mark OT" charset="0"/>
                <a:cs typeface="Arial" panose="020B0604020202020204" pitchFamily="34" charset="0"/>
              </a:rPr>
              <a:t>AI to ensure that trades, customers and the business are compliant. </a:t>
            </a:r>
            <a:endParaRPr lang="en-GB" sz="900" dirty="0">
              <a:solidFill>
                <a:schemeClr val="tx1">
                  <a:lumMod val="50000"/>
                </a:schemeClr>
              </a:solidFill>
              <a:latin typeface="Arial" panose="020B0604020202020204" pitchFamily="34" charset="0"/>
              <a:ea typeface="Mark OT" charset="0"/>
              <a:cs typeface="Arial" panose="020B0604020202020204" pitchFamily="34" charset="0"/>
            </a:endParaRPr>
          </a:p>
          <a:p>
            <a:pPr>
              <a:spcBef>
                <a:spcPct val="0"/>
              </a:spcBef>
              <a:spcAft>
                <a:spcPts val="600"/>
              </a:spcAft>
              <a:buClr>
                <a:srgbClr val="3A5072"/>
              </a:buClr>
            </a:pPr>
            <a:r>
              <a:rPr lang="en-GB" sz="900" dirty="0">
                <a:solidFill>
                  <a:schemeClr val="tx1">
                    <a:lumMod val="50000"/>
                  </a:schemeClr>
                </a:solidFill>
                <a:latin typeface="Arial" panose="020B0604020202020204" pitchFamily="34" charset="0"/>
                <a:ea typeface="Mark OT" charset="0"/>
                <a:cs typeface="Arial" panose="020B0604020202020204" pitchFamily="34" charset="0"/>
              </a:rPr>
              <a:t>Hedging: Leverage AI to build more sophisticated FX hedge programs that better align with business goals and changing environment.</a:t>
            </a:r>
          </a:p>
        </p:txBody>
      </p:sp>
      <p:sp>
        <p:nvSpPr>
          <p:cNvPr id="38" name="Rectangle 37"/>
          <p:cNvSpPr/>
          <p:nvPr/>
        </p:nvSpPr>
        <p:spPr>
          <a:xfrm>
            <a:off x="3469744" y="4511226"/>
            <a:ext cx="1919528" cy="107722"/>
          </a:xfrm>
          <a:prstGeom prst="rect">
            <a:avLst/>
          </a:prstGeom>
        </p:spPr>
        <p:txBody>
          <a:bodyPr wrap="square" lIns="0" tIns="0" rIns="0" bIns="0">
            <a:spAutoFit/>
          </a:bodyPr>
          <a:lstStyle/>
          <a:p>
            <a:pPr>
              <a:spcBef>
                <a:spcPct val="0"/>
              </a:spcBef>
              <a:spcAft>
                <a:spcPts val="600"/>
              </a:spcAft>
              <a:buClr>
                <a:srgbClr val="3A5072"/>
              </a:buClr>
            </a:pPr>
            <a:endParaRPr lang="en-GB" sz="700" dirty="0">
              <a:solidFill>
                <a:schemeClr val="tx1">
                  <a:lumMod val="50000"/>
                </a:schemeClr>
              </a:solidFill>
              <a:latin typeface="Arial" panose="020B0604020202020204" pitchFamily="34" charset="0"/>
              <a:ea typeface="Mark OT" charset="0"/>
              <a:cs typeface="Arial" panose="020B0604020202020204" pitchFamily="34" charset="0"/>
            </a:endParaRPr>
          </a:p>
        </p:txBody>
      </p:sp>
      <p:sp>
        <p:nvSpPr>
          <p:cNvPr id="39" name="Rectangle 38"/>
          <p:cNvSpPr/>
          <p:nvPr/>
        </p:nvSpPr>
        <p:spPr>
          <a:xfrm>
            <a:off x="6183736" y="3783679"/>
            <a:ext cx="2341086" cy="1261884"/>
          </a:xfrm>
          <a:prstGeom prst="rect">
            <a:avLst/>
          </a:prstGeom>
        </p:spPr>
        <p:txBody>
          <a:bodyPr wrap="square" lIns="0" tIns="0" rIns="0" bIns="0">
            <a:spAutoFit/>
          </a:bodyPr>
          <a:lstStyle/>
          <a:p>
            <a:pPr>
              <a:spcBef>
                <a:spcPct val="0"/>
              </a:spcBef>
              <a:spcAft>
                <a:spcPts val="600"/>
              </a:spcAft>
              <a:buClr>
                <a:srgbClr val="3A5072"/>
              </a:buClr>
            </a:pPr>
            <a:r>
              <a:rPr lang="en-GB" sz="900" dirty="0">
                <a:solidFill>
                  <a:schemeClr val="tx1">
                    <a:lumMod val="50000"/>
                  </a:schemeClr>
                </a:solidFill>
                <a:latin typeface="Arial" panose="020B0604020202020204" pitchFamily="34" charset="0"/>
                <a:ea typeface="Mark OT" charset="0"/>
                <a:cs typeface="Arial" panose="020B0604020202020204" pitchFamily="34" charset="0"/>
              </a:rPr>
              <a:t>Utilize core banking data to offer superior customer service, attracting more profitable and loyal customers </a:t>
            </a:r>
          </a:p>
          <a:p>
            <a:pPr>
              <a:spcBef>
                <a:spcPct val="0"/>
              </a:spcBef>
              <a:spcAft>
                <a:spcPts val="600"/>
              </a:spcAft>
              <a:buClr>
                <a:srgbClr val="3A5072"/>
              </a:buClr>
            </a:pPr>
            <a:r>
              <a:rPr lang="en-GB" sz="900" dirty="0">
                <a:solidFill>
                  <a:schemeClr val="accent2"/>
                </a:solidFill>
                <a:latin typeface="Arial" panose="020B0604020202020204" pitchFamily="34" charset="0"/>
                <a:ea typeface="Mark OT" charset="0"/>
                <a:cs typeface="Arial" panose="020B0604020202020204" pitchFamily="34" charset="0"/>
              </a:rPr>
              <a:t>Customer Inquiries: Instantly answer </a:t>
            </a:r>
            <a:r>
              <a:rPr lang="en-US" sz="900" dirty="0">
                <a:solidFill>
                  <a:schemeClr val="accent2"/>
                </a:solidFill>
                <a:latin typeface="Arial" panose="020B0604020202020204" pitchFamily="34" charset="0"/>
                <a:ea typeface="Mark OT" charset="0"/>
                <a:cs typeface="Arial" panose="020B0604020202020204" pitchFamily="34" charset="0"/>
              </a:rPr>
              <a:t>questions or queries from customers including the latest account balances, when certain bills are due, or the status on accounts.</a:t>
            </a:r>
            <a:endParaRPr lang="en-GB" sz="900" dirty="0">
              <a:solidFill>
                <a:schemeClr val="accent2"/>
              </a:solidFill>
              <a:latin typeface="Arial" panose="020B0604020202020204" pitchFamily="34" charset="0"/>
              <a:ea typeface="Mark OT" charset="0"/>
              <a:cs typeface="Arial" panose="020B0604020202020204" pitchFamily="34" charset="0"/>
            </a:endParaRPr>
          </a:p>
          <a:p>
            <a:pPr>
              <a:spcBef>
                <a:spcPct val="0"/>
              </a:spcBef>
              <a:spcAft>
                <a:spcPts val="600"/>
              </a:spcAft>
              <a:buClr>
                <a:srgbClr val="3A5072"/>
              </a:buClr>
            </a:pPr>
            <a:r>
              <a:rPr lang="en-GB" sz="900" dirty="0">
                <a:solidFill>
                  <a:schemeClr val="tx1">
                    <a:lumMod val="50000"/>
                  </a:schemeClr>
                </a:solidFill>
                <a:latin typeface="Arial" panose="020B0604020202020204" pitchFamily="34" charset="0"/>
                <a:ea typeface="Mark OT" charset="0"/>
                <a:cs typeface="Arial" panose="020B0604020202020204" pitchFamily="34" charset="0"/>
              </a:rPr>
              <a:t>Automated 3</a:t>
            </a:r>
            <a:r>
              <a:rPr lang="en-GB" sz="900" baseline="30000" dirty="0">
                <a:solidFill>
                  <a:schemeClr val="tx1">
                    <a:lumMod val="50000"/>
                  </a:schemeClr>
                </a:solidFill>
                <a:latin typeface="Arial" panose="020B0604020202020204" pitchFamily="34" charset="0"/>
                <a:ea typeface="Mark OT" charset="0"/>
                <a:cs typeface="Arial" panose="020B0604020202020204" pitchFamily="34" charset="0"/>
              </a:rPr>
              <a:t>rd</a:t>
            </a:r>
            <a:r>
              <a:rPr lang="en-GB" sz="900" dirty="0">
                <a:solidFill>
                  <a:schemeClr val="tx1">
                    <a:lumMod val="50000"/>
                  </a:schemeClr>
                </a:solidFill>
                <a:latin typeface="Arial" panose="020B0604020202020204" pitchFamily="34" charset="0"/>
                <a:ea typeface="Mark OT" charset="0"/>
                <a:cs typeface="Arial" panose="020B0604020202020204" pitchFamily="34" charset="0"/>
              </a:rPr>
              <a:t>-party interactions for CRE’s</a:t>
            </a:r>
          </a:p>
        </p:txBody>
      </p:sp>
      <p:sp>
        <p:nvSpPr>
          <p:cNvPr id="41" name="Rectangle 40"/>
          <p:cNvSpPr/>
          <p:nvPr/>
        </p:nvSpPr>
        <p:spPr>
          <a:xfrm>
            <a:off x="3389358" y="2525343"/>
            <a:ext cx="2522121" cy="1061829"/>
          </a:xfrm>
          <a:prstGeom prst="rect">
            <a:avLst/>
          </a:prstGeom>
        </p:spPr>
        <p:txBody>
          <a:bodyPr wrap="square" lIns="0" tIns="0" rIns="0" bIns="0">
            <a:spAutoFit/>
          </a:bodyPr>
          <a:lstStyle/>
          <a:p>
            <a:pPr>
              <a:spcBef>
                <a:spcPct val="0"/>
              </a:spcBef>
              <a:spcAft>
                <a:spcPts val="600"/>
              </a:spcAft>
              <a:buClr>
                <a:srgbClr val="3A5072"/>
              </a:buClr>
            </a:pPr>
            <a:r>
              <a:rPr lang="en-GB" sz="900" dirty="0">
                <a:solidFill>
                  <a:schemeClr val="accent2"/>
                </a:solidFill>
                <a:latin typeface="Arial" panose="020B0604020202020204" pitchFamily="34" charset="0"/>
                <a:ea typeface="Mark OT" charset="0"/>
                <a:cs typeface="Arial" panose="020B0604020202020204" pitchFamily="34" charset="0"/>
              </a:rPr>
              <a:t>Predictive fee management, automated savings</a:t>
            </a:r>
          </a:p>
          <a:p>
            <a:pPr>
              <a:spcBef>
                <a:spcPct val="0"/>
              </a:spcBef>
              <a:spcAft>
                <a:spcPts val="600"/>
              </a:spcAft>
              <a:buClr>
                <a:srgbClr val="3A5072"/>
              </a:buClr>
            </a:pPr>
            <a:r>
              <a:rPr lang="en-GB" sz="900" dirty="0">
                <a:solidFill>
                  <a:schemeClr val="tx1">
                    <a:lumMod val="50000"/>
                  </a:schemeClr>
                </a:solidFill>
                <a:latin typeface="Arial" panose="020B0604020202020204" pitchFamily="34" charset="0"/>
                <a:ea typeface="Mark OT" charset="0"/>
                <a:cs typeface="Arial" panose="020B0604020202020204" pitchFamily="34" charset="0"/>
              </a:rPr>
              <a:t>Banking service that has awareness and empathy for my situation.</a:t>
            </a:r>
          </a:p>
          <a:p>
            <a:pPr>
              <a:spcBef>
                <a:spcPct val="0"/>
              </a:spcBef>
              <a:spcAft>
                <a:spcPts val="600"/>
              </a:spcAft>
              <a:buClr>
                <a:srgbClr val="3A5072"/>
              </a:buClr>
            </a:pPr>
            <a:r>
              <a:rPr lang="en-GB" sz="900" dirty="0">
                <a:solidFill>
                  <a:schemeClr val="tx1">
                    <a:lumMod val="50000"/>
                  </a:schemeClr>
                </a:solidFill>
                <a:latin typeface="Arial" panose="020B0604020202020204" pitchFamily="34" charset="0"/>
                <a:ea typeface="Mark OT" charset="0"/>
                <a:cs typeface="Arial" panose="020B0604020202020204" pitchFamily="34" charset="0"/>
              </a:rPr>
              <a:t>Faster on-boarding for loans and new accounts</a:t>
            </a:r>
          </a:p>
          <a:p>
            <a:pPr>
              <a:spcBef>
                <a:spcPct val="0"/>
              </a:spcBef>
              <a:spcAft>
                <a:spcPts val="600"/>
              </a:spcAft>
              <a:buClr>
                <a:srgbClr val="3A5072"/>
              </a:buClr>
            </a:pPr>
            <a:r>
              <a:rPr lang="en-GB" sz="900" dirty="0">
                <a:solidFill>
                  <a:schemeClr val="accent2"/>
                </a:solidFill>
                <a:latin typeface="Arial" panose="020B0604020202020204" pitchFamily="34" charset="0"/>
                <a:ea typeface="Mark OT" charset="0"/>
                <a:cs typeface="Arial" panose="020B0604020202020204" pitchFamily="34" charset="0"/>
              </a:rPr>
              <a:t>Forecasting: Use internal/external data to gain a more robust view into the future.</a:t>
            </a:r>
          </a:p>
        </p:txBody>
      </p:sp>
      <p:sp>
        <p:nvSpPr>
          <p:cNvPr id="44" name="Rectangle 43"/>
          <p:cNvSpPr/>
          <p:nvPr/>
        </p:nvSpPr>
        <p:spPr>
          <a:xfrm>
            <a:off x="6186324" y="2520490"/>
            <a:ext cx="2390661" cy="984885"/>
          </a:xfrm>
          <a:prstGeom prst="rect">
            <a:avLst/>
          </a:prstGeom>
        </p:spPr>
        <p:txBody>
          <a:bodyPr wrap="square" lIns="0" tIns="0" rIns="0" bIns="0">
            <a:spAutoFit/>
          </a:bodyPr>
          <a:lstStyle/>
          <a:p>
            <a:pPr>
              <a:spcBef>
                <a:spcPct val="0"/>
              </a:spcBef>
              <a:spcAft>
                <a:spcPts val="600"/>
              </a:spcAft>
              <a:buClr>
                <a:srgbClr val="3A5072"/>
              </a:buClr>
            </a:pPr>
            <a:r>
              <a:rPr lang="en-GB" sz="900" dirty="0">
                <a:solidFill>
                  <a:schemeClr val="tx1">
                    <a:lumMod val="50000"/>
                  </a:schemeClr>
                </a:solidFill>
                <a:latin typeface="Arial" panose="020B0604020202020204" pitchFamily="34" charset="0"/>
                <a:ea typeface="Mark OT" charset="0"/>
                <a:cs typeface="Arial" panose="020B0604020202020204" pitchFamily="34" charset="0"/>
              </a:rPr>
              <a:t>Access banking services across channels</a:t>
            </a:r>
          </a:p>
          <a:p>
            <a:pPr>
              <a:spcBef>
                <a:spcPct val="0"/>
              </a:spcBef>
              <a:spcAft>
                <a:spcPts val="600"/>
              </a:spcAft>
              <a:buClr>
                <a:srgbClr val="3A5072"/>
              </a:buClr>
            </a:pPr>
            <a:r>
              <a:rPr lang="en-GB" sz="900" dirty="0">
                <a:solidFill>
                  <a:schemeClr val="tx1">
                    <a:lumMod val="50000"/>
                  </a:schemeClr>
                </a:solidFill>
                <a:latin typeface="Arial" panose="020B0604020202020204" pitchFamily="34" charset="0"/>
                <a:ea typeface="Mark OT" charset="0"/>
                <a:cs typeface="Arial" panose="020B0604020202020204" pitchFamily="34" charset="0"/>
              </a:rPr>
              <a:t>Provide customers with the power of AI for better financial decision-making</a:t>
            </a:r>
          </a:p>
          <a:p>
            <a:pPr>
              <a:spcBef>
                <a:spcPct val="0"/>
              </a:spcBef>
              <a:spcAft>
                <a:spcPts val="600"/>
              </a:spcAft>
              <a:buClr>
                <a:srgbClr val="3A5072"/>
              </a:buClr>
            </a:pPr>
            <a:r>
              <a:rPr lang="en-GB" sz="900" dirty="0">
                <a:solidFill>
                  <a:schemeClr val="accent2"/>
                </a:solidFill>
                <a:latin typeface="Arial" panose="020B0604020202020204" pitchFamily="34" charset="0"/>
                <a:ea typeface="Mark OT" charset="0"/>
                <a:cs typeface="Arial" panose="020B0604020202020204" pitchFamily="34" charset="0"/>
              </a:rPr>
              <a:t>Expand relationship into other products including loans, leasing, and mortgages and faster credit underwriting.</a:t>
            </a:r>
          </a:p>
        </p:txBody>
      </p:sp>
      <p:sp>
        <p:nvSpPr>
          <p:cNvPr id="29" name="Text Placeholder 11"/>
          <p:cNvSpPr txBox="1">
            <a:spLocks/>
          </p:cNvSpPr>
          <p:nvPr/>
        </p:nvSpPr>
        <p:spPr>
          <a:xfrm>
            <a:off x="861752" y="1218014"/>
            <a:ext cx="1873190" cy="235664"/>
          </a:xfrm>
          <a:prstGeom prst="rect">
            <a:avLst/>
          </a:prstGeom>
        </p:spPr>
        <p:txBody>
          <a:bodyPr lIns="0" tIns="0" rIns="0" bIns="0"/>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MarkOT" charset="0"/>
                <a:ea typeface="MarkOT" charset="0"/>
                <a:cs typeface="MarkOT"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MarkOT" charset="0"/>
                <a:ea typeface="MarkOT" charset="0"/>
                <a:cs typeface="MarkOT"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MarkOT" charset="0"/>
                <a:ea typeface="MarkOT" charset="0"/>
                <a:cs typeface="MarkOT"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MarkOT" charset="0"/>
                <a:ea typeface="MarkOT" charset="0"/>
                <a:cs typeface="MarkOT"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MarkOT" charset="0"/>
                <a:ea typeface="MarkOT" charset="0"/>
                <a:cs typeface="MarkO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accent2"/>
                </a:solidFill>
                <a:latin typeface="Arial" panose="020B0604020202020204" pitchFamily="34" charset="0"/>
                <a:ea typeface="Mark OT" charset="0"/>
                <a:cs typeface="Arial" panose="020B0604020202020204" pitchFamily="34" charset="0"/>
              </a:rPr>
              <a:t>Accounting</a:t>
            </a:r>
          </a:p>
        </p:txBody>
      </p:sp>
      <p:sp>
        <p:nvSpPr>
          <p:cNvPr id="32" name="Text Placeholder 11"/>
          <p:cNvSpPr txBox="1">
            <a:spLocks/>
          </p:cNvSpPr>
          <p:nvPr/>
        </p:nvSpPr>
        <p:spPr>
          <a:xfrm>
            <a:off x="3698449" y="1218014"/>
            <a:ext cx="2087209" cy="235664"/>
          </a:xfrm>
          <a:prstGeom prst="rect">
            <a:avLst/>
          </a:prstGeom>
        </p:spPr>
        <p:txBody>
          <a:bodyPr lIns="0" tIns="0" rIns="0" bIns="0"/>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MarkOT" charset="0"/>
                <a:ea typeface="MarkOT" charset="0"/>
                <a:cs typeface="MarkOT"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MarkOT" charset="0"/>
                <a:ea typeface="MarkOT" charset="0"/>
                <a:cs typeface="MarkOT"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MarkOT" charset="0"/>
                <a:ea typeface="MarkOT" charset="0"/>
                <a:cs typeface="MarkOT"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MarkOT" charset="0"/>
                <a:ea typeface="MarkOT" charset="0"/>
                <a:cs typeface="MarkOT"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MarkOT" charset="0"/>
                <a:ea typeface="MarkOT" charset="0"/>
                <a:cs typeface="MarkO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spcAft>
                <a:spcPts val="600"/>
              </a:spcAft>
              <a:buClr>
                <a:srgbClr val="3A5072"/>
              </a:buClr>
              <a:buNone/>
            </a:pPr>
            <a:r>
              <a:rPr lang="en-GB" dirty="0">
                <a:solidFill>
                  <a:schemeClr val="accent2"/>
                </a:solidFill>
                <a:latin typeface="Arial" panose="020B0604020202020204" pitchFamily="34" charset="0"/>
                <a:ea typeface="Mark OT Light" charset="0"/>
                <a:cs typeface="Arial" panose="020B0604020202020204" pitchFamily="34" charset="0"/>
              </a:rPr>
              <a:t>Enhanced Capabilities</a:t>
            </a:r>
          </a:p>
        </p:txBody>
      </p:sp>
      <p:sp>
        <p:nvSpPr>
          <p:cNvPr id="36" name="Text Placeholder 11"/>
          <p:cNvSpPr txBox="1">
            <a:spLocks/>
          </p:cNvSpPr>
          <p:nvPr/>
        </p:nvSpPr>
        <p:spPr>
          <a:xfrm>
            <a:off x="6468277" y="1218014"/>
            <a:ext cx="1772004" cy="215722"/>
          </a:xfrm>
          <a:prstGeom prst="rect">
            <a:avLst/>
          </a:prstGeom>
        </p:spPr>
        <p:txBody>
          <a:bodyPr lIns="0" tIns="0" rIns="0" bIns="0"/>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MarkOT" charset="0"/>
                <a:ea typeface="MarkOT" charset="0"/>
                <a:cs typeface="MarkOT"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MarkOT" charset="0"/>
                <a:ea typeface="MarkOT" charset="0"/>
                <a:cs typeface="MarkOT"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MarkOT" charset="0"/>
                <a:ea typeface="MarkOT" charset="0"/>
                <a:cs typeface="MarkOT"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MarkOT" charset="0"/>
                <a:ea typeface="MarkOT" charset="0"/>
                <a:cs typeface="MarkOT"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MarkOT" charset="0"/>
                <a:ea typeface="MarkOT" charset="0"/>
                <a:cs typeface="MarkO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spcAft>
                <a:spcPts val="600"/>
              </a:spcAft>
              <a:buClr>
                <a:srgbClr val="3A5072"/>
              </a:buClr>
              <a:buNone/>
            </a:pPr>
            <a:r>
              <a:rPr lang="en-GB" dirty="0">
                <a:solidFill>
                  <a:schemeClr val="accent2"/>
                </a:solidFill>
                <a:latin typeface="Arial" panose="020B0604020202020204" pitchFamily="34" charset="0"/>
                <a:ea typeface="Mark OT Light" charset="0"/>
                <a:cs typeface="Arial" panose="020B0604020202020204" pitchFamily="34" charset="0"/>
              </a:rPr>
              <a:t>Emerging Channels</a:t>
            </a: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95" y="1183886"/>
            <a:ext cx="266950" cy="266950"/>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44" y="1174833"/>
            <a:ext cx="278845" cy="278845"/>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4106" y="1174833"/>
            <a:ext cx="278845" cy="278845"/>
          </a:xfrm>
          <a:prstGeom prst="rect">
            <a:avLst/>
          </a:prstGeom>
        </p:spPr>
      </p:pic>
      <p:cxnSp>
        <p:nvCxnSpPr>
          <p:cNvPr id="50" name="Straight Connector 49"/>
          <p:cNvCxnSpPr/>
          <p:nvPr/>
        </p:nvCxnSpPr>
        <p:spPr>
          <a:xfrm>
            <a:off x="542390" y="2393202"/>
            <a:ext cx="82077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707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xmlns="" id="{BFFC7EC1-0969-411E-8DE6-0A6CE9331C1B}"/>
              </a:ext>
            </a:extLst>
          </p:cNvPr>
          <p:cNvCxnSpPr>
            <a:cxnSpLocks/>
            <a:stCxn id="11" idx="5"/>
          </p:cNvCxnSpPr>
          <p:nvPr/>
        </p:nvCxnSpPr>
        <p:spPr>
          <a:xfrm>
            <a:off x="1434016" y="3005799"/>
            <a:ext cx="6625016" cy="563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162A3CD2-B726-4333-8F7E-6C9D2DE185E2}"/>
              </a:ext>
            </a:extLst>
          </p:cNvPr>
          <p:cNvCxnSpPr>
            <a:cxnSpLocks/>
            <a:stCxn id="8" idx="5"/>
          </p:cNvCxnSpPr>
          <p:nvPr/>
        </p:nvCxnSpPr>
        <p:spPr>
          <a:xfrm>
            <a:off x="1434016" y="2137611"/>
            <a:ext cx="6651188" cy="307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9195" y="153181"/>
            <a:ext cx="8685609" cy="422423"/>
          </a:xfrm>
        </p:spPr>
        <p:txBody>
          <a:bodyPr/>
          <a:lstStyle/>
          <a:p>
            <a:pPr algn="ctr"/>
            <a:r>
              <a:rPr lang="en-US" sz="2400" dirty="0">
                <a:solidFill>
                  <a:schemeClr val="tx1"/>
                </a:solidFill>
              </a:rPr>
              <a:t>Exercise: Identifying Opportunities for Machine Learning</a:t>
            </a:r>
          </a:p>
        </p:txBody>
      </p:sp>
      <p:sp>
        <p:nvSpPr>
          <p:cNvPr id="3" name="Slide Number Placeholder 2"/>
          <p:cNvSpPr>
            <a:spLocks noGrp="1"/>
          </p:cNvSpPr>
          <p:nvPr>
            <p:ph type="sldNum" sz="quarter" idx="12"/>
          </p:nvPr>
        </p:nvSpPr>
        <p:spPr/>
        <p:txBody>
          <a:bodyPr/>
          <a:lstStyle/>
          <a:p>
            <a:pPr algn="r"/>
            <a:fld id="{98048762-3425-3D43-A6D8-18287A0CAFF6}" type="slidenum">
              <a:rPr lang="en-US" altLang="x-none" smtClean="0"/>
              <a:pPr algn="r"/>
              <a:t>45</a:t>
            </a:fld>
            <a:endParaRPr lang="en-US" altLang="x-none" dirty="0"/>
          </a:p>
        </p:txBody>
      </p:sp>
      <p:grpSp>
        <p:nvGrpSpPr>
          <p:cNvPr id="6" name="Group 5"/>
          <p:cNvGrpSpPr/>
          <p:nvPr/>
        </p:nvGrpSpPr>
        <p:grpSpPr>
          <a:xfrm>
            <a:off x="739443" y="574850"/>
            <a:ext cx="813743" cy="813743"/>
            <a:chOff x="685799" y="1400175"/>
            <a:chExt cx="1600200" cy="1600200"/>
          </a:xfrm>
        </p:grpSpPr>
        <p:sp>
          <p:nvSpPr>
            <p:cNvPr id="4" name="Oval 3"/>
            <p:cNvSpPr/>
            <p:nvPr/>
          </p:nvSpPr>
          <p:spPr>
            <a:xfrm>
              <a:off x="685799" y="1400175"/>
              <a:ext cx="1600200" cy="16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2870" rtlCol="0" anchor="ctr" anchorCtr="0"/>
            <a:lstStyle/>
            <a:p>
              <a:pPr algn="ctr"/>
              <a:endParaRPr lang="en-US" sz="1200" dirty="0">
                <a:gradFill>
                  <a:gsLst>
                    <a:gs pos="0">
                      <a:schemeClr val="bg1"/>
                    </a:gs>
                    <a:gs pos="98000">
                      <a:schemeClr val="bg1"/>
                    </a:gs>
                  </a:gsLst>
                  <a:lin ang="5400000" scaled="0"/>
                </a:gradFill>
                <a:latin typeface="Arial" charset="0"/>
                <a:ea typeface="Arial" charset="0"/>
                <a:cs typeface="Arial" charset="0"/>
              </a:endParaRPr>
            </a:p>
          </p:txBody>
        </p:sp>
        <p:sp>
          <p:nvSpPr>
            <p:cNvPr id="5" name="TextBox 4"/>
            <p:cNvSpPr txBox="1"/>
            <p:nvPr/>
          </p:nvSpPr>
          <p:spPr>
            <a:xfrm>
              <a:off x="699098" y="1821709"/>
              <a:ext cx="1573605" cy="835222"/>
            </a:xfrm>
            <a:prstGeom prst="rect">
              <a:avLst/>
            </a:prstGeom>
            <a:noFill/>
          </p:spPr>
          <p:txBody>
            <a:bodyPr wrap="none" rtlCol="0">
              <a:spAutoFit/>
            </a:bodyPr>
            <a:lstStyle/>
            <a:p>
              <a:pPr algn="ctr">
                <a:lnSpc>
                  <a:spcPct val="90000"/>
                </a:lnSpc>
                <a:buClr>
                  <a:srgbClr val="CC0000"/>
                </a:buClr>
                <a:buSzPct val="110000"/>
              </a:pPr>
              <a:r>
                <a:rPr lang="en-US" sz="1200" b="1" dirty="0">
                  <a:solidFill>
                    <a:schemeClr val="bg1"/>
                  </a:solidFill>
                  <a:latin typeface="Arial" charset="0"/>
                  <a:ea typeface="Arial" charset="0"/>
                  <a:cs typeface="Arial" charset="0"/>
                </a:rPr>
                <a:t>Priority </a:t>
              </a:r>
            </a:p>
            <a:p>
              <a:pPr algn="ctr">
                <a:lnSpc>
                  <a:spcPct val="90000"/>
                </a:lnSpc>
                <a:buClr>
                  <a:srgbClr val="CC0000"/>
                </a:buClr>
                <a:buSzPct val="110000"/>
              </a:pPr>
              <a:r>
                <a:rPr lang="en-US" sz="1200" b="1" dirty="0">
                  <a:solidFill>
                    <a:schemeClr val="bg1"/>
                  </a:solidFill>
                  <a:latin typeface="Arial" charset="0"/>
                  <a:ea typeface="Arial" charset="0"/>
                  <a:cs typeface="Arial" charset="0"/>
                </a:rPr>
                <a:t>Problem</a:t>
              </a:r>
            </a:p>
          </p:txBody>
        </p:sp>
      </p:grpSp>
      <p:grpSp>
        <p:nvGrpSpPr>
          <p:cNvPr id="7" name="Group 6"/>
          <p:cNvGrpSpPr/>
          <p:nvPr/>
        </p:nvGrpSpPr>
        <p:grpSpPr>
          <a:xfrm>
            <a:off x="739443" y="1443038"/>
            <a:ext cx="813743" cy="813743"/>
            <a:chOff x="5428461" y="1791493"/>
            <a:chExt cx="1600200" cy="1600200"/>
          </a:xfrm>
          <a:solidFill>
            <a:schemeClr val="bg2">
              <a:lumMod val="25000"/>
            </a:schemeClr>
          </a:solidFill>
        </p:grpSpPr>
        <p:sp>
          <p:nvSpPr>
            <p:cNvPr id="8" name="Oval 7"/>
            <p:cNvSpPr/>
            <p:nvPr/>
          </p:nvSpPr>
          <p:spPr>
            <a:xfrm>
              <a:off x="5428461" y="1791493"/>
              <a:ext cx="1600200" cy="1600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2870" rtlCol="0" anchor="ctr" anchorCtr="0"/>
            <a:lstStyle/>
            <a:p>
              <a:pPr algn="ctr"/>
              <a:endParaRPr lang="en-US" sz="1200" dirty="0">
                <a:gradFill>
                  <a:gsLst>
                    <a:gs pos="0">
                      <a:schemeClr val="bg1"/>
                    </a:gs>
                    <a:gs pos="98000">
                      <a:schemeClr val="bg1"/>
                    </a:gs>
                  </a:gsLst>
                  <a:lin ang="5400000" scaled="0"/>
                </a:gradFill>
                <a:latin typeface="Arial" charset="0"/>
                <a:ea typeface="Arial" charset="0"/>
                <a:cs typeface="Arial" charset="0"/>
              </a:endParaRPr>
            </a:p>
          </p:txBody>
        </p:sp>
        <p:sp>
          <p:nvSpPr>
            <p:cNvPr id="9" name="TextBox 8"/>
            <p:cNvSpPr txBox="1"/>
            <p:nvPr/>
          </p:nvSpPr>
          <p:spPr>
            <a:xfrm>
              <a:off x="5534753" y="2379227"/>
              <a:ext cx="1387621" cy="508395"/>
            </a:xfrm>
            <a:prstGeom prst="rect">
              <a:avLst/>
            </a:prstGeom>
            <a:grpFill/>
          </p:spPr>
          <p:txBody>
            <a:bodyPr wrap="none" rtlCol="0">
              <a:spAutoFit/>
            </a:bodyPr>
            <a:lstStyle/>
            <a:p>
              <a:pPr algn="ctr">
                <a:lnSpc>
                  <a:spcPct val="90000"/>
                </a:lnSpc>
                <a:buClr>
                  <a:srgbClr val="CC0000"/>
                </a:buClr>
                <a:buSzPct val="110000"/>
              </a:pPr>
              <a:r>
                <a:rPr lang="en-US" sz="1200" b="1" dirty="0">
                  <a:solidFill>
                    <a:schemeClr val="bg1"/>
                  </a:solidFill>
                  <a:latin typeface="Arial" charset="0"/>
                  <a:ea typeface="Arial" charset="0"/>
                  <a:cs typeface="Arial" charset="0"/>
                </a:rPr>
                <a:t>Predict</a:t>
              </a:r>
            </a:p>
          </p:txBody>
        </p:sp>
      </p:grpSp>
      <p:grpSp>
        <p:nvGrpSpPr>
          <p:cNvPr id="10" name="Group 9"/>
          <p:cNvGrpSpPr/>
          <p:nvPr/>
        </p:nvGrpSpPr>
        <p:grpSpPr>
          <a:xfrm>
            <a:off x="739443" y="2311226"/>
            <a:ext cx="813743" cy="813743"/>
            <a:chOff x="-8366516" y="3846240"/>
            <a:chExt cx="1600200" cy="1600200"/>
          </a:xfrm>
          <a:solidFill>
            <a:schemeClr val="accent4"/>
          </a:solidFill>
        </p:grpSpPr>
        <p:sp>
          <p:nvSpPr>
            <p:cNvPr id="11" name="Oval 10"/>
            <p:cNvSpPr/>
            <p:nvPr/>
          </p:nvSpPr>
          <p:spPr>
            <a:xfrm>
              <a:off x="-8366516" y="3846240"/>
              <a:ext cx="1600200" cy="1600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2870" rtlCol="0" anchor="ctr" anchorCtr="0"/>
            <a:lstStyle/>
            <a:p>
              <a:pPr algn="ctr"/>
              <a:endParaRPr lang="en-US" sz="1200" dirty="0">
                <a:gradFill>
                  <a:gsLst>
                    <a:gs pos="0">
                      <a:schemeClr val="bg1"/>
                    </a:gs>
                    <a:gs pos="98000">
                      <a:schemeClr val="bg1"/>
                    </a:gs>
                  </a:gsLst>
                  <a:lin ang="5400000" scaled="0"/>
                </a:gradFill>
                <a:latin typeface="Arial" charset="0"/>
                <a:ea typeface="Arial" charset="0"/>
                <a:cs typeface="Arial" charset="0"/>
              </a:endParaRPr>
            </a:p>
          </p:txBody>
        </p:sp>
        <p:sp>
          <p:nvSpPr>
            <p:cNvPr id="12" name="TextBox 11"/>
            <p:cNvSpPr txBox="1"/>
            <p:nvPr/>
          </p:nvSpPr>
          <p:spPr>
            <a:xfrm>
              <a:off x="-8170392" y="4433974"/>
              <a:ext cx="1207945" cy="508395"/>
            </a:xfrm>
            <a:prstGeom prst="rect">
              <a:avLst/>
            </a:prstGeom>
            <a:grpFill/>
          </p:spPr>
          <p:txBody>
            <a:bodyPr wrap="none" rtlCol="0">
              <a:spAutoFit/>
            </a:bodyPr>
            <a:lstStyle/>
            <a:p>
              <a:pPr algn="ctr">
                <a:lnSpc>
                  <a:spcPct val="90000"/>
                </a:lnSpc>
                <a:buClr>
                  <a:srgbClr val="CC0000"/>
                </a:buClr>
                <a:buSzPct val="110000"/>
              </a:pPr>
              <a:r>
                <a:rPr lang="en-US" sz="1200" b="1" dirty="0">
                  <a:solidFill>
                    <a:schemeClr val="bg1"/>
                  </a:solidFill>
                  <a:latin typeface="Arial" charset="0"/>
                  <a:ea typeface="Arial" charset="0"/>
                  <a:cs typeface="Arial" charset="0"/>
                </a:rPr>
                <a:t>Who?</a:t>
              </a:r>
            </a:p>
          </p:txBody>
        </p:sp>
      </p:grpSp>
      <p:grpSp>
        <p:nvGrpSpPr>
          <p:cNvPr id="13" name="Group 12"/>
          <p:cNvGrpSpPr/>
          <p:nvPr/>
        </p:nvGrpSpPr>
        <p:grpSpPr>
          <a:xfrm>
            <a:off x="739740" y="3179414"/>
            <a:ext cx="813148" cy="813148"/>
            <a:chOff x="685799" y="1400175"/>
            <a:chExt cx="1600200" cy="1600200"/>
          </a:xfrm>
          <a:solidFill>
            <a:srgbClr val="338ED3"/>
          </a:solidFill>
        </p:grpSpPr>
        <p:sp>
          <p:nvSpPr>
            <p:cNvPr id="14" name="Oval 13"/>
            <p:cNvSpPr/>
            <p:nvPr/>
          </p:nvSpPr>
          <p:spPr>
            <a:xfrm>
              <a:off x="685799" y="1400175"/>
              <a:ext cx="1600200" cy="1600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2870" rtlCol="0" anchor="ctr" anchorCtr="0"/>
            <a:lstStyle/>
            <a:p>
              <a:pPr algn="ctr"/>
              <a:endParaRPr lang="en-US" sz="1200" dirty="0">
                <a:gradFill>
                  <a:gsLst>
                    <a:gs pos="0">
                      <a:schemeClr val="bg1"/>
                    </a:gs>
                    <a:gs pos="98000">
                      <a:schemeClr val="bg1"/>
                    </a:gs>
                  </a:gsLst>
                  <a:lin ang="5400000" scaled="0"/>
                </a:gradFill>
                <a:latin typeface="Arial" charset="0"/>
                <a:ea typeface="Arial" charset="0"/>
                <a:cs typeface="Arial" charset="0"/>
              </a:endParaRPr>
            </a:p>
          </p:txBody>
        </p:sp>
        <p:sp>
          <p:nvSpPr>
            <p:cNvPr id="15" name="TextBox 14"/>
            <p:cNvSpPr txBox="1"/>
            <p:nvPr/>
          </p:nvSpPr>
          <p:spPr>
            <a:xfrm>
              <a:off x="790002" y="1821711"/>
              <a:ext cx="1391793" cy="835833"/>
            </a:xfrm>
            <a:prstGeom prst="rect">
              <a:avLst/>
            </a:prstGeom>
            <a:noFill/>
          </p:spPr>
          <p:txBody>
            <a:bodyPr wrap="none" rtlCol="0">
              <a:spAutoFit/>
            </a:bodyPr>
            <a:lstStyle/>
            <a:p>
              <a:pPr algn="ctr">
                <a:lnSpc>
                  <a:spcPct val="90000"/>
                </a:lnSpc>
                <a:buClr>
                  <a:srgbClr val="CC0000"/>
                </a:buClr>
                <a:buSzPct val="110000"/>
              </a:pPr>
              <a:r>
                <a:rPr lang="en-US" sz="1200" b="1" dirty="0">
                  <a:solidFill>
                    <a:schemeClr val="bg1"/>
                  </a:solidFill>
                  <a:latin typeface="Arial" charset="0"/>
                  <a:ea typeface="Arial" charset="0"/>
                  <a:cs typeface="Arial" charset="0"/>
                </a:rPr>
                <a:t>How &amp; </a:t>
              </a:r>
            </a:p>
            <a:p>
              <a:pPr algn="ctr">
                <a:lnSpc>
                  <a:spcPct val="90000"/>
                </a:lnSpc>
                <a:buClr>
                  <a:srgbClr val="CC0000"/>
                </a:buClr>
                <a:buSzPct val="110000"/>
              </a:pPr>
              <a:r>
                <a:rPr lang="en-US" sz="1200" b="1" dirty="0">
                  <a:solidFill>
                    <a:schemeClr val="bg1"/>
                  </a:solidFill>
                  <a:latin typeface="Arial" charset="0"/>
                  <a:ea typeface="Arial" charset="0"/>
                  <a:cs typeface="Arial" charset="0"/>
                </a:rPr>
                <a:t>When?</a:t>
              </a:r>
            </a:p>
          </p:txBody>
        </p:sp>
      </p:grpSp>
      <p:grpSp>
        <p:nvGrpSpPr>
          <p:cNvPr id="16" name="Group 15"/>
          <p:cNvGrpSpPr/>
          <p:nvPr/>
        </p:nvGrpSpPr>
        <p:grpSpPr>
          <a:xfrm>
            <a:off x="739740" y="4047008"/>
            <a:ext cx="813148" cy="813148"/>
            <a:chOff x="685799" y="1400175"/>
            <a:chExt cx="1600200" cy="1600200"/>
          </a:xfrm>
          <a:solidFill>
            <a:schemeClr val="accent2"/>
          </a:solidFill>
        </p:grpSpPr>
        <p:sp>
          <p:nvSpPr>
            <p:cNvPr id="17" name="Oval 16"/>
            <p:cNvSpPr/>
            <p:nvPr/>
          </p:nvSpPr>
          <p:spPr>
            <a:xfrm>
              <a:off x="685799" y="1400175"/>
              <a:ext cx="1600200" cy="1600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2870" rtlCol="0" anchor="ctr" anchorCtr="0"/>
            <a:lstStyle/>
            <a:p>
              <a:pPr algn="ctr"/>
              <a:endParaRPr lang="en-US" sz="1200" dirty="0">
                <a:gradFill>
                  <a:gsLst>
                    <a:gs pos="0">
                      <a:schemeClr val="bg1"/>
                    </a:gs>
                    <a:gs pos="98000">
                      <a:schemeClr val="bg1"/>
                    </a:gs>
                  </a:gsLst>
                  <a:lin ang="5400000" scaled="0"/>
                </a:gradFill>
                <a:latin typeface="Arial" charset="0"/>
                <a:ea typeface="Arial" charset="0"/>
                <a:cs typeface="Arial" charset="0"/>
              </a:endParaRPr>
            </a:p>
          </p:txBody>
        </p:sp>
        <p:sp>
          <p:nvSpPr>
            <p:cNvPr id="18" name="TextBox 17"/>
            <p:cNvSpPr txBox="1"/>
            <p:nvPr/>
          </p:nvSpPr>
          <p:spPr>
            <a:xfrm>
              <a:off x="971222" y="1987908"/>
              <a:ext cx="1029344" cy="603240"/>
            </a:xfrm>
            <a:prstGeom prst="rect">
              <a:avLst/>
            </a:prstGeom>
            <a:grpFill/>
          </p:spPr>
          <p:txBody>
            <a:bodyPr wrap="none" rtlCol="0">
              <a:spAutoFit/>
            </a:bodyPr>
            <a:lstStyle/>
            <a:p>
              <a:pPr algn="ctr">
                <a:lnSpc>
                  <a:spcPct val="90000"/>
                </a:lnSpc>
                <a:buClr>
                  <a:srgbClr val="CC0000"/>
                </a:buClr>
                <a:buSzPct val="110000"/>
              </a:pPr>
              <a:r>
                <a:rPr lang="en-US" sz="1200" b="1" dirty="0">
                  <a:solidFill>
                    <a:schemeClr val="bg1"/>
                  </a:solidFill>
                  <a:latin typeface="Arial" charset="0"/>
                  <a:ea typeface="Arial" charset="0"/>
                  <a:cs typeface="Arial" charset="0"/>
                </a:rPr>
                <a:t>KPI</a:t>
              </a:r>
            </a:p>
          </p:txBody>
        </p:sp>
      </p:grpSp>
      <p:cxnSp>
        <p:nvCxnSpPr>
          <p:cNvPr id="27" name="Straight Connector 26">
            <a:extLst>
              <a:ext uri="{FF2B5EF4-FFF2-40B4-BE49-F238E27FC236}">
                <a16:creationId xmlns:a16="http://schemas.microsoft.com/office/drawing/2014/main" xmlns="" id="{FFC45232-BCF9-4C25-A69A-F97B28A809AE}"/>
              </a:ext>
            </a:extLst>
          </p:cNvPr>
          <p:cNvCxnSpPr>
            <a:cxnSpLocks/>
          </p:cNvCxnSpPr>
          <p:nvPr/>
        </p:nvCxnSpPr>
        <p:spPr>
          <a:xfrm>
            <a:off x="1308252" y="1286540"/>
            <a:ext cx="678844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EDF4BCBB-93BC-4596-85D9-606E7D318158}"/>
              </a:ext>
            </a:extLst>
          </p:cNvPr>
          <p:cNvCxnSpPr>
            <a:cxnSpLocks/>
          </p:cNvCxnSpPr>
          <p:nvPr/>
        </p:nvCxnSpPr>
        <p:spPr>
          <a:xfrm>
            <a:off x="1308252" y="3850247"/>
            <a:ext cx="678844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C85E3474-42D2-4615-A476-09FC06972F89}"/>
              </a:ext>
            </a:extLst>
          </p:cNvPr>
          <p:cNvCxnSpPr>
            <a:cxnSpLocks/>
          </p:cNvCxnSpPr>
          <p:nvPr/>
        </p:nvCxnSpPr>
        <p:spPr>
          <a:xfrm flipV="1">
            <a:off x="1417857" y="4730977"/>
            <a:ext cx="6712683" cy="1009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90623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6" y="111946"/>
            <a:ext cx="8685609" cy="422423"/>
          </a:xfrm>
        </p:spPr>
        <p:txBody>
          <a:bodyPr/>
          <a:lstStyle/>
          <a:p>
            <a:pPr algn="ctr"/>
            <a:r>
              <a:rPr lang="en-US" sz="2400" dirty="0">
                <a:solidFill>
                  <a:schemeClr val="accent2"/>
                </a:solidFill>
              </a:rPr>
              <a:t>Getting Started with Your Own Proof of Concept</a:t>
            </a:r>
          </a:p>
        </p:txBody>
      </p:sp>
      <p:sp>
        <p:nvSpPr>
          <p:cNvPr id="3" name="Slide Number Placeholder 2"/>
          <p:cNvSpPr>
            <a:spLocks noGrp="1"/>
          </p:cNvSpPr>
          <p:nvPr>
            <p:ph type="sldNum" sz="quarter" idx="12"/>
          </p:nvPr>
        </p:nvSpPr>
        <p:spPr/>
        <p:txBody>
          <a:bodyPr/>
          <a:lstStyle/>
          <a:p>
            <a:pPr algn="r"/>
            <a:fld id="{98048762-3425-3D43-A6D8-18287A0CAFF6}" type="slidenum">
              <a:rPr lang="en-US" altLang="x-none" smtClean="0"/>
              <a:pPr algn="r"/>
              <a:t>46</a:t>
            </a:fld>
            <a:endParaRPr lang="en-US" altLang="x-none" dirty="0"/>
          </a:p>
        </p:txBody>
      </p:sp>
      <p:sp>
        <p:nvSpPr>
          <p:cNvPr id="16" name="TextBox 15">
            <a:extLst>
              <a:ext uri="{FF2B5EF4-FFF2-40B4-BE49-F238E27FC236}">
                <a16:creationId xmlns:a16="http://schemas.microsoft.com/office/drawing/2014/main" xmlns="" id="{E95D0908-AEFF-4A94-B52B-6B19AC2C8D06}"/>
              </a:ext>
            </a:extLst>
          </p:cNvPr>
          <p:cNvSpPr txBox="1"/>
          <p:nvPr/>
        </p:nvSpPr>
        <p:spPr>
          <a:xfrm>
            <a:off x="698874" y="992405"/>
            <a:ext cx="2557110" cy="646331"/>
          </a:xfrm>
          <a:prstGeom prst="rect">
            <a:avLst/>
          </a:prstGeom>
          <a:noFill/>
        </p:spPr>
        <p:txBody>
          <a:bodyPr wrap="none" rtlCol="0">
            <a:spAutoFit/>
          </a:bodyPr>
          <a:lstStyle/>
          <a:p>
            <a:pPr>
              <a:buClr>
                <a:srgbClr val="CC0000"/>
              </a:buClr>
              <a:buSzPct val="110000"/>
            </a:pPr>
            <a:r>
              <a:rPr lang="en-US" b="1" dirty="0">
                <a:gradFill>
                  <a:gsLst>
                    <a:gs pos="0">
                      <a:schemeClr val="tx1"/>
                    </a:gs>
                    <a:gs pos="98000">
                      <a:schemeClr val="tx1"/>
                    </a:gs>
                  </a:gsLst>
                  <a:lin ang="5400000" scaled="0"/>
                </a:gradFill>
                <a:latin typeface="Arial" panose="020B0604020202020204" pitchFamily="34" charset="0"/>
                <a:cs typeface="Arial" panose="020B0604020202020204" pitchFamily="34" charset="0"/>
              </a:rPr>
              <a:t>What would I need to </a:t>
            </a:r>
          </a:p>
          <a:p>
            <a:pPr>
              <a:buClr>
                <a:srgbClr val="CC0000"/>
              </a:buClr>
              <a:buSzPct val="110000"/>
            </a:pPr>
            <a:r>
              <a:rPr lang="en-US" b="1" dirty="0">
                <a:gradFill>
                  <a:gsLst>
                    <a:gs pos="0">
                      <a:schemeClr val="tx1"/>
                    </a:gs>
                    <a:gs pos="98000">
                      <a:schemeClr val="tx1"/>
                    </a:gs>
                  </a:gsLst>
                  <a:lin ang="5400000" scaled="0"/>
                </a:gradFill>
                <a:latin typeface="Arial" panose="020B0604020202020204" pitchFamily="34" charset="0"/>
                <a:cs typeface="Arial" panose="020B0604020202020204" pitchFamily="34" charset="0"/>
              </a:rPr>
              <a:t>see demonstrated?</a:t>
            </a:r>
          </a:p>
        </p:txBody>
      </p:sp>
      <p:sp>
        <p:nvSpPr>
          <p:cNvPr id="17" name="TextBox 16">
            <a:extLst>
              <a:ext uri="{FF2B5EF4-FFF2-40B4-BE49-F238E27FC236}">
                <a16:creationId xmlns:a16="http://schemas.microsoft.com/office/drawing/2014/main" xmlns="" id="{90317201-534B-4AD8-AC27-83E7CCF9B0FE}"/>
              </a:ext>
            </a:extLst>
          </p:cNvPr>
          <p:cNvSpPr txBox="1"/>
          <p:nvPr/>
        </p:nvSpPr>
        <p:spPr>
          <a:xfrm>
            <a:off x="698874" y="1982358"/>
            <a:ext cx="2441694" cy="646331"/>
          </a:xfrm>
          <a:prstGeom prst="rect">
            <a:avLst/>
          </a:prstGeom>
          <a:noFill/>
        </p:spPr>
        <p:txBody>
          <a:bodyPr wrap="none" rtlCol="0">
            <a:spAutoFit/>
          </a:bodyPr>
          <a:lstStyle/>
          <a:p>
            <a:pPr>
              <a:buClr>
                <a:srgbClr val="CC0000"/>
              </a:buClr>
              <a:buSzPct val="110000"/>
            </a:pPr>
            <a:r>
              <a:rPr lang="en-US" b="1" dirty="0">
                <a:gradFill>
                  <a:gsLst>
                    <a:gs pos="0">
                      <a:schemeClr val="tx1"/>
                    </a:gs>
                    <a:gs pos="98000">
                      <a:schemeClr val="tx1"/>
                    </a:gs>
                  </a:gsLst>
                  <a:lin ang="5400000" scaled="0"/>
                </a:gradFill>
                <a:latin typeface="Arial" panose="020B0604020202020204" pitchFamily="34" charset="0"/>
                <a:cs typeface="Arial" panose="020B0604020202020204" pitchFamily="34" charset="0"/>
              </a:rPr>
              <a:t>How would success </a:t>
            </a:r>
          </a:p>
          <a:p>
            <a:pPr>
              <a:buClr>
                <a:srgbClr val="CC0000"/>
              </a:buClr>
              <a:buSzPct val="110000"/>
            </a:pPr>
            <a:r>
              <a:rPr lang="en-US" b="1" dirty="0">
                <a:gradFill>
                  <a:gsLst>
                    <a:gs pos="0">
                      <a:schemeClr val="tx1"/>
                    </a:gs>
                    <a:gs pos="98000">
                      <a:schemeClr val="tx1"/>
                    </a:gs>
                  </a:gsLst>
                  <a:lin ang="5400000" scaled="0"/>
                </a:gradFill>
                <a:latin typeface="Arial" panose="020B0604020202020204" pitchFamily="34" charset="0"/>
                <a:cs typeface="Arial" panose="020B0604020202020204" pitchFamily="34" charset="0"/>
              </a:rPr>
              <a:t>be measured?</a:t>
            </a:r>
          </a:p>
        </p:txBody>
      </p:sp>
      <p:sp>
        <p:nvSpPr>
          <p:cNvPr id="18" name="TextBox 17">
            <a:extLst>
              <a:ext uri="{FF2B5EF4-FFF2-40B4-BE49-F238E27FC236}">
                <a16:creationId xmlns:a16="http://schemas.microsoft.com/office/drawing/2014/main" xmlns="" id="{5F8DCE11-E8A8-469C-A5CC-5EA008F07067}"/>
              </a:ext>
            </a:extLst>
          </p:cNvPr>
          <p:cNvSpPr txBox="1"/>
          <p:nvPr/>
        </p:nvSpPr>
        <p:spPr>
          <a:xfrm>
            <a:off x="698874" y="3145800"/>
            <a:ext cx="2916183" cy="341632"/>
          </a:xfrm>
          <a:prstGeom prst="rect">
            <a:avLst/>
          </a:prstGeom>
          <a:noFill/>
        </p:spPr>
        <p:txBody>
          <a:bodyPr wrap="none" rtlCol="0">
            <a:spAutoFit/>
          </a:bodyPr>
          <a:lstStyle/>
          <a:p>
            <a:pPr>
              <a:lnSpc>
                <a:spcPct val="90000"/>
              </a:lnSpc>
              <a:spcBef>
                <a:spcPts val="900"/>
              </a:spcBef>
              <a:buClr>
                <a:srgbClr val="CC0000"/>
              </a:buClr>
              <a:buSzPct val="110000"/>
            </a:pPr>
            <a:r>
              <a:rPr lang="en-US" b="1" dirty="0">
                <a:gradFill>
                  <a:gsLst>
                    <a:gs pos="0">
                      <a:schemeClr val="tx1"/>
                    </a:gs>
                    <a:gs pos="98000">
                      <a:schemeClr val="tx1"/>
                    </a:gs>
                  </a:gsLst>
                  <a:lin ang="5400000" scaled="0"/>
                </a:gradFill>
                <a:latin typeface="Arial" panose="020B0604020202020204" pitchFamily="34" charset="0"/>
                <a:cs typeface="Arial" panose="020B0604020202020204" pitchFamily="34" charset="0"/>
              </a:rPr>
              <a:t>How long should it take?</a:t>
            </a:r>
          </a:p>
        </p:txBody>
      </p:sp>
      <p:sp>
        <p:nvSpPr>
          <p:cNvPr id="19" name="TextBox 18">
            <a:extLst>
              <a:ext uri="{FF2B5EF4-FFF2-40B4-BE49-F238E27FC236}">
                <a16:creationId xmlns:a16="http://schemas.microsoft.com/office/drawing/2014/main" xmlns="" id="{5115C9D6-7F17-4B89-B9FC-54DF67BC430F}"/>
              </a:ext>
            </a:extLst>
          </p:cNvPr>
          <p:cNvSpPr txBox="1"/>
          <p:nvPr/>
        </p:nvSpPr>
        <p:spPr>
          <a:xfrm>
            <a:off x="698874" y="4057164"/>
            <a:ext cx="3005951" cy="341632"/>
          </a:xfrm>
          <a:prstGeom prst="rect">
            <a:avLst/>
          </a:prstGeom>
          <a:noFill/>
        </p:spPr>
        <p:txBody>
          <a:bodyPr wrap="none" rtlCol="0">
            <a:spAutoFit/>
          </a:bodyPr>
          <a:lstStyle/>
          <a:p>
            <a:pPr>
              <a:lnSpc>
                <a:spcPct val="90000"/>
              </a:lnSpc>
              <a:spcBef>
                <a:spcPts val="900"/>
              </a:spcBef>
              <a:buClr>
                <a:srgbClr val="CC0000"/>
              </a:buClr>
              <a:buSzPct val="110000"/>
            </a:pPr>
            <a:r>
              <a:rPr lang="en-US" b="1" dirty="0">
                <a:gradFill>
                  <a:gsLst>
                    <a:gs pos="0">
                      <a:schemeClr val="tx1"/>
                    </a:gs>
                    <a:gs pos="98000">
                      <a:schemeClr val="tx1"/>
                    </a:gs>
                  </a:gsLst>
                  <a:lin ang="5400000" scaled="0"/>
                </a:gradFill>
                <a:latin typeface="Arial" panose="020B0604020202020204" pitchFamily="34" charset="0"/>
                <a:cs typeface="Arial" panose="020B0604020202020204" pitchFamily="34" charset="0"/>
              </a:rPr>
              <a:t>Who should be involved?</a:t>
            </a:r>
          </a:p>
        </p:txBody>
      </p:sp>
      <p:cxnSp>
        <p:nvCxnSpPr>
          <p:cNvPr id="20" name="Straight Connector 19">
            <a:extLst>
              <a:ext uri="{FF2B5EF4-FFF2-40B4-BE49-F238E27FC236}">
                <a16:creationId xmlns:a16="http://schemas.microsoft.com/office/drawing/2014/main" xmlns="" id="{A49DC601-0874-4D98-9913-8E4729377AA0}"/>
              </a:ext>
            </a:extLst>
          </p:cNvPr>
          <p:cNvCxnSpPr>
            <a:cxnSpLocks/>
          </p:cNvCxnSpPr>
          <p:nvPr/>
        </p:nvCxnSpPr>
        <p:spPr>
          <a:xfrm>
            <a:off x="3035595" y="1521521"/>
            <a:ext cx="53951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0AAFE4C-2874-470A-8E0F-D3197A369C4F}"/>
              </a:ext>
            </a:extLst>
          </p:cNvPr>
          <p:cNvCxnSpPr>
            <a:cxnSpLocks/>
          </p:cNvCxnSpPr>
          <p:nvPr/>
        </p:nvCxnSpPr>
        <p:spPr>
          <a:xfrm>
            <a:off x="2459195" y="2529270"/>
            <a:ext cx="59715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342F4778-B4BB-432A-A162-2A0F7BD7272A}"/>
              </a:ext>
            </a:extLst>
          </p:cNvPr>
          <p:cNvCxnSpPr>
            <a:cxnSpLocks/>
          </p:cNvCxnSpPr>
          <p:nvPr/>
        </p:nvCxnSpPr>
        <p:spPr>
          <a:xfrm>
            <a:off x="3460898" y="3419805"/>
            <a:ext cx="49937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624F6786-F7B6-4CFD-A58E-08A50143B4C1}"/>
              </a:ext>
            </a:extLst>
          </p:cNvPr>
          <p:cNvCxnSpPr>
            <a:cxnSpLocks/>
          </p:cNvCxnSpPr>
          <p:nvPr/>
        </p:nvCxnSpPr>
        <p:spPr>
          <a:xfrm>
            <a:off x="3559665" y="4301096"/>
            <a:ext cx="487112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55635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Thank you</a:t>
            </a:r>
            <a:endParaRPr lang="en-GB" dirty="0"/>
          </a:p>
        </p:txBody>
      </p:sp>
    </p:spTree>
    <p:extLst>
      <p:ext uri="{BB962C8B-B14F-4D97-AF65-F5344CB8AC3E}">
        <p14:creationId xmlns:p14="http://schemas.microsoft.com/office/powerpoint/2010/main" val="135595799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7836458" y="1285618"/>
            <a:ext cx="1307542" cy="12910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24" name="Rectangle 23"/>
          <p:cNvSpPr/>
          <p:nvPr/>
        </p:nvSpPr>
        <p:spPr>
          <a:xfrm>
            <a:off x="7836458" y="3851800"/>
            <a:ext cx="1307542" cy="1291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28" name="Rectangle 27"/>
          <p:cNvSpPr/>
          <p:nvPr/>
        </p:nvSpPr>
        <p:spPr>
          <a:xfrm>
            <a:off x="6530719" y="2564871"/>
            <a:ext cx="1307542" cy="12910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31" name="Rectangle 30"/>
          <p:cNvSpPr/>
          <p:nvPr/>
        </p:nvSpPr>
        <p:spPr>
          <a:xfrm>
            <a:off x="6530719" y="3851799"/>
            <a:ext cx="1307542" cy="12910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43" name="Rectangle 42"/>
          <p:cNvSpPr/>
          <p:nvPr/>
        </p:nvSpPr>
        <p:spPr>
          <a:xfrm>
            <a:off x="3918746" y="2564871"/>
            <a:ext cx="1307542" cy="1291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54" name="Rectangle 53"/>
          <p:cNvSpPr/>
          <p:nvPr/>
        </p:nvSpPr>
        <p:spPr>
          <a:xfrm>
            <a:off x="1324134" y="2564871"/>
            <a:ext cx="1307542" cy="12910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60" name="Rectangle 59"/>
          <p:cNvSpPr/>
          <p:nvPr/>
        </p:nvSpPr>
        <p:spPr>
          <a:xfrm>
            <a:off x="4329" y="-5400"/>
            <a:ext cx="1307542" cy="12910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61" name="Rectangle 60"/>
          <p:cNvSpPr/>
          <p:nvPr/>
        </p:nvSpPr>
        <p:spPr>
          <a:xfrm>
            <a:off x="-10927" y="3851800"/>
            <a:ext cx="1336587" cy="1291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pic>
        <p:nvPicPr>
          <p:cNvPr id="35" name="Picture 3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8261" y="3851026"/>
            <a:ext cx="1306630" cy="1292564"/>
          </a:xfrm>
          <a:prstGeom prst="rect">
            <a:avLst/>
          </a:prstGeom>
        </p:spPr>
      </p:pic>
      <p:sp>
        <p:nvSpPr>
          <p:cNvPr id="7" name="Text Placeholder 3"/>
          <p:cNvSpPr txBox="1">
            <a:spLocks/>
          </p:cNvSpPr>
          <p:nvPr/>
        </p:nvSpPr>
        <p:spPr>
          <a:xfrm>
            <a:off x="356513" y="940373"/>
            <a:ext cx="8511747" cy="1118255"/>
          </a:xfrm>
          <a:prstGeom prst="rect">
            <a:avLst/>
          </a:prstGeom>
        </p:spPr>
        <p:txBody>
          <a:bodyPr wrap="square" lIns="0" rIns="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buClr>
                <a:srgbClr val="13B5EA"/>
              </a:buClr>
              <a:buNone/>
              <a:defRPr/>
            </a:pPr>
            <a:r>
              <a:rPr lang="en-US" sz="4800" b="1">
                <a:solidFill>
                  <a:schemeClr val="accent2"/>
                </a:solidFill>
                <a:cs typeface="Times New Roman" panose="02020603050405020304" pitchFamily="18" charset="0"/>
              </a:rPr>
              <a:t>We put people first. </a:t>
            </a:r>
          </a:p>
          <a:p>
            <a:pPr marL="0" indent="0" algn="ctr">
              <a:lnSpc>
                <a:spcPct val="100000"/>
              </a:lnSpc>
              <a:spcBef>
                <a:spcPts val="800"/>
              </a:spcBef>
              <a:buClr>
                <a:srgbClr val="13B5EA"/>
              </a:buClr>
              <a:buNone/>
              <a:defRPr/>
            </a:pPr>
            <a:r>
              <a:rPr lang="en-US" sz="1200">
                <a:solidFill>
                  <a:schemeClr val="tx2"/>
                </a:solidFill>
                <a:cs typeface="Times New Roman" panose="02020603050405020304" pitchFamily="18" charset="0"/>
              </a:rPr>
              <a:t>We believe in a world in which every person loves their work and life.</a:t>
            </a: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t="20382" b="18525"/>
          <a:stretch/>
        </p:blipFill>
        <p:spPr>
          <a:xfrm>
            <a:off x="6534023" y="2694701"/>
            <a:ext cx="1352883" cy="1037230"/>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7414" y="2564871"/>
            <a:ext cx="1331547" cy="1289050"/>
          </a:xfrm>
          <a:prstGeom prst="rect">
            <a:avLst/>
          </a:prstGeom>
        </p:spPr>
      </p:pic>
      <p:pic>
        <p:nvPicPr>
          <p:cNvPr id="29" name="Picture 2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21281" y="3855889"/>
            <a:ext cx="2606040" cy="1287375"/>
          </a:xfrm>
          <a:prstGeom prst="rect">
            <a:avLst/>
          </a:prstGeom>
        </p:spPr>
      </p:pic>
      <p:sp>
        <p:nvSpPr>
          <p:cNvPr id="22" name="Rectangle 21"/>
          <p:cNvSpPr/>
          <p:nvPr/>
        </p:nvSpPr>
        <p:spPr>
          <a:xfrm>
            <a:off x="2625052" y="2564871"/>
            <a:ext cx="1307542" cy="12910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grpSp>
        <p:nvGrpSpPr>
          <p:cNvPr id="2" name="Group 1"/>
          <p:cNvGrpSpPr/>
          <p:nvPr/>
        </p:nvGrpSpPr>
        <p:grpSpPr>
          <a:xfrm>
            <a:off x="5202110" y="3851799"/>
            <a:ext cx="1352883" cy="1291018"/>
            <a:chOff x="5204581" y="3851800"/>
            <a:chExt cx="1352883" cy="1291018"/>
          </a:xfrm>
        </p:grpSpPr>
        <p:sp>
          <p:nvSpPr>
            <p:cNvPr id="40" name="Rectangle 39"/>
            <p:cNvSpPr/>
            <p:nvPr/>
          </p:nvSpPr>
          <p:spPr>
            <a:xfrm>
              <a:off x="5229801" y="3851800"/>
              <a:ext cx="1307542" cy="1291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t="24260" b="15451"/>
            <a:stretch/>
          </p:blipFill>
          <p:spPr>
            <a:xfrm>
              <a:off x="5204581" y="4015098"/>
              <a:ext cx="1352883" cy="1023582"/>
            </a:xfrm>
            <a:prstGeom prst="rect">
              <a:avLst/>
            </a:prstGeom>
          </p:spPr>
        </p:pic>
      </p:grpSp>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l="16827" t="16658" r="21919" b="19300"/>
          <a:stretch/>
        </p:blipFill>
        <p:spPr>
          <a:xfrm>
            <a:off x="4162425" y="2666977"/>
            <a:ext cx="831850" cy="1091434"/>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84444" y="2356301"/>
            <a:ext cx="1307190" cy="1640451"/>
          </a:xfrm>
          <a:prstGeom prst="rect">
            <a:avLst/>
          </a:prstGeom>
        </p:spPr>
      </p:pic>
    </p:spTree>
    <p:extLst>
      <p:ext uri="{BB962C8B-B14F-4D97-AF65-F5344CB8AC3E}">
        <p14:creationId xmlns:p14="http://schemas.microsoft.com/office/powerpoint/2010/main" val="281610305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5772372" y="190541"/>
            <a:ext cx="3214687" cy="2530475"/>
          </a:xfrm>
        </p:spPr>
      </p:pic>
      <p:pic>
        <p:nvPicPr>
          <p:cNvPr id="16" name="Picture Placeholder 15"/>
          <p:cNvPicPr>
            <a:picLocks noGrp="1" noChangeAspect="1"/>
          </p:cNvPicPr>
          <p:nvPr>
            <p:ph type="pic"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4232022" y="758085"/>
            <a:ext cx="2362567" cy="2362567"/>
          </a:xfrm>
          <a:ln>
            <a:noFill/>
          </a:ln>
        </p:spPr>
      </p:pic>
      <p:sp>
        <p:nvSpPr>
          <p:cNvPr id="4" name="TextBox 3"/>
          <p:cNvSpPr txBox="1"/>
          <p:nvPr/>
        </p:nvSpPr>
        <p:spPr>
          <a:xfrm>
            <a:off x="457201" y="652956"/>
            <a:ext cx="2533250" cy="824084"/>
          </a:xfrm>
          <a:prstGeom prst="rect">
            <a:avLst/>
          </a:prstGeom>
          <a:noFill/>
        </p:spPr>
        <p:txBody>
          <a:bodyPr wrap="square" lIns="0" bIns="0" rtlCol="0" anchor="ctr">
            <a:noAutofit/>
          </a:bodyPr>
          <a:lstStyle/>
          <a:p>
            <a:pPr defTabSz="914378">
              <a:lnSpc>
                <a:spcPct val="60000"/>
              </a:lnSpc>
              <a:spcAft>
                <a:spcPts val="300"/>
              </a:spcAft>
              <a:buClr>
                <a:srgbClr val="CC0000"/>
              </a:buClr>
              <a:buSzPct val="110000"/>
            </a:pPr>
            <a:r>
              <a:rPr lang="en-US" sz="4000" b="1" spc="-100">
                <a:solidFill>
                  <a:schemeClr val="accent2"/>
                </a:solidFill>
                <a:latin typeface="Arial" panose="020B0604020202020204" pitchFamily="34" charset="0"/>
                <a:cs typeface="Arial" panose="020B0604020202020204" pitchFamily="34" charset="0"/>
              </a:rPr>
              <a:t>6,700+</a:t>
            </a:r>
          </a:p>
          <a:p>
            <a:pPr defTabSz="914378">
              <a:lnSpc>
                <a:spcPct val="60000"/>
              </a:lnSpc>
              <a:spcAft>
                <a:spcPts val="300"/>
              </a:spcAft>
              <a:buClr>
                <a:srgbClr val="CC0000"/>
              </a:buClr>
              <a:buSzPct val="110000"/>
            </a:pPr>
            <a:r>
              <a:rPr lang="en-US" sz="1400">
                <a:solidFill>
                  <a:srgbClr val="969696"/>
                </a:solidFill>
                <a:latin typeface="Arial" panose="020B0604020202020204" pitchFamily="34" charset="0"/>
                <a:cs typeface="Arial" panose="020B0604020202020204" pitchFamily="34" charset="0"/>
              </a:rPr>
              <a:t>Employees</a:t>
            </a:r>
          </a:p>
        </p:txBody>
      </p:sp>
      <p:sp>
        <p:nvSpPr>
          <p:cNvPr id="5" name="TextBox 4"/>
          <p:cNvSpPr txBox="1"/>
          <p:nvPr/>
        </p:nvSpPr>
        <p:spPr>
          <a:xfrm>
            <a:off x="457200" y="3992911"/>
            <a:ext cx="2384770" cy="866129"/>
          </a:xfrm>
          <a:prstGeom prst="rect">
            <a:avLst/>
          </a:prstGeom>
          <a:noFill/>
        </p:spPr>
        <p:txBody>
          <a:bodyPr wrap="square" lIns="0" rtlCol="0" anchor="ctr">
            <a:noAutofit/>
          </a:bodyPr>
          <a:lstStyle/>
          <a:p>
            <a:pPr defTabSz="914378">
              <a:lnSpc>
                <a:spcPct val="60000"/>
              </a:lnSpc>
              <a:spcBef>
                <a:spcPts val="1200"/>
              </a:spcBef>
              <a:spcAft>
                <a:spcPts val="300"/>
              </a:spcAft>
              <a:buClr>
                <a:srgbClr val="CC0000"/>
              </a:buClr>
              <a:buSzPct val="110000"/>
            </a:pPr>
            <a:r>
              <a:rPr lang="en-US" sz="4000" b="1" spc="-50" dirty="0">
                <a:solidFill>
                  <a:schemeClr val="accent2"/>
                </a:solidFill>
                <a:latin typeface="Arial" panose="020B0604020202020204" pitchFamily="34" charset="0"/>
                <a:cs typeface="Arial" panose="020B0604020202020204" pitchFamily="34" charset="0"/>
              </a:rPr>
              <a:t>7</a:t>
            </a:r>
          </a:p>
          <a:p>
            <a:pPr defTabSz="914378">
              <a:lnSpc>
                <a:spcPct val="60000"/>
              </a:lnSpc>
              <a:spcAft>
                <a:spcPts val="300"/>
              </a:spcAft>
              <a:buClr>
                <a:srgbClr val="CC0000"/>
              </a:buClr>
              <a:buSzPct val="110000"/>
            </a:pPr>
            <a:r>
              <a:rPr lang="en-US" sz="1400" dirty="0">
                <a:solidFill>
                  <a:srgbClr val="9B9B9B"/>
                </a:solidFill>
                <a:latin typeface="Arial" panose="020B0604020202020204" pitchFamily="34" charset="0"/>
                <a:cs typeface="Arial" panose="020B0604020202020204" pitchFamily="34" charset="0"/>
              </a:rPr>
              <a:t>Build Centers</a:t>
            </a:r>
          </a:p>
        </p:txBody>
      </p:sp>
      <p:sp>
        <p:nvSpPr>
          <p:cNvPr id="6" name="TextBox 5"/>
          <p:cNvSpPr txBox="1"/>
          <p:nvPr/>
        </p:nvSpPr>
        <p:spPr>
          <a:xfrm>
            <a:off x="457200" y="3147411"/>
            <a:ext cx="1658548" cy="866129"/>
          </a:xfrm>
          <a:prstGeom prst="rect">
            <a:avLst/>
          </a:prstGeom>
          <a:noFill/>
        </p:spPr>
        <p:txBody>
          <a:bodyPr wrap="square" lIns="0" rtlCol="0" anchor="ctr">
            <a:noAutofit/>
          </a:bodyPr>
          <a:lstStyle/>
          <a:p>
            <a:pPr defTabSz="914378">
              <a:lnSpc>
                <a:spcPct val="60000"/>
              </a:lnSpc>
              <a:spcBef>
                <a:spcPts val="1200"/>
              </a:spcBef>
              <a:spcAft>
                <a:spcPts val="300"/>
              </a:spcAft>
              <a:buClr>
                <a:srgbClr val="CC0000"/>
              </a:buClr>
              <a:buSzPct val="110000"/>
            </a:pPr>
            <a:r>
              <a:rPr lang="en-US" sz="4000" b="1" spc="-50" dirty="0">
                <a:solidFill>
                  <a:schemeClr val="accent2"/>
                </a:solidFill>
                <a:latin typeface="Arial" panose="020B0604020202020204" pitchFamily="34" charset="0"/>
                <a:cs typeface="Arial" panose="020B0604020202020204" pitchFamily="34" charset="0"/>
              </a:rPr>
              <a:t>27</a:t>
            </a:r>
          </a:p>
          <a:p>
            <a:pPr defTabSz="914378">
              <a:lnSpc>
                <a:spcPct val="60000"/>
              </a:lnSpc>
              <a:spcAft>
                <a:spcPts val="300"/>
              </a:spcAft>
              <a:buClr>
                <a:srgbClr val="CC0000"/>
              </a:buClr>
              <a:buSzPct val="110000"/>
            </a:pPr>
            <a:r>
              <a:rPr lang="en-US" sz="1400" dirty="0">
                <a:solidFill>
                  <a:srgbClr val="9B9B9B"/>
                </a:solidFill>
                <a:latin typeface="Arial" panose="020B0604020202020204" pitchFamily="34" charset="0"/>
                <a:cs typeface="Arial" panose="020B0604020202020204" pitchFamily="34" charset="0"/>
              </a:rPr>
              <a:t>Offices</a:t>
            </a:r>
          </a:p>
        </p:txBody>
      </p:sp>
      <p:sp>
        <p:nvSpPr>
          <p:cNvPr id="7" name="TextBox 6"/>
          <p:cNvSpPr txBox="1"/>
          <p:nvPr/>
        </p:nvSpPr>
        <p:spPr>
          <a:xfrm>
            <a:off x="457201" y="1456411"/>
            <a:ext cx="1963271" cy="866129"/>
          </a:xfrm>
          <a:prstGeom prst="rect">
            <a:avLst/>
          </a:prstGeom>
          <a:noFill/>
        </p:spPr>
        <p:txBody>
          <a:bodyPr wrap="square" lIns="0" rtlCol="0" anchor="ctr">
            <a:noAutofit/>
          </a:bodyPr>
          <a:lstStyle/>
          <a:p>
            <a:pPr defTabSz="914378">
              <a:lnSpc>
                <a:spcPct val="60000"/>
              </a:lnSpc>
              <a:spcBef>
                <a:spcPts val="1200"/>
              </a:spcBef>
              <a:spcAft>
                <a:spcPts val="300"/>
              </a:spcAft>
              <a:buClr>
                <a:srgbClr val="CC0000"/>
              </a:buClr>
              <a:buSzPct val="110000"/>
            </a:pPr>
            <a:r>
              <a:rPr lang="en-US" sz="4000" b="1" spc="-50" dirty="0">
                <a:solidFill>
                  <a:schemeClr val="accent2"/>
                </a:solidFill>
                <a:latin typeface="Arial" panose="020B0604020202020204" pitchFamily="34" charset="0"/>
                <a:cs typeface="Arial" panose="020B0604020202020204" pitchFamily="34" charset="0"/>
              </a:rPr>
              <a:t>1,100+</a:t>
            </a:r>
          </a:p>
          <a:p>
            <a:pPr defTabSz="914378">
              <a:lnSpc>
                <a:spcPct val="60000"/>
              </a:lnSpc>
              <a:spcAft>
                <a:spcPts val="300"/>
              </a:spcAft>
              <a:buClr>
                <a:srgbClr val="CC0000"/>
              </a:buClr>
              <a:buSzPct val="110000"/>
            </a:pPr>
            <a:r>
              <a:rPr lang="en-US" sz="1400" dirty="0">
                <a:solidFill>
                  <a:srgbClr val="9B9B9B"/>
                </a:solidFill>
                <a:latin typeface="Arial" panose="020B0604020202020204" pitchFamily="34" charset="0"/>
                <a:cs typeface="Arial" panose="020B0604020202020204" pitchFamily="34" charset="0"/>
              </a:rPr>
              <a:t>Clients</a:t>
            </a:r>
          </a:p>
        </p:txBody>
      </p:sp>
      <p:sp>
        <p:nvSpPr>
          <p:cNvPr id="2" name="TextBox 1">
            <a:extLst>
              <a:ext uri="{FF2B5EF4-FFF2-40B4-BE49-F238E27FC236}">
                <a16:creationId xmlns:a16="http://schemas.microsoft.com/office/drawing/2014/main" xmlns="" id="{77E8B1C4-0286-D440-BB8F-1956314CD3B1}"/>
              </a:ext>
            </a:extLst>
          </p:cNvPr>
          <p:cNvSpPr txBox="1"/>
          <p:nvPr/>
        </p:nvSpPr>
        <p:spPr>
          <a:xfrm>
            <a:off x="5621867" y="4933244"/>
            <a:ext cx="0" cy="0"/>
          </a:xfrm>
          <a:prstGeom prst="rect">
            <a:avLst/>
          </a:prstGeom>
          <a:noFill/>
        </p:spPr>
        <p:txBody>
          <a:bodyPr wrap="none" rtlCol="0">
            <a:noAutofit/>
          </a:bodyPr>
          <a:lstStyle/>
          <a:p>
            <a:pPr>
              <a:spcBef>
                <a:spcPts val="750"/>
              </a:spcBef>
              <a:buClr>
                <a:schemeClr val="accent2"/>
              </a:buClr>
              <a:buSzPct val="100000"/>
            </a:pPr>
            <a:endParaRPr lang="en-US" sz="1400" err="1">
              <a:solidFill>
                <a:schemeClr val="accent4"/>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BB051034-A04C-ED48-8188-9378BE6453B5}"/>
              </a:ext>
            </a:extLst>
          </p:cNvPr>
          <p:cNvSpPr txBox="1"/>
          <p:nvPr/>
        </p:nvSpPr>
        <p:spPr>
          <a:xfrm>
            <a:off x="6965244" y="5000978"/>
            <a:ext cx="0" cy="0"/>
          </a:xfrm>
          <a:prstGeom prst="rect">
            <a:avLst/>
          </a:prstGeom>
          <a:noFill/>
        </p:spPr>
        <p:txBody>
          <a:bodyPr wrap="none" rtlCol="0">
            <a:noAutofit/>
          </a:bodyPr>
          <a:lstStyle/>
          <a:p>
            <a:pPr>
              <a:spcBef>
                <a:spcPts val="750"/>
              </a:spcBef>
              <a:buClr>
                <a:schemeClr val="accent2"/>
              </a:buClr>
              <a:buSzPct val="100000"/>
            </a:pPr>
            <a:endParaRPr lang="en-US" sz="1400" err="1">
              <a:solidFill>
                <a:schemeClr val="accent4"/>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852A0641-F84A-134C-92E7-E00C46EC490B}"/>
              </a:ext>
            </a:extLst>
          </p:cNvPr>
          <p:cNvSpPr txBox="1"/>
          <p:nvPr/>
        </p:nvSpPr>
        <p:spPr>
          <a:xfrm>
            <a:off x="457200" y="2301911"/>
            <a:ext cx="2230341" cy="866129"/>
          </a:xfrm>
          <a:prstGeom prst="rect">
            <a:avLst/>
          </a:prstGeom>
          <a:noFill/>
        </p:spPr>
        <p:txBody>
          <a:bodyPr wrap="square" lIns="0" rtlCol="0" anchor="ctr">
            <a:noAutofit/>
          </a:bodyPr>
          <a:lstStyle/>
          <a:p>
            <a:pPr defTabSz="914378">
              <a:lnSpc>
                <a:spcPct val="60000"/>
              </a:lnSpc>
              <a:spcBef>
                <a:spcPts val="1200"/>
              </a:spcBef>
              <a:spcAft>
                <a:spcPts val="300"/>
              </a:spcAft>
              <a:buClr>
                <a:srgbClr val="CC0000"/>
              </a:buClr>
              <a:buSzPct val="110000"/>
            </a:pPr>
            <a:r>
              <a:rPr lang="en-US" sz="4000" b="1" spc="-50" dirty="0">
                <a:solidFill>
                  <a:schemeClr val="accent2"/>
                </a:solidFill>
                <a:latin typeface="Arial" panose="020B0604020202020204" pitchFamily="34" charset="0"/>
                <a:cs typeface="Arial" panose="020B0604020202020204" pitchFamily="34" charset="0"/>
              </a:rPr>
              <a:t>200+</a:t>
            </a:r>
          </a:p>
          <a:p>
            <a:pPr defTabSz="914378">
              <a:lnSpc>
                <a:spcPct val="60000"/>
              </a:lnSpc>
              <a:spcAft>
                <a:spcPts val="300"/>
              </a:spcAft>
              <a:buClr>
                <a:srgbClr val="CC0000"/>
              </a:buClr>
              <a:buSzPct val="110000"/>
            </a:pPr>
            <a:r>
              <a:rPr lang="en-US" sz="1400" dirty="0">
                <a:solidFill>
                  <a:srgbClr val="9B9B9B"/>
                </a:solidFill>
                <a:latin typeface="Arial" panose="020B0604020202020204" pitchFamily="34" charset="0"/>
                <a:cs typeface="Arial" panose="020B0604020202020204" pitchFamily="34" charset="0"/>
              </a:rPr>
              <a:t>Financial Services Clients</a:t>
            </a:r>
          </a:p>
        </p:txBody>
      </p:sp>
    </p:spTree>
    <p:extLst>
      <p:ext uri="{BB962C8B-B14F-4D97-AF65-F5344CB8AC3E}">
        <p14:creationId xmlns:p14="http://schemas.microsoft.com/office/powerpoint/2010/main" val="141389482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0CD3FABF-4CA3-4816-9C0B-5B8FD044FFD0}"/>
              </a:ext>
            </a:extLst>
          </p:cNvPr>
          <p:cNvSpPr>
            <a:spLocks noGrp="1"/>
          </p:cNvSpPr>
          <p:nvPr>
            <p:ph type="body" sz="quarter" idx="14"/>
          </p:nvPr>
        </p:nvSpPr>
        <p:spPr/>
        <p:txBody>
          <a:bodyPr/>
          <a:lstStyle/>
          <a:p>
            <a:r>
              <a:rPr lang="en-US" dirty="0"/>
              <a:t>Slalom’s Financial Services Practice</a:t>
            </a:r>
          </a:p>
        </p:txBody>
      </p:sp>
      <p:sp>
        <p:nvSpPr>
          <p:cNvPr id="5" name="Slide Number Placeholder 4"/>
          <p:cNvSpPr>
            <a:spLocks noGrp="1"/>
          </p:cNvSpPr>
          <p:nvPr>
            <p:ph type="sldNum" sz="quarter" idx="12"/>
          </p:nvPr>
        </p:nvSpPr>
        <p:spPr/>
        <p:txBody>
          <a:bodyPr lIns="0" tIns="0" rIns="0" bIns="0"/>
          <a:lstStyle/>
          <a:p>
            <a:fld id="{FCEE2C88-6C8F-484D-AF69-578F576B1F44}" type="slidenum">
              <a:rPr>
                <a:gradFill>
                  <a:gsLst>
                    <a:gs pos="7258">
                      <a:schemeClr val="accent2"/>
                    </a:gs>
                    <a:gs pos="19000">
                      <a:schemeClr val="accent2"/>
                    </a:gs>
                  </a:gsLst>
                  <a:lin ang="5400000" scaled="1"/>
                </a:gradFill>
              </a:rPr>
              <a:pPr/>
              <a:t>7</a:t>
            </a:fld>
            <a:endParaRPr dirty="0">
              <a:gradFill>
                <a:gsLst>
                  <a:gs pos="7258">
                    <a:schemeClr val="accent2"/>
                  </a:gs>
                  <a:gs pos="19000">
                    <a:schemeClr val="accent2"/>
                  </a:gs>
                </a:gsLst>
                <a:lin ang="5400000" scaled="1"/>
              </a:gradFill>
            </a:endParaRPr>
          </a:p>
        </p:txBody>
      </p:sp>
      <p:sp>
        <p:nvSpPr>
          <p:cNvPr id="6" name="Text Placeholder 5">
            <a:extLst>
              <a:ext uri="{FF2B5EF4-FFF2-40B4-BE49-F238E27FC236}">
                <a16:creationId xmlns:a16="http://schemas.microsoft.com/office/drawing/2014/main" xmlns="" id="{E467698A-6A86-4854-900B-66F02EABE245}"/>
              </a:ext>
            </a:extLst>
          </p:cNvPr>
          <p:cNvSpPr>
            <a:spLocks noGrp="1"/>
          </p:cNvSpPr>
          <p:nvPr>
            <p:ph type="body" sz="quarter" idx="4294967295"/>
          </p:nvPr>
        </p:nvSpPr>
        <p:spPr>
          <a:xfrm>
            <a:off x="392356" y="773070"/>
            <a:ext cx="8524875" cy="479425"/>
          </a:xfrm>
        </p:spPr>
        <p:txBody>
          <a:bodyPr/>
          <a:lstStyle/>
          <a:p>
            <a:pPr marL="0" indent="0">
              <a:buNone/>
            </a:pPr>
            <a:r>
              <a:rPr lang="en-US" sz="1400" dirty="0">
                <a:solidFill>
                  <a:srgbClr val="373737"/>
                </a:solidFill>
                <a:latin typeface="Arial"/>
              </a:rPr>
              <a:t>Our Financial Services practice is comprised of industry experts with an </a:t>
            </a:r>
            <a:r>
              <a:rPr lang="en-US" sz="1400" dirty="0">
                <a:solidFill>
                  <a:srgbClr val="0072C8"/>
                </a:solidFill>
                <a:latin typeface="Arial"/>
              </a:rPr>
              <a:t>average of nearly 20 years’ experience </a:t>
            </a:r>
            <a:r>
              <a:rPr lang="en-US" sz="1400" dirty="0">
                <a:solidFill>
                  <a:srgbClr val="373737"/>
                </a:solidFill>
                <a:latin typeface="Arial"/>
              </a:rPr>
              <a:t>in all functional areas of the banking, payments, insurance, and capital markets industries.</a:t>
            </a:r>
            <a:endParaRPr lang="en-US" sz="1400" dirty="0"/>
          </a:p>
        </p:txBody>
      </p:sp>
      <p:grpSp>
        <p:nvGrpSpPr>
          <p:cNvPr id="11" name="Group 10">
            <a:extLst>
              <a:ext uri="{FF2B5EF4-FFF2-40B4-BE49-F238E27FC236}">
                <a16:creationId xmlns:a16="http://schemas.microsoft.com/office/drawing/2014/main" xmlns="" id="{018E92D4-D0F4-436E-96E3-13C27EF8159C}"/>
              </a:ext>
            </a:extLst>
          </p:cNvPr>
          <p:cNvGrpSpPr/>
          <p:nvPr/>
        </p:nvGrpSpPr>
        <p:grpSpPr>
          <a:xfrm>
            <a:off x="5862783" y="1538714"/>
            <a:ext cx="1287830" cy="1226164"/>
            <a:chOff x="8974127" y="1299702"/>
            <a:chExt cx="1717107" cy="1634888"/>
          </a:xfrm>
        </p:grpSpPr>
        <p:sp>
          <p:nvSpPr>
            <p:cNvPr id="69" name="Text Placeholder 3"/>
            <p:cNvSpPr txBox="1">
              <a:spLocks/>
            </p:cNvSpPr>
            <p:nvPr/>
          </p:nvSpPr>
          <p:spPr>
            <a:xfrm>
              <a:off x="8974127" y="2277999"/>
              <a:ext cx="1717107" cy="656591"/>
            </a:xfrm>
            <a:prstGeom prst="rect">
              <a:avLst/>
            </a:prstGeom>
          </p:spPr>
          <p:txBody>
            <a:bodyPr vert="horz" wrap="square" lIns="0" tIns="34290" rIns="0" bIns="34290" rtlCol="0">
              <a:spAutoFit/>
            </a:bodyPr>
            <a:lstStyle>
              <a:defPPr>
                <a:defRPr lang="en-US"/>
              </a:defPPr>
              <a:lvl1pPr indent="0" algn="ctr" defTabSz="914355">
                <a:lnSpc>
                  <a:spcPts val="1050"/>
                </a:lnSpc>
                <a:spcBef>
                  <a:spcPts val="1200"/>
                </a:spcBef>
                <a:buClr>
                  <a:srgbClr val="0072C8"/>
                </a:buClr>
                <a:buSzPct val="110000"/>
                <a:buFont typeface="Wingdings" panose="05000000000000000000" pitchFamily="2" charset="2"/>
                <a:buNone/>
                <a:defRPr sz="900" b="1" spc="40" baseline="0">
                  <a:solidFill>
                    <a:schemeClr val="accent1"/>
                  </a:solidFill>
                  <a:latin typeface="Arial" panose="020B0604020202020204" pitchFamily="34" charset="0"/>
                  <a:cs typeface="Arial" panose="020B0604020202020204" pitchFamily="34" charset="0"/>
                </a:defRPr>
              </a:lvl1pPr>
              <a:lvl2pPr marL="230705" indent="0" defTabSz="1219140">
                <a:lnSpc>
                  <a:spcPct val="90000"/>
                </a:lnSpc>
                <a:spcBef>
                  <a:spcPts val="800"/>
                </a:spcBef>
                <a:buClr>
                  <a:srgbClr val="CDCDCD"/>
                </a:buClr>
                <a:buSzPct val="110000"/>
                <a:buFont typeface="Wingdings" panose="05000000000000000000" pitchFamily="2" charset="2"/>
                <a:buNone/>
                <a:defRPr sz="1467" spc="0" baseline="0">
                  <a:gradFill>
                    <a:gsLst>
                      <a:gs pos="2419">
                        <a:schemeClr val="tx1">
                          <a:lumMod val="75000"/>
                        </a:schemeClr>
                      </a:gs>
                      <a:gs pos="7000">
                        <a:schemeClr val="tx1">
                          <a:lumMod val="75000"/>
                        </a:schemeClr>
                      </a:gs>
                    </a:gsLst>
                    <a:lin ang="5400000" scaled="0"/>
                  </a:gradFill>
                  <a:latin typeface="Arial" panose="020B0604020202020204" pitchFamily="34" charset="0"/>
                  <a:cs typeface="Arial" panose="020B0604020202020204" pitchFamily="34" charset="0"/>
                </a:defRPr>
              </a:lvl2pPr>
              <a:lvl3pPr marL="431779" indent="0" defTabSz="1219140">
                <a:lnSpc>
                  <a:spcPct val="90000"/>
                </a:lnSpc>
                <a:spcBef>
                  <a:spcPts val="533"/>
                </a:spcBef>
                <a:buClr>
                  <a:srgbClr val="CDCDCD"/>
                </a:buClr>
                <a:buSzPct val="110000"/>
                <a:buFont typeface="Wingdings" panose="05000000000000000000" pitchFamily="2" charset="2"/>
                <a:buNone/>
                <a:defRPr sz="1400" spc="0" baseline="0">
                  <a:gradFill>
                    <a:gsLst>
                      <a:gs pos="2419">
                        <a:schemeClr val="tx1">
                          <a:lumMod val="75000"/>
                        </a:schemeClr>
                      </a:gs>
                      <a:gs pos="7000">
                        <a:schemeClr val="tx1">
                          <a:lumMod val="75000"/>
                        </a:schemeClr>
                      </a:gs>
                    </a:gsLst>
                    <a:lin ang="5400000" scaled="0"/>
                  </a:gradFill>
                  <a:latin typeface="Arial" panose="020B0604020202020204" pitchFamily="34" charset="0"/>
                  <a:cs typeface="Arial" panose="020B0604020202020204" pitchFamily="34" charset="0"/>
                </a:defRPr>
              </a:lvl3pPr>
              <a:lvl4pPr marL="609570" indent="0" defTabSz="1219140">
                <a:lnSpc>
                  <a:spcPct val="90000"/>
                </a:lnSpc>
                <a:spcBef>
                  <a:spcPts val="400"/>
                </a:spcBef>
                <a:buClr>
                  <a:srgbClr val="CDCDCD"/>
                </a:buClr>
                <a:buSzPct val="110000"/>
                <a:buFont typeface="Wingdings" panose="05000000000000000000" pitchFamily="2" charset="2"/>
                <a:buNone/>
                <a:defRPr sz="1333" spc="0" baseline="0">
                  <a:gradFill>
                    <a:gsLst>
                      <a:gs pos="2419">
                        <a:schemeClr val="tx1">
                          <a:lumMod val="75000"/>
                        </a:schemeClr>
                      </a:gs>
                      <a:gs pos="7000">
                        <a:schemeClr val="tx1">
                          <a:lumMod val="75000"/>
                        </a:schemeClr>
                      </a:gs>
                    </a:gsLst>
                    <a:lin ang="5400000" scaled="0"/>
                  </a:gradFill>
                  <a:latin typeface="Arial" panose="020B0604020202020204" pitchFamily="34" charset="0"/>
                  <a:cs typeface="Arial" panose="020B0604020202020204" pitchFamily="34" charset="0"/>
                </a:defRPr>
              </a:lvl4pPr>
              <a:lvl5pPr marL="791595" indent="0" defTabSz="1219140">
                <a:lnSpc>
                  <a:spcPct val="90000"/>
                </a:lnSpc>
                <a:spcBef>
                  <a:spcPts val="400"/>
                </a:spcBef>
                <a:buClr>
                  <a:srgbClr val="CDCDCD"/>
                </a:buClr>
                <a:buSzPct val="110000"/>
                <a:buFont typeface="Wingdings" panose="05000000000000000000" pitchFamily="2" charset="2"/>
                <a:buNone/>
                <a:defRPr sz="1333" spc="0" baseline="0">
                  <a:gradFill>
                    <a:gsLst>
                      <a:gs pos="2419">
                        <a:schemeClr val="tx1">
                          <a:lumMod val="75000"/>
                        </a:schemeClr>
                      </a:gs>
                      <a:gs pos="7000">
                        <a:schemeClr val="tx1">
                          <a:lumMod val="75000"/>
                        </a:schemeClr>
                      </a:gs>
                    </a:gsLst>
                    <a:lin ang="5400000" scaled="0"/>
                  </a:gradFill>
                  <a:latin typeface="Arial" panose="020B0604020202020204" pitchFamily="34" charset="0"/>
                  <a:cs typeface="Arial" panose="020B0604020202020204" pitchFamily="34" charset="0"/>
                </a:defRPr>
              </a:lvl5pPr>
              <a:lvl6pPr marL="3352632" indent="-304784" defTabSz="1219140">
                <a:spcBef>
                  <a:spcPct val="20000"/>
                </a:spcBef>
                <a:buFont typeface="Arial" pitchFamily="34" charset="0"/>
                <a:buChar char="•"/>
                <a:defRPr sz="2667"/>
              </a:lvl6pPr>
              <a:lvl7pPr marL="3962202" indent="-304784" defTabSz="1219140">
                <a:spcBef>
                  <a:spcPct val="20000"/>
                </a:spcBef>
                <a:buFont typeface="Arial" pitchFamily="34" charset="0"/>
                <a:buChar char="•"/>
                <a:defRPr sz="2667"/>
              </a:lvl7pPr>
              <a:lvl8pPr marL="4571772" indent="-304784" defTabSz="1219140">
                <a:spcBef>
                  <a:spcPct val="20000"/>
                </a:spcBef>
                <a:buFont typeface="Arial" pitchFamily="34" charset="0"/>
                <a:buChar char="•"/>
                <a:defRPr sz="2667"/>
              </a:lvl8pPr>
              <a:lvl9pPr marL="5181341" indent="-304784" defTabSz="1219140">
                <a:spcBef>
                  <a:spcPct val="20000"/>
                </a:spcBef>
                <a:buFont typeface="Arial" pitchFamily="34" charset="0"/>
                <a:buChar char="•"/>
                <a:defRPr sz="2667"/>
              </a:lvl9pPr>
            </a:lstStyle>
            <a:p>
              <a:r>
                <a:rPr lang="en-US" dirty="0"/>
                <a:t>Slalom markets with Financial Services clients</a:t>
              </a:r>
            </a:p>
          </p:txBody>
        </p:sp>
        <p:sp>
          <p:nvSpPr>
            <p:cNvPr id="74" name="Oval 19"/>
            <p:cNvSpPr>
              <a:spLocks noChangeArrowheads="1"/>
            </p:cNvSpPr>
            <p:nvPr/>
          </p:nvSpPr>
          <p:spPr bwMode="auto">
            <a:xfrm>
              <a:off x="9364143" y="1299702"/>
              <a:ext cx="901618" cy="899145"/>
            </a:xfrm>
            <a:prstGeom prst="ellipse">
              <a:avLst/>
            </a:prstGeom>
            <a:solidFill>
              <a:schemeClr val="accent2"/>
            </a:solidFill>
            <a:ln>
              <a:noFill/>
            </a:ln>
            <a:effectLst>
              <a:outerShdw blurRad="50800" dist="38100" dir="2700000" algn="tl" rotWithShape="0">
                <a:prstClr val="black">
                  <a:alpha val="40000"/>
                </a:prstClr>
              </a:outerShdw>
            </a:effectLst>
          </p:spPr>
          <p:txBody>
            <a:bodyPr vert="horz" wrap="square" lIns="0" tIns="0" rIns="0" bIns="0" numCol="1" anchor="ctr" anchorCtr="0" compatLnSpc="1">
              <a:prstTxWarp prst="textNoShape">
                <a:avLst/>
              </a:prstTxWarp>
            </a:bodyPr>
            <a:lstStyle/>
            <a:p>
              <a:pPr algn="ctr" defTabSz="685800"/>
              <a:r>
                <a:rPr lang="en-AU" b="1" dirty="0">
                  <a:solidFill>
                    <a:srgbClr val="FFFFFF"/>
                  </a:solidFill>
                  <a:latin typeface="Calibri" panose="020F0502020204030204"/>
                  <a:cs typeface="Arial" panose="020B0604020202020204" pitchFamily="34" charset="0"/>
                </a:rPr>
                <a:t>27</a:t>
              </a:r>
              <a:endParaRPr lang="en-US" b="1" dirty="0">
                <a:solidFill>
                  <a:srgbClr val="FFFFFF"/>
                </a:solidFill>
                <a:latin typeface="Calibri" panose="020F0502020204030204"/>
                <a:cs typeface="Arial" panose="020B0604020202020204" pitchFamily="34" charset="0"/>
              </a:endParaRPr>
            </a:p>
          </p:txBody>
        </p:sp>
      </p:grpSp>
      <p:grpSp>
        <p:nvGrpSpPr>
          <p:cNvPr id="10" name="Group 9">
            <a:extLst>
              <a:ext uri="{FF2B5EF4-FFF2-40B4-BE49-F238E27FC236}">
                <a16:creationId xmlns:a16="http://schemas.microsoft.com/office/drawing/2014/main" xmlns="" id="{D3063E68-E541-4175-B809-55A0D59C9A7F}"/>
              </a:ext>
            </a:extLst>
          </p:cNvPr>
          <p:cNvGrpSpPr/>
          <p:nvPr/>
        </p:nvGrpSpPr>
        <p:grpSpPr>
          <a:xfrm>
            <a:off x="2992169" y="1573682"/>
            <a:ext cx="1287830" cy="1036901"/>
            <a:chOff x="5410703" y="1364456"/>
            <a:chExt cx="1717107" cy="1382535"/>
          </a:xfrm>
        </p:grpSpPr>
        <p:sp>
          <p:nvSpPr>
            <p:cNvPr id="75" name="Text Placeholder 3"/>
            <p:cNvSpPr txBox="1">
              <a:spLocks/>
            </p:cNvSpPr>
            <p:nvPr/>
          </p:nvSpPr>
          <p:spPr>
            <a:xfrm>
              <a:off x="5410703" y="2278487"/>
              <a:ext cx="1717107" cy="468504"/>
            </a:xfrm>
            <a:prstGeom prst="rect">
              <a:avLst/>
            </a:prstGeom>
          </p:spPr>
          <p:txBody>
            <a:bodyPr vert="horz" wrap="square" lIns="0" tIns="34290" rIns="0" bIns="34290" rtlCol="0">
              <a:spAutoFit/>
            </a:bodyPr>
            <a:lstStyle>
              <a:lvl1pPr marL="0" indent="0" algn="l" defTabSz="1219140" rtl="0" eaLnBrk="1" latinLnBrk="0" hangingPunct="1">
                <a:lnSpc>
                  <a:spcPct val="90000"/>
                </a:lnSpc>
                <a:spcBef>
                  <a:spcPts val="1600"/>
                </a:spcBef>
                <a:buClr>
                  <a:srgbClr val="0072C8"/>
                </a:buClr>
                <a:buSzPct val="110000"/>
                <a:buFont typeface="Wingdings" panose="05000000000000000000" pitchFamily="2" charset="2"/>
                <a:buNone/>
                <a:defRPr lang="en-US" sz="1000" kern="1200" spc="53" baseline="0" dirty="0" smtClean="0">
                  <a:gradFill>
                    <a:gsLst>
                      <a:gs pos="2419">
                        <a:schemeClr val="bg1">
                          <a:lumMod val="50000"/>
                        </a:schemeClr>
                      </a:gs>
                      <a:gs pos="8000">
                        <a:schemeClr val="bg1">
                          <a:lumMod val="50000"/>
                        </a:schemeClr>
                      </a:gs>
                    </a:gsLst>
                    <a:lin ang="5400000" scaled="0"/>
                  </a:gradFill>
                  <a:latin typeface="Arial" panose="020B0604020202020204" pitchFamily="34" charset="0"/>
                  <a:ea typeface="+mn-ea"/>
                  <a:cs typeface="Arial" panose="020B0604020202020204" pitchFamily="34" charset="0"/>
                </a:defRPr>
              </a:lvl1pPr>
              <a:lvl2pPr marL="230705" indent="0" algn="l" defTabSz="1219140" rtl="0" eaLnBrk="1" latinLnBrk="0" hangingPunct="1">
                <a:lnSpc>
                  <a:spcPct val="90000"/>
                </a:lnSpc>
                <a:spcBef>
                  <a:spcPts val="800"/>
                </a:spcBef>
                <a:buClr>
                  <a:srgbClr val="CDCDCD"/>
                </a:buClr>
                <a:buSzPct val="110000"/>
                <a:buFont typeface="Wingdings" panose="05000000000000000000" pitchFamily="2" charset="2"/>
                <a:buNone/>
                <a:defRPr lang="en-US" sz="1467" kern="1200" spc="0" baseline="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2pPr>
              <a:lvl3pPr marL="431779" indent="0" algn="l" defTabSz="1219140" rtl="0" eaLnBrk="1" latinLnBrk="0" hangingPunct="1">
                <a:lnSpc>
                  <a:spcPct val="90000"/>
                </a:lnSpc>
                <a:spcBef>
                  <a:spcPts val="533"/>
                </a:spcBef>
                <a:buClr>
                  <a:srgbClr val="CDCDCD"/>
                </a:buClr>
                <a:buSzPct val="110000"/>
                <a:buFont typeface="Wingdings" panose="05000000000000000000" pitchFamily="2" charset="2"/>
                <a:buNone/>
                <a:defRPr lang="en-US" sz="1400" kern="1200" spc="0" baseline="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3pPr>
              <a:lvl4pPr marL="609570" indent="0" algn="l" defTabSz="1219140" rtl="0" eaLnBrk="1" latinLnBrk="0" hangingPunct="1">
                <a:lnSpc>
                  <a:spcPct val="90000"/>
                </a:lnSpc>
                <a:spcBef>
                  <a:spcPts val="400"/>
                </a:spcBef>
                <a:buClr>
                  <a:srgbClr val="CDCDCD"/>
                </a:buClr>
                <a:buSzPct val="110000"/>
                <a:buFont typeface="Wingdings" panose="05000000000000000000" pitchFamily="2" charset="2"/>
                <a:buNone/>
                <a:defRPr lang="en-US" sz="1333" kern="1200" spc="0" baseline="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4pPr>
              <a:lvl5pPr marL="791595" indent="0" algn="l" defTabSz="1219140" rtl="0" eaLnBrk="1" latinLnBrk="0" hangingPunct="1">
                <a:lnSpc>
                  <a:spcPct val="90000"/>
                </a:lnSpc>
                <a:spcBef>
                  <a:spcPts val="400"/>
                </a:spcBef>
                <a:buClr>
                  <a:srgbClr val="CDCDCD"/>
                </a:buClr>
                <a:buSzPct val="110000"/>
                <a:buFont typeface="Wingdings" panose="05000000000000000000" pitchFamily="2" charset="2"/>
                <a:buNone/>
                <a:defRPr lang="en-US" sz="1333" kern="1200" spc="0" baseline="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defTabSz="914355">
                <a:lnSpc>
                  <a:spcPts val="1050"/>
                </a:lnSpc>
                <a:spcBef>
                  <a:spcPts val="1200"/>
                </a:spcBef>
              </a:pPr>
              <a:r>
                <a:rPr lang="en-US" sz="900" b="1" spc="40" dirty="0">
                  <a:solidFill>
                    <a:schemeClr val="accent1"/>
                  </a:solidFill>
                </a:rPr>
                <a:t>Financial Services Clients</a:t>
              </a:r>
            </a:p>
          </p:txBody>
        </p:sp>
        <p:sp>
          <p:nvSpPr>
            <p:cNvPr id="79" name="Oval 19"/>
            <p:cNvSpPr>
              <a:spLocks noChangeArrowheads="1"/>
            </p:cNvSpPr>
            <p:nvPr/>
          </p:nvSpPr>
          <p:spPr bwMode="auto">
            <a:xfrm>
              <a:off x="5834848" y="1364456"/>
              <a:ext cx="901618" cy="899145"/>
            </a:xfrm>
            <a:prstGeom prst="ellipse">
              <a:avLst/>
            </a:prstGeom>
            <a:solidFill>
              <a:schemeClr val="accent2"/>
            </a:solidFill>
            <a:ln>
              <a:noFill/>
            </a:ln>
            <a:effectLst>
              <a:outerShdw blurRad="50800" dist="38100" dir="2700000" algn="tl" rotWithShape="0">
                <a:prstClr val="black">
                  <a:alpha val="40000"/>
                </a:prstClr>
              </a:outerShdw>
            </a:effectLst>
          </p:spPr>
          <p:txBody>
            <a:bodyPr vert="horz" wrap="square" lIns="0" tIns="0" rIns="0" bIns="0" numCol="1" anchor="ctr" anchorCtr="0" compatLnSpc="1">
              <a:prstTxWarp prst="textNoShape">
                <a:avLst/>
              </a:prstTxWarp>
            </a:bodyPr>
            <a:lstStyle/>
            <a:p>
              <a:pPr algn="ctr" defTabSz="685800"/>
              <a:r>
                <a:rPr lang="en-AU" b="1" dirty="0">
                  <a:solidFill>
                    <a:srgbClr val="FFFFFF"/>
                  </a:solidFill>
                  <a:latin typeface="Calibri" panose="020F0502020204030204"/>
                  <a:cs typeface="Arial" panose="020B0604020202020204" pitchFamily="34" charset="0"/>
                </a:rPr>
                <a:t>200+</a:t>
              </a:r>
              <a:endParaRPr lang="en-US" b="1" dirty="0">
                <a:solidFill>
                  <a:srgbClr val="FFFFFF"/>
                </a:solidFill>
                <a:latin typeface="Calibri" panose="020F0502020204030204"/>
                <a:cs typeface="Arial" panose="020B0604020202020204" pitchFamily="34" charset="0"/>
              </a:endParaRPr>
            </a:p>
          </p:txBody>
        </p:sp>
      </p:grpSp>
      <p:grpSp>
        <p:nvGrpSpPr>
          <p:cNvPr id="9" name="Group 8">
            <a:extLst>
              <a:ext uri="{FF2B5EF4-FFF2-40B4-BE49-F238E27FC236}">
                <a16:creationId xmlns:a16="http://schemas.microsoft.com/office/drawing/2014/main" xmlns="" id="{B8B43A85-EC61-4C86-8944-04EEBF64FDBB}"/>
              </a:ext>
            </a:extLst>
          </p:cNvPr>
          <p:cNvGrpSpPr/>
          <p:nvPr/>
        </p:nvGrpSpPr>
        <p:grpSpPr>
          <a:xfrm>
            <a:off x="7308584" y="1544419"/>
            <a:ext cx="1383685" cy="1220460"/>
            <a:chOff x="1534895" y="1315564"/>
            <a:chExt cx="1844913" cy="1627279"/>
          </a:xfrm>
        </p:grpSpPr>
        <p:sp>
          <p:nvSpPr>
            <p:cNvPr id="36" name="Oval 19">
              <a:extLst>
                <a:ext uri="{FF2B5EF4-FFF2-40B4-BE49-F238E27FC236}">
                  <a16:creationId xmlns:a16="http://schemas.microsoft.com/office/drawing/2014/main" xmlns="" id="{7CFD6F8A-3AA7-4575-8D60-DE05A13FD354}"/>
                </a:ext>
              </a:extLst>
            </p:cNvPr>
            <p:cNvSpPr>
              <a:spLocks noChangeArrowheads="1"/>
            </p:cNvSpPr>
            <p:nvPr/>
          </p:nvSpPr>
          <p:spPr bwMode="auto">
            <a:xfrm>
              <a:off x="1959040" y="1315564"/>
              <a:ext cx="901618" cy="899145"/>
            </a:xfrm>
            <a:prstGeom prst="ellipse">
              <a:avLst/>
            </a:prstGeom>
            <a:solidFill>
              <a:schemeClr val="accent2"/>
            </a:solidFill>
            <a:ln>
              <a:noFill/>
            </a:ln>
            <a:effectLst>
              <a:outerShdw blurRad="50800" dist="38100" dir="2700000" algn="tl" rotWithShape="0">
                <a:prstClr val="black">
                  <a:alpha val="40000"/>
                </a:prstClr>
              </a:outerShdw>
            </a:effectLst>
          </p:spPr>
          <p:txBody>
            <a:bodyPr vert="horz" wrap="square" lIns="0" tIns="0" rIns="0" bIns="0" numCol="1" anchor="ctr" anchorCtr="0" compatLnSpc="1">
              <a:prstTxWarp prst="textNoShape">
                <a:avLst/>
              </a:prstTxWarp>
            </a:bodyPr>
            <a:lstStyle/>
            <a:p>
              <a:pPr algn="ctr" defTabSz="685800"/>
              <a:r>
                <a:rPr lang="en-AU" b="1" dirty="0">
                  <a:solidFill>
                    <a:srgbClr val="FFFFFF"/>
                  </a:solidFill>
                  <a:latin typeface="Calibri" panose="020F0502020204030204"/>
                  <a:cs typeface="Arial" panose="020B0604020202020204" pitchFamily="34" charset="0"/>
                </a:rPr>
                <a:t>20</a:t>
              </a:r>
              <a:endParaRPr lang="en-US" b="1" dirty="0">
                <a:solidFill>
                  <a:srgbClr val="FFFFFF"/>
                </a:solidFill>
                <a:latin typeface="Calibri" panose="020F0502020204030204"/>
                <a:cs typeface="Arial" panose="020B0604020202020204" pitchFamily="34" charset="0"/>
              </a:endParaRPr>
            </a:p>
          </p:txBody>
        </p:sp>
        <p:sp>
          <p:nvSpPr>
            <p:cNvPr id="37" name="Text Placeholder 3">
              <a:extLst>
                <a:ext uri="{FF2B5EF4-FFF2-40B4-BE49-F238E27FC236}">
                  <a16:creationId xmlns:a16="http://schemas.microsoft.com/office/drawing/2014/main" xmlns="" id="{3561A622-CE0B-4C73-9363-303435836E78}"/>
                </a:ext>
              </a:extLst>
            </p:cNvPr>
            <p:cNvSpPr txBox="1">
              <a:spLocks/>
            </p:cNvSpPr>
            <p:nvPr/>
          </p:nvSpPr>
          <p:spPr>
            <a:xfrm>
              <a:off x="1534895" y="2286253"/>
              <a:ext cx="1844913" cy="656590"/>
            </a:xfrm>
            <a:prstGeom prst="rect">
              <a:avLst/>
            </a:prstGeom>
          </p:spPr>
          <p:txBody>
            <a:bodyPr vert="horz" wrap="square" lIns="0" tIns="34290" rIns="0" bIns="34290" rtlCol="0">
              <a:spAutoFit/>
            </a:bodyPr>
            <a:lstStyle>
              <a:lvl1pPr marL="0" indent="0" algn="l" defTabSz="1219140" rtl="0" eaLnBrk="1" latinLnBrk="0" hangingPunct="1">
                <a:lnSpc>
                  <a:spcPct val="90000"/>
                </a:lnSpc>
                <a:spcBef>
                  <a:spcPts val="1600"/>
                </a:spcBef>
                <a:buClr>
                  <a:srgbClr val="0072C8"/>
                </a:buClr>
                <a:buSzPct val="110000"/>
                <a:buFont typeface="Wingdings" panose="05000000000000000000" pitchFamily="2" charset="2"/>
                <a:buNone/>
                <a:defRPr lang="en-US" sz="1000" kern="1200" spc="53" baseline="0" dirty="0" smtClean="0">
                  <a:gradFill>
                    <a:gsLst>
                      <a:gs pos="2419">
                        <a:schemeClr val="bg1">
                          <a:lumMod val="50000"/>
                        </a:schemeClr>
                      </a:gs>
                      <a:gs pos="8000">
                        <a:schemeClr val="bg1">
                          <a:lumMod val="50000"/>
                        </a:schemeClr>
                      </a:gs>
                    </a:gsLst>
                    <a:lin ang="5400000" scaled="0"/>
                  </a:gradFill>
                  <a:latin typeface="Arial" panose="020B0604020202020204" pitchFamily="34" charset="0"/>
                  <a:ea typeface="+mn-ea"/>
                  <a:cs typeface="Arial" panose="020B0604020202020204" pitchFamily="34" charset="0"/>
                </a:defRPr>
              </a:lvl1pPr>
              <a:lvl2pPr marL="230705" indent="0" algn="l" defTabSz="1219140" rtl="0" eaLnBrk="1" latinLnBrk="0" hangingPunct="1">
                <a:lnSpc>
                  <a:spcPct val="90000"/>
                </a:lnSpc>
                <a:spcBef>
                  <a:spcPts val="800"/>
                </a:spcBef>
                <a:buClr>
                  <a:srgbClr val="CDCDCD"/>
                </a:buClr>
                <a:buSzPct val="110000"/>
                <a:buFont typeface="Wingdings" panose="05000000000000000000" pitchFamily="2" charset="2"/>
                <a:buNone/>
                <a:defRPr lang="en-US" sz="1467" kern="1200" spc="0" baseline="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2pPr>
              <a:lvl3pPr marL="431779" indent="0" algn="l" defTabSz="1219140" rtl="0" eaLnBrk="1" latinLnBrk="0" hangingPunct="1">
                <a:lnSpc>
                  <a:spcPct val="90000"/>
                </a:lnSpc>
                <a:spcBef>
                  <a:spcPts val="533"/>
                </a:spcBef>
                <a:buClr>
                  <a:srgbClr val="CDCDCD"/>
                </a:buClr>
                <a:buSzPct val="110000"/>
                <a:buFont typeface="Wingdings" panose="05000000000000000000" pitchFamily="2" charset="2"/>
                <a:buNone/>
                <a:defRPr lang="en-US" sz="1400" kern="1200" spc="0" baseline="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3pPr>
              <a:lvl4pPr marL="609570" indent="0" algn="l" defTabSz="1219140" rtl="0" eaLnBrk="1" latinLnBrk="0" hangingPunct="1">
                <a:lnSpc>
                  <a:spcPct val="90000"/>
                </a:lnSpc>
                <a:spcBef>
                  <a:spcPts val="400"/>
                </a:spcBef>
                <a:buClr>
                  <a:srgbClr val="CDCDCD"/>
                </a:buClr>
                <a:buSzPct val="110000"/>
                <a:buFont typeface="Wingdings" panose="05000000000000000000" pitchFamily="2" charset="2"/>
                <a:buNone/>
                <a:defRPr lang="en-US" sz="1333" kern="1200" spc="0" baseline="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4pPr>
              <a:lvl5pPr marL="791595" indent="0" algn="l" defTabSz="1219140" rtl="0" eaLnBrk="1" latinLnBrk="0" hangingPunct="1">
                <a:lnSpc>
                  <a:spcPct val="90000"/>
                </a:lnSpc>
                <a:spcBef>
                  <a:spcPts val="400"/>
                </a:spcBef>
                <a:buClr>
                  <a:srgbClr val="CDCDCD"/>
                </a:buClr>
                <a:buSzPct val="110000"/>
                <a:buFont typeface="Wingdings" panose="05000000000000000000" pitchFamily="2" charset="2"/>
                <a:buNone/>
                <a:defRPr lang="en-US" sz="1333" kern="1200" spc="0" baseline="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defTabSz="914355">
                <a:lnSpc>
                  <a:spcPts val="1050"/>
                </a:lnSpc>
                <a:spcBef>
                  <a:spcPts val="1200"/>
                </a:spcBef>
              </a:pPr>
              <a:r>
                <a:rPr lang="en-US" sz="900" b="1" spc="40" dirty="0">
                  <a:solidFill>
                    <a:schemeClr val="accent1"/>
                  </a:solidFill>
                </a:rPr>
                <a:t>Average years of experience for Slalom FS Industry Team</a:t>
              </a:r>
            </a:p>
          </p:txBody>
        </p:sp>
      </p:grpSp>
      <p:grpSp>
        <p:nvGrpSpPr>
          <p:cNvPr id="50" name="Group 49">
            <a:extLst>
              <a:ext uri="{FF2B5EF4-FFF2-40B4-BE49-F238E27FC236}">
                <a16:creationId xmlns:a16="http://schemas.microsoft.com/office/drawing/2014/main" xmlns="" id="{C7F2E166-FFA0-43E8-B65E-985502BB314D}"/>
              </a:ext>
            </a:extLst>
          </p:cNvPr>
          <p:cNvGrpSpPr/>
          <p:nvPr/>
        </p:nvGrpSpPr>
        <p:grpSpPr>
          <a:xfrm>
            <a:off x="4382721" y="1553304"/>
            <a:ext cx="1287830" cy="1170015"/>
            <a:chOff x="5410703" y="1364456"/>
            <a:chExt cx="1717107" cy="1560021"/>
          </a:xfrm>
        </p:grpSpPr>
        <p:sp>
          <p:nvSpPr>
            <p:cNvPr id="58" name="Text Placeholder 3">
              <a:extLst>
                <a:ext uri="{FF2B5EF4-FFF2-40B4-BE49-F238E27FC236}">
                  <a16:creationId xmlns:a16="http://schemas.microsoft.com/office/drawing/2014/main" xmlns="" id="{0BC75715-C5FB-4821-A087-F41695411BF5}"/>
                </a:ext>
              </a:extLst>
            </p:cNvPr>
            <p:cNvSpPr txBox="1">
              <a:spLocks/>
            </p:cNvSpPr>
            <p:nvPr/>
          </p:nvSpPr>
          <p:spPr>
            <a:xfrm>
              <a:off x="5410703" y="2267886"/>
              <a:ext cx="1717107" cy="656591"/>
            </a:xfrm>
            <a:prstGeom prst="rect">
              <a:avLst/>
            </a:prstGeom>
          </p:spPr>
          <p:txBody>
            <a:bodyPr vert="horz" wrap="square" lIns="0" tIns="34290" rIns="0" bIns="34290" rtlCol="0">
              <a:spAutoFit/>
            </a:bodyPr>
            <a:lstStyle>
              <a:lvl1pPr marL="0" indent="0" algn="l" defTabSz="1219140" rtl="0" eaLnBrk="1" latinLnBrk="0" hangingPunct="1">
                <a:lnSpc>
                  <a:spcPct val="90000"/>
                </a:lnSpc>
                <a:spcBef>
                  <a:spcPts val="1600"/>
                </a:spcBef>
                <a:buClr>
                  <a:srgbClr val="0072C8"/>
                </a:buClr>
                <a:buSzPct val="110000"/>
                <a:buFont typeface="Wingdings" panose="05000000000000000000" pitchFamily="2" charset="2"/>
                <a:buNone/>
                <a:defRPr lang="en-US" sz="1000" kern="1200" spc="53" baseline="0" dirty="0" smtClean="0">
                  <a:gradFill>
                    <a:gsLst>
                      <a:gs pos="2419">
                        <a:schemeClr val="bg1">
                          <a:lumMod val="50000"/>
                        </a:schemeClr>
                      </a:gs>
                      <a:gs pos="8000">
                        <a:schemeClr val="bg1">
                          <a:lumMod val="50000"/>
                        </a:schemeClr>
                      </a:gs>
                    </a:gsLst>
                    <a:lin ang="5400000" scaled="0"/>
                  </a:gradFill>
                  <a:latin typeface="Arial" panose="020B0604020202020204" pitchFamily="34" charset="0"/>
                  <a:ea typeface="+mn-ea"/>
                  <a:cs typeface="Arial" panose="020B0604020202020204" pitchFamily="34" charset="0"/>
                </a:defRPr>
              </a:lvl1pPr>
              <a:lvl2pPr marL="230705" indent="0" algn="l" defTabSz="1219140" rtl="0" eaLnBrk="1" latinLnBrk="0" hangingPunct="1">
                <a:lnSpc>
                  <a:spcPct val="90000"/>
                </a:lnSpc>
                <a:spcBef>
                  <a:spcPts val="800"/>
                </a:spcBef>
                <a:buClr>
                  <a:srgbClr val="CDCDCD"/>
                </a:buClr>
                <a:buSzPct val="110000"/>
                <a:buFont typeface="Wingdings" panose="05000000000000000000" pitchFamily="2" charset="2"/>
                <a:buNone/>
                <a:defRPr lang="en-US" sz="1467" kern="1200" spc="0" baseline="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2pPr>
              <a:lvl3pPr marL="431779" indent="0" algn="l" defTabSz="1219140" rtl="0" eaLnBrk="1" latinLnBrk="0" hangingPunct="1">
                <a:lnSpc>
                  <a:spcPct val="90000"/>
                </a:lnSpc>
                <a:spcBef>
                  <a:spcPts val="533"/>
                </a:spcBef>
                <a:buClr>
                  <a:srgbClr val="CDCDCD"/>
                </a:buClr>
                <a:buSzPct val="110000"/>
                <a:buFont typeface="Wingdings" panose="05000000000000000000" pitchFamily="2" charset="2"/>
                <a:buNone/>
                <a:defRPr lang="en-US" sz="1400" kern="1200" spc="0" baseline="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3pPr>
              <a:lvl4pPr marL="609570" indent="0" algn="l" defTabSz="1219140" rtl="0" eaLnBrk="1" latinLnBrk="0" hangingPunct="1">
                <a:lnSpc>
                  <a:spcPct val="90000"/>
                </a:lnSpc>
                <a:spcBef>
                  <a:spcPts val="400"/>
                </a:spcBef>
                <a:buClr>
                  <a:srgbClr val="CDCDCD"/>
                </a:buClr>
                <a:buSzPct val="110000"/>
                <a:buFont typeface="Wingdings" panose="05000000000000000000" pitchFamily="2" charset="2"/>
                <a:buNone/>
                <a:defRPr lang="en-US" sz="1333" kern="1200" spc="0" baseline="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4pPr>
              <a:lvl5pPr marL="791595" indent="0" algn="l" defTabSz="1219140" rtl="0" eaLnBrk="1" latinLnBrk="0" hangingPunct="1">
                <a:lnSpc>
                  <a:spcPct val="90000"/>
                </a:lnSpc>
                <a:spcBef>
                  <a:spcPts val="400"/>
                </a:spcBef>
                <a:buClr>
                  <a:srgbClr val="CDCDCD"/>
                </a:buClr>
                <a:buSzPct val="110000"/>
                <a:buFont typeface="Wingdings" panose="05000000000000000000" pitchFamily="2" charset="2"/>
                <a:buNone/>
                <a:defRPr lang="en-US" sz="1333" kern="1200" spc="0" baseline="0">
                  <a:gradFill>
                    <a:gsLst>
                      <a:gs pos="2419">
                        <a:schemeClr val="tx1">
                          <a:lumMod val="75000"/>
                        </a:schemeClr>
                      </a:gs>
                      <a:gs pos="7000">
                        <a:schemeClr val="tx1">
                          <a:lumMod val="75000"/>
                        </a:schemeClr>
                      </a:gs>
                    </a:gsLst>
                    <a:lin ang="5400000" scaled="0"/>
                  </a:gradFill>
                  <a:latin typeface="Arial" panose="020B0604020202020204" pitchFamily="34" charset="0"/>
                  <a:ea typeface="+mn-ea"/>
                  <a:cs typeface="Arial" panose="020B0604020202020204" pitchFamily="34"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defTabSz="914355">
                <a:lnSpc>
                  <a:spcPts val="1050"/>
                </a:lnSpc>
                <a:spcBef>
                  <a:spcPts val="1200"/>
                </a:spcBef>
              </a:pPr>
              <a:r>
                <a:rPr lang="en-US" sz="900" b="1" spc="40" dirty="0">
                  <a:solidFill>
                    <a:schemeClr val="accent1"/>
                  </a:solidFill>
                </a:rPr>
                <a:t>Consultants Specializing in Financial Services</a:t>
              </a:r>
            </a:p>
          </p:txBody>
        </p:sp>
        <p:sp>
          <p:nvSpPr>
            <p:cNvPr id="59" name="Oval 19">
              <a:extLst>
                <a:ext uri="{FF2B5EF4-FFF2-40B4-BE49-F238E27FC236}">
                  <a16:creationId xmlns:a16="http://schemas.microsoft.com/office/drawing/2014/main" xmlns="" id="{E808D407-2CBF-4762-8402-14CF95A60915}"/>
                </a:ext>
              </a:extLst>
            </p:cNvPr>
            <p:cNvSpPr>
              <a:spLocks noChangeArrowheads="1"/>
            </p:cNvSpPr>
            <p:nvPr/>
          </p:nvSpPr>
          <p:spPr bwMode="auto">
            <a:xfrm>
              <a:off x="5834848" y="1364456"/>
              <a:ext cx="901618" cy="899145"/>
            </a:xfrm>
            <a:prstGeom prst="ellipse">
              <a:avLst/>
            </a:prstGeom>
            <a:solidFill>
              <a:schemeClr val="accent2"/>
            </a:solidFill>
            <a:ln>
              <a:noFill/>
            </a:ln>
            <a:effectLst>
              <a:outerShdw blurRad="50800" dist="38100" dir="2700000" algn="tl" rotWithShape="0">
                <a:prstClr val="black">
                  <a:alpha val="40000"/>
                </a:prstClr>
              </a:outerShdw>
            </a:effectLst>
          </p:spPr>
          <p:txBody>
            <a:bodyPr vert="horz" wrap="square" lIns="0" tIns="0" rIns="0" bIns="0" numCol="1" anchor="ctr" anchorCtr="0" compatLnSpc="1">
              <a:prstTxWarp prst="textNoShape">
                <a:avLst/>
              </a:prstTxWarp>
            </a:bodyPr>
            <a:lstStyle/>
            <a:p>
              <a:pPr algn="ctr" defTabSz="685800"/>
              <a:r>
                <a:rPr lang="en-AU" b="1" dirty="0">
                  <a:solidFill>
                    <a:srgbClr val="FFFFFF"/>
                  </a:solidFill>
                  <a:latin typeface="Calibri" panose="020F0502020204030204"/>
                  <a:cs typeface="Arial" panose="020B0604020202020204" pitchFamily="34" charset="0"/>
                </a:rPr>
                <a:t>300+</a:t>
              </a:r>
              <a:endParaRPr lang="en-US" b="1" dirty="0">
                <a:solidFill>
                  <a:srgbClr val="FFFFFF"/>
                </a:solidFill>
                <a:latin typeface="Calibri" panose="020F0502020204030204"/>
                <a:cs typeface="Arial" panose="020B0604020202020204" pitchFamily="34" charset="0"/>
              </a:endParaRPr>
            </a:p>
          </p:txBody>
        </p:sp>
      </p:grpSp>
      <p:sp>
        <p:nvSpPr>
          <p:cNvPr id="23" name="Rectangle 22">
            <a:extLst>
              <a:ext uri="{FF2B5EF4-FFF2-40B4-BE49-F238E27FC236}">
                <a16:creationId xmlns:a16="http://schemas.microsoft.com/office/drawing/2014/main" xmlns="" id="{F6A34422-64DA-4B7C-8C1F-3489932F736C}"/>
              </a:ext>
            </a:extLst>
          </p:cNvPr>
          <p:cNvSpPr/>
          <p:nvPr/>
        </p:nvSpPr>
        <p:spPr bwMode="gray">
          <a:xfrm>
            <a:off x="266682" y="1300637"/>
            <a:ext cx="2476359" cy="476569"/>
          </a:xfrm>
          <a:prstGeom prst="rect">
            <a:avLst/>
          </a:prstGeom>
          <a:solidFill>
            <a:schemeClr val="bg1">
              <a:lumMod val="95000"/>
            </a:schemeClr>
          </a:solidFill>
          <a:ln w="9525" cap="flat" cmpd="sng" algn="ctr">
            <a:noFill/>
            <a:prstDash val="solid"/>
            <a:headEnd type="none" w="med" len="med"/>
            <a:tailEnd type="none" w="med" len="med"/>
          </a:ln>
          <a:effectLst/>
        </p:spPr>
        <p:txBody>
          <a:bodyPr vert="horz" wrap="square" lIns="182880" tIns="182880" rIns="182880" bIns="60957" numCol="1" rtlCol="0" anchor="t" anchorCtr="0" compatLnSpc="1">
            <a:prstTxWarp prst="textNoShape">
              <a:avLst/>
            </a:prstTxWarp>
          </a:bodyPr>
          <a:lstStyle/>
          <a:p>
            <a:pPr marL="0" marR="0" lvl="0" indent="0" algn="l" defTabSz="1219120" rtl="0" eaLnBrk="1" fontAlgn="auto" latinLnBrk="0" hangingPunct="1">
              <a:lnSpc>
                <a:spcPts val="1100"/>
              </a:lnSpc>
              <a:spcBef>
                <a:spcPts val="0"/>
              </a:spcBef>
              <a:spcAft>
                <a:spcPts val="0"/>
              </a:spcAft>
              <a:buClrTx/>
              <a:buSzTx/>
              <a:buFontTx/>
              <a:buNone/>
              <a:tabLst/>
              <a:defRPr/>
            </a:pPr>
            <a:r>
              <a:rPr kumimoji="0" lang="en-US" sz="1000" b="1" i="0" u="none" strike="noStrike" kern="0" cap="none" spc="100" normalizeH="0" baseline="0" noProof="0" dirty="0">
                <a:ln>
                  <a:noFill/>
                </a:ln>
                <a:solidFill>
                  <a:srgbClr val="0072C8"/>
                </a:solidFill>
                <a:effectLst/>
                <a:uLnTx/>
                <a:uFillTx/>
                <a:latin typeface="Arial"/>
                <a:ea typeface="Apex New Light" pitchFamily="50" charset="0"/>
                <a:cs typeface="+mn-cs"/>
              </a:rPr>
              <a:t>Consumer Banking</a:t>
            </a:r>
          </a:p>
        </p:txBody>
      </p:sp>
      <p:sp>
        <p:nvSpPr>
          <p:cNvPr id="24" name="Rectangle 23">
            <a:extLst>
              <a:ext uri="{FF2B5EF4-FFF2-40B4-BE49-F238E27FC236}">
                <a16:creationId xmlns:a16="http://schemas.microsoft.com/office/drawing/2014/main" xmlns="" id="{3EA61B27-9F3D-4F45-940A-BFC10EED8D21}"/>
              </a:ext>
            </a:extLst>
          </p:cNvPr>
          <p:cNvSpPr/>
          <p:nvPr/>
        </p:nvSpPr>
        <p:spPr bwMode="gray">
          <a:xfrm>
            <a:off x="266682" y="1827578"/>
            <a:ext cx="2476359" cy="476569"/>
          </a:xfrm>
          <a:prstGeom prst="rect">
            <a:avLst/>
          </a:prstGeom>
          <a:solidFill>
            <a:schemeClr val="bg1">
              <a:lumMod val="95000"/>
            </a:schemeClr>
          </a:solidFill>
          <a:ln w="9525" cap="flat" cmpd="sng" algn="ctr">
            <a:noFill/>
            <a:prstDash val="solid"/>
            <a:headEnd type="none" w="med" len="med"/>
            <a:tailEnd type="none" w="med" len="med"/>
          </a:ln>
          <a:effectLst/>
        </p:spPr>
        <p:txBody>
          <a:bodyPr vert="horz" wrap="square" lIns="182880" tIns="182880" rIns="182880" bIns="60957" numCol="1" rtlCol="0" anchor="t" anchorCtr="0" compatLnSpc="1">
            <a:prstTxWarp prst="textNoShape">
              <a:avLst/>
            </a:prstTxWarp>
          </a:bodyPr>
          <a:lstStyle/>
          <a:p>
            <a:pPr marL="0" marR="0" lvl="0" indent="0" algn="l" defTabSz="1219120" rtl="0" eaLnBrk="1" fontAlgn="auto" latinLnBrk="0" hangingPunct="1">
              <a:lnSpc>
                <a:spcPts val="1100"/>
              </a:lnSpc>
              <a:spcBef>
                <a:spcPts val="0"/>
              </a:spcBef>
              <a:spcAft>
                <a:spcPts val="0"/>
              </a:spcAft>
              <a:buClrTx/>
              <a:buSzTx/>
              <a:buFontTx/>
              <a:buNone/>
              <a:tabLst/>
              <a:defRPr/>
            </a:pPr>
            <a:r>
              <a:rPr kumimoji="0" lang="en-US" sz="1000" b="1" i="0" u="none" strike="noStrike" kern="0" cap="none" spc="100" normalizeH="0" baseline="0" noProof="0" dirty="0">
                <a:ln>
                  <a:noFill/>
                </a:ln>
                <a:solidFill>
                  <a:srgbClr val="0072C8"/>
                </a:solidFill>
                <a:effectLst/>
                <a:uLnTx/>
                <a:uFillTx/>
                <a:latin typeface="Arial"/>
                <a:ea typeface="Apex New Light" pitchFamily="50" charset="0"/>
                <a:cs typeface="+mn-cs"/>
              </a:rPr>
              <a:t>Lending Technology &amp; Operations</a:t>
            </a:r>
          </a:p>
        </p:txBody>
      </p:sp>
      <p:sp>
        <p:nvSpPr>
          <p:cNvPr id="25" name="Rectangle 24">
            <a:extLst>
              <a:ext uri="{FF2B5EF4-FFF2-40B4-BE49-F238E27FC236}">
                <a16:creationId xmlns:a16="http://schemas.microsoft.com/office/drawing/2014/main" xmlns="" id="{BEB50C14-B158-4F18-8603-43B6BCDFE002}"/>
              </a:ext>
            </a:extLst>
          </p:cNvPr>
          <p:cNvSpPr/>
          <p:nvPr/>
        </p:nvSpPr>
        <p:spPr bwMode="gray">
          <a:xfrm>
            <a:off x="266682" y="2354522"/>
            <a:ext cx="2476359" cy="476569"/>
          </a:xfrm>
          <a:prstGeom prst="rect">
            <a:avLst/>
          </a:prstGeom>
          <a:solidFill>
            <a:schemeClr val="bg1">
              <a:lumMod val="95000"/>
            </a:schemeClr>
          </a:solidFill>
          <a:ln w="9525" cap="flat" cmpd="sng" algn="ctr">
            <a:noFill/>
            <a:prstDash val="solid"/>
            <a:headEnd type="none" w="med" len="med"/>
            <a:tailEnd type="none" w="med" len="med"/>
          </a:ln>
          <a:effectLst/>
        </p:spPr>
        <p:txBody>
          <a:bodyPr vert="horz" wrap="square" lIns="182880" tIns="182880" rIns="182880" bIns="60957" numCol="1" rtlCol="0" anchor="t" anchorCtr="0" compatLnSpc="1">
            <a:prstTxWarp prst="textNoShape">
              <a:avLst/>
            </a:prstTxWarp>
          </a:bodyPr>
          <a:lstStyle/>
          <a:p>
            <a:pPr marL="0" marR="0" lvl="0" indent="0" algn="l" defTabSz="1219120" rtl="0" eaLnBrk="1" fontAlgn="auto" latinLnBrk="0" hangingPunct="1">
              <a:lnSpc>
                <a:spcPts val="1100"/>
              </a:lnSpc>
              <a:spcBef>
                <a:spcPts val="0"/>
              </a:spcBef>
              <a:spcAft>
                <a:spcPts val="0"/>
              </a:spcAft>
              <a:buClrTx/>
              <a:buSzTx/>
              <a:buFontTx/>
              <a:buNone/>
              <a:tabLst/>
              <a:defRPr/>
            </a:pPr>
            <a:r>
              <a:rPr kumimoji="0" lang="en-US" sz="1000" b="1" i="0" u="none" strike="noStrike" kern="0" cap="none" spc="100" normalizeH="0" baseline="0" noProof="0" dirty="0">
                <a:ln>
                  <a:noFill/>
                </a:ln>
                <a:solidFill>
                  <a:srgbClr val="0072C8"/>
                </a:solidFill>
                <a:effectLst/>
                <a:uLnTx/>
                <a:uFillTx/>
                <a:latin typeface="Arial"/>
                <a:ea typeface="Apex New Light" pitchFamily="50" charset="0"/>
                <a:cs typeface="+mn-cs"/>
              </a:rPr>
              <a:t>Payments &amp; Fintech</a:t>
            </a:r>
          </a:p>
        </p:txBody>
      </p:sp>
      <p:sp>
        <p:nvSpPr>
          <p:cNvPr id="26" name="Rectangle 25">
            <a:extLst>
              <a:ext uri="{FF2B5EF4-FFF2-40B4-BE49-F238E27FC236}">
                <a16:creationId xmlns:a16="http://schemas.microsoft.com/office/drawing/2014/main" xmlns="" id="{BA90375B-BE49-4284-BEFF-047BDF791B19}"/>
              </a:ext>
            </a:extLst>
          </p:cNvPr>
          <p:cNvSpPr/>
          <p:nvPr/>
        </p:nvSpPr>
        <p:spPr bwMode="gray">
          <a:xfrm>
            <a:off x="266682" y="2881467"/>
            <a:ext cx="2476359" cy="476569"/>
          </a:xfrm>
          <a:prstGeom prst="rect">
            <a:avLst/>
          </a:prstGeom>
          <a:solidFill>
            <a:schemeClr val="bg1">
              <a:lumMod val="95000"/>
            </a:schemeClr>
          </a:solidFill>
          <a:ln w="9525" cap="flat" cmpd="sng" algn="ctr">
            <a:noFill/>
            <a:prstDash val="solid"/>
            <a:headEnd type="none" w="med" len="med"/>
            <a:tailEnd type="none" w="med" len="med"/>
          </a:ln>
          <a:effectLst/>
        </p:spPr>
        <p:txBody>
          <a:bodyPr vert="horz" wrap="square" lIns="182880" tIns="182880" rIns="182880" bIns="60957" numCol="1" rtlCol="0" anchor="t" anchorCtr="0" compatLnSpc="1">
            <a:prstTxWarp prst="textNoShape">
              <a:avLst/>
            </a:prstTxWarp>
          </a:bodyPr>
          <a:lstStyle/>
          <a:p>
            <a:pPr marL="0" marR="0" lvl="0" indent="0" algn="l" defTabSz="1219120" rtl="0" eaLnBrk="1" fontAlgn="auto" latinLnBrk="0" hangingPunct="1">
              <a:lnSpc>
                <a:spcPts val="1100"/>
              </a:lnSpc>
              <a:spcBef>
                <a:spcPts val="0"/>
              </a:spcBef>
              <a:spcAft>
                <a:spcPts val="0"/>
              </a:spcAft>
              <a:buClrTx/>
              <a:buSzTx/>
              <a:buFontTx/>
              <a:buNone/>
              <a:tabLst/>
              <a:defRPr/>
            </a:pPr>
            <a:r>
              <a:rPr kumimoji="0" lang="en-US" sz="1000" b="1" i="0" u="none" strike="noStrike" kern="0" cap="none" spc="100" normalizeH="0" baseline="0" noProof="0" dirty="0">
                <a:ln>
                  <a:noFill/>
                </a:ln>
                <a:solidFill>
                  <a:srgbClr val="0072C8"/>
                </a:solidFill>
                <a:effectLst/>
                <a:uLnTx/>
                <a:uFillTx/>
                <a:latin typeface="Arial"/>
                <a:ea typeface="Apex New Light" pitchFamily="50" charset="0"/>
                <a:cs typeface="+mn-cs"/>
              </a:rPr>
              <a:t>Commercial and Business Banking</a:t>
            </a:r>
          </a:p>
        </p:txBody>
      </p:sp>
      <p:sp>
        <p:nvSpPr>
          <p:cNvPr id="27" name="Rectangle 26">
            <a:extLst>
              <a:ext uri="{FF2B5EF4-FFF2-40B4-BE49-F238E27FC236}">
                <a16:creationId xmlns:a16="http://schemas.microsoft.com/office/drawing/2014/main" xmlns="" id="{5901C60E-FF8B-42A1-ABAD-3F74C2EEE722}"/>
              </a:ext>
            </a:extLst>
          </p:cNvPr>
          <p:cNvSpPr/>
          <p:nvPr/>
        </p:nvSpPr>
        <p:spPr bwMode="gray">
          <a:xfrm>
            <a:off x="266682" y="3408411"/>
            <a:ext cx="2476359" cy="476569"/>
          </a:xfrm>
          <a:prstGeom prst="rect">
            <a:avLst/>
          </a:prstGeom>
          <a:solidFill>
            <a:schemeClr val="bg1">
              <a:lumMod val="95000"/>
            </a:schemeClr>
          </a:solidFill>
          <a:ln w="9525" cap="flat" cmpd="sng" algn="ctr">
            <a:noFill/>
            <a:prstDash val="solid"/>
            <a:headEnd type="none" w="med" len="med"/>
            <a:tailEnd type="none" w="med" len="med"/>
          </a:ln>
          <a:effectLst/>
        </p:spPr>
        <p:txBody>
          <a:bodyPr vert="horz" wrap="square" lIns="182880" tIns="182880" rIns="182880" bIns="60957" numCol="1" rtlCol="0" anchor="t" anchorCtr="0" compatLnSpc="1">
            <a:prstTxWarp prst="textNoShape">
              <a:avLst/>
            </a:prstTxWarp>
          </a:bodyPr>
          <a:lstStyle/>
          <a:p>
            <a:pPr marL="0" marR="0" lvl="0" indent="0" algn="l" defTabSz="1219120" rtl="0" eaLnBrk="1" fontAlgn="auto" latinLnBrk="0" hangingPunct="1">
              <a:lnSpc>
                <a:spcPts val="1100"/>
              </a:lnSpc>
              <a:spcBef>
                <a:spcPts val="0"/>
              </a:spcBef>
              <a:spcAft>
                <a:spcPts val="0"/>
              </a:spcAft>
              <a:buClrTx/>
              <a:buSzTx/>
              <a:buFontTx/>
              <a:buNone/>
              <a:tabLst/>
              <a:defRPr/>
            </a:pPr>
            <a:r>
              <a:rPr kumimoji="0" lang="en-US" sz="1000" b="1" i="0" u="none" strike="noStrike" kern="0" cap="none" spc="100" normalizeH="0" baseline="0" noProof="0" dirty="0">
                <a:ln>
                  <a:noFill/>
                </a:ln>
                <a:solidFill>
                  <a:srgbClr val="0072C8"/>
                </a:solidFill>
                <a:effectLst/>
                <a:uLnTx/>
                <a:uFillTx/>
                <a:latin typeface="Arial"/>
                <a:ea typeface="Apex New Light" pitchFamily="50" charset="0"/>
                <a:cs typeface="+mn-cs"/>
              </a:rPr>
              <a:t>Investment Banking and Brokerage</a:t>
            </a:r>
          </a:p>
        </p:txBody>
      </p:sp>
      <p:sp>
        <p:nvSpPr>
          <p:cNvPr id="28" name="Rectangle 27">
            <a:extLst>
              <a:ext uri="{FF2B5EF4-FFF2-40B4-BE49-F238E27FC236}">
                <a16:creationId xmlns:a16="http://schemas.microsoft.com/office/drawing/2014/main" xmlns="" id="{D6E5D3D1-81A6-47C1-BF81-DB69FC7E81E8}"/>
              </a:ext>
            </a:extLst>
          </p:cNvPr>
          <p:cNvSpPr/>
          <p:nvPr/>
        </p:nvSpPr>
        <p:spPr bwMode="gray">
          <a:xfrm>
            <a:off x="266682" y="3951136"/>
            <a:ext cx="2476359" cy="476569"/>
          </a:xfrm>
          <a:prstGeom prst="rect">
            <a:avLst/>
          </a:prstGeom>
          <a:solidFill>
            <a:schemeClr val="bg1">
              <a:lumMod val="95000"/>
            </a:schemeClr>
          </a:solidFill>
          <a:ln w="9525" cap="flat" cmpd="sng" algn="ctr">
            <a:noFill/>
            <a:prstDash val="solid"/>
            <a:headEnd type="none" w="med" len="med"/>
            <a:tailEnd type="none" w="med" len="med"/>
          </a:ln>
          <a:effectLst/>
        </p:spPr>
        <p:txBody>
          <a:bodyPr vert="horz" wrap="square" lIns="182880" tIns="182880" rIns="182880" bIns="60957" numCol="1" rtlCol="0" anchor="t" anchorCtr="0" compatLnSpc="1">
            <a:prstTxWarp prst="textNoShape">
              <a:avLst/>
            </a:prstTxWarp>
          </a:bodyPr>
          <a:lstStyle/>
          <a:p>
            <a:pPr marL="0" marR="0" lvl="0" indent="0" algn="l" defTabSz="1219120" rtl="0" eaLnBrk="1" fontAlgn="auto" latinLnBrk="0" hangingPunct="1">
              <a:lnSpc>
                <a:spcPts val="1100"/>
              </a:lnSpc>
              <a:spcBef>
                <a:spcPts val="0"/>
              </a:spcBef>
              <a:spcAft>
                <a:spcPts val="0"/>
              </a:spcAft>
              <a:buClrTx/>
              <a:buSzTx/>
              <a:buFontTx/>
              <a:buNone/>
              <a:tabLst/>
              <a:defRPr/>
            </a:pPr>
            <a:r>
              <a:rPr kumimoji="0" lang="en-US" sz="1000" b="1" i="0" u="none" strike="noStrike" kern="0" cap="none" spc="100" normalizeH="0" baseline="0" noProof="0" dirty="0">
                <a:ln>
                  <a:noFill/>
                </a:ln>
                <a:solidFill>
                  <a:srgbClr val="0072C8"/>
                </a:solidFill>
                <a:effectLst/>
                <a:uLnTx/>
                <a:uFillTx/>
                <a:latin typeface="Arial"/>
                <a:ea typeface="Apex New Light" pitchFamily="50" charset="0"/>
                <a:cs typeface="+mn-cs"/>
              </a:rPr>
              <a:t>Wealth Management</a:t>
            </a:r>
          </a:p>
        </p:txBody>
      </p:sp>
      <p:sp>
        <p:nvSpPr>
          <p:cNvPr id="29" name="Rectangle 28">
            <a:extLst>
              <a:ext uri="{FF2B5EF4-FFF2-40B4-BE49-F238E27FC236}">
                <a16:creationId xmlns:a16="http://schemas.microsoft.com/office/drawing/2014/main" xmlns="" id="{0D1F4387-D1D9-441B-A276-A40142F853D7}"/>
              </a:ext>
            </a:extLst>
          </p:cNvPr>
          <p:cNvSpPr/>
          <p:nvPr/>
        </p:nvSpPr>
        <p:spPr bwMode="gray">
          <a:xfrm>
            <a:off x="266682" y="4478077"/>
            <a:ext cx="2476359" cy="476569"/>
          </a:xfrm>
          <a:prstGeom prst="rect">
            <a:avLst/>
          </a:prstGeom>
          <a:solidFill>
            <a:schemeClr val="bg1">
              <a:lumMod val="95000"/>
            </a:schemeClr>
          </a:solidFill>
          <a:ln w="9525" cap="flat" cmpd="sng" algn="ctr">
            <a:noFill/>
            <a:prstDash val="solid"/>
            <a:headEnd type="none" w="med" len="med"/>
            <a:tailEnd type="none" w="med" len="med"/>
          </a:ln>
          <a:effectLst/>
        </p:spPr>
        <p:txBody>
          <a:bodyPr vert="horz" wrap="square" lIns="182880" tIns="182880" rIns="182880" bIns="60957"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100" normalizeH="0" baseline="0" noProof="0" dirty="0">
                <a:ln>
                  <a:noFill/>
                </a:ln>
                <a:solidFill>
                  <a:srgbClr val="0072C8"/>
                </a:solidFill>
                <a:effectLst/>
                <a:uLnTx/>
                <a:uFillTx/>
                <a:latin typeface="Arial"/>
                <a:ea typeface="Apex New Light" pitchFamily="50" charset="0"/>
                <a:cs typeface="+mn-cs"/>
              </a:rPr>
              <a:t>Asset Management &amp; Private Equity</a:t>
            </a:r>
          </a:p>
        </p:txBody>
      </p:sp>
      <p:sp>
        <p:nvSpPr>
          <p:cNvPr id="2" name="Rectangle 1">
            <a:extLst>
              <a:ext uri="{FF2B5EF4-FFF2-40B4-BE49-F238E27FC236}">
                <a16:creationId xmlns:a16="http://schemas.microsoft.com/office/drawing/2014/main" xmlns="" id="{483A52EE-0B6A-401B-9412-CDA2C67CCA08}"/>
              </a:ext>
            </a:extLst>
          </p:cNvPr>
          <p:cNvSpPr/>
          <p:nvPr/>
        </p:nvSpPr>
        <p:spPr>
          <a:xfrm>
            <a:off x="2965589" y="2881467"/>
            <a:ext cx="1777829" cy="1134995"/>
          </a:xfrm>
          <a:prstGeom prst="rect">
            <a:avLst/>
          </a:prstGeom>
          <a:solidFill>
            <a:srgbClr val="1E4164"/>
          </a:solidFill>
          <a:ln w="6350">
            <a:noFill/>
          </a:ln>
          <a:effectLst>
            <a:outerShdw blurRad="50800" dist="38100" dir="2700000" algn="tl" rotWithShape="0">
              <a:prstClr val="black">
                <a:alpha val="40000"/>
              </a:prstClr>
            </a:outerShdw>
          </a:effectLst>
          <a:scene3d>
            <a:camera prst="orthographicFront"/>
            <a:lightRig rig="threePt" dir="t"/>
          </a:scene3d>
          <a:sp3d prstMaterial="matte">
            <a:contourClr>
              <a:schemeClr val="bg1">
                <a:lumMod val="85000"/>
              </a:schemeClr>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583" tIns="77153" rIns="77153" bIns="51435" numCol="1" spcCol="0" rtlCol="0" fromWordArt="0" anchor="t" anchorCtr="0" forceAA="0" compatLnSpc="1">
            <a:prstTxWarp prst="textNoShape">
              <a:avLst/>
            </a:prstTxWarp>
            <a:noAutofit/>
          </a:bodyPr>
          <a:lstStyle/>
          <a:p>
            <a:pPr algn="ctr">
              <a:lnSpc>
                <a:spcPct val="90000"/>
              </a:lnSpc>
              <a:spcBef>
                <a:spcPts val="338"/>
              </a:spcBef>
              <a:buClr>
                <a:srgbClr val="1E4164"/>
              </a:buClr>
              <a:buSzPct val="90000"/>
            </a:pPr>
            <a:r>
              <a:rPr lang="en-US" sz="800" b="1"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Banking &amp; Payments</a:t>
            </a:r>
          </a:p>
          <a:p>
            <a:pP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Strategy Development</a:t>
            </a:r>
          </a:p>
          <a:p>
            <a:pP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Market &amp; Product Assessments</a:t>
            </a:r>
          </a:p>
          <a:p>
            <a:pP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Data Analytics &amp; Insights</a:t>
            </a:r>
          </a:p>
          <a:p>
            <a:pP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Customer Insights &amp; Experience</a:t>
            </a:r>
          </a:p>
          <a:p>
            <a:pP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Digital Payments &amp; Servicing</a:t>
            </a:r>
          </a:p>
          <a:p>
            <a:pP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Legacy Systems to Next Gen</a:t>
            </a:r>
          </a:p>
        </p:txBody>
      </p:sp>
      <p:sp>
        <p:nvSpPr>
          <p:cNvPr id="30" name="Rectangle 29">
            <a:extLst>
              <a:ext uri="{FF2B5EF4-FFF2-40B4-BE49-F238E27FC236}">
                <a16:creationId xmlns:a16="http://schemas.microsoft.com/office/drawing/2014/main" xmlns="" id="{853F0A69-5B7C-45A5-AA3F-39BB69FBEC49}"/>
              </a:ext>
            </a:extLst>
          </p:cNvPr>
          <p:cNvSpPr/>
          <p:nvPr/>
        </p:nvSpPr>
        <p:spPr>
          <a:xfrm>
            <a:off x="6914440" y="2903167"/>
            <a:ext cx="1777829" cy="1119287"/>
          </a:xfrm>
          <a:prstGeom prst="rect">
            <a:avLst/>
          </a:prstGeom>
          <a:solidFill>
            <a:srgbClr val="0086BF"/>
          </a:solidFill>
          <a:ln w="6350">
            <a:noFill/>
          </a:ln>
          <a:effectLst>
            <a:outerShdw blurRad="50800" dist="38100" dir="2700000" algn="tl" rotWithShape="0">
              <a:prstClr val="black">
                <a:alpha val="40000"/>
              </a:prstClr>
            </a:outerShdw>
          </a:effectLst>
          <a:scene3d>
            <a:camera prst="orthographicFront"/>
            <a:lightRig rig="threePt" dir="t"/>
          </a:scene3d>
          <a:sp3d prstMaterial="matte">
            <a:contourClr>
              <a:schemeClr val="bg1">
                <a:lumMod val="85000"/>
              </a:schemeClr>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583" tIns="77153" rIns="77153" bIns="51435" numCol="1" spcCol="0" rtlCol="0" fromWordArt="0" anchor="t" anchorCtr="0" forceAA="0" compatLnSpc="1">
            <a:prstTxWarp prst="textNoShape">
              <a:avLst/>
            </a:prstTxWarp>
            <a:noAutofit/>
          </a:bodyPr>
          <a:lstStyle/>
          <a:p>
            <a:pPr algn="ctr">
              <a:lnSpc>
                <a:spcPct val="90000"/>
              </a:lnSpc>
              <a:spcBef>
                <a:spcPts val="338"/>
              </a:spcBef>
              <a:buClr>
                <a:srgbClr val="1E4164"/>
              </a:buClr>
              <a:buSzPct val="90000"/>
            </a:pPr>
            <a:r>
              <a:rPr lang="en-US" sz="800" b="1"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Insurance</a:t>
            </a:r>
          </a:p>
          <a:p>
            <a:pP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Product &amp; Underwriting Strategies</a:t>
            </a:r>
          </a:p>
          <a:p>
            <a:pP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Sales and Marketing Strategies</a:t>
            </a:r>
          </a:p>
          <a:p>
            <a:pP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Predictive Modeling &amp; Analytics</a:t>
            </a:r>
          </a:p>
          <a:p>
            <a:pP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Customer and Agent Portal</a:t>
            </a:r>
          </a:p>
          <a:p>
            <a:pP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Replacement of Legacy Systems</a:t>
            </a:r>
          </a:p>
        </p:txBody>
      </p:sp>
      <p:sp>
        <p:nvSpPr>
          <p:cNvPr id="31" name="Rectangle 30">
            <a:extLst>
              <a:ext uri="{FF2B5EF4-FFF2-40B4-BE49-F238E27FC236}">
                <a16:creationId xmlns:a16="http://schemas.microsoft.com/office/drawing/2014/main" xmlns="" id="{FF9FAEE3-B7C2-4894-90CF-EA8745BD0A97}"/>
              </a:ext>
            </a:extLst>
          </p:cNvPr>
          <p:cNvSpPr/>
          <p:nvPr/>
        </p:nvSpPr>
        <p:spPr>
          <a:xfrm>
            <a:off x="4946501" y="2896078"/>
            <a:ext cx="1786633" cy="1119288"/>
          </a:xfrm>
          <a:prstGeom prst="rect">
            <a:avLst/>
          </a:prstGeom>
          <a:solidFill>
            <a:srgbClr val="0072CE"/>
          </a:solidFill>
          <a:ln w="6350">
            <a:noFill/>
          </a:ln>
          <a:effectLst>
            <a:outerShdw blurRad="50800" dist="38100" dir="2700000" algn="tl" rotWithShape="0">
              <a:prstClr val="black">
                <a:alpha val="40000"/>
              </a:prstClr>
            </a:outerShdw>
          </a:effectLst>
          <a:scene3d>
            <a:camera prst="orthographicFront"/>
            <a:lightRig rig="threePt" dir="t"/>
          </a:scene3d>
          <a:sp3d prstMaterial="matte">
            <a:contourClr>
              <a:schemeClr val="bg1">
                <a:lumMod val="85000"/>
              </a:schemeClr>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583" tIns="77153" rIns="77153" bIns="51435" numCol="1" spcCol="0" rtlCol="0" fromWordArt="0" anchor="t" anchorCtr="0" forceAA="0" compatLnSpc="1">
            <a:prstTxWarp prst="textNoShape">
              <a:avLst/>
            </a:prstTxWarp>
            <a:noAutofit/>
          </a:bodyPr>
          <a:lstStyle/>
          <a:p>
            <a:pPr algn="ctr">
              <a:spcBef>
                <a:spcPts val="338"/>
              </a:spcBef>
            </a:pPr>
            <a:r>
              <a:rPr lang="en-US" sz="800" b="1"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Capital Markets</a:t>
            </a:r>
          </a:p>
          <a:p>
            <a:pPr>
              <a:spcBef>
                <a:spcPts val="338"/>
              </a:spcBef>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Middle and Back Office Efficiency</a:t>
            </a:r>
          </a:p>
          <a:p>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Investor Reporting</a:t>
            </a:r>
          </a:p>
          <a:p>
            <a:pPr>
              <a:spcBef>
                <a:spcPts val="338"/>
              </a:spcBef>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CRM</a:t>
            </a:r>
          </a:p>
          <a:p>
            <a:pPr>
              <a:spcBef>
                <a:spcPts val="338"/>
              </a:spcBef>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Enterprise Risk</a:t>
            </a:r>
          </a:p>
          <a:p>
            <a:pPr>
              <a:spcBef>
                <a:spcPts val="338"/>
              </a:spcBef>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Wealth Management</a:t>
            </a:r>
          </a:p>
          <a:p>
            <a:pPr>
              <a:spcBef>
                <a:spcPts val="338"/>
              </a:spcBef>
            </a:pPr>
            <a:endPar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endParaRPr>
          </a:p>
          <a:p>
            <a:pPr>
              <a:spcBef>
                <a:spcPts val="338"/>
              </a:spcBef>
            </a:pPr>
            <a:endPar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endParaRPr>
          </a:p>
          <a:p>
            <a:pPr>
              <a:spcBef>
                <a:spcPts val="338"/>
              </a:spcBef>
            </a:pPr>
            <a:endPar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endParaRPr>
          </a:p>
          <a:p>
            <a:pPr>
              <a:spcBef>
                <a:spcPts val="338"/>
              </a:spcBef>
            </a:pPr>
            <a:endPar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endParaRPr>
          </a:p>
        </p:txBody>
      </p:sp>
      <p:sp>
        <p:nvSpPr>
          <p:cNvPr id="32" name="Rectangle 31">
            <a:extLst>
              <a:ext uri="{FF2B5EF4-FFF2-40B4-BE49-F238E27FC236}">
                <a16:creationId xmlns:a16="http://schemas.microsoft.com/office/drawing/2014/main" xmlns="" id="{3A36DCD2-E6CE-4E30-8BB0-9E0418A65EE6}"/>
              </a:ext>
            </a:extLst>
          </p:cNvPr>
          <p:cNvSpPr/>
          <p:nvPr/>
        </p:nvSpPr>
        <p:spPr>
          <a:xfrm>
            <a:off x="2965589" y="4108379"/>
            <a:ext cx="5748458" cy="792475"/>
          </a:xfrm>
          <a:prstGeom prst="rect">
            <a:avLst/>
          </a:prstGeom>
          <a:solidFill>
            <a:srgbClr val="002060"/>
          </a:solidFill>
          <a:ln w="6350">
            <a:noFill/>
          </a:ln>
          <a:effectLst>
            <a:outerShdw blurRad="50800" dist="38100" dir="2700000" algn="tl" rotWithShape="0">
              <a:prstClr val="black">
                <a:alpha val="40000"/>
              </a:prstClr>
            </a:outerShdw>
          </a:effectLst>
          <a:scene3d>
            <a:camera prst="orthographicFront"/>
            <a:lightRig rig="threePt" dir="t"/>
          </a:scene3d>
          <a:sp3d prstMaterial="matte">
            <a:contourClr>
              <a:schemeClr val="bg1">
                <a:lumMod val="85000"/>
              </a:schemeClr>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583" tIns="77153" rIns="77153" bIns="51435" numCol="1" spcCol="0" rtlCol="0" fromWordArt="0" anchor="ctr" anchorCtr="0" forceAA="0" compatLnSpc="1">
            <a:prstTxWarp prst="textNoShape">
              <a:avLst/>
            </a:prstTxWarp>
            <a:noAutofit/>
          </a:bodyPr>
          <a:lstStyle/>
          <a:p>
            <a:pPr algn="ct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Operational Efficiency &amp; Effectiveness</a:t>
            </a:r>
          </a:p>
          <a:p>
            <a:pPr algn="ct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Compliance Program Management</a:t>
            </a:r>
          </a:p>
          <a:p>
            <a:pPr algn="ct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Business Assessments from Target Operating Model Design to Future State Roadmaps</a:t>
            </a:r>
          </a:p>
          <a:p>
            <a:pPr algn="ctr">
              <a:lnSpc>
                <a:spcPct val="90000"/>
              </a:lnSpc>
              <a:spcBef>
                <a:spcPts val="338"/>
              </a:spcBef>
              <a:buClr>
                <a:srgbClr val="1E4164"/>
              </a:buClr>
              <a:buSzPct val="90000"/>
            </a:pPr>
            <a:r>
              <a:rPr lang="en-US" sz="800" dirty="0">
                <a:gradFill>
                  <a:gsLst>
                    <a:gs pos="42083">
                      <a:schemeClr val="bg1"/>
                    </a:gs>
                    <a:gs pos="85000">
                      <a:schemeClr val="bg1"/>
                    </a:gs>
                  </a:gsLst>
                  <a:lin ang="5400000" scaled="0"/>
                </a:gradFill>
                <a:latin typeface="Segoe UI" panose="020B0502040204020203" pitchFamily="34" charset="0"/>
                <a:cs typeface="Segoe UI" panose="020B0502040204020203" pitchFamily="34" charset="0"/>
              </a:rPr>
              <a:t>Technology Assessments &amp; Delivery</a:t>
            </a:r>
          </a:p>
        </p:txBody>
      </p:sp>
    </p:spTree>
    <p:extLst>
      <p:ext uri="{BB962C8B-B14F-4D97-AF65-F5344CB8AC3E}">
        <p14:creationId xmlns:p14="http://schemas.microsoft.com/office/powerpoint/2010/main" val="2055637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p:txBody>
          <a:bodyPr/>
          <a:lstStyle/>
          <a:p>
            <a:r>
              <a:rPr lang="en-US" dirty="0">
                <a:solidFill>
                  <a:schemeClr val="accent2"/>
                </a:solidFill>
              </a:rPr>
              <a:t>Our Partners</a:t>
            </a:r>
          </a:p>
        </p:txBody>
      </p:sp>
      <p:sp>
        <p:nvSpPr>
          <p:cNvPr id="5" name="Slide Number Placeholder 4"/>
          <p:cNvSpPr>
            <a:spLocks noGrp="1"/>
          </p:cNvSpPr>
          <p:nvPr>
            <p:ph type="sldNum" sz="quarter" idx="12"/>
          </p:nvPr>
        </p:nvSpPr>
        <p:spPr/>
        <p:txBody>
          <a:bodyPr vert="horz" lIns="0" tIns="0" rIns="0" bIns="0" rtlCol="0" anchor="ctr"/>
          <a:lstStyle/>
          <a:p>
            <a:pPr defTabSz="685800"/>
            <a:fld id="{FCEE2C88-6C8F-484D-AF69-578F576B1F44}" type="slidenum">
              <a:rPr lang="en-US">
                <a:gradFill>
                  <a:gsLst>
                    <a:gs pos="7258">
                      <a:srgbClr val="0072C8"/>
                    </a:gs>
                    <a:gs pos="19000">
                      <a:srgbClr val="0072C8"/>
                    </a:gs>
                  </a:gsLst>
                  <a:lin ang="5400000" scaled="1"/>
                </a:gradFill>
              </a:rPr>
              <a:pPr defTabSz="685800"/>
              <a:t>8</a:t>
            </a:fld>
            <a:endParaRPr lang="en-US" dirty="0">
              <a:gradFill>
                <a:gsLst>
                  <a:gs pos="7258">
                    <a:srgbClr val="0072C8"/>
                  </a:gs>
                  <a:gs pos="19000">
                    <a:srgbClr val="0072C8"/>
                  </a:gs>
                </a:gsLst>
                <a:lin ang="5400000" scaled="1"/>
              </a:gradFill>
            </a:endParaRPr>
          </a:p>
        </p:txBody>
      </p:sp>
      <p:sp>
        <p:nvSpPr>
          <p:cNvPr id="28" name="Text Placeholder 2">
            <a:extLst>
              <a:ext uri="{FF2B5EF4-FFF2-40B4-BE49-F238E27FC236}">
                <a16:creationId xmlns:a16="http://schemas.microsoft.com/office/drawing/2014/main" xmlns="" id="{A25D4AA6-E3F5-4522-A3F3-F89652034516}"/>
              </a:ext>
            </a:extLst>
          </p:cNvPr>
          <p:cNvSpPr txBox="1">
            <a:spLocks/>
          </p:cNvSpPr>
          <p:nvPr/>
        </p:nvSpPr>
        <p:spPr>
          <a:xfrm>
            <a:off x="244521" y="779230"/>
            <a:ext cx="8685455" cy="507831"/>
          </a:xfrm>
          <a:prstGeom prst="rect">
            <a:avLst/>
          </a:prstGeom>
        </p:spPr>
        <p:txBody>
          <a:bodyPr vert="horz" wrap="square" lIns="137160" tIns="0" rIns="0" bIns="0" rtlCol="0" anchor="ctr" anchorCtr="0">
            <a:noAutofit/>
          </a:bodyPr>
          <a:lstStyle>
            <a:lvl1pPr marL="285750" indent="-285750" algn="l" defTabSz="914400" rtl="0" eaLnBrk="1" latinLnBrk="0" hangingPunct="1">
              <a:lnSpc>
                <a:spcPct val="90000"/>
              </a:lnSpc>
              <a:spcBef>
                <a:spcPts val="1200"/>
              </a:spcBef>
              <a:buClr>
                <a:srgbClr val="0072C8"/>
              </a:buClr>
              <a:buSzPct val="110000"/>
              <a:buFont typeface="Arial" panose="020B0604020202020204" pitchFamily="34" charset="0"/>
              <a:buNone/>
              <a:defRPr lang="en-US" sz="2800" b="1" kern="0" spc="0" baseline="0" dirty="0" smtClean="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Wingdings" panose="05000000000000000000" pitchFamily="2" charset="2"/>
              <a:buChar char="§"/>
              <a:defRPr lang="en-US" sz="1400" kern="1200" spc="0" baseline="0" dirty="0" smtClean="0">
                <a:gradFill>
                  <a:gsLst>
                    <a:gs pos="0">
                      <a:schemeClr val="tx1"/>
                    </a:gs>
                    <a:gs pos="98000">
                      <a:schemeClr val="tx1"/>
                    </a:gs>
                  </a:gsLst>
                  <a:lin ang="5400000" scaled="0"/>
                </a:gra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Wingdings" panose="05000000000000000000" pitchFamily="2" charset="2"/>
              <a:buChar char="§"/>
              <a:defRPr lang="en-US" sz="1200" kern="1200" spc="0" baseline="0" dirty="0" smtClean="0">
                <a:gradFill>
                  <a:gsLst>
                    <a:gs pos="0">
                      <a:schemeClr val="tx1"/>
                    </a:gs>
                    <a:gs pos="98000">
                      <a:schemeClr val="tx1"/>
                    </a:gs>
                  </a:gsLst>
                  <a:lin ang="5400000" scaled="0"/>
                </a:gra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Wingdings" panose="05000000000000000000" pitchFamily="2" charset="2"/>
              <a:buChar char="§"/>
              <a:defRPr lang="en-US" sz="1100" kern="1200" spc="0" baseline="0" dirty="0" smtClean="0">
                <a:gradFill>
                  <a:gsLst>
                    <a:gs pos="0">
                      <a:schemeClr val="tx1"/>
                    </a:gs>
                    <a:gs pos="98000">
                      <a:schemeClr val="tx1"/>
                    </a:gs>
                  </a:gsLst>
                  <a:lin ang="5400000" scaled="0"/>
                </a:gra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Wingdings" panose="05000000000000000000" pitchFamily="2" charset="2"/>
              <a:buChar char="§"/>
              <a:defRPr lang="en-US" sz="1100" kern="1200" spc="0" baseline="0" dirty="0">
                <a:gradFill>
                  <a:gsLst>
                    <a:gs pos="0">
                      <a:schemeClr val="tx1"/>
                    </a:gs>
                    <a:gs pos="98000">
                      <a:schemeClr val="tx1"/>
                    </a:gs>
                  </a:gsLst>
                  <a:lin ang="5400000" scaled="0"/>
                </a:gra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55"/>
            <a:r>
              <a:rPr lang="en-US" sz="1200" dirty="0">
                <a:solidFill>
                  <a:schemeClr val="bg1">
                    <a:lumMod val="50000"/>
                  </a:schemeClr>
                </a:solidFill>
              </a:rPr>
              <a:t>We partner and share knowledge with over 170 solution providers at the front edge of technology and data</a:t>
            </a:r>
            <a:endParaRPr lang="en-US" dirty="0">
              <a:solidFill>
                <a:schemeClr val="accent2"/>
              </a:solidFill>
            </a:endParaRPr>
          </a:p>
        </p:txBody>
      </p:sp>
      <p:pic>
        <p:nvPicPr>
          <p:cNvPr id="9" name="Picture 8">
            <a:extLst>
              <a:ext uri="{FF2B5EF4-FFF2-40B4-BE49-F238E27FC236}">
                <a16:creationId xmlns:a16="http://schemas.microsoft.com/office/drawing/2014/main" xmlns="" id="{02E22FA6-B656-4766-ADF0-816EDB7D89E0}"/>
              </a:ext>
            </a:extLst>
          </p:cNvPr>
          <p:cNvPicPr>
            <a:picLocks noChangeAspect="1"/>
          </p:cNvPicPr>
          <p:nvPr/>
        </p:nvPicPr>
        <p:blipFill rotWithShape="1">
          <a:blip r:embed="rId3"/>
          <a:srcRect l="4502"/>
          <a:stretch/>
        </p:blipFill>
        <p:spPr>
          <a:xfrm>
            <a:off x="1271681" y="1171913"/>
            <a:ext cx="6164631" cy="3867844"/>
          </a:xfrm>
          <a:prstGeom prst="rect">
            <a:avLst/>
          </a:prstGeom>
        </p:spPr>
      </p:pic>
    </p:spTree>
    <p:extLst>
      <p:ext uri="{BB962C8B-B14F-4D97-AF65-F5344CB8AC3E}">
        <p14:creationId xmlns:p14="http://schemas.microsoft.com/office/powerpoint/2010/main" val="3143502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BB55906-090B-4D61-B6B6-8836752CAA45}"/>
              </a:ext>
            </a:extLst>
          </p:cNvPr>
          <p:cNvSpPr>
            <a:spLocks noGrp="1"/>
          </p:cNvSpPr>
          <p:nvPr>
            <p:ph type="title"/>
          </p:nvPr>
        </p:nvSpPr>
        <p:spPr>
          <a:xfrm>
            <a:off x="172938" y="2136323"/>
            <a:ext cx="5729841" cy="2312253"/>
          </a:xfrm>
        </p:spPr>
        <p:txBody>
          <a:bodyPr/>
          <a:lstStyle/>
          <a:p>
            <a:r>
              <a:rPr lang="en-US" sz="3600" dirty="0">
                <a:solidFill>
                  <a:schemeClr val="accent2"/>
                </a:solidFill>
                <a:cs typeface="Arial"/>
              </a:rPr>
              <a:t>Background</a:t>
            </a:r>
          </a:p>
        </p:txBody>
      </p:sp>
    </p:spTree>
    <p:extLst>
      <p:ext uri="{BB962C8B-B14F-4D97-AF65-F5344CB8AC3E}">
        <p14:creationId xmlns:p14="http://schemas.microsoft.com/office/powerpoint/2010/main" val="2007121308"/>
      </p:ext>
    </p:extLst>
  </p:cSld>
  <p:clrMapOvr>
    <a:masterClrMapping/>
  </p:clrMapOvr>
  <p:transition spd="slow">
    <p:push dir="u"/>
  </p:transition>
</p:sld>
</file>

<file path=ppt/theme/theme1.xml><?xml version="1.0" encoding="utf-8"?>
<a:theme xmlns:a="http://schemas.openxmlformats.org/drawingml/2006/main" name="Slalom 2017 Template and Toolkit">
  <a:themeElements>
    <a:clrScheme name="Custom 47">
      <a:dk1>
        <a:srgbClr val="1E1E1E"/>
      </a:dk1>
      <a:lt1>
        <a:srgbClr val="FFFFFF"/>
      </a:lt1>
      <a:dk2>
        <a:srgbClr val="868686"/>
      </a:dk2>
      <a:lt2>
        <a:srgbClr val="EDEDED"/>
      </a:lt2>
      <a:accent1>
        <a:srgbClr val="1E1E1E"/>
      </a:accent1>
      <a:accent2>
        <a:srgbClr val="0C62FB"/>
      </a:accent2>
      <a:accent3>
        <a:srgbClr val="1E1E1E"/>
      </a:accent3>
      <a:accent4>
        <a:srgbClr val="6E6E6E"/>
      </a:accent4>
      <a:accent5>
        <a:srgbClr val="9B9B9B"/>
      </a:accent5>
      <a:accent6>
        <a:srgbClr val="DBDBDB"/>
      </a:accent6>
      <a:hlink>
        <a:srgbClr val="0C62FB"/>
      </a:hlink>
      <a:folHlink>
        <a:srgbClr val="86868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lIns="91440" tIns="91440" rIns="91440" bIns="91440" rtlCol="0" anchor="ctr" anchorCtr="0"/>
      <a:lstStyle>
        <a:defPPr algn="ctr">
          <a:defRPr sz="1400" dirty="0" smtClean="0">
            <a:solidFill>
              <a:schemeClr val="bg1"/>
            </a:solidFill>
            <a:ea typeface="Segoe UI Black" panose="020B0A02040204020203" pitchFamily="34" charset="0"/>
            <a:cs typeface="Segoe UI Black" panose="020B0A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spcBef>
            <a:spcPts val="750"/>
          </a:spcBef>
          <a:buClr>
            <a:schemeClr val="accent2"/>
          </a:buClr>
          <a:buSzPct val="100000"/>
          <a:defRPr sz="1400" dirty="0" err="1" smtClean="0">
            <a:solidFill>
              <a:schemeClr val="accent4"/>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xmlns="" name="TALENT" id="{42DDE431-62AA-4CFE-9B81-CB19337157E0}" vid="{4B43CFC9-863A-4E99-B289-EA56B68882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13436EF4B1DD42B9EE77D1C6E7E1FC" ma:contentTypeVersion="4" ma:contentTypeDescription="Create a new document." ma:contentTypeScope="" ma:versionID="e45170044cd93132dd23c5a4856b98e1">
  <xsd:schema xmlns:xsd="http://www.w3.org/2001/XMLSchema" xmlns:xs="http://www.w3.org/2001/XMLSchema" xmlns:p="http://schemas.microsoft.com/office/2006/metadata/properties" xmlns:ns2="3d0353df-2401-401e-ab44-15ba48c3e227" targetNamespace="http://schemas.microsoft.com/office/2006/metadata/properties" ma:root="true" ma:fieldsID="ece7ee5cc87a161d357e5a69b2dda552" ns2:_="">
    <xsd:import namespace="3d0353df-2401-401e-ab44-15ba48c3e2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0353df-2401-401e-ab44-15ba48c3e2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74DEA9-D70C-4D76-8253-0021E052568A}">
  <ds:schemaRefs>
    <ds:schemaRef ds:uri="http://schemas.microsoft.com/sharepoint/v3/contenttype/forms"/>
  </ds:schemaRefs>
</ds:datastoreItem>
</file>

<file path=customXml/itemProps2.xml><?xml version="1.0" encoding="utf-8"?>
<ds:datastoreItem xmlns:ds="http://schemas.openxmlformats.org/officeDocument/2006/customXml" ds:itemID="{9AFE02CA-4B12-4DD9-9D67-2B058180AF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0353df-2401-401e-ab44-15ba48c3e2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51A2D2-DAB1-42F6-BF0C-260AF2394DD4}">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3d0353df-2401-401e-ab44-15ba48c3e22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TALENT</Template>
  <TotalTime>0</TotalTime>
  <Words>5434</Words>
  <Application>Microsoft Office PowerPoint</Application>
  <PresentationFormat>On-screen Show (16:9)</PresentationFormat>
  <Paragraphs>735</Paragraphs>
  <Slides>47</Slides>
  <Notes>36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Slalom 2017 Template and Toolkit</vt:lpstr>
      <vt:lpstr>Worksheet</vt:lpstr>
      <vt:lpstr>Autonomous Learning in Finance</vt:lpstr>
      <vt:lpstr>PowerPoint Presentation</vt:lpstr>
      <vt:lpstr>About Slalom </vt:lpstr>
      <vt:lpstr>Our Core Values    </vt:lpstr>
      <vt:lpstr>PowerPoint Presentation</vt:lpstr>
      <vt:lpstr>PowerPoint Presentation</vt:lpstr>
      <vt:lpstr>PowerPoint Presentation</vt:lpstr>
      <vt:lpstr>PowerPoint Presentation</vt:lpstr>
      <vt:lpstr>Background</vt:lpstr>
      <vt:lpstr>PowerPoint Presentation</vt:lpstr>
      <vt:lpstr>PowerPoint Presentation</vt:lpstr>
      <vt:lpstr>PowerPoint Presentation</vt:lpstr>
      <vt:lpstr>Machine Learning in Plain 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has Changed?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the Business Case &amp; Examples</vt:lpstr>
      <vt:lpstr>PowerPoint Presentation</vt:lpstr>
      <vt:lpstr>PowerPoint Presentation</vt:lpstr>
      <vt:lpstr>Proving Automation Frees Up People Time</vt:lpstr>
      <vt:lpstr>Multi-Touch Attribution Solution for Optimizing Marketing Spend at a Regional Bank </vt:lpstr>
      <vt:lpstr>PowerPoint Presentation</vt:lpstr>
      <vt:lpstr>Development of a Rogue Trading Detection System for a Tier 1 Investment Bank</vt:lpstr>
      <vt:lpstr>Developing Your Autonomous Learning Strategy</vt:lpstr>
      <vt:lpstr>PowerPoint Presentation</vt:lpstr>
      <vt:lpstr>PowerPoint Presentation</vt:lpstr>
      <vt:lpstr>PowerPoint Presentation</vt:lpstr>
      <vt:lpstr>Exercise: Identifying Opportunities for Machine Learning</vt:lpstr>
      <vt:lpstr>Getting Started with Your Own Proof of Concept</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People Analytics Discussion</dc:title>
  <dc:creator/>
  <cp:lastModifiedBy/>
  <cp:revision>2</cp:revision>
  <dcterms:created xsi:type="dcterms:W3CDTF">2016-02-04T17:41:01Z</dcterms:created>
  <dcterms:modified xsi:type="dcterms:W3CDTF">2019-05-21T15:46:02Z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0x010100F913436EF4B1DD42B9EE77D1C6E7E1FC</vt:lpwstr>
  </property>
  <property fmtid="{D5CDD505-2E9C-101B-9397-08002B2CF9AE}" pid="3" name="AuthorIds_UIVersion_3072">
    <vt:lpwstr>6</vt:lpwstr>
  </property>
</Properties>
</file>