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7"/>
    <p:sldMasterId id="2147483690" r:id="rId8"/>
    <p:sldMasterId id="2147483710" r:id="rId9"/>
  </p:sldMasterIdLst>
  <p:notesMasterIdLst>
    <p:notesMasterId r:id="rId38"/>
  </p:notesMasterIdLst>
  <p:handoutMasterIdLst>
    <p:handoutMasterId r:id="rId39"/>
  </p:handoutMasterIdLst>
  <p:sldIdLst>
    <p:sldId id="413" r:id="rId10"/>
    <p:sldId id="303" r:id="rId11"/>
    <p:sldId id="257" r:id="rId12"/>
    <p:sldId id="260" r:id="rId13"/>
    <p:sldId id="287" r:id="rId14"/>
    <p:sldId id="285" r:id="rId15"/>
    <p:sldId id="290" r:id="rId16"/>
    <p:sldId id="286" r:id="rId17"/>
    <p:sldId id="298" r:id="rId18"/>
    <p:sldId id="307" r:id="rId19"/>
    <p:sldId id="309" r:id="rId20"/>
    <p:sldId id="291" r:id="rId21"/>
    <p:sldId id="292" r:id="rId22"/>
    <p:sldId id="293" r:id="rId23"/>
    <p:sldId id="294" r:id="rId24"/>
    <p:sldId id="295" r:id="rId25"/>
    <p:sldId id="296" r:id="rId26"/>
    <p:sldId id="299" r:id="rId27"/>
    <p:sldId id="306" r:id="rId28"/>
    <p:sldId id="414" r:id="rId29"/>
    <p:sldId id="301" r:id="rId30"/>
    <p:sldId id="302" r:id="rId31"/>
    <p:sldId id="308" r:id="rId32"/>
    <p:sldId id="415" r:id="rId33"/>
    <p:sldId id="416" r:id="rId34"/>
    <p:sldId id="305" r:id="rId35"/>
    <p:sldId id="400" r:id="rId36"/>
    <p:sldId id="30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D6B"/>
    <a:srgbClr val="475363"/>
    <a:srgbClr val="495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0493" autoAdjust="0"/>
  </p:normalViewPr>
  <p:slideViewPr>
    <p:cSldViewPr snapToGrid="0">
      <p:cViewPr>
        <p:scale>
          <a:sx n="90" d="100"/>
          <a:sy n="90" d="100"/>
        </p:scale>
        <p:origin x="-966" y="-6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6" d="100"/>
          <a:sy n="86" d="100"/>
        </p:scale>
        <p:origin x="386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uai-win3\phmktg\Marketing\PH%20PRODUCTS\MONITOR\Treasury%20Management%20Monitor\2015\Production\Presentation\TMM_2015_Presentation_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ai-win3\phmktg\Marketing\PH%20PRODUCTS\MONITOR\Treasury%20Management%20Monitor\2015\Production\Presentation\TMM_2015_Presentation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Percentage, Desired Skills</a:t>
            </a:r>
          </a:p>
        </c:rich>
      </c:tx>
      <c:layout/>
      <c:overlay val="0"/>
    </c:title>
    <c:autoTitleDeleted val="0"/>
    <c:plotArea>
      <c:layout/>
      <c:barChart>
        <c:barDir val="col"/>
        <c:grouping val="clustered"/>
        <c:varyColors val="0"/>
        <c:ser>
          <c:idx val="0"/>
          <c:order val="0"/>
          <c:tx>
            <c:strRef>
              <c:f>Sheet1!$B$1</c:f>
              <c:strCache>
                <c:ptCount val="1"/>
                <c:pt idx="0">
                  <c:v>Percentage Desired</c:v>
                </c:pt>
              </c:strCache>
            </c:strRef>
          </c:tx>
          <c:invertIfNegative val="0"/>
          <c:cat>
            <c:strRef>
              <c:f>Sheet1!$A$2:$A$10</c:f>
              <c:strCache>
                <c:ptCount val="9"/>
                <c:pt idx="0">
                  <c:v>Quantification</c:v>
                </c:pt>
                <c:pt idx="1">
                  <c:v>Finance</c:v>
                </c:pt>
                <c:pt idx="2">
                  <c:v>Models/Projections</c:v>
                </c:pt>
                <c:pt idx="3">
                  <c:v>System/Application "Facility"</c:v>
                </c:pt>
                <c:pt idx="4">
                  <c:v>Business Process Analysis</c:v>
                </c:pt>
                <c:pt idx="5">
                  <c:v>Presentation Skills</c:v>
                </c:pt>
                <c:pt idx="6">
                  <c:v>Recommendations</c:v>
                </c:pt>
                <c:pt idx="7">
                  <c:v>Risk Management</c:v>
                </c:pt>
                <c:pt idx="8">
                  <c:v>Facilitation</c:v>
                </c:pt>
              </c:strCache>
            </c:strRef>
          </c:cat>
          <c:val>
            <c:numRef>
              <c:f>Sheet1!$B$2:$B$10</c:f>
              <c:numCache>
                <c:formatCode>0.0%</c:formatCode>
                <c:ptCount val="9"/>
                <c:pt idx="0">
                  <c:v>0.95599999999999996</c:v>
                </c:pt>
                <c:pt idx="1">
                  <c:v>0.87</c:v>
                </c:pt>
                <c:pt idx="2">
                  <c:v>0.86599999999999999</c:v>
                </c:pt>
                <c:pt idx="3">
                  <c:v>0.83299999999999996</c:v>
                </c:pt>
                <c:pt idx="4">
                  <c:v>0.82199999999999995</c:v>
                </c:pt>
                <c:pt idx="5">
                  <c:v>0.51500000000000001</c:v>
                </c:pt>
                <c:pt idx="6">
                  <c:v>0.45</c:v>
                </c:pt>
                <c:pt idx="7">
                  <c:v>0.316</c:v>
                </c:pt>
                <c:pt idx="8">
                  <c:v>0.188</c:v>
                </c:pt>
              </c:numCache>
            </c:numRef>
          </c:val>
          <c:extLst xmlns:c16r2="http://schemas.microsoft.com/office/drawing/2015/06/chart">
            <c:ext xmlns:c16="http://schemas.microsoft.com/office/drawing/2014/chart" uri="{C3380CC4-5D6E-409C-BE32-E72D297353CC}">
              <c16:uniqueId val="{00000000-B219-4805-AD6F-F4D54ECCD35C}"/>
            </c:ext>
          </c:extLst>
        </c:ser>
        <c:dLbls>
          <c:showLegendKey val="0"/>
          <c:showVal val="0"/>
          <c:showCatName val="0"/>
          <c:showSerName val="0"/>
          <c:showPercent val="0"/>
          <c:showBubbleSize val="0"/>
        </c:dLbls>
        <c:gapWidth val="150"/>
        <c:axId val="119599104"/>
        <c:axId val="119600640"/>
      </c:barChart>
      <c:catAx>
        <c:axId val="119599104"/>
        <c:scaling>
          <c:orientation val="minMax"/>
        </c:scaling>
        <c:delete val="0"/>
        <c:axPos val="b"/>
        <c:numFmt formatCode="General" sourceLinked="0"/>
        <c:majorTickMark val="out"/>
        <c:minorTickMark val="none"/>
        <c:tickLblPos val="nextTo"/>
        <c:txPr>
          <a:bodyPr/>
          <a:lstStyle/>
          <a:p>
            <a:pPr>
              <a:defRPr sz="1200" b="1" i="0" baseline="0"/>
            </a:pPr>
            <a:endParaRPr lang="en-US"/>
          </a:p>
        </c:txPr>
        <c:crossAx val="119600640"/>
        <c:crosses val="autoZero"/>
        <c:auto val="1"/>
        <c:lblAlgn val="ctr"/>
        <c:lblOffset val="100"/>
        <c:noMultiLvlLbl val="0"/>
      </c:catAx>
      <c:valAx>
        <c:axId val="119600640"/>
        <c:scaling>
          <c:orientation val="minMax"/>
          <c:max val="1"/>
        </c:scaling>
        <c:delete val="0"/>
        <c:axPos val="l"/>
        <c:majorGridlines/>
        <c:numFmt formatCode="0.0%" sourceLinked="1"/>
        <c:majorTickMark val="out"/>
        <c:minorTickMark val="none"/>
        <c:tickLblPos val="nextTo"/>
        <c:txPr>
          <a:bodyPr/>
          <a:lstStyle/>
          <a:p>
            <a:pPr>
              <a:defRPr sz="1500" b="1" i="0" baseline="0"/>
            </a:pPr>
            <a:endParaRPr lang="en-US"/>
          </a:p>
        </c:txPr>
        <c:crossAx val="11959910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Percentage, Desired Areas for Analysis</a:t>
            </a:r>
          </a:p>
        </c:rich>
      </c:tx>
      <c:overlay val="0"/>
    </c:title>
    <c:autoTitleDeleted val="0"/>
    <c:plotArea>
      <c:layout/>
      <c:barChart>
        <c:barDir val="col"/>
        <c:grouping val="clustered"/>
        <c:varyColors val="0"/>
        <c:ser>
          <c:idx val="0"/>
          <c:order val="0"/>
          <c:tx>
            <c:strRef>
              <c:f>Sheet1!$B$1</c:f>
              <c:strCache>
                <c:ptCount val="1"/>
                <c:pt idx="0">
                  <c:v>Percentage Desired</c:v>
                </c:pt>
              </c:strCache>
            </c:strRef>
          </c:tx>
          <c:invertIfNegative val="0"/>
          <c:cat>
            <c:strRef>
              <c:f>Sheet1!$A$2:$A$8</c:f>
              <c:strCache>
                <c:ptCount val="7"/>
                <c:pt idx="0">
                  <c:v>Cash Forecasting</c:v>
                </c:pt>
                <c:pt idx="1">
                  <c:v>Unit Costing/Bank Pricing</c:v>
                </c:pt>
                <c:pt idx="2">
                  <c:v>Statutory Financials Modeling</c:v>
                </c:pt>
                <c:pt idx="3">
                  <c:v>Sales "Actuals"</c:v>
                </c:pt>
                <c:pt idx="4">
                  <c:v>AR/AP Activities</c:v>
                </c:pt>
                <c:pt idx="5">
                  <c:v>Working Capital</c:v>
                </c:pt>
                <c:pt idx="6">
                  <c:v>Risk Management</c:v>
                </c:pt>
              </c:strCache>
            </c:strRef>
          </c:cat>
          <c:val>
            <c:numRef>
              <c:f>Sheet1!$B$2:$B$8</c:f>
              <c:numCache>
                <c:formatCode>0.0%</c:formatCode>
                <c:ptCount val="7"/>
                <c:pt idx="0">
                  <c:v>0.95599999999999996</c:v>
                </c:pt>
                <c:pt idx="1">
                  <c:v>0.87</c:v>
                </c:pt>
                <c:pt idx="2">
                  <c:v>0.86599999999999999</c:v>
                </c:pt>
                <c:pt idx="3">
                  <c:v>0.83299999999999996</c:v>
                </c:pt>
                <c:pt idx="4">
                  <c:v>0.51500000000000001</c:v>
                </c:pt>
                <c:pt idx="5">
                  <c:v>0.45</c:v>
                </c:pt>
                <c:pt idx="6">
                  <c:v>0.316</c:v>
                </c:pt>
              </c:numCache>
            </c:numRef>
          </c:val>
          <c:extLst xmlns:c16r2="http://schemas.microsoft.com/office/drawing/2015/06/chart">
            <c:ext xmlns:c16="http://schemas.microsoft.com/office/drawing/2014/chart" uri="{C3380CC4-5D6E-409C-BE32-E72D297353CC}">
              <c16:uniqueId val="{00000000-E531-4E85-8DBD-76FEE6E2131B}"/>
            </c:ext>
          </c:extLst>
        </c:ser>
        <c:dLbls>
          <c:showLegendKey val="0"/>
          <c:showVal val="0"/>
          <c:showCatName val="0"/>
          <c:showSerName val="0"/>
          <c:showPercent val="0"/>
          <c:showBubbleSize val="0"/>
        </c:dLbls>
        <c:gapWidth val="150"/>
        <c:axId val="133709184"/>
        <c:axId val="133747840"/>
      </c:barChart>
      <c:catAx>
        <c:axId val="133709184"/>
        <c:scaling>
          <c:orientation val="minMax"/>
        </c:scaling>
        <c:delete val="0"/>
        <c:axPos val="b"/>
        <c:numFmt formatCode="General" sourceLinked="0"/>
        <c:majorTickMark val="out"/>
        <c:minorTickMark val="none"/>
        <c:tickLblPos val="nextTo"/>
        <c:txPr>
          <a:bodyPr/>
          <a:lstStyle/>
          <a:p>
            <a:pPr>
              <a:defRPr sz="1200" b="1" i="0" baseline="0"/>
            </a:pPr>
            <a:endParaRPr lang="en-US"/>
          </a:p>
        </c:txPr>
        <c:crossAx val="133747840"/>
        <c:crosses val="autoZero"/>
        <c:auto val="1"/>
        <c:lblAlgn val="ctr"/>
        <c:lblOffset val="100"/>
        <c:noMultiLvlLbl val="0"/>
      </c:catAx>
      <c:valAx>
        <c:axId val="133747840"/>
        <c:scaling>
          <c:orientation val="minMax"/>
          <c:max val="1"/>
        </c:scaling>
        <c:delete val="0"/>
        <c:axPos val="l"/>
        <c:majorGridlines/>
        <c:numFmt formatCode="0.0%" sourceLinked="1"/>
        <c:majorTickMark val="out"/>
        <c:minorTickMark val="none"/>
        <c:tickLblPos val="nextTo"/>
        <c:txPr>
          <a:bodyPr/>
          <a:lstStyle/>
          <a:p>
            <a:pPr>
              <a:defRPr sz="1500" b="1" i="0" baseline="0"/>
            </a:pPr>
            <a:endParaRPr lang="en-US"/>
          </a:p>
        </c:txPr>
        <c:crossAx val="13370918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sz="1800" b="0" dirty="0">
                <a:solidFill>
                  <a:schemeClr val="accent1">
                    <a:lumMod val="75000"/>
                  </a:schemeClr>
                </a:solidFill>
              </a:rPr>
              <a:t>2017</a:t>
            </a:r>
          </a:p>
        </c:rich>
      </c:tx>
      <c:layout>
        <c:manualLayout>
          <c:xMode val="edge"/>
          <c:yMode val="edge"/>
          <c:x val="0.4465277777777778"/>
          <c:y val="1.3888888888888888E-2"/>
        </c:manualLayout>
      </c:layout>
      <c:overlay val="0"/>
    </c:title>
    <c:autoTitleDeleted val="0"/>
    <c:plotArea>
      <c:layout/>
      <c:pieChart>
        <c:varyColors val="1"/>
        <c:ser>
          <c:idx val="0"/>
          <c:order val="0"/>
          <c:tx>
            <c:strRef>
              <c:f>'Payment Transactions '!$C$26</c:f>
              <c:strCache>
                <c:ptCount val="1"/>
                <c:pt idx="0">
                  <c:v>2015</c:v>
                </c:pt>
              </c:strCache>
            </c:strRef>
          </c:tx>
          <c:dPt>
            <c:idx val="0"/>
            <c:bubble3D val="0"/>
            <c:extLst xmlns:c16r2="http://schemas.microsoft.com/office/drawing/2015/06/chart">
              <c:ext xmlns:c16="http://schemas.microsoft.com/office/drawing/2014/chart" uri="{C3380CC4-5D6E-409C-BE32-E72D297353CC}">
                <c16:uniqueId val="{00000000-F466-4360-828B-7BF4F5B442F4}"/>
              </c:ext>
            </c:extLst>
          </c:dPt>
          <c:dPt>
            <c:idx val="1"/>
            <c:bubble3D val="0"/>
            <c:extLst xmlns:c16r2="http://schemas.microsoft.com/office/drawing/2015/06/chart">
              <c:ext xmlns:c16="http://schemas.microsoft.com/office/drawing/2014/chart" uri="{C3380CC4-5D6E-409C-BE32-E72D297353CC}">
                <c16:uniqueId val="{00000001-F466-4360-828B-7BF4F5B442F4}"/>
              </c:ext>
            </c:extLst>
          </c:dPt>
          <c:dPt>
            <c:idx val="2"/>
            <c:bubble3D val="0"/>
            <c:extLst xmlns:c16r2="http://schemas.microsoft.com/office/drawing/2015/06/chart">
              <c:ext xmlns:c16="http://schemas.microsoft.com/office/drawing/2014/chart" uri="{C3380CC4-5D6E-409C-BE32-E72D297353CC}">
                <c16:uniqueId val="{00000002-F466-4360-828B-7BF4F5B442F4}"/>
              </c:ext>
            </c:extLst>
          </c:dPt>
          <c:dPt>
            <c:idx val="3"/>
            <c:bubble3D val="0"/>
            <c:extLst xmlns:c16r2="http://schemas.microsoft.com/office/drawing/2015/06/chart">
              <c:ext xmlns:c16="http://schemas.microsoft.com/office/drawing/2014/chart" uri="{C3380CC4-5D6E-409C-BE32-E72D297353CC}">
                <c16:uniqueId val="{00000003-F466-4360-828B-7BF4F5B442F4}"/>
              </c:ext>
            </c:extLst>
          </c:dPt>
          <c:dPt>
            <c:idx val="4"/>
            <c:bubble3D val="0"/>
            <c:extLst xmlns:c16r2="http://schemas.microsoft.com/office/drawing/2015/06/chart">
              <c:ext xmlns:c16="http://schemas.microsoft.com/office/drawing/2014/chart" uri="{C3380CC4-5D6E-409C-BE32-E72D297353CC}">
                <c16:uniqueId val="{00000004-F466-4360-828B-7BF4F5B442F4}"/>
              </c:ext>
            </c:extLst>
          </c:dPt>
          <c:dLbls>
            <c:dLbl>
              <c:idx val="0"/>
              <c:layout>
                <c:manualLayout>
                  <c:x val="0.13541666666666663"/>
                  <c:y val="-0.16666666666666666"/>
                </c:manualLayout>
              </c:layout>
              <c:spPr/>
              <c:txPr>
                <a:bodyPr/>
                <a:lstStyle/>
                <a:p>
                  <a:pPr>
                    <a:defRPr sz="1050">
                      <a:solidFill>
                        <a:schemeClr val="bg2"/>
                      </a:solidFill>
                    </a:defRPr>
                  </a:pPr>
                  <a:endParaRPr lang="en-US"/>
                </a:p>
              </c:txPr>
              <c:dLblPos val="bestFi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466-4360-828B-7BF4F5B442F4}"/>
                </c:ext>
              </c:extLst>
            </c:dLbl>
            <c:dLbl>
              <c:idx val="1"/>
              <c:layout>
                <c:manualLayout>
                  <c:x val="-9.375E-2"/>
                  <c:y val="0.17129629629629631"/>
                </c:manualLayout>
              </c:layout>
              <c:spPr/>
              <c:txPr>
                <a:bodyPr/>
                <a:lstStyle/>
                <a:p>
                  <a:pPr>
                    <a:defRPr sz="1050">
                      <a:solidFill>
                        <a:schemeClr val="bg2"/>
                      </a:solidFill>
                    </a:defRPr>
                  </a:pPr>
                  <a:endParaRPr lang="en-US"/>
                </a:p>
              </c:txPr>
              <c:dLblPos val="bestFi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466-4360-828B-7BF4F5B442F4}"/>
                </c:ext>
              </c:extLst>
            </c:dLbl>
            <c:dLbl>
              <c:idx val="2"/>
              <c:layout>
                <c:manualLayout>
                  <c:x val="-2.7778461286089239E-3"/>
                  <c:y val="-2.7777777777777776E-2"/>
                </c:manualLayout>
              </c:layout>
              <c:dLblPos val="bestFi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466-4360-828B-7BF4F5B442F4}"/>
                </c:ext>
              </c:extLst>
            </c:dLbl>
            <c:dLbl>
              <c:idx val="3"/>
              <c:layout>
                <c:manualLayout>
                  <c:x val="7.9861794619422565E-3"/>
                  <c:y val="-2.7777777777777776E-2"/>
                </c:manualLayout>
              </c:layout>
              <c:tx>
                <c:rich>
                  <a:bodyPr/>
                  <a:lstStyle/>
                  <a:p>
                    <a:r>
                      <a:rPr lang="en-US" sz="1050" dirty="0"/>
                      <a:t>Credit/Debit card
7.5%</a:t>
                    </a:r>
                    <a:endParaRPr lang="en-US" dirty="0"/>
                  </a:p>
                </c:rich>
              </c:tx>
              <c:dLblPos val="bestFi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466-4360-828B-7BF4F5B442F4}"/>
                </c:ext>
              </c:extLst>
            </c:dLbl>
            <c:dLbl>
              <c:idx val="4"/>
              <c:layout>
                <c:manualLayout>
                  <c:x val="4.5136154855643044E-3"/>
                  <c:y val="7.8703703703703706E-2"/>
                </c:manualLayout>
              </c:layout>
              <c:dLblPos val="bestFi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466-4360-828B-7BF4F5B442F4}"/>
                </c:ext>
              </c:extLst>
            </c:dLbl>
            <c:spPr>
              <a:noFill/>
              <a:ln>
                <a:noFill/>
              </a:ln>
              <a:effectLst/>
            </c:spPr>
            <c:txPr>
              <a:bodyPr/>
              <a:lstStyle/>
              <a:p>
                <a:pPr>
                  <a:defRPr sz="1050"/>
                </a:pPr>
                <a:endParaRPr lang="en-US"/>
              </a:p>
            </c:txPr>
            <c:dLblPos val="outEnd"/>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'Payment Transactions '!$A$27:$B$31</c:f>
              <c:strCache>
                <c:ptCount val="5"/>
                <c:pt idx="0">
                  <c:v>Check</c:v>
                </c:pt>
                <c:pt idx="1">
                  <c:v>ACH</c:v>
                </c:pt>
                <c:pt idx="2">
                  <c:v>Wire transfer</c:v>
                </c:pt>
                <c:pt idx="3">
                  <c:v>Credit/debit card</c:v>
                </c:pt>
                <c:pt idx="4">
                  <c:v>Other</c:v>
                </c:pt>
              </c:strCache>
            </c:strRef>
          </c:cat>
          <c:val>
            <c:numRef>
              <c:f>'Payment Transactions '!$C$27:$C$31</c:f>
              <c:numCache>
                <c:formatCode>0.0%</c:formatCode>
                <c:ptCount val="5"/>
                <c:pt idx="0">
                  <c:v>0.65329999999999999</c:v>
                </c:pt>
                <c:pt idx="1">
                  <c:v>0.1948</c:v>
                </c:pt>
                <c:pt idx="2">
                  <c:v>7.0900000000000005E-2</c:v>
                </c:pt>
                <c:pt idx="3">
                  <c:v>7.51E-2</c:v>
                </c:pt>
                <c:pt idx="4">
                  <c:v>6.0000000000000001E-3</c:v>
                </c:pt>
              </c:numCache>
            </c:numRef>
          </c:val>
          <c:extLst xmlns:c16r2="http://schemas.microsoft.com/office/drawing/2015/06/chart">
            <c:ext xmlns:c16="http://schemas.microsoft.com/office/drawing/2014/chart" uri="{C3380CC4-5D6E-409C-BE32-E72D297353CC}">
              <c16:uniqueId val="{00000005-F466-4360-828B-7BF4F5B442F4}"/>
            </c:ext>
          </c:extLst>
        </c:ser>
        <c:dLbls>
          <c:showLegendKey val="0"/>
          <c:showVal val="0"/>
          <c:showCatName val="0"/>
          <c:showSerName val="0"/>
          <c:showPercent val="0"/>
          <c:showBubbleSize val="0"/>
          <c:showLeaderLines val="0"/>
        </c:dLbls>
        <c:firstSliceAng val="126"/>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sz="1800" b="0" dirty="0">
                <a:solidFill>
                  <a:schemeClr val="accent1">
                    <a:lumMod val="75000"/>
                  </a:schemeClr>
                </a:solidFill>
              </a:rPr>
              <a:t>2014</a:t>
            </a:r>
          </a:p>
        </c:rich>
      </c:tx>
      <c:layout>
        <c:manualLayout>
          <c:xMode val="edge"/>
          <c:yMode val="edge"/>
          <c:x val="0.4465277777777778"/>
          <c:y val="1.3888888888888888E-2"/>
        </c:manualLayout>
      </c:layout>
      <c:overlay val="0"/>
    </c:title>
    <c:autoTitleDeleted val="0"/>
    <c:plotArea>
      <c:layout/>
      <c:pieChart>
        <c:varyColors val="1"/>
        <c:ser>
          <c:idx val="0"/>
          <c:order val="0"/>
          <c:tx>
            <c:strRef>
              <c:f>'Payment Transactions '!$D$26</c:f>
              <c:strCache>
                <c:ptCount val="1"/>
                <c:pt idx="0">
                  <c:v>2014</c:v>
                </c:pt>
              </c:strCache>
            </c:strRef>
          </c:tx>
          <c:dPt>
            <c:idx val="0"/>
            <c:bubble3D val="0"/>
            <c:extLst xmlns:c16r2="http://schemas.microsoft.com/office/drawing/2015/06/chart">
              <c:ext xmlns:c16="http://schemas.microsoft.com/office/drawing/2014/chart" uri="{C3380CC4-5D6E-409C-BE32-E72D297353CC}">
                <c16:uniqueId val="{00000000-FAFF-4FD1-BF46-81059E99D194}"/>
              </c:ext>
            </c:extLst>
          </c:dPt>
          <c:dPt>
            <c:idx val="1"/>
            <c:bubble3D val="0"/>
            <c:extLst xmlns:c16r2="http://schemas.microsoft.com/office/drawing/2015/06/chart">
              <c:ext xmlns:c16="http://schemas.microsoft.com/office/drawing/2014/chart" uri="{C3380CC4-5D6E-409C-BE32-E72D297353CC}">
                <c16:uniqueId val="{00000001-FAFF-4FD1-BF46-81059E99D194}"/>
              </c:ext>
            </c:extLst>
          </c:dPt>
          <c:dPt>
            <c:idx val="2"/>
            <c:bubble3D val="0"/>
            <c:extLst xmlns:c16r2="http://schemas.microsoft.com/office/drawing/2015/06/chart">
              <c:ext xmlns:c16="http://schemas.microsoft.com/office/drawing/2014/chart" uri="{C3380CC4-5D6E-409C-BE32-E72D297353CC}">
                <c16:uniqueId val="{00000002-FAFF-4FD1-BF46-81059E99D194}"/>
              </c:ext>
            </c:extLst>
          </c:dPt>
          <c:dPt>
            <c:idx val="3"/>
            <c:bubble3D val="0"/>
            <c:extLst xmlns:c16r2="http://schemas.microsoft.com/office/drawing/2015/06/chart">
              <c:ext xmlns:c16="http://schemas.microsoft.com/office/drawing/2014/chart" uri="{C3380CC4-5D6E-409C-BE32-E72D297353CC}">
                <c16:uniqueId val="{00000003-FAFF-4FD1-BF46-81059E99D194}"/>
              </c:ext>
            </c:extLst>
          </c:dPt>
          <c:dPt>
            <c:idx val="4"/>
            <c:bubble3D val="0"/>
            <c:extLst xmlns:c16r2="http://schemas.microsoft.com/office/drawing/2015/06/chart">
              <c:ext xmlns:c16="http://schemas.microsoft.com/office/drawing/2014/chart" uri="{C3380CC4-5D6E-409C-BE32-E72D297353CC}">
                <c16:uniqueId val="{00000004-FAFF-4FD1-BF46-81059E99D194}"/>
              </c:ext>
            </c:extLst>
          </c:dPt>
          <c:dLbls>
            <c:dLbl>
              <c:idx val="0"/>
              <c:layout>
                <c:manualLayout>
                  <c:x val="0.13020833333333337"/>
                  <c:y val="-0.18505873767030986"/>
                </c:manualLayout>
              </c:layout>
              <c:spPr/>
              <c:txPr>
                <a:bodyPr/>
                <a:lstStyle/>
                <a:p>
                  <a:pPr>
                    <a:defRPr sz="1050">
                      <a:solidFill>
                        <a:schemeClr val="bg2"/>
                      </a:solidFill>
                    </a:defRPr>
                  </a:pPr>
                  <a:endParaRPr lang="en-US"/>
                </a:p>
              </c:txPr>
              <c:dLblPos val="bestFi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AFF-4FD1-BF46-81059E99D194}"/>
                </c:ext>
              </c:extLst>
            </c:dLbl>
            <c:dLbl>
              <c:idx val="1"/>
              <c:layout>
                <c:manualLayout>
                  <c:x val="-8.3333333333333329E-2"/>
                  <c:y val="0.14351851851851849"/>
                </c:manualLayout>
              </c:layout>
              <c:spPr/>
              <c:txPr>
                <a:bodyPr/>
                <a:lstStyle/>
                <a:p>
                  <a:pPr>
                    <a:defRPr sz="1050">
                      <a:solidFill>
                        <a:schemeClr val="bg2"/>
                      </a:solidFill>
                    </a:defRPr>
                  </a:pPr>
                  <a:endParaRPr lang="en-US"/>
                </a:p>
              </c:txPr>
              <c:dLblPos val="bestFi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AFF-4FD1-BF46-81059E99D194}"/>
                </c:ext>
              </c:extLst>
            </c:dLbl>
            <c:dLbl>
              <c:idx val="2"/>
              <c:layout>
                <c:manualLayout>
                  <c:x val="-5.382012795275495E-3"/>
                  <c:y val="-1.8518518518518517E-2"/>
                </c:manualLayout>
              </c:layout>
              <c:dLblPos val="bestFi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AFF-4FD1-BF46-81059E99D194}"/>
                </c:ext>
              </c:extLst>
            </c:dLbl>
            <c:dLbl>
              <c:idx val="3"/>
              <c:layout>
                <c:manualLayout>
                  <c:x val="2.7777777777777779E-3"/>
                  <c:y val="-2.7777777777777776E-2"/>
                </c:manualLayout>
              </c:layout>
              <c:tx>
                <c:rich>
                  <a:bodyPr/>
                  <a:lstStyle/>
                  <a:p>
                    <a:r>
                      <a:rPr lang="en-US" sz="1050" dirty="0"/>
                      <a:t>Credit/Debit card
6.2%</a:t>
                    </a:r>
                    <a:endParaRPr lang="en-US" dirty="0"/>
                  </a:p>
                </c:rich>
              </c:tx>
              <c:dLblPos val="bestFi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AFF-4FD1-BF46-81059E99D194}"/>
                </c:ext>
              </c:extLst>
            </c:dLbl>
            <c:dLbl>
              <c:idx val="4"/>
              <c:layout>
                <c:manualLayout>
                  <c:x val="-6.945127952755906E-4"/>
                  <c:y val="5.5555555555555552E-2"/>
                </c:manualLayout>
              </c:layout>
              <c:dLblPos val="bestFi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AFF-4FD1-BF46-81059E99D194}"/>
                </c:ext>
              </c:extLst>
            </c:dLbl>
            <c:spPr>
              <a:noFill/>
              <a:ln>
                <a:noFill/>
              </a:ln>
              <a:effectLst/>
            </c:spPr>
            <c:txPr>
              <a:bodyPr/>
              <a:lstStyle/>
              <a:p>
                <a:pPr>
                  <a:defRPr sz="1050"/>
                </a:pPr>
                <a:endParaRPr lang="en-US"/>
              </a:p>
            </c:txPr>
            <c:dLblPos val="outEnd"/>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'Payment Transactions '!$A$27:$B$31</c:f>
              <c:strCache>
                <c:ptCount val="5"/>
                <c:pt idx="0">
                  <c:v>Check</c:v>
                </c:pt>
                <c:pt idx="1">
                  <c:v>ACH</c:v>
                </c:pt>
                <c:pt idx="2">
                  <c:v>Wire transfer</c:v>
                </c:pt>
                <c:pt idx="3">
                  <c:v>Credit/debit card</c:v>
                </c:pt>
                <c:pt idx="4">
                  <c:v>Other</c:v>
                </c:pt>
              </c:strCache>
            </c:strRef>
          </c:cat>
          <c:val>
            <c:numRef>
              <c:f>'Payment Transactions '!$D$27:$D$31</c:f>
              <c:numCache>
                <c:formatCode>0.0%</c:formatCode>
                <c:ptCount val="5"/>
                <c:pt idx="0">
                  <c:v>0.65500000000000003</c:v>
                </c:pt>
                <c:pt idx="1">
                  <c:v>0.19600000000000001</c:v>
                </c:pt>
                <c:pt idx="2">
                  <c:v>8.1000000000000003E-2</c:v>
                </c:pt>
                <c:pt idx="3">
                  <c:v>6.2E-2</c:v>
                </c:pt>
                <c:pt idx="4">
                  <c:v>6.0000000000000001E-3</c:v>
                </c:pt>
              </c:numCache>
            </c:numRef>
          </c:val>
          <c:extLst xmlns:c16r2="http://schemas.microsoft.com/office/drawing/2015/06/chart">
            <c:ext xmlns:c16="http://schemas.microsoft.com/office/drawing/2014/chart" uri="{C3380CC4-5D6E-409C-BE32-E72D297353CC}">
              <c16:uniqueId val="{00000005-FAFF-4FD1-BF46-81059E99D194}"/>
            </c:ext>
          </c:extLst>
        </c:ser>
        <c:dLbls>
          <c:showLegendKey val="0"/>
          <c:showVal val="0"/>
          <c:showCatName val="0"/>
          <c:showSerName val="0"/>
          <c:showPercent val="0"/>
          <c:showBubbleSize val="0"/>
          <c:showLeaderLines val="0"/>
        </c:dLbls>
        <c:firstSliceAng val="126"/>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54FCE7-D40A-4D1A-A05A-CF2D127E4096}" type="slidenum">
              <a:rPr lang="en-US" smtClean="0"/>
              <a:pPr/>
              <a:t>‹#›</a:t>
            </a:fld>
            <a:endParaRPr lang="en-US" dirty="0"/>
          </a:p>
        </p:txBody>
      </p:sp>
    </p:spTree>
    <p:extLst>
      <p:ext uri="{BB962C8B-B14F-4D97-AF65-F5344CB8AC3E}">
        <p14:creationId xmlns:p14="http://schemas.microsoft.com/office/powerpoint/2010/main" val="403633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2D0F5-9B2A-4C94-9083-C1FE2347079A}" type="datetimeFigureOut">
              <a:rPr lang="en-US" smtClean="0"/>
              <a:pPr/>
              <a:t>5/21/2019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C878A-3983-4631-A1A0-D611D0E1F4FA}" type="slidenum">
              <a:rPr lang="en-US" smtClean="0"/>
              <a:pPr/>
              <a:t>‹#›</a:t>
            </a:fld>
            <a:endParaRPr lang="en-US" dirty="0"/>
          </a:p>
        </p:txBody>
      </p:sp>
    </p:spTree>
    <p:extLst>
      <p:ext uri="{BB962C8B-B14F-4D97-AF65-F5344CB8AC3E}">
        <p14:creationId xmlns:p14="http://schemas.microsoft.com/office/powerpoint/2010/main" val="65827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xmlns="" id="{B5CC49CB-EA5F-45C9-99B7-FAF991D5026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Tahoma" panose="020B0604030504040204" pitchFamily="34" charset="0"/>
              </a:defRPr>
            </a:lvl1pPr>
            <a:lvl2pPr marL="742950" indent="-285750">
              <a:spcBef>
                <a:spcPct val="30000"/>
              </a:spcBef>
              <a:defRPr sz="1000">
                <a:solidFill>
                  <a:schemeClr val="tx1"/>
                </a:solidFill>
                <a:latin typeface="Tahoma" panose="020B0604030504040204" pitchFamily="34" charset="0"/>
              </a:defRPr>
            </a:lvl2pPr>
            <a:lvl3pPr marL="1143000" indent="-228600">
              <a:spcBef>
                <a:spcPct val="30000"/>
              </a:spcBef>
              <a:defRPr sz="1000">
                <a:solidFill>
                  <a:schemeClr val="tx1"/>
                </a:solidFill>
                <a:latin typeface="Tahoma" panose="020B0604030504040204" pitchFamily="34" charset="0"/>
              </a:defRPr>
            </a:lvl3pPr>
            <a:lvl4pPr marL="1600200" indent="-228600">
              <a:spcBef>
                <a:spcPct val="30000"/>
              </a:spcBef>
              <a:defRPr sz="1000">
                <a:solidFill>
                  <a:schemeClr val="tx1"/>
                </a:solidFill>
                <a:latin typeface="Tahoma" panose="020B0604030504040204" pitchFamily="34" charset="0"/>
              </a:defRPr>
            </a:lvl4pPr>
            <a:lvl5pPr marL="2057400" indent="-228600">
              <a:spcBef>
                <a:spcPct val="30000"/>
              </a:spcBef>
              <a:defRPr sz="1000">
                <a:solidFill>
                  <a:schemeClr val="tx1"/>
                </a:solidFill>
                <a:latin typeface="Tahoma" panose="020B0604030504040204" pitchFamily="34" charset="0"/>
              </a:defRPr>
            </a:lvl5pPr>
            <a:lvl6pPr marL="2514600" indent="-228600" eaLnBrk="0" fontAlgn="base" hangingPunct="0">
              <a:spcBef>
                <a:spcPct val="30000"/>
              </a:spcBef>
              <a:spcAft>
                <a:spcPct val="0"/>
              </a:spcAft>
              <a:defRPr sz="1000">
                <a:solidFill>
                  <a:schemeClr val="tx1"/>
                </a:solidFill>
                <a:latin typeface="Tahoma" panose="020B0604030504040204" pitchFamily="34" charset="0"/>
              </a:defRPr>
            </a:lvl6pPr>
            <a:lvl7pPr marL="2971800" indent="-228600" eaLnBrk="0" fontAlgn="base" hangingPunct="0">
              <a:spcBef>
                <a:spcPct val="30000"/>
              </a:spcBef>
              <a:spcAft>
                <a:spcPct val="0"/>
              </a:spcAft>
              <a:defRPr sz="1000">
                <a:solidFill>
                  <a:schemeClr val="tx1"/>
                </a:solidFill>
                <a:latin typeface="Tahoma" panose="020B0604030504040204" pitchFamily="34" charset="0"/>
              </a:defRPr>
            </a:lvl7pPr>
            <a:lvl8pPr marL="3429000" indent="-228600" eaLnBrk="0" fontAlgn="base" hangingPunct="0">
              <a:spcBef>
                <a:spcPct val="30000"/>
              </a:spcBef>
              <a:spcAft>
                <a:spcPct val="0"/>
              </a:spcAft>
              <a:defRPr sz="1000">
                <a:solidFill>
                  <a:schemeClr val="tx1"/>
                </a:solidFill>
                <a:latin typeface="Tahoma" panose="020B0604030504040204" pitchFamily="34" charset="0"/>
              </a:defRPr>
            </a:lvl8pPr>
            <a:lvl9pPr marL="3886200" indent="-228600" eaLnBrk="0" fontAlgn="base" hangingPunct="0">
              <a:spcBef>
                <a:spcPct val="30000"/>
              </a:spcBef>
              <a:spcAft>
                <a:spcPct val="0"/>
              </a:spcAft>
              <a:defRPr sz="1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7D1939-4497-4175-97C5-1540CEDAA9FD}" type="datetime5">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21-May-19</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147" name="Rectangle 2">
            <a:extLst>
              <a:ext uri="{FF2B5EF4-FFF2-40B4-BE49-F238E27FC236}">
                <a16:creationId xmlns:a16="http://schemas.microsoft.com/office/drawing/2014/main" xmlns="" id="{7438B0CA-27C1-4EBF-828A-0195AACC08B4}"/>
              </a:ext>
            </a:extLst>
          </p:cNvPr>
          <p:cNvSpPr>
            <a:spLocks noGrp="1" noRot="1" noChangeAspect="1" noChangeArrowheads="1" noTextEdit="1"/>
          </p:cNvSpPr>
          <p:nvPr>
            <p:ph type="sldImg"/>
          </p:nvPr>
        </p:nvSpPr>
        <p:spPr>
          <a:xfrm>
            <a:off x="1150938" y="692150"/>
            <a:ext cx="4556125" cy="3416300"/>
          </a:xfrm>
          <a:ln/>
        </p:spPr>
      </p:sp>
      <p:sp>
        <p:nvSpPr>
          <p:cNvPr id="6148" name="Rectangle 3">
            <a:extLst>
              <a:ext uri="{FF2B5EF4-FFF2-40B4-BE49-F238E27FC236}">
                <a16:creationId xmlns:a16="http://schemas.microsoft.com/office/drawing/2014/main" xmlns="" id="{1F6F871D-81DE-48F3-86AE-CF225EEA4A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031EA-90C7-4507-885E-0A53009C5323}" type="slidenum">
              <a:rPr lang="en-US" smtClean="0"/>
              <a:t>21</a:t>
            </a:fld>
            <a:endParaRPr lang="en-US" dirty="0"/>
          </a:p>
        </p:txBody>
      </p:sp>
    </p:spTree>
    <p:extLst>
      <p:ext uri="{BB962C8B-B14F-4D97-AF65-F5344CB8AC3E}">
        <p14:creationId xmlns:p14="http://schemas.microsoft.com/office/powerpoint/2010/main" val="486961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67C8D5-EF97-47DD-AC71-F34F8258E9EA}"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defTabSz="911482" eaLnBrk="0" hangingPunct="0">
              <a:spcBef>
                <a:spcPct val="30000"/>
              </a:spcBef>
              <a:defRPr sz="1100">
                <a:solidFill>
                  <a:schemeClr val="tx1"/>
                </a:solidFill>
                <a:latin typeface="Times New Roman" pitchFamily="18" charset="0"/>
              </a:defRPr>
            </a:lvl1pPr>
            <a:lvl2pPr marL="729785" indent="-280803" defTabSz="911482" eaLnBrk="0" hangingPunct="0">
              <a:spcBef>
                <a:spcPct val="30000"/>
              </a:spcBef>
              <a:defRPr sz="1100">
                <a:solidFill>
                  <a:schemeClr val="tx1"/>
                </a:solidFill>
                <a:latin typeface="Times New Roman" pitchFamily="18" charset="0"/>
              </a:defRPr>
            </a:lvl2pPr>
            <a:lvl3pPr marL="1123209" indent="-223741" defTabSz="911482" eaLnBrk="0" hangingPunct="0">
              <a:spcBef>
                <a:spcPct val="30000"/>
              </a:spcBef>
              <a:defRPr sz="1100">
                <a:solidFill>
                  <a:schemeClr val="tx1"/>
                </a:solidFill>
                <a:latin typeface="Times New Roman" pitchFamily="18" charset="0"/>
              </a:defRPr>
            </a:lvl3pPr>
            <a:lvl4pPr marL="1573694" indent="-223741" defTabSz="911482" eaLnBrk="0" hangingPunct="0">
              <a:spcBef>
                <a:spcPct val="30000"/>
              </a:spcBef>
              <a:defRPr sz="1100">
                <a:solidFill>
                  <a:schemeClr val="tx1"/>
                </a:solidFill>
                <a:latin typeface="Times New Roman" pitchFamily="18" charset="0"/>
              </a:defRPr>
            </a:lvl4pPr>
            <a:lvl5pPr marL="2022678" indent="-223741" defTabSz="911482" eaLnBrk="0" hangingPunct="0">
              <a:spcBef>
                <a:spcPct val="30000"/>
              </a:spcBef>
              <a:defRPr sz="1100">
                <a:solidFill>
                  <a:schemeClr val="tx1"/>
                </a:solidFill>
                <a:latin typeface="Times New Roman" pitchFamily="18" charset="0"/>
              </a:defRPr>
            </a:lvl5pPr>
            <a:lvl6pPr marL="2455143" indent="-223741" defTabSz="911482" eaLnBrk="0" fontAlgn="base" hangingPunct="0">
              <a:spcBef>
                <a:spcPct val="30000"/>
              </a:spcBef>
              <a:spcAft>
                <a:spcPct val="0"/>
              </a:spcAft>
              <a:defRPr sz="1100">
                <a:solidFill>
                  <a:schemeClr val="tx1"/>
                </a:solidFill>
                <a:latin typeface="Times New Roman" pitchFamily="18" charset="0"/>
              </a:defRPr>
            </a:lvl6pPr>
            <a:lvl7pPr marL="2887609" indent="-223741" defTabSz="911482" eaLnBrk="0" fontAlgn="base" hangingPunct="0">
              <a:spcBef>
                <a:spcPct val="30000"/>
              </a:spcBef>
              <a:spcAft>
                <a:spcPct val="0"/>
              </a:spcAft>
              <a:defRPr sz="1100">
                <a:solidFill>
                  <a:schemeClr val="tx1"/>
                </a:solidFill>
                <a:latin typeface="Times New Roman" pitchFamily="18" charset="0"/>
              </a:defRPr>
            </a:lvl7pPr>
            <a:lvl8pPr marL="3320074" indent="-223741" defTabSz="911482" eaLnBrk="0" fontAlgn="base" hangingPunct="0">
              <a:spcBef>
                <a:spcPct val="30000"/>
              </a:spcBef>
              <a:spcAft>
                <a:spcPct val="0"/>
              </a:spcAft>
              <a:defRPr sz="1100">
                <a:solidFill>
                  <a:schemeClr val="tx1"/>
                </a:solidFill>
                <a:latin typeface="Times New Roman" pitchFamily="18" charset="0"/>
              </a:defRPr>
            </a:lvl8pPr>
            <a:lvl9pPr marL="3752539" indent="-223741" defTabSz="911482"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8D81E600-EE99-449C-829D-1B67E3B51908}" type="slidenum">
              <a:rPr lang="en-US" altLang="en-US"/>
              <a:pPr eaLnBrk="1" hangingPunct="1">
                <a:spcBef>
                  <a:spcPct val="0"/>
                </a:spcBef>
              </a:pPr>
              <a:t>28</a:t>
            </a:fld>
            <a:endParaRPr lang="en-US" altLang="en-US" dirty="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EC4CEC8-A9EF-458D-8B40-1C6389C9D522}" type="slidenum">
              <a:rPr lang="en-US" sz="1300"/>
              <a:pPr eaLnBrk="1" hangingPunct="1"/>
              <a:t>3</a:t>
            </a:fld>
            <a:endParaRPr lang="en-US" sz="1300" dirty="0"/>
          </a:p>
        </p:txBody>
      </p:sp>
      <p:sp>
        <p:nvSpPr>
          <p:cNvPr id="26627" name="Rectangle 2"/>
          <p:cNvSpPr>
            <a:spLocks noGrp="1" noRot="1" noChangeAspect="1" noChangeArrowheads="1" noTextEdit="1"/>
          </p:cNvSpPr>
          <p:nvPr>
            <p:ph type="sldImg"/>
          </p:nvPr>
        </p:nvSpPr>
        <p:spPr>
          <a:xfrm>
            <a:off x="1298575" y="709613"/>
            <a:ext cx="4721225" cy="3540125"/>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995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EC4CEC8-A9EF-458D-8B40-1C6389C9D522}" type="slidenum">
              <a:rPr lang="en-US" sz="1300"/>
              <a:pPr eaLnBrk="1" hangingPunct="1"/>
              <a:t>4</a:t>
            </a:fld>
            <a:endParaRPr lang="en-US" sz="1300" dirty="0"/>
          </a:p>
        </p:txBody>
      </p:sp>
      <p:sp>
        <p:nvSpPr>
          <p:cNvPr id="26627" name="Rectangle 2"/>
          <p:cNvSpPr>
            <a:spLocks noGrp="1" noRot="1" noChangeAspect="1" noChangeArrowheads="1" noTextEdit="1"/>
          </p:cNvSpPr>
          <p:nvPr>
            <p:ph type="sldImg"/>
          </p:nvPr>
        </p:nvSpPr>
        <p:spPr>
          <a:xfrm>
            <a:off x="1298575" y="709613"/>
            <a:ext cx="4721225" cy="3540125"/>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995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AAD1ED46-B5D9-4F4F-ABA3-D6E51764711D}" type="slidenum">
              <a:rPr lang="en-US" smtClean="0"/>
              <a:pPr>
                <a:defRPr/>
              </a:pPr>
              <a:t>11</a:t>
            </a:fld>
            <a:endParaRPr lang="en-US" dirty="0"/>
          </a:p>
        </p:txBody>
      </p:sp>
    </p:spTree>
    <p:extLst>
      <p:ext uri="{BB962C8B-B14F-4D97-AF65-F5344CB8AC3E}">
        <p14:creationId xmlns:p14="http://schemas.microsoft.com/office/powerpoint/2010/main" val="260590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AAD1ED46-B5D9-4F4F-ABA3-D6E51764711D}" type="slidenum">
              <a:rPr lang="en-US" smtClean="0"/>
              <a:pPr>
                <a:defRPr/>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AB1AB59E-0663-4BAE-A46A-F5AE74E86835}" type="slidenum">
              <a:rPr lang="en-US" smtClean="0"/>
              <a:pPr>
                <a:defRPr/>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2DAE5DD4-B7F6-4AC7-86A4-AEFBD4933837}" type="slidenum">
              <a:rPr lang="en-US" smtClean="0"/>
              <a:pPr>
                <a:defRPr/>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94899928-4714-4D29-8D68-467BFDA44AC6}" type="slidenum">
              <a:rPr lang="en-US" smtClean="0"/>
              <a:pPr>
                <a:defRPr/>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3D3EE59D-3C74-4749-ADA9-53246094CC85}"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orm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Proprietary &amp; Confidential</a:t>
            </a:r>
          </a:p>
        </p:txBody>
      </p:sp>
      <p:sp>
        <p:nvSpPr>
          <p:cNvPr id="7" name="Title 15"/>
          <p:cNvSpPr>
            <a:spLocks noGrp="1"/>
          </p:cNvSpPr>
          <p:nvPr>
            <p:ph type="title" hasCustomPrompt="1"/>
          </p:nvPr>
        </p:nvSpPr>
        <p:spPr>
          <a:xfrm>
            <a:off x="320040" y="332316"/>
            <a:ext cx="8496206" cy="804862"/>
          </a:xfrm>
          <a:prstGeom prst="rect">
            <a:avLst/>
          </a:prstGeom>
        </p:spPr>
        <p:txBody>
          <a:bodyPr/>
          <a:lstStyle>
            <a:lvl1pPr algn="ctr">
              <a:defRPr lang="en-US" sz="25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Slide Title</a:t>
            </a:r>
          </a:p>
        </p:txBody>
      </p:sp>
      <p:sp>
        <p:nvSpPr>
          <p:cNvPr id="8" name="Text Placeholder 6"/>
          <p:cNvSpPr>
            <a:spLocks noGrp="1"/>
          </p:cNvSpPr>
          <p:nvPr>
            <p:ph type="body" sz="quarter" idx="13" hasCustomPrompt="1"/>
          </p:nvPr>
        </p:nvSpPr>
        <p:spPr>
          <a:xfrm>
            <a:off x="1862023" y="708025"/>
            <a:ext cx="5412240" cy="429153"/>
          </a:xfrm>
          <a:prstGeom prst="rect">
            <a:avLst/>
          </a:prstGeom>
        </p:spPr>
        <p:txBody>
          <a:bodyPr>
            <a:normAutofit/>
          </a:bodyPr>
          <a:lstStyle>
            <a:lvl1pPr marL="0" indent="0" algn="ctr" defTabSz="914400" rtl="0" eaLnBrk="1" latinLnBrk="0" hangingPunct="1">
              <a:buNone/>
              <a:defRPr lang="en-US" sz="12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a:t>Sub text</a:t>
            </a:r>
          </a:p>
        </p:txBody>
      </p:sp>
      <p:sp>
        <p:nvSpPr>
          <p:cNvPr id="9" name="Shape 9"/>
          <p:cNvSpPr>
            <a:spLocks noGrp="1"/>
          </p:cNvSpPr>
          <p:nvPr>
            <p:ph type="sldNum" sz="quarter" idx="4"/>
          </p:nvPr>
        </p:nvSpPr>
        <p:spPr>
          <a:xfrm>
            <a:off x="8816246" y="6467477"/>
            <a:ext cx="166713" cy="161583"/>
          </a:xfrm>
          <a:prstGeom prst="rect">
            <a:avLst/>
          </a:prstGeom>
          <a:ln w="12700">
            <a:miter lim="400000"/>
          </a:ln>
        </p:spPr>
        <p:txBody>
          <a:bodyPr wrap="none" lIns="0" tIns="0" rIns="0" bIns="0">
            <a:spAutoFit/>
          </a:bodyPr>
          <a:lstStyle>
            <a:lvl1pPr algn="ctr">
              <a:defRPr sz="1050">
                <a:solidFill>
                  <a:srgbClr val="495163"/>
                </a:solidFill>
                <a:latin typeface="Segoe UI" panose="020B0502040204020203" pitchFamily="34" charset="0"/>
                <a:cs typeface="Segoe UI" panose="020B0502040204020203"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28993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31800" y="6229350"/>
            <a:ext cx="1905000" cy="457200"/>
          </a:xfrm>
          <a:prstGeom prst="rect">
            <a:avLst/>
          </a:prstGeom>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BFFC548D-B5B5-4DBD-B6D8-667F1923C45A}" type="slidenum">
              <a:rPr lang="en-US" altLang="en-US"/>
              <a:pPr/>
              <a:t>‹#›</a:t>
            </a:fld>
            <a:endParaRPr lang="en-US" altLang="en-US" dirty="0"/>
          </a:p>
        </p:txBody>
      </p:sp>
    </p:spTree>
    <p:extLst>
      <p:ext uri="{BB962C8B-B14F-4D97-AF65-F5344CB8AC3E}">
        <p14:creationId xmlns:p14="http://schemas.microsoft.com/office/powerpoint/2010/main" val="305904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217715" y="152718"/>
            <a:ext cx="8418285" cy="418782"/>
          </a:xfrm>
          <a:prstGeom prst="rect">
            <a:avLst/>
          </a:prstGeom>
        </p:spPr>
        <p:txBody>
          <a:bodyPr lIns="82058" tIns="41029" rIns="82058" bIns="41029">
            <a:normAutofit/>
          </a:bodyPr>
          <a:lstStyle>
            <a:lvl1pPr>
              <a:defRPr sz="1900">
                <a:latin typeface="+mj-lt"/>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AFD7CEFF-4211-4C15-A856-51027D63D0C0}" type="slidenum">
              <a:rPr lang="en-US" smtClean="0"/>
              <a:t>‹#›</a:t>
            </a:fld>
            <a:endParaRPr lang="en-US" dirty="0"/>
          </a:p>
        </p:txBody>
      </p:sp>
      <p:sp>
        <p:nvSpPr>
          <p:cNvPr id="8" name="Text Placeholder 2"/>
          <p:cNvSpPr>
            <a:spLocks noGrp="1"/>
          </p:cNvSpPr>
          <p:nvPr>
            <p:ph idx="1"/>
          </p:nvPr>
        </p:nvSpPr>
        <p:spPr>
          <a:xfrm>
            <a:off x="217715" y="714375"/>
            <a:ext cx="8345715" cy="5411788"/>
          </a:xfrm>
          <a:prstGeom prst="rect">
            <a:avLst/>
          </a:prstGeom>
        </p:spPr>
        <p:txBody>
          <a:bodyPr vert="horz" lIns="91411" tIns="45705" rIns="91411" bIns="4570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687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xmlns="" id="{7606215D-FCFC-4DF6-9078-144E7168F5A8}"/>
              </a:ext>
            </a:extLst>
          </p:cNvPr>
          <p:cNvSpPr txBox="1">
            <a:spLocks noChangeArrowheads="1"/>
          </p:cNvSpPr>
          <p:nvPr userDrawn="1"/>
        </p:nvSpPr>
        <p:spPr bwMode="auto">
          <a:xfrm>
            <a:off x="2473325" y="4760913"/>
            <a:ext cx="42195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spcBef>
                <a:spcPct val="50000"/>
              </a:spcBef>
            </a:pPr>
            <a:r>
              <a:rPr lang="en-US" altLang="en-US" sz="1600" dirty="0"/>
              <a:t>www.analyticresults.com</a:t>
            </a:r>
          </a:p>
          <a:p>
            <a:pPr algn="ctr" eaLnBrk="1" hangingPunct="1">
              <a:lnSpc>
                <a:spcPct val="60000"/>
              </a:lnSpc>
              <a:spcBef>
                <a:spcPct val="90000"/>
              </a:spcBef>
            </a:pPr>
            <a:r>
              <a:rPr lang="en-US" altLang="en-US" sz="1800" dirty="0"/>
              <a:t>Michael J. Alfonsi, CRM, CTP, WPT</a:t>
            </a:r>
          </a:p>
          <a:p>
            <a:pPr algn="ctr" eaLnBrk="1" hangingPunct="1">
              <a:lnSpc>
                <a:spcPct val="60000"/>
              </a:lnSpc>
              <a:spcBef>
                <a:spcPct val="50000"/>
              </a:spcBef>
            </a:pPr>
            <a:r>
              <a:rPr lang="en-US" altLang="en-US" sz="1400" dirty="0"/>
              <a:t>Managing Director</a:t>
            </a:r>
            <a:endParaRPr lang="en-US" altLang="en-US" sz="2000" dirty="0"/>
          </a:p>
          <a:p>
            <a:pPr algn="ctr" eaLnBrk="1" hangingPunct="1">
              <a:lnSpc>
                <a:spcPct val="60000"/>
              </a:lnSpc>
              <a:spcBef>
                <a:spcPct val="50000"/>
              </a:spcBef>
            </a:pPr>
            <a:endParaRPr lang="en-US" altLang="en-US" sz="1400" dirty="0"/>
          </a:p>
          <a:p>
            <a:pPr algn="ctr" eaLnBrk="1" hangingPunct="1">
              <a:lnSpc>
                <a:spcPct val="60000"/>
              </a:lnSpc>
              <a:spcBef>
                <a:spcPct val="50000"/>
              </a:spcBef>
            </a:pPr>
            <a:r>
              <a:rPr lang="en-US" altLang="en-US" sz="1400" dirty="0"/>
              <a:t>michael@analyticresults.com</a:t>
            </a:r>
          </a:p>
          <a:p>
            <a:pPr algn="ctr" eaLnBrk="1" hangingPunct="1">
              <a:lnSpc>
                <a:spcPct val="60000"/>
              </a:lnSpc>
              <a:spcBef>
                <a:spcPct val="50000"/>
              </a:spcBef>
            </a:pPr>
            <a:r>
              <a:rPr lang="en-US" altLang="en-US" sz="1400" dirty="0"/>
              <a:t>610-329-7980</a:t>
            </a:r>
          </a:p>
        </p:txBody>
      </p:sp>
      <p:sp>
        <p:nvSpPr>
          <p:cNvPr id="5" name="Rectangle 27">
            <a:extLst>
              <a:ext uri="{FF2B5EF4-FFF2-40B4-BE49-F238E27FC236}">
                <a16:creationId xmlns:a16="http://schemas.microsoft.com/office/drawing/2014/main" xmlns="" id="{EC7004CE-C1CA-47B2-A0EC-025817C95BF9}"/>
              </a:ext>
            </a:extLst>
          </p:cNvPr>
          <p:cNvSpPr>
            <a:spLocks noChangeArrowheads="1"/>
          </p:cNvSpPr>
          <p:nvPr userDrawn="1"/>
        </p:nvSpPr>
        <p:spPr bwMode="auto">
          <a:xfrm>
            <a:off x="0" y="0"/>
            <a:ext cx="9144000" cy="990600"/>
          </a:xfrm>
          <a:prstGeom prst="rect">
            <a:avLst/>
          </a:prstGeom>
          <a:solidFill>
            <a:srgbClr val="42060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dirty="0"/>
          </a:p>
        </p:txBody>
      </p:sp>
      <p:sp>
        <p:nvSpPr>
          <p:cNvPr id="6" name="Rectangle 28">
            <a:extLst>
              <a:ext uri="{FF2B5EF4-FFF2-40B4-BE49-F238E27FC236}">
                <a16:creationId xmlns:a16="http://schemas.microsoft.com/office/drawing/2014/main" xmlns="" id="{F3DE0950-A779-4B60-9C77-19366A52B4C8}"/>
              </a:ext>
            </a:extLst>
          </p:cNvPr>
          <p:cNvSpPr>
            <a:spLocks noChangeArrowheads="1"/>
          </p:cNvSpPr>
          <p:nvPr userDrawn="1"/>
        </p:nvSpPr>
        <p:spPr bwMode="auto">
          <a:xfrm>
            <a:off x="0" y="990600"/>
            <a:ext cx="9144000" cy="2514600"/>
          </a:xfrm>
          <a:prstGeom prst="rect">
            <a:avLst/>
          </a:prstGeom>
          <a:solidFill>
            <a:srgbClr val="CFCD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dirty="0"/>
          </a:p>
        </p:txBody>
      </p:sp>
      <p:pic>
        <p:nvPicPr>
          <p:cNvPr id="7" name="Picture 29" descr="AnalyticResultsLogo[1] 031006">
            <a:extLst>
              <a:ext uri="{FF2B5EF4-FFF2-40B4-BE49-F238E27FC236}">
                <a16:creationId xmlns:a16="http://schemas.microsoft.com/office/drawing/2014/main" xmlns="" id="{F4D5E5D1-1785-43EC-89AD-56F4E4CD4E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0600" y="3733800"/>
            <a:ext cx="50053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sz="quarter"/>
          </p:nvPr>
        </p:nvSpPr>
        <p:spPr>
          <a:xfrm>
            <a:off x="609600" y="1143000"/>
            <a:ext cx="7772400" cy="1143000"/>
          </a:xfrm>
        </p:spPr>
        <p:txBody>
          <a:bodyPr/>
          <a:lstStyle>
            <a:lvl1pPr algn="ctr">
              <a:defRPr/>
            </a:lvl1pPr>
          </a:lstStyle>
          <a:p>
            <a:r>
              <a:rPr lang="en-US"/>
              <a:t>Sample Presentation Title</a:t>
            </a:r>
          </a:p>
        </p:txBody>
      </p:sp>
      <p:sp>
        <p:nvSpPr>
          <p:cNvPr id="3075" name="Rectangle 3"/>
          <p:cNvSpPr>
            <a:spLocks noGrp="1" noChangeArrowheads="1"/>
          </p:cNvSpPr>
          <p:nvPr>
            <p:ph type="subTitle" sz="quarter" idx="1"/>
          </p:nvPr>
        </p:nvSpPr>
        <p:spPr>
          <a:xfrm>
            <a:off x="1371600" y="2438400"/>
            <a:ext cx="6400800" cy="762000"/>
          </a:xfrm>
        </p:spPr>
        <p:txBody>
          <a:bodyPr/>
          <a:lstStyle>
            <a:lvl1pPr marL="0" indent="0" algn="ctr">
              <a:buFontTx/>
              <a:buNone/>
              <a:defRPr b="1"/>
            </a:lvl1pPr>
          </a:lstStyle>
          <a:p>
            <a:r>
              <a:rPr lang="en-US"/>
              <a:t>Association of Presenters</a:t>
            </a:r>
          </a:p>
        </p:txBody>
      </p:sp>
    </p:spTree>
    <p:extLst>
      <p:ext uri="{BB962C8B-B14F-4D97-AF65-F5344CB8AC3E}">
        <p14:creationId xmlns:p14="http://schemas.microsoft.com/office/powerpoint/2010/main" val="75337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xmlns="" id="{B028BDC3-3AC6-4D72-9A2A-58035430CC10}"/>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8A187093-6BDC-42B5-9E72-58BC0675B471}" type="slidenum">
              <a:rPr lang="en-US" altLang="en-US" smtClean="0"/>
              <a:pPr>
                <a:defRPr/>
              </a:pPr>
              <a:t>‹#›</a:t>
            </a:fld>
            <a:endParaRPr lang="en-US" altLang="en-US" dirty="0">
              <a:latin typeface="Times New Roman" panose="02020603050405020304" pitchFamily="18" charset="0"/>
            </a:endParaRPr>
          </a:p>
        </p:txBody>
      </p:sp>
      <p:sp>
        <p:nvSpPr>
          <p:cNvPr id="5" name="Rectangle 12">
            <a:extLst>
              <a:ext uri="{FF2B5EF4-FFF2-40B4-BE49-F238E27FC236}">
                <a16:creationId xmlns:a16="http://schemas.microsoft.com/office/drawing/2014/main" xmlns="" id="{8DDACAC2-3046-4EE5-A970-58E4C87B416E}"/>
              </a:ext>
            </a:extLst>
          </p:cNvPr>
          <p:cNvSpPr>
            <a:spLocks noGrp="1" noChangeArrowheads="1"/>
          </p:cNvSpPr>
          <p:nvPr>
            <p:ph type="dt" sz="half" idx="11"/>
          </p:nvPr>
        </p:nvSpPr>
        <p:spPr>
          <a:ln/>
        </p:spPr>
        <p:txBody>
          <a:bodyPr/>
          <a:lstStyle>
            <a:lvl1pPr>
              <a:defRPr/>
            </a:lvl1pPr>
          </a:lstStyle>
          <a:p>
            <a:pPr>
              <a:defRPr/>
            </a:pPr>
            <a:fld id="{38372472-9E4F-4E21-8B8B-319D58DACF53}" type="datetime8">
              <a:rPr lang="en-US"/>
              <a:pPr>
                <a:defRPr/>
              </a:pPr>
              <a:t>5/21/2019 11:47 AM</a:t>
            </a:fld>
            <a:endParaRPr lang="en-US" dirty="0"/>
          </a:p>
        </p:txBody>
      </p:sp>
    </p:spTree>
    <p:extLst>
      <p:ext uri="{BB962C8B-B14F-4D97-AF65-F5344CB8AC3E}">
        <p14:creationId xmlns:p14="http://schemas.microsoft.com/office/powerpoint/2010/main" val="587249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xmlns="" id="{7007EFA6-E9CF-4DDA-BEB0-94A508B57114}"/>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54D5E3D9-B650-4495-8D3D-61BF95641846}" type="slidenum">
              <a:rPr lang="en-US" altLang="en-US" smtClean="0"/>
              <a:pPr>
                <a:defRPr/>
              </a:pPr>
              <a:t>‹#›</a:t>
            </a:fld>
            <a:endParaRPr lang="en-US" altLang="en-US" dirty="0">
              <a:latin typeface="Times New Roman" panose="02020603050405020304" pitchFamily="18" charset="0"/>
            </a:endParaRPr>
          </a:p>
        </p:txBody>
      </p:sp>
      <p:sp>
        <p:nvSpPr>
          <p:cNvPr id="5" name="Rectangle 12">
            <a:extLst>
              <a:ext uri="{FF2B5EF4-FFF2-40B4-BE49-F238E27FC236}">
                <a16:creationId xmlns:a16="http://schemas.microsoft.com/office/drawing/2014/main" xmlns="" id="{9A4F732E-A20C-497D-AF6B-80FAA575CD88}"/>
              </a:ext>
            </a:extLst>
          </p:cNvPr>
          <p:cNvSpPr>
            <a:spLocks noGrp="1" noChangeArrowheads="1"/>
          </p:cNvSpPr>
          <p:nvPr>
            <p:ph type="dt" sz="half" idx="11"/>
          </p:nvPr>
        </p:nvSpPr>
        <p:spPr>
          <a:ln/>
        </p:spPr>
        <p:txBody>
          <a:bodyPr/>
          <a:lstStyle>
            <a:lvl1pPr>
              <a:defRPr/>
            </a:lvl1pPr>
          </a:lstStyle>
          <a:p>
            <a:pPr>
              <a:defRPr/>
            </a:pPr>
            <a:fld id="{3191AD24-46F9-40B5-93BA-B8BF634D906A}" type="datetime8">
              <a:rPr lang="en-US"/>
              <a:pPr>
                <a:defRPr/>
              </a:pPr>
              <a:t>5/21/2019 11:47 AM</a:t>
            </a:fld>
            <a:endParaRPr lang="en-US" dirty="0"/>
          </a:p>
        </p:txBody>
      </p:sp>
    </p:spTree>
    <p:extLst>
      <p:ext uri="{BB962C8B-B14F-4D97-AF65-F5344CB8AC3E}">
        <p14:creationId xmlns:p14="http://schemas.microsoft.com/office/powerpoint/2010/main" val="83227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828800"/>
            <a:ext cx="3733800" cy="266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28800"/>
            <a:ext cx="3733800" cy="266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xmlns="" id="{F2F25A39-2F7F-41BF-854E-3DCC29DFE933}"/>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DB9A1036-D50D-419D-87FD-62EDBD6FBAC4}" type="slidenum">
              <a:rPr lang="en-US" altLang="en-US" smtClean="0"/>
              <a:pPr>
                <a:defRPr/>
              </a:pPr>
              <a:t>‹#›</a:t>
            </a:fld>
            <a:endParaRPr lang="en-US" altLang="en-US" dirty="0">
              <a:latin typeface="Times New Roman" panose="02020603050405020304" pitchFamily="18" charset="0"/>
            </a:endParaRPr>
          </a:p>
        </p:txBody>
      </p:sp>
      <p:sp>
        <p:nvSpPr>
          <p:cNvPr id="6" name="Rectangle 12">
            <a:extLst>
              <a:ext uri="{FF2B5EF4-FFF2-40B4-BE49-F238E27FC236}">
                <a16:creationId xmlns:a16="http://schemas.microsoft.com/office/drawing/2014/main" xmlns="" id="{0FFCD8F4-768F-47AC-B68B-2315F6117513}"/>
              </a:ext>
            </a:extLst>
          </p:cNvPr>
          <p:cNvSpPr>
            <a:spLocks noGrp="1" noChangeArrowheads="1"/>
          </p:cNvSpPr>
          <p:nvPr>
            <p:ph type="dt" sz="half" idx="11"/>
          </p:nvPr>
        </p:nvSpPr>
        <p:spPr>
          <a:ln/>
        </p:spPr>
        <p:txBody>
          <a:bodyPr/>
          <a:lstStyle>
            <a:lvl1pPr>
              <a:defRPr/>
            </a:lvl1pPr>
          </a:lstStyle>
          <a:p>
            <a:pPr>
              <a:defRPr/>
            </a:pPr>
            <a:fld id="{46225579-EA7D-4D48-9D15-008E5F8C3423}" type="datetime8">
              <a:rPr lang="en-US"/>
              <a:pPr>
                <a:defRPr/>
              </a:pPr>
              <a:t>5/21/2019 11:47 AM</a:t>
            </a:fld>
            <a:endParaRPr lang="en-US" dirty="0"/>
          </a:p>
        </p:txBody>
      </p:sp>
    </p:spTree>
    <p:extLst>
      <p:ext uri="{BB962C8B-B14F-4D97-AF65-F5344CB8AC3E}">
        <p14:creationId xmlns:p14="http://schemas.microsoft.com/office/powerpoint/2010/main" val="769012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xmlns="" id="{ED960065-BF17-43DD-B329-5046993C1C93}"/>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8EFC9EF2-385B-4C0B-9178-8FEEA56F59CD}" type="slidenum">
              <a:rPr lang="en-US" altLang="en-US" smtClean="0"/>
              <a:pPr>
                <a:defRPr/>
              </a:pPr>
              <a:t>‹#›</a:t>
            </a:fld>
            <a:endParaRPr lang="en-US" altLang="en-US" dirty="0">
              <a:latin typeface="Times New Roman" panose="02020603050405020304" pitchFamily="18" charset="0"/>
            </a:endParaRPr>
          </a:p>
        </p:txBody>
      </p:sp>
      <p:sp>
        <p:nvSpPr>
          <p:cNvPr id="8" name="Rectangle 12">
            <a:extLst>
              <a:ext uri="{FF2B5EF4-FFF2-40B4-BE49-F238E27FC236}">
                <a16:creationId xmlns:a16="http://schemas.microsoft.com/office/drawing/2014/main" xmlns="" id="{30931872-5B9E-4357-927D-B2844548AF3D}"/>
              </a:ext>
            </a:extLst>
          </p:cNvPr>
          <p:cNvSpPr>
            <a:spLocks noGrp="1" noChangeArrowheads="1"/>
          </p:cNvSpPr>
          <p:nvPr>
            <p:ph type="dt" sz="half" idx="11"/>
          </p:nvPr>
        </p:nvSpPr>
        <p:spPr>
          <a:ln/>
        </p:spPr>
        <p:txBody>
          <a:bodyPr/>
          <a:lstStyle>
            <a:lvl1pPr>
              <a:defRPr/>
            </a:lvl1pPr>
          </a:lstStyle>
          <a:p>
            <a:pPr>
              <a:defRPr/>
            </a:pPr>
            <a:fld id="{01A984DE-2D7B-4500-965D-DC457D8F5AAE}" type="datetime8">
              <a:rPr lang="en-US"/>
              <a:pPr>
                <a:defRPr/>
              </a:pPr>
              <a:t>5/21/2019 11:47 AM</a:t>
            </a:fld>
            <a:endParaRPr lang="en-US" dirty="0"/>
          </a:p>
        </p:txBody>
      </p:sp>
    </p:spTree>
    <p:extLst>
      <p:ext uri="{BB962C8B-B14F-4D97-AF65-F5344CB8AC3E}">
        <p14:creationId xmlns:p14="http://schemas.microsoft.com/office/powerpoint/2010/main" val="109587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xmlns="" id="{6A2CF3DD-26F3-4B8D-B9E4-E3EACCCE663C}"/>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B97702BF-2D74-4CF0-87A8-CF7AA7B789A7}" type="slidenum">
              <a:rPr lang="en-US" altLang="en-US" smtClean="0"/>
              <a:pPr>
                <a:defRPr/>
              </a:pPr>
              <a:t>‹#›</a:t>
            </a:fld>
            <a:endParaRPr lang="en-US" altLang="en-US" dirty="0">
              <a:latin typeface="Times New Roman" panose="02020603050405020304" pitchFamily="18" charset="0"/>
            </a:endParaRPr>
          </a:p>
        </p:txBody>
      </p:sp>
      <p:sp>
        <p:nvSpPr>
          <p:cNvPr id="4" name="Rectangle 12">
            <a:extLst>
              <a:ext uri="{FF2B5EF4-FFF2-40B4-BE49-F238E27FC236}">
                <a16:creationId xmlns:a16="http://schemas.microsoft.com/office/drawing/2014/main" xmlns="" id="{7003D1EE-E030-45BE-8C4D-220D81FDDD45}"/>
              </a:ext>
            </a:extLst>
          </p:cNvPr>
          <p:cNvSpPr>
            <a:spLocks noGrp="1" noChangeArrowheads="1"/>
          </p:cNvSpPr>
          <p:nvPr>
            <p:ph type="dt" sz="half" idx="11"/>
          </p:nvPr>
        </p:nvSpPr>
        <p:spPr>
          <a:ln/>
        </p:spPr>
        <p:txBody>
          <a:bodyPr/>
          <a:lstStyle>
            <a:lvl1pPr>
              <a:defRPr/>
            </a:lvl1pPr>
          </a:lstStyle>
          <a:p>
            <a:pPr>
              <a:defRPr/>
            </a:pPr>
            <a:fld id="{44F89FDE-9935-4934-9B9F-1B4C3D46FF36}" type="datetime8">
              <a:rPr lang="en-US"/>
              <a:pPr>
                <a:defRPr/>
              </a:pPr>
              <a:t>5/21/2019 11:47 AM</a:t>
            </a:fld>
            <a:endParaRPr lang="en-US" dirty="0"/>
          </a:p>
        </p:txBody>
      </p:sp>
    </p:spTree>
    <p:extLst>
      <p:ext uri="{BB962C8B-B14F-4D97-AF65-F5344CB8AC3E}">
        <p14:creationId xmlns:p14="http://schemas.microsoft.com/office/powerpoint/2010/main" val="2701655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xmlns="" id="{12A8DFA4-86DF-49EF-A03D-4F2E402E6042}"/>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2BDCC611-0C50-48D4-BD7B-C23043F60FF8}" type="slidenum">
              <a:rPr lang="en-US" altLang="en-US" smtClean="0"/>
              <a:pPr>
                <a:defRPr/>
              </a:pPr>
              <a:t>‹#›</a:t>
            </a:fld>
            <a:endParaRPr lang="en-US" altLang="en-US" dirty="0">
              <a:latin typeface="Times New Roman" panose="02020603050405020304" pitchFamily="18" charset="0"/>
            </a:endParaRPr>
          </a:p>
        </p:txBody>
      </p:sp>
      <p:sp>
        <p:nvSpPr>
          <p:cNvPr id="3" name="Rectangle 12">
            <a:extLst>
              <a:ext uri="{FF2B5EF4-FFF2-40B4-BE49-F238E27FC236}">
                <a16:creationId xmlns:a16="http://schemas.microsoft.com/office/drawing/2014/main" xmlns="" id="{DB45046A-797A-4E94-BCDD-082B2692FF7C}"/>
              </a:ext>
            </a:extLst>
          </p:cNvPr>
          <p:cNvSpPr>
            <a:spLocks noGrp="1" noChangeArrowheads="1"/>
          </p:cNvSpPr>
          <p:nvPr>
            <p:ph type="dt" sz="half" idx="11"/>
          </p:nvPr>
        </p:nvSpPr>
        <p:spPr>
          <a:ln/>
        </p:spPr>
        <p:txBody>
          <a:bodyPr/>
          <a:lstStyle>
            <a:lvl1pPr>
              <a:defRPr/>
            </a:lvl1pPr>
          </a:lstStyle>
          <a:p>
            <a:pPr>
              <a:defRPr/>
            </a:pPr>
            <a:fld id="{938A5C50-11E6-461E-8091-2853C9FF0C10}" type="datetime8">
              <a:rPr lang="en-US"/>
              <a:pPr>
                <a:defRPr/>
              </a:pPr>
              <a:t>5/21/2019 11:47 AM</a:t>
            </a:fld>
            <a:endParaRPr lang="en-US" dirty="0"/>
          </a:p>
        </p:txBody>
      </p:sp>
    </p:spTree>
    <p:extLst>
      <p:ext uri="{BB962C8B-B14F-4D97-AF65-F5344CB8AC3E}">
        <p14:creationId xmlns:p14="http://schemas.microsoft.com/office/powerpoint/2010/main" val="1158674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xmlns="" id="{45FCD694-05BF-4A84-986E-ED93FCC87C11}"/>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40F8FC50-8000-4EEE-97AA-B7C85FD5985E}" type="slidenum">
              <a:rPr lang="en-US" altLang="en-US" smtClean="0"/>
              <a:pPr>
                <a:defRPr/>
              </a:pPr>
              <a:t>‹#›</a:t>
            </a:fld>
            <a:endParaRPr lang="en-US" altLang="en-US" dirty="0">
              <a:latin typeface="Times New Roman" panose="02020603050405020304" pitchFamily="18" charset="0"/>
            </a:endParaRPr>
          </a:p>
        </p:txBody>
      </p:sp>
      <p:sp>
        <p:nvSpPr>
          <p:cNvPr id="6" name="Rectangle 12">
            <a:extLst>
              <a:ext uri="{FF2B5EF4-FFF2-40B4-BE49-F238E27FC236}">
                <a16:creationId xmlns:a16="http://schemas.microsoft.com/office/drawing/2014/main" xmlns="" id="{964467C4-6869-48C4-B1EA-ACD553F59978}"/>
              </a:ext>
            </a:extLst>
          </p:cNvPr>
          <p:cNvSpPr>
            <a:spLocks noGrp="1" noChangeArrowheads="1"/>
          </p:cNvSpPr>
          <p:nvPr>
            <p:ph type="dt" sz="half" idx="11"/>
          </p:nvPr>
        </p:nvSpPr>
        <p:spPr>
          <a:ln/>
        </p:spPr>
        <p:txBody>
          <a:bodyPr/>
          <a:lstStyle>
            <a:lvl1pPr>
              <a:defRPr/>
            </a:lvl1pPr>
          </a:lstStyle>
          <a:p>
            <a:pPr>
              <a:defRPr/>
            </a:pPr>
            <a:fld id="{8D1D385E-6FE1-4C44-BCFF-A9A1B0F12DF2}" type="datetime8">
              <a:rPr lang="en-US"/>
              <a:pPr>
                <a:defRPr/>
              </a:pPr>
              <a:t>5/21/2019 11:47 AM</a:t>
            </a:fld>
            <a:endParaRPr lang="en-US" dirty="0"/>
          </a:p>
        </p:txBody>
      </p:sp>
    </p:spTree>
    <p:extLst>
      <p:ext uri="{BB962C8B-B14F-4D97-AF65-F5344CB8AC3E}">
        <p14:creationId xmlns:p14="http://schemas.microsoft.com/office/powerpoint/2010/main" val="306565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Proprietary &amp; Confidential</a:t>
            </a:r>
          </a:p>
        </p:txBody>
      </p:sp>
      <p:sp>
        <p:nvSpPr>
          <p:cNvPr id="8" name="Content Placeholder 7"/>
          <p:cNvSpPr>
            <a:spLocks noGrp="1"/>
          </p:cNvSpPr>
          <p:nvPr>
            <p:ph sz="quarter" idx="14"/>
          </p:nvPr>
        </p:nvSpPr>
        <p:spPr>
          <a:xfrm>
            <a:off x="457200" y="1436688"/>
            <a:ext cx="8237538"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5"/>
          <p:cNvSpPr>
            <a:spLocks noGrp="1"/>
          </p:cNvSpPr>
          <p:nvPr>
            <p:ph type="title" hasCustomPrompt="1"/>
          </p:nvPr>
        </p:nvSpPr>
        <p:spPr>
          <a:xfrm>
            <a:off x="320040" y="332316"/>
            <a:ext cx="8496206" cy="804862"/>
          </a:xfrm>
          <a:prstGeom prst="rect">
            <a:avLst/>
          </a:prstGeom>
        </p:spPr>
        <p:txBody>
          <a:bodyPr/>
          <a:lstStyle>
            <a:lvl1pPr algn="ctr">
              <a:defRPr lang="en-US" sz="25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Slide Title</a:t>
            </a:r>
          </a:p>
        </p:txBody>
      </p:sp>
      <p:sp>
        <p:nvSpPr>
          <p:cNvPr id="10" name="Text Placeholder 6"/>
          <p:cNvSpPr>
            <a:spLocks noGrp="1"/>
          </p:cNvSpPr>
          <p:nvPr>
            <p:ph type="body" sz="quarter" idx="13" hasCustomPrompt="1"/>
          </p:nvPr>
        </p:nvSpPr>
        <p:spPr>
          <a:xfrm>
            <a:off x="1862023" y="708025"/>
            <a:ext cx="5412240" cy="429153"/>
          </a:xfrm>
          <a:prstGeom prst="rect">
            <a:avLst/>
          </a:prstGeom>
        </p:spPr>
        <p:txBody>
          <a:bodyPr>
            <a:normAutofit/>
          </a:bodyPr>
          <a:lstStyle>
            <a:lvl1pPr marL="0" indent="0" algn="ctr" defTabSz="914400" rtl="0" eaLnBrk="1" latinLnBrk="0" hangingPunct="1">
              <a:buNone/>
              <a:defRPr lang="en-US" sz="12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a:t>Sub text</a:t>
            </a:r>
          </a:p>
        </p:txBody>
      </p:sp>
      <p:sp>
        <p:nvSpPr>
          <p:cNvPr id="11" name="Shape 9"/>
          <p:cNvSpPr>
            <a:spLocks noGrp="1"/>
          </p:cNvSpPr>
          <p:nvPr>
            <p:ph type="sldNum" sz="quarter" idx="4"/>
          </p:nvPr>
        </p:nvSpPr>
        <p:spPr>
          <a:xfrm>
            <a:off x="8816246" y="6467477"/>
            <a:ext cx="166713" cy="161583"/>
          </a:xfrm>
          <a:prstGeom prst="rect">
            <a:avLst/>
          </a:prstGeom>
          <a:ln w="12700">
            <a:miter lim="400000"/>
          </a:ln>
        </p:spPr>
        <p:txBody>
          <a:bodyPr wrap="none" lIns="0" tIns="0" rIns="0" bIns="0">
            <a:spAutoFit/>
          </a:bodyPr>
          <a:lstStyle>
            <a:lvl1pPr algn="ctr">
              <a:defRPr sz="1050">
                <a:solidFill>
                  <a:srgbClr val="495163"/>
                </a:solidFill>
                <a:latin typeface="Segoe UI" panose="020B0502040204020203" pitchFamily="34" charset="0"/>
                <a:cs typeface="Segoe UI" panose="020B0502040204020203" pitchFamily="34" charset="0"/>
              </a:defRPr>
            </a:lvl1pPr>
          </a:lstStyle>
          <a:p>
            <a:fld id="{86CB4B4D-7CA3-9044-876B-883B54F8677D}" type="slidenum">
              <a:rPr lang="en-US" smtClean="0"/>
              <a:pPr/>
              <a:t>‹#›</a:t>
            </a:fld>
            <a:endParaRPr lang="en-US" dirty="0"/>
          </a:p>
        </p:txBody>
      </p:sp>
      <p:pic>
        <p:nvPicPr>
          <p:cNvPr id="2" name="Picture 1">
            <a:extLst>
              <a:ext uri="{FF2B5EF4-FFF2-40B4-BE49-F238E27FC236}">
                <a16:creationId xmlns:a16="http://schemas.microsoft.com/office/drawing/2014/main" xmlns="" id="{8537B1C9-D623-4ABE-9FB2-B26B0C9DABE9}"/>
              </a:ext>
            </a:extLst>
          </p:cNvPr>
          <p:cNvPicPr>
            <a:picLocks noChangeAspect="1"/>
          </p:cNvPicPr>
          <p:nvPr userDrawn="1"/>
        </p:nvPicPr>
        <p:blipFill>
          <a:blip r:embed="rId2"/>
          <a:stretch>
            <a:fillRect/>
          </a:stretch>
        </p:blipFill>
        <p:spPr>
          <a:xfrm>
            <a:off x="111801" y="6193898"/>
            <a:ext cx="2402032" cy="585267"/>
          </a:xfrm>
          <a:prstGeom prst="rect">
            <a:avLst/>
          </a:prstGeom>
        </p:spPr>
      </p:pic>
    </p:spTree>
    <p:extLst>
      <p:ext uri="{BB962C8B-B14F-4D97-AF65-F5344CB8AC3E}">
        <p14:creationId xmlns:p14="http://schemas.microsoft.com/office/powerpoint/2010/main" val="1220169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xmlns="" id="{38FFA665-1C29-4D80-9807-A5DB439C41C7}"/>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CA5083F1-1D23-4190-AF67-944B999D89EB}" type="slidenum">
              <a:rPr lang="en-US" altLang="en-US" smtClean="0"/>
              <a:pPr>
                <a:defRPr/>
              </a:pPr>
              <a:t>‹#›</a:t>
            </a:fld>
            <a:endParaRPr lang="en-US" altLang="en-US" dirty="0">
              <a:latin typeface="Times New Roman" panose="02020603050405020304" pitchFamily="18" charset="0"/>
            </a:endParaRPr>
          </a:p>
        </p:txBody>
      </p:sp>
      <p:sp>
        <p:nvSpPr>
          <p:cNvPr id="6" name="Rectangle 12">
            <a:extLst>
              <a:ext uri="{FF2B5EF4-FFF2-40B4-BE49-F238E27FC236}">
                <a16:creationId xmlns:a16="http://schemas.microsoft.com/office/drawing/2014/main" xmlns="" id="{4504BA2C-656A-4B45-AF83-06A6D242FAF5}"/>
              </a:ext>
            </a:extLst>
          </p:cNvPr>
          <p:cNvSpPr>
            <a:spLocks noGrp="1" noChangeArrowheads="1"/>
          </p:cNvSpPr>
          <p:nvPr>
            <p:ph type="dt" sz="half" idx="11"/>
          </p:nvPr>
        </p:nvSpPr>
        <p:spPr>
          <a:ln/>
        </p:spPr>
        <p:txBody>
          <a:bodyPr/>
          <a:lstStyle>
            <a:lvl1pPr>
              <a:defRPr/>
            </a:lvl1pPr>
          </a:lstStyle>
          <a:p>
            <a:pPr>
              <a:defRPr/>
            </a:pPr>
            <a:fld id="{C651781F-6AC6-4AD4-A7B3-475289B3D949}" type="datetime8">
              <a:rPr lang="en-US"/>
              <a:pPr>
                <a:defRPr/>
              </a:pPr>
              <a:t>5/21/2019 11:47 AM</a:t>
            </a:fld>
            <a:endParaRPr lang="en-US" dirty="0"/>
          </a:p>
        </p:txBody>
      </p:sp>
    </p:spTree>
    <p:extLst>
      <p:ext uri="{BB962C8B-B14F-4D97-AF65-F5344CB8AC3E}">
        <p14:creationId xmlns:p14="http://schemas.microsoft.com/office/powerpoint/2010/main" val="2438330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xmlns="" id="{BC123234-C367-469D-A0F2-F62CFA109228}"/>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12D25F8E-F225-429D-813B-337321D8320E}" type="slidenum">
              <a:rPr lang="en-US" altLang="en-US" smtClean="0"/>
              <a:pPr>
                <a:defRPr/>
              </a:pPr>
              <a:t>‹#›</a:t>
            </a:fld>
            <a:endParaRPr lang="en-US" altLang="en-US" dirty="0">
              <a:latin typeface="Times New Roman" panose="02020603050405020304" pitchFamily="18" charset="0"/>
            </a:endParaRPr>
          </a:p>
        </p:txBody>
      </p:sp>
      <p:sp>
        <p:nvSpPr>
          <p:cNvPr id="5" name="Rectangle 12">
            <a:extLst>
              <a:ext uri="{FF2B5EF4-FFF2-40B4-BE49-F238E27FC236}">
                <a16:creationId xmlns:a16="http://schemas.microsoft.com/office/drawing/2014/main" xmlns="" id="{F7657F6A-BDE8-4D69-9E1B-BA30E269D4E9}"/>
              </a:ext>
            </a:extLst>
          </p:cNvPr>
          <p:cNvSpPr>
            <a:spLocks noGrp="1" noChangeArrowheads="1"/>
          </p:cNvSpPr>
          <p:nvPr>
            <p:ph type="dt" sz="half" idx="11"/>
          </p:nvPr>
        </p:nvSpPr>
        <p:spPr>
          <a:ln/>
        </p:spPr>
        <p:txBody>
          <a:bodyPr/>
          <a:lstStyle>
            <a:lvl1pPr>
              <a:defRPr/>
            </a:lvl1pPr>
          </a:lstStyle>
          <a:p>
            <a:pPr>
              <a:defRPr/>
            </a:pPr>
            <a:fld id="{B49A1A6C-1C7B-43A1-AE8A-51B9E1BD0503}" type="datetime8">
              <a:rPr lang="en-US"/>
              <a:pPr>
                <a:defRPr/>
              </a:pPr>
              <a:t>5/21/2019 11:47 AM</a:t>
            </a:fld>
            <a:endParaRPr lang="en-US" dirty="0"/>
          </a:p>
        </p:txBody>
      </p:sp>
    </p:spTree>
    <p:extLst>
      <p:ext uri="{BB962C8B-B14F-4D97-AF65-F5344CB8AC3E}">
        <p14:creationId xmlns:p14="http://schemas.microsoft.com/office/powerpoint/2010/main" val="849357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4191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676900" cy="4191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xmlns="" id="{D8F48087-EFAF-4902-8A8B-2DF79C921BC6}"/>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ABD49809-2A81-4B6A-A78B-130AEB797107}" type="slidenum">
              <a:rPr lang="en-US" altLang="en-US" smtClean="0"/>
              <a:pPr>
                <a:defRPr/>
              </a:pPr>
              <a:t>‹#›</a:t>
            </a:fld>
            <a:endParaRPr lang="en-US" altLang="en-US" dirty="0">
              <a:latin typeface="Times New Roman" panose="02020603050405020304" pitchFamily="18" charset="0"/>
            </a:endParaRPr>
          </a:p>
        </p:txBody>
      </p:sp>
      <p:sp>
        <p:nvSpPr>
          <p:cNvPr id="5" name="Rectangle 12">
            <a:extLst>
              <a:ext uri="{FF2B5EF4-FFF2-40B4-BE49-F238E27FC236}">
                <a16:creationId xmlns:a16="http://schemas.microsoft.com/office/drawing/2014/main" xmlns="" id="{1FC3C1E2-1994-433B-9D94-29E868B8245E}"/>
              </a:ext>
            </a:extLst>
          </p:cNvPr>
          <p:cNvSpPr>
            <a:spLocks noGrp="1" noChangeArrowheads="1"/>
          </p:cNvSpPr>
          <p:nvPr>
            <p:ph type="dt" sz="half" idx="11"/>
          </p:nvPr>
        </p:nvSpPr>
        <p:spPr>
          <a:ln/>
        </p:spPr>
        <p:txBody>
          <a:bodyPr/>
          <a:lstStyle>
            <a:lvl1pPr>
              <a:defRPr/>
            </a:lvl1pPr>
          </a:lstStyle>
          <a:p>
            <a:pPr>
              <a:defRPr/>
            </a:pPr>
            <a:fld id="{EFF902FF-87D7-4E70-B0FB-0793E4FEC47A}" type="datetime8">
              <a:rPr lang="en-US"/>
              <a:pPr>
                <a:defRPr/>
              </a:pPr>
              <a:t>5/21/2019 11:47 AM</a:t>
            </a:fld>
            <a:endParaRPr lang="en-US" dirty="0"/>
          </a:p>
        </p:txBody>
      </p:sp>
    </p:spTree>
    <p:extLst>
      <p:ext uri="{BB962C8B-B14F-4D97-AF65-F5344CB8AC3E}">
        <p14:creationId xmlns:p14="http://schemas.microsoft.com/office/powerpoint/2010/main" val="3437362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1219200" y="1828800"/>
            <a:ext cx="3733800" cy="2667000"/>
          </a:xfrm>
        </p:spPr>
        <p:txBody>
          <a:bodyPr/>
          <a:lstStyle/>
          <a:p>
            <a:pPr lvl="0"/>
            <a:endParaRPr lang="en-US" noProof="0" dirty="0"/>
          </a:p>
        </p:txBody>
      </p:sp>
      <p:sp>
        <p:nvSpPr>
          <p:cNvPr id="4" name="Text Placeholder 3"/>
          <p:cNvSpPr>
            <a:spLocks noGrp="1"/>
          </p:cNvSpPr>
          <p:nvPr>
            <p:ph type="body" sz="half" idx="2"/>
          </p:nvPr>
        </p:nvSpPr>
        <p:spPr>
          <a:xfrm>
            <a:off x="5105400" y="1828800"/>
            <a:ext cx="37338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xmlns="" id="{3C648719-B59B-4E17-B06C-3AD2D7FAC12D}"/>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3264FAB5-9448-497D-99AE-20B9A523D0D9}" type="slidenum">
              <a:rPr lang="en-US" altLang="en-US" smtClean="0"/>
              <a:pPr>
                <a:defRPr/>
              </a:pPr>
              <a:t>‹#›</a:t>
            </a:fld>
            <a:endParaRPr lang="en-US" altLang="en-US" dirty="0">
              <a:latin typeface="Times New Roman" panose="02020603050405020304" pitchFamily="18" charset="0"/>
            </a:endParaRPr>
          </a:p>
        </p:txBody>
      </p:sp>
      <p:sp>
        <p:nvSpPr>
          <p:cNvPr id="6" name="Rectangle 12">
            <a:extLst>
              <a:ext uri="{FF2B5EF4-FFF2-40B4-BE49-F238E27FC236}">
                <a16:creationId xmlns:a16="http://schemas.microsoft.com/office/drawing/2014/main" xmlns="" id="{42EC1CCD-9C67-4ED2-8DAF-FB7E6853E3A3}"/>
              </a:ext>
            </a:extLst>
          </p:cNvPr>
          <p:cNvSpPr>
            <a:spLocks noGrp="1" noChangeArrowheads="1"/>
          </p:cNvSpPr>
          <p:nvPr>
            <p:ph type="dt" sz="half" idx="11"/>
          </p:nvPr>
        </p:nvSpPr>
        <p:spPr>
          <a:ln/>
        </p:spPr>
        <p:txBody>
          <a:bodyPr/>
          <a:lstStyle>
            <a:lvl1pPr>
              <a:defRPr/>
            </a:lvl1pPr>
          </a:lstStyle>
          <a:p>
            <a:pPr>
              <a:defRPr/>
            </a:pPr>
            <a:fld id="{80A28E1D-3BCB-493D-B195-B47F57BE6575}" type="datetime8">
              <a:rPr lang="en-US"/>
              <a:pPr>
                <a:defRPr/>
              </a:pPr>
              <a:t>5/21/2019 11:47 AM</a:t>
            </a:fld>
            <a:endParaRPr lang="en-US" dirty="0"/>
          </a:p>
        </p:txBody>
      </p:sp>
    </p:spTree>
    <p:extLst>
      <p:ext uri="{BB962C8B-B14F-4D97-AF65-F5344CB8AC3E}">
        <p14:creationId xmlns:p14="http://schemas.microsoft.com/office/powerpoint/2010/main" val="567691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1219200" y="1828800"/>
            <a:ext cx="7620000" cy="2667000"/>
          </a:xfrm>
        </p:spPr>
        <p:txBody>
          <a:bodyPr/>
          <a:lstStyle/>
          <a:p>
            <a:pPr lvl="0"/>
            <a:endParaRPr lang="en-US" noProof="0" dirty="0"/>
          </a:p>
        </p:txBody>
      </p:sp>
      <p:sp>
        <p:nvSpPr>
          <p:cNvPr id="4" name="Rectangle 6">
            <a:extLst>
              <a:ext uri="{FF2B5EF4-FFF2-40B4-BE49-F238E27FC236}">
                <a16:creationId xmlns:a16="http://schemas.microsoft.com/office/drawing/2014/main" xmlns="" id="{8B80328C-9AE6-4ADF-B036-AA959749C13F}"/>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40686BA6-57F3-4A1F-8E62-7157F638B7AD}" type="slidenum">
              <a:rPr lang="en-US" altLang="en-US" smtClean="0"/>
              <a:pPr>
                <a:defRPr/>
              </a:pPr>
              <a:t>‹#›</a:t>
            </a:fld>
            <a:endParaRPr lang="en-US" altLang="en-US" dirty="0">
              <a:latin typeface="Times New Roman" panose="02020603050405020304" pitchFamily="18" charset="0"/>
            </a:endParaRPr>
          </a:p>
        </p:txBody>
      </p:sp>
      <p:sp>
        <p:nvSpPr>
          <p:cNvPr id="5" name="Rectangle 12">
            <a:extLst>
              <a:ext uri="{FF2B5EF4-FFF2-40B4-BE49-F238E27FC236}">
                <a16:creationId xmlns:a16="http://schemas.microsoft.com/office/drawing/2014/main" xmlns="" id="{0B693B5B-6A80-4B5F-A2A7-9344D3759C74}"/>
              </a:ext>
            </a:extLst>
          </p:cNvPr>
          <p:cNvSpPr>
            <a:spLocks noGrp="1" noChangeArrowheads="1"/>
          </p:cNvSpPr>
          <p:nvPr>
            <p:ph type="dt" sz="half" idx="11"/>
          </p:nvPr>
        </p:nvSpPr>
        <p:spPr>
          <a:ln/>
        </p:spPr>
        <p:txBody>
          <a:bodyPr/>
          <a:lstStyle>
            <a:lvl1pPr>
              <a:defRPr/>
            </a:lvl1pPr>
          </a:lstStyle>
          <a:p>
            <a:pPr>
              <a:defRPr/>
            </a:pPr>
            <a:fld id="{D5DE8E4C-83D9-4AA0-B17C-C2928F96485E}" type="datetime8">
              <a:rPr lang="en-US"/>
              <a:pPr>
                <a:defRPr/>
              </a:pPr>
              <a:t>5/21/2019 11:47 AM</a:t>
            </a:fld>
            <a:endParaRPr lang="en-US" dirty="0"/>
          </a:p>
        </p:txBody>
      </p:sp>
    </p:spTree>
    <p:extLst>
      <p:ext uri="{BB962C8B-B14F-4D97-AF65-F5344CB8AC3E}">
        <p14:creationId xmlns:p14="http://schemas.microsoft.com/office/powerpoint/2010/main" val="3267744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Table Placeholder 2"/>
          <p:cNvSpPr>
            <a:spLocks noGrp="1"/>
          </p:cNvSpPr>
          <p:nvPr>
            <p:ph type="tbl" idx="1"/>
          </p:nvPr>
        </p:nvSpPr>
        <p:spPr>
          <a:xfrm>
            <a:off x="1219200" y="1828800"/>
            <a:ext cx="7620000" cy="2667000"/>
          </a:xfrm>
        </p:spPr>
        <p:txBody>
          <a:bodyPr/>
          <a:lstStyle/>
          <a:p>
            <a:pPr lvl="0"/>
            <a:endParaRPr lang="en-US" noProof="0" dirty="0"/>
          </a:p>
        </p:txBody>
      </p:sp>
      <p:sp>
        <p:nvSpPr>
          <p:cNvPr id="4" name="Rectangle 6">
            <a:extLst>
              <a:ext uri="{FF2B5EF4-FFF2-40B4-BE49-F238E27FC236}">
                <a16:creationId xmlns:a16="http://schemas.microsoft.com/office/drawing/2014/main" xmlns="" id="{32CD5344-F1EF-498D-9ABD-2A7B0D504C33}"/>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5C104846-C258-4B22-B0A3-DAD952584391}" type="slidenum">
              <a:rPr lang="en-US" altLang="en-US" smtClean="0"/>
              <a:pPr>
                <a:defRPr/>
              </a:pPr>
              <a:t>‹#›</a:t>
            </a:fld>
            <a:endParaRPr lang="en-US" altLang="en-US" dirty="0">
              <a:latin typeface="Times New Roman" panose="02020603050405020304" pitchFamily="18" charset="0"/>
            </a:endParaRPr>
          </a:p>
        </p:txBody>
      </p:sp>
      <p:sp>
        <p:nvSpPr>
          <p:cNvPr id="5" name="Rectangle 12">
            <a:extLst>
              <a:ext uri="{FF2B5EF4-FFF2-40B4-BE49-F238E27FC236}">
                <a16:creationId xmlns:a16="http://schemas.microsoft.com/office/drawing/2014/main" xmlns="" id="{2DF8D3D8-A3D1-4572-B88F-D1FB589972F9}"/>
              </a:ext>
            </a:extLst>
          </p:cNvPr>
          <p:cNvSpPr>
            <a:spLocks noGrp="1" noChangeArrowheads="1"/>
          </p:cNvSpPr>
          <p:nvPr>
            <p:ph type="dt" sz="half" idx="11"/>
          </p:nvPr>
        </p:nvSpPr>
        <p:spPr>
          <a:ln/>
        </p:spPr>
        <p:txBody>
          <a:bodyPr/>
          <a:lstStyle>
            <a:lvl1pPr>
              <a:defRPr/>
            </a:lvl1pPr>
          </a:lstStyle>
          <a:p>
            <a:pPr>
              <a:defRPr/>
            </a:pPr>
            <a:fld id="{498852A2-FFBE-49A2-BDB2-AF028F4DC980}" type="datetime8">
              <a:rPr lang="en-US"/>
              <a:pPr>
                <a:defRPr/>
              </a:pPr>
              <a:t>5/21/2019 11:47 AM</a:t>
            </a:fld>
            <a:endParaRPr lang="en-US" dirty="0"/>
          </a:p>
        </p:txBody>
      </p:sp>
    </p:spTree>
    <p:extLst>
      <p:ext uri="{BB962C8B-B14F-4D97-AF65-F5344CB8AC3E}">
        <p14:creationId xmlns:p14="http://schemas.microsoft.com/office/powerpoint/2010/main" val="840032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Content Placeholder 2"/>
          <p:cNvSpPr>
            <a:spLocks noGrp="1"/>
          </p:cNvSpPr>
          <p:nvPr>
            <p:ph sz="half" idx="1"/>
          </p:nvPr>
        </p:nvSpPr>
        <p:spPr>
          <a:xfrm>
            <a:off x="1219200" y="1828800"/>
            <a:ext cx="7620000" cy="125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0" y="3238500"/>
            <a:ext cx="7620000" cy="125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xmlns="" id="{5AC59367-E312-4C8C-967D-CFF082755B7C}"/>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CE327C61-20C6-40B1-B9BE-157E8DDC8A36}" type="slidenum">
              <a:rPr lang="en-US" altLang="en-US" smtClean="0"/>
              <a:pPr>
                <a:defRPr/>
              </a:pPr>
              <a:t>‹#›</a:t>
            </a:fld>
            <a:endParaRPr lang="en-US" altLang="en-US" dirty="0">
              <a:latin typeface="Times New Roman" panose="02020603050405020304" pitchFamily="18" charset="0"/>
            </a:endParaRPr>
          </a:p>
        </p:txBody>
      </p:sp>
      <p:sp>
        <p:nvSpPr>
          <p:cNvPr id="6" name="Rectangle 12">
            <a:extLst>
              <a:ext uri="{FF2B5EF4-FFF2-40B4-BE49-F238E27FC236}">
                <a16:creationId xmlns:a16="http://schemas.microsoft.com/office/drawing/2014/main" xmlns="" id="{FAA13020-85C4-4CA1-BEDD-E28FACFD16BC}"/>
              </a:ext>
            </a:extLst>
          </p:cNvPr>
          <p:cNvSpPr>
            <a:spLocks noGrp="1" noChangeArrowheads="1"/>
          </p:cNvSpPr>
          <p:nvPr>
            <p:ph type="dt" sz="half" idx="11"/>
          </p:nvPr>
        </p:nvSpPr>
        <p:spPr>
          <a:ln/>
        </p:spPr>
        <p:txBody>
          <a:bodyPr/>
          <a:lstStyle>
            <a:lvl1pPr>
              <a:defRPr/>
            </a:lvl1pPr>
          </a:lstStyle>
          <a:p>
            <a:pPr>
              <a:defRPr/>
            </a:pPr>
            <a:fld id="{183EDE68-9DE7-4081-B605-7444061A53F4}" type="datetime8">
              <a:rPr lang="en-US"/>
              <a:pPr>
                <a:defRPr/>
              </a:pPr>
              <a:t>5/21/2019 11:47 AM</a:t>
            </a:fld>
            <a:endParaRPr lang="en-US" dirty="0"/>
          </a:p>
        </p:txBody>
      </p:sp>
    </p:spTree>
    <p:extLst>
      <p:ext uri="{BB962C8B-B14F-4D97-AF65-F5344CB8AC3E}">
        <p14:creationId xmlns:p14="http://schemas.microsoft.com/office/powerpoint/2010/main" val="2427186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1219200" y="1828800"/>
            <a:ext cx="3733800" cy="125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219200" y="3238500"/>
            <a:ext cx="3733800" cy="125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105400" y="1828800"/>
            <a:ext cx="37338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xmlns="" id="{471A95EF-2957-49C7-A8D9-3CB19FB4B5EA}"/>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EA271820-BD7D-415B-8B94-ED0F090719EC}" type="slidenum">
              <a:rPr lang="en-US" altLang="en-US" smtClean="0"/>
              <a:pPr>
                <a:defRPr/>
              </a:pPr>
              <a:t>‹#›</a:t>
            </a:fld>
            <a:endParaRPr lang="en-US" altLang="en-US" dirty="0">
              <a:latin typeface="Times New Roman" panose="02020603050405020304" pitchFamily="18" charset="0"/>
            </a:endParaRPr>
          </a:p>
        </p:txBody>
      </p:sp>
      <p:sp>
        <p:nvSpPr>
          <p:cNvPr id="7" name="Rectangle 12">
            <a:extLst>
              <a:ext uri="{FF2B5EF4-FFF2-40B4-BE49-F238E27FC236}">
                <a16:creationId xmlns:a16="http://schemas.microsoft.com/office/drawing/2014/main" xmlns="" id="{1733651B-93E5-493B-91FD-B502EE661096}"/>
              </a:ext>
            </a:extLst>
          </p:cNvPr>
          <p:cNvSpPr>
            <a:spLocks noGrp="1" noChangeArrowheads="1"/>
          </p:cNvSpPr>
          <p:nvPr>
            <p:ph type="dt" sz="half" idx="11"/>
          </p:nvPr>
        </p:nvSpPr>
        <p:spPr>
          <a:ln/>
        </p:spPr>
        <p:txBody>
          <a:bodyPr/>
          <a:lstStyle>
            <a:lvl1pPr>
              <a:defRPr/>
            </a:lvl1pPr>
          </a:lstStyle>
          <a:p>
            <a:pPr>
              <a:defRPr/>
            </a:pPr>
            <a:fld id="{80765443-14F8-44A1-85AD-FA9EBECBDD1A}" type="datetime8">
              <a:rPr lang="en-US"/>
              <a:pPr>
                <a:defRPr/>
              </a:pPr>
              <a:t>5/21/2019 11:47 AM</a:t>
            </a:fld>
            <a:endParaRPr lang="en-US" dirty="0"/>
          </a:p>
        </p:txBody>
      </p:sp>
    </p:spTree>
    <p:extLst>
      <p:ext uri="{BB962C8B-B14F-4D97-AF65-F5344CB8AC3E}">
        <p14:creationId xmlns:p14="http://schemas.microsoft.com/office/powerpoint/2010/main" val="2069107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219200" y="1828800"/>
            <a:ext cx="37338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28800"/>
            <a:ext cx="37338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xmlns="" id="{7A791620-191F-4107-B1C9-6A727F72CCED}"/>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5341460C-A3B3-4CC0-99A7-DF0D20D0A345}" type="slidenum">
              <a:rPr lang="en-US" altLang="en-US" smtClean="0"/>
              <a:pPr>
                <a:defRPr/>
              </a:pPr>
              <a:t>‹#›</a:t>
            </a:fld>
            <a:endParaRPr lang="en-US" altLang="en-US" dirty="0">
              <a:latin typeface="Times New Roman" panose="02020603050405020304" pitchFamily="18" charset="0"/>
            </a:endParaRPr>
          </a:p>
        </p:txBody>
      </p:sp>
      <p:sp>
        <p:nvSpPr>
          <p:cNvPr id="6" name="Rectangle 12">
            <a:extLst>
              <a:ext uri="{FF2B5EF4-FFF2-40B4-BE49-F238E27FC236}">
                <a16:creationId xmlns:a16="http://schemas.microsoft.com/office/drawing/2014/main" xmlns="" id="{89533FDA-D740-4138-B2B3-EF0150288644}"/>
              </a:ext>
            </a:extLst>
          </p:cNvPr>
          <p:cNvSpPr>
            <a:spLocks noGrp="1" noChangeArrowheads="1"/>
          </p:cNvSpPr>
          <p:nvPr>
            <p:ph type="dt" sz="half" idx="11"/>
          </p:nvPr>
        </p:nvSpPr>
        <p:spPr>
          <a:ln/>
        </p:spPr>
        <p:txBody>
          <a:bodyPr/>
          <a:lstStyle>
            <a:lvl1pPr>
              <a:defRPr/>
            </a:lvl1pPr>
          </a:lstStyle>
          <a:p>
            <a:pPr>
              <a:defRPr/>
            </a:pPr>
            <a:fld id="{47FAB8BA-7E4B-461F-AEA2-10D7B6B3228B}" type="datetime8">
              <a:rPr lang="en-US"/>
              <a:pPr>
                <a:defRPr/>
              </a:pPr>
              <a:t>5/21/2019 11:47 AM</a:t>
            </a:fld>
            <a:endParaRPr lang="en-US" dirty="0"/>
          </a:p>
        </p:txBody>
      </p:sp>
    </p:spTree>
    <p:extLst>
      <p:ext uri="{BB962C8B-B14F-4D97-AF65-F5344CB8AC3E}">
        <p14:creationId xmlns:p14="http://schemas.microsoft.com/office/powerpoint/2010/main" val="2079103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E46DE8-E6A0-4599-B2D0-9DD703AC7697}"/>
              </a:ext>
            </a:extLst>
          </p:cNvPr>
          <p:cNvSpPr>
            <a:spLocks noGrp="1"/>
          </p:cNvSpPr>
          <p:nvPr>
            <p:ph type="title"/>
          </p:nvPr>
        </p:nvSpPr>
        <p:spPr>
          <a:xfrm>
            <a:off x="1066800" y="3048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7D91081-E06E-4067-800F-3C4474DC6CFD}"/>
              </a:ext>
            </a:extLst>
          </p:cNvPr>
          <p:cNvSpPr>
            <a:spLocks noGrp="1"/>
          </p:cNvSpPr>
          <p:nvPr>
            <p:ph type="body" sz="half" idx="1"/>
          </p:nvPr>
        </p:nvSpPr>
        <p:spPr>
          <a:xfrm>
            <a:off x="1219200" y="1828800"/>
            <a:ext cx="37338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CB66101-4DF8-4951-BEC6-83E08458A080}"/>
              </a:ext>
            </a:extLst>
          </p:cNvPr>
          <p:cNvSpPr>
            <a:spLocks noGrp="1"/>
          </p:cNvSpPr>
          <p:nvPr>
            <p:ph sz="quarter" idx="2"/>
          </p:nvPr>
        </p:nvSpPr>
        <p:spPr>
          <a:xfrm>
            <a:off x="5105400" y="1828800"/>
            <a:ext cx="3733800" cy="125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3AD166D1-8CE5-4B70-A77D-853B9EEA81D6}"/>
              </a:ext>
            </a:extLst>
          </p:cNvPr>
          <p:cNvSpPr>
            <a:spLocks noGrp="1"/>
          </p:cNvSpPr>
          <p:nvPr>
            <p:ph sz="quarter" idx="3"/>
          </p:nvPr>
        </p:nvSpPr>
        <p:spPr>
          <a:xfrm>
            <a:off x="5105400" y="3238500"/>
            <a:ext cx="3733800" cy="125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xmlns="" id="{F4C0ACBD-91EB-4FE4-A4C0-57C33B0157FF}"/>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9276E962-8265-4E2F-BC84-FBA49F1C606F}" type="slidenum">
              <a:rPr lang="en-US" altLang="en-US" smtClean="0"/>
              <a:pPr>
                <a:defRPr/>
              </a:pPr>
              <a:t>‹#›</a:t>
            </a:fld>
            <a:endParaRPr lang="en-US" altLang="en-US" dirty="0">
              <a:latin typeface="Times New Roman" panose="02020603050405020304" pitchFamily="18" charset="0"/>
            </a:endParaRPr>
          </a:p>
        </p:txBody>
      </p:sp>
      <p:sp>
        <p:nvSpPr>
          <p:cNvPr id="7" name="Rectangle 12">
            <a:extLst>
              <a:ext uri="{FF2B5EF4-FFF2-40B4-BE49-F238E27FC236}">
                <a16:creationId xmlns:a16="http://schemas.microsoft.com/office/drawing/2014/main" xmlns="" id="{1CA9F3F8-639E-4D28-96CC-739E0FB08BC5}"/>
              </a:ext>
            </a:extLst>
          </p:cNvPr>
          <p:cNvSpPr>
            <a:spLocks noGrp="1" noChangeArrowheads="1"/>
          </p:cNvSpPr>
          <p:nvPr>
            <p:ph type="dt" sz="half" idx="11"/>
          </p:nvPr>
        </p:nvSpPr>
        <p:spPr>
          <a:ln/>
        </p:spPr>
        <p:txBody>
          <a:bodyPr/>
          <a:lstStyle>
            <a:lvl1pPr>
              <a:defRPr/>
            </a:lvl1pPr>
          </a:lstStyle>
          <a:p>
            <a:pPr>
              <a:defRPr/>
            </a:pPr>
            <a:fld id="{C50FB5B1-0489-40ED-911E-AB9BF311F4AC}" type="datetime8">
              <a:rPr lang="en-US"/>
              <a:pPr>
                <a:defRPr/>
              </a:pPr>
              <a:t>5/21/2019 11:47 AM</a:t>
            </a:fld>
            <a:endParaRPr lang="en-US" dirty="0"/>
          </a:p>
        </p:txBody>
      </p:sp>
    </p:spTree>
    <p:extLst>
      <p:ext uri="{BB962C8B-B14F-4D97-AF65-F5344CB8AC3E}">
        <p14:creationId xmlns:p14="http://schemas.microsoft.com/office/powerpoint/2010/main" val="421311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Proprietary &amp; Confidential</a:t>
            </a:r>
          </a:p>
        </p:txBody>
      </p:sp>
      <p:sp>
        <p:nvSpPr>
          <p:cNvPr id="4" name="Slide Number Placeholder 3"/>
          <p:cNvSpPr>
            <a:spLocks noGrp="1"/>
          </p:cNvSpPr>
          <p:nvPr>
            <p:ph type="sldNum" sz="quarter" idx="11"/>
          </p:nvPr>
        </p:nvSpPr>
        <p:spPr/>
        <p:txBody>
          <a:bodyPr/>
          <a:lstStyle/>
          <a:p>
            <a:fld id="{86CB4B4D-7CA3-9044-876B-883B54F8677D}" type="slidenum">
              <a:rPr lang="en-US" smtClean="0"/>
              <a:pPr/>
              <a:t>‹#›</a:t>
            </a:fld>
            <a:endParaRPr lang="en-US" dirty="0"/>
          </a:p>
        </p:txBody>
      </p:sp>
      <p:sp>
        <p:nvSpPr>
          <p:cNvPr id="5" name="Title 15"/>
          <p:cNvSpPr>
            <a:spLocks noGrp="1"/>
          </p:cNvSpPr>
          <p:nvPr>
            <p:ph type="title" hasCustomPrompt="1"/>
          </p:nvPr>
        </p:nvSpPr>
        <p:spPr>
          <a:xfrm>
            <a:off x="320040" y="332316"/>
            <a:ext cx="8496206" cy="804862"/>
          </a:xfrm>
          <a:prstGeom prst="rect">
            <a:avLst/>
          </a:prstGeom>
        </p:spPr>
        <p:txBody>
          <a:bodyPr/>
          <a:lstStyle>
            <a:lvl1pPr algn="ctr">
              <a:defRPr lang="en-US" sz="25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Slide Title</a:t>
            </a:r>
          </a:p>
        </p:txBody>
      </p:sp>
    </p:spTree>
    <p:extLst>
      <p:ext uri="{BB962C8B-B14F-4D97-AF65-F5344CB8AC3E}">
        <p14:creationId xmlns:p14="http://schemas.microsoft.com/office/powerpoint/2010/main" val="3794438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0416AC-8EAB-4D4A-BB3B-74F0937ED66A}"/>
              </a:ext>
            </a:extLst>
          </p:cNvPr>
          <p:cNvSpPr>
            <a:spLocks noGrp="1"/>
          </p:cNvSpPr>
          <p:nvPr>
            <p:ph type="title"/>
          </p:nvPr>
        </p:nvSpPr>
        <p:spPr>
          <a:xfrm>
            <a:off x="1066800" y="304800"/>
            <a:ext cx="77724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xmlns="" id="{0B07008E-92BA-4C2A-B228-3B505DEFFF5C}"/>
              </a:ext>
            </a:extLst>
          </p:cNvPr>
          <p:cNvSpPr>
            <a:spLocks noGrp="1"/>
          </p:cNvSpPr>
          <p:nvPr>
            <p:ph type="clipArt" sz="half" idx="1"/>
          </p:nvPr>
        </p:nvSpPr>
        <p:spPr>
          <a:xfrm>
            <a:off x="1219200" y="1828800"/>
            <a:ext cx="3733800" cy="2667000"/>
          </a:xfrm>
        </p:spPr>
        <p:txBody>
          <a:bodyPr/>
          <a:lstStyle/>
          <a:p>
            <a:pPr lvl="0"/>
            <a:endParaRPr lang="en-US" noProof="0" dirty="0"/>
          </a:p>
        </p:txBody>
      </p:sp>
      <p:sp>
        <p:nvSpPr>
          <p:cNvPr id="4" name="Text Placeholder 3">
            <a:extLst>
              <a:ext uri="{FF2B5EF4-FFF2-40B4-BE49-F238E27FC236}">
                <a16:creationId xmlns:a16="http://schemas.microsoft.com/office/drawing/2014/main" xmlns="" id="{EE48C59A-992C-4079-9BAD-E5E44C31B6D6}"/>
              </a:ext>
            </a:extLst>
          </p:cNvPr>
          <p:cNvSpPr>
            <a:spLocks noGrp="1"/>
          </p:cNvSpPr>
          <p:nvPr>
            <p:ph type="body" sz="half" idx="2"/>
          </p:nvPr>
        </p:nvSpPr>
        <p:spPr>
          <a:xfrm>
            <a:off x="5105400" y="1828800"/>
            <a:ext cx="37338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xmlns="" id="{AD1B8C18-090F-4E43-9F9D-547B84272AB7}"/>
              </a:ext>
            </a:extLst>
          </p:cNvPr>
          <p:cNvSpPr>
            <a:spLocks noGrp="1" noChangeArrowheads="1"/>
          </p:cNvSpPr>
          <p:nvPr>
            <p:ph type="sldNum" sz="quarter" idx="10"/>
          </p:nvPr>
        </p:nvSpPr>
        <p:spPr>
          <a:ln/>
        </p:spPr>
        <p:txBody>
          <a:bodyPr/>
          <a:lstStyle>
            <a:lvl1pPr>
              <a:defRPr/>
            </a:lvl1pPr>
          </a:lstStyle>
          <a:p>
            <a:pPr>
              <a:defRPr/>
            </a:pPr>
            <a:r>
              <a:rPr lang="en-US" altLang="en-US" dirty="0"/>
              <a:t>Page </a:t>
            </a:r>
            <a:fld id="{E3A8136F-C5C5-4C19-98FD-8CF018739E8F}" type="slidenum">
              <a:rPr lang="en-US" altLang="en-US" smtClean="0"/>
              <a:pPr>
                <a:defRPr/>
              </a:pPr>
              <a:t>‹#›</a:t>
            </a:fld>
            <a:endParaRPr lang="en-US" altLang="en-US" dirty="0">
              <a:latin typeface="Times New Roman" panose="02020603050405020304" pitchFamily="18" charset="0"/>
            </a:endParaRPr>
          </a:p>
        </p:txBody>
      </p:sp>
      <p:sp>
        <p:nvSpPr>
          <p:cNvPr id="6" name="Rectangle 12">
            <a:extLst>
              <a:ext uri="{FF2B5EF4-FFF2-40B4-BE49-F238E27FC236}">
                <a16:creationId xmlns:a16="http://schemas.microsoft.com/office/drawing/2014/main" xmlns="" id="{7A016CFF-1C8A-4367-9F4A-671D317A30AA}"/>
              </a:ext>
            </a:extLst>
          </p:cNvPr>
          <p:cNvSpPr>
            <a:spLocks noGrp="1" noChangeArrowheads="1"/>
          </p:cNvSpPr>
          <p:nvPr>
            <p:ph type="dt" sz="half" idx="11"/>
          </p:nvPr>
        </p:nvSpPr>
        <p:spPr>
          <a:ln/>
        </p:spPr>
        <p:txBody>
          <a:bodyPr/>
          <a:lstStyle>
            <a:lvl1pPr>
              <a:defRPr/>
            </a:lvl1pPr>
          </a:lstStyle>
          <a:p>
            <a:pPr>
              <a:defRPr/>
            </a:pPr>
            <a:fld id="{AD702B3B-34DF-46D0-A839-A0EABA47B717}" type="datetime8">
              <a:rPr lang="en-US"/>
              <a:pPr>
                <a:defRPr/>
              </a:pPr>
              <a:t>5/21/2019 11:47 AM</a:t>
            </a:fld>
            <a:endParaRPr lang="en-US" dirty="0"/>
          </a:p>
        </p:txBody>
      </p:sp>
    </p:spTree>
    <p:extLst>
      <p:ext uri="{BB962C8B-B14F-4D97-AF65-F5344CB8AC3E}">
        <p14:creationId xmlns:p14="http://schemas.microsoft.com/office/powerpoint/2010/main" val="529560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77091" y="260537"/>
            <a:ext cx="2493818" cy="680757"/>
          </a:xfrm>
          <a:prstGeom prst="rect">
            <a:avLst/>
          </a:prstGeom>
        </p:spPr>
      </p:pic>
    </p:spTree>
    <p:extLst>
      <p:ext uri="{BB962C8B-B14F-4D97-AF65-F5344CB8AC3E}">
        <p14:creationId xmlns:p14="http://schemas.microsoft.com/office/powerpoint/2010/main" val="145808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1930" y="290663"/>
            <a:ext cx="7886434" cy="510988"/>
          </a:xfrm>
        </p:spPr>
        <p:txBody>
          <a:bodyPr/>
          <a:lstStyle>
            <a:lvl1pPr>
              <a:defRPr sz="1941"/>
            </a:lvl1pPr>
          </a:lstStyle>
          <a:p>
            <a:r>
              <a:rPr lang="en-US" dirty="0"/>
              <a:t>Click to edit Master title style</a:t>
            </a:r>
          </a:p>
        </p:txBody>
      </p:sp>
      <p:sp>
        <p:nvSpPr>
          <p:cNvPr id="3" name="Content Placeholder 2"/>
          <p:cNvSpPr>
            <a:spLocks noGrp="1"/>
          </p:cNvSpPr>
          <p:nvPr>
            <p:ph idx="1"/>
          </p:nvPr>
        </p:nvSpPr>
        <p:spPr>
          <a:xfrm>
            <a:off x="1286341" y="1060249"/>
            <a:ext cx="7010400" cy="5029200"/>
          </a:xfrm>
        </p:spPr>
        <p:txBody>
          <a:bodyPr/>
          <a:lstStyle>
            <a:lvl1pPr>
              <a:buClr>
                <a:schemeClr val="tx2"/>
              </a:buClr>
              <a:defRPr sz="1765"/>
            </a:lvl1pPr>
            <a:lvl2pPr>
              <a:buClr>
                <a:schemeClr val="accent1"/>
              </a:buClr>
              <a:defRPr sz="1588"/>
            </a:lvl2pPr>
            <a:lvl3pPr marL="1123603" indent="-224720">
              <a:buClr>
                <a:schemeClr val="accent1"/>
              </a:buClr>
              <a:buFont typeface="Arial" pitchFamily="34" charset="0"/>
              <a:buChar char="•"/>
              <a:defRPr sz="1412"/>
            </a:lvl3pPr>
            <a:lvl4pPr marL="1573045" indent="-224720">
              <a:buClr>
                <a:schemeClr val="accent1"/>
              </a:buClr>
              <a:buFont typeface="Wingdings" pitchFamily="2" charset="2"/>
              <a:buChar char="Ø"/>
              <a:defRPr sz="1412"/>
            </a:lvl4pPr>
            <a:lvl5pPr marL="2022485" indent="-224720">
              <a:buClr>
                <a:schemeClr val="accent1"/>
              </a:buClr>
              <a:buFont typeface="Wingdings" pitchFamily="2" charset="2"/>
              <a:buChar char="ü"/>
              <a:defRPr sz="141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661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08364" y="1008529"/>
            <a:ext cx="3352800" cy="4953000"/>
          </a:xfrm>
        </p:spPr>
        <p:txBody>
          <a:bodyPr/>
          <a:lstStyle>
            <a:lvl1pPr>
              <a:buClr>
                <a:schemeClr val="accent1"/>
              </a:buClr>
              <a:defRPr sz="1765" baseline="0"/>
            </a:lvl1pPr>
            <a:lvl2pPr>
              <a:buClr>
                <a:schemeClr val="accent1"/>
              </a:buClr>
              <a:defRPr sz="1588" baseline="0"/>
            </a:lvl2pPr>
            <a:lvl3pPr marL="1123603" indent="-224720">
              <a:buClr>
                <a:schemeClr val="accent1"/>
              </a:buClr>
              <a:buFont typeface="Arial" pitchFamily="34" charset="0"/>
              <a:buChar char="•"/>
              <a:defRPr sz="1588" baseline="0"/>
            </a:lvl3pPr>
            <a:lvl4pPr marL="1573045" indent="-224720">
              <a:buClr>
                <a:schemeClr val="accent1"/>
              </a:buClr>
              <a:buFont typeface="Wingdings" pitchFamily="2" charset="2"/>
              <a:buChar char="v"/>
              <a:defRPr sz="1588" baseline="0"/>
            </a:lvl4pPr>
            <a:lvl5pPr>
              <a:buClr>
                <a:schemeClr val="accent1"/>
              </a:buClr>
              <a:defRPr sz="1588" baseline="0"/>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3"/>
          </p:nvPr>
        </p:nvSpPr>
        <p:spPr>
          <a:xfrm>
            <a:off x="4849091" y="1008529"/>
            <a:ext cx="3429000" cy="4953000"/>
          </a:xfrm>
        </p:spPr>
        <p:txBody>
          <a:bodyPr/>
          <a:lstStyle>
            <a:lvl1pPr>
              <a:buClr>
                <a:schemeClr val="accent1"/>
              </a:buClr>
              <a:defRPr sz="1765" baseline="0"/>
            </a:lvl1pPr>
            <a:lvl2pPr>
              <a:buClr>
                <a:schemeClr val="accent1"/>
              </a:buClr>
              <a:defRPr sz="1588" baseline="0"/>
            </a:lvl2pPr>
            <a:lvl3pPr marL="1123603" indent="-224720">
              <a:buClr>
                <a:schemeClr val="accent1"/>
              </a:buClr>
              <a:buFont typeface="Arial" pitchFamily="34" charset="0"/>
              <a:buChar char="•"/>
              <a:defRPr sz="1588" baseline="0"/>
            </a:lvl3pPr>
            <a:lvl4pPr marL="1573045" indent="-224720">
              <a:buClr>
                <a:schemeClr val="accent1"/>
              </a:buClr>
              <a:buFont typeface="Wingdings" pitchFamily="2" charset="2"/>
              <a:buChar char="v"/>
              <a:defRPr sz="1588" baseline="0"/>
            </a:lvl4pPr>
            <a:lvl5pPr>
              <a:buClr>
                <a:schemeClr val="accent1"/>
              </a:buClr>
              <a:defRPr sz="1588" baseline="0"/>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852587" y="301007"/>
            <a:ext cx="6934200" cy="510988"/>
          </a:xfrm>
        </p:spPr>
        <p:txBody>
          <a:bodyPr/>
          <a:lstStyle>
            <a:lvl1pPr>
              <a:defRPr sz="1941"/>
            </a:lvl1pPr>
          </a:lstStyle>
          <a:p>
            <a:r>
              <a:rPr lang="en-US" dirty="0"/>
              <a:t>Click to edit Master title style</a:t>
            </a:r>
          </a:p>
        </p:txBody>
      </p:sp>
    </p:spTree>
    <p:extLst>
      <p:ext uri="{BB962C8B-B14F-4D97-AF65-F5344CB8AC3E}">
        <p14:creationId xmlns:p14="http://schemas.microsoft.com/office/powerpoint/2010/main" val="1624500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831273" y="228600"/>
            <a:ext cx="6934200" cy="578224"/>
          </a:xfrm>
        </p:spPr>
        <p:txBody>
          <a:bodyPr/>
          <a:lstStyle>
            <a:lvl1pPr>
              <a:defRPr sz="1941"/>
            </a:lvl1pPr>
          </a:lstStyle>
          <a:p>
            <a:r>
              <a:rPr lang="en-US" dirty="0"/>
              <a:t>Click to edit Master title style</a:t>
            </a:r>
          </a:p>
        </p:txBody>
      </p:sp>
    </p:spTree>
    <p:extLst>
      <p:ext uri="{BB962C8B-B14F-4D97-AF65-F5344CB8AC3E}">
        <p14:creationId xmlns:p14="http://schemas.microsoft.com/office/powerpoint/2010/main" val="248436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Proprietary &amp; Confidential</a:t>
            </a:r>
          </a:p>
        </p:txBody>
      </p:sp>
      <p:sp>
        <p:nvSpPr>
          <p:cNvPr id="4" name="Slide Number Placeholder 3"/>
          <p:cNvSpPr>
            <a:spLocks noGrp="1"/>
          </p:cNvSpPr>
          <p:nvPr>
            <p:ph type="sldNum" sz="quarter" idx="11"/>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743178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ad Descripto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Proprietary &amp; Confidential</a:t>
            </a:r>
          </a:p>
        </p:txBody>
      </p:sp>
      <p:grpSp>
        <p:nvGrpSpPr>
          <p:cNvPr id="79" name="Group 112"/>
          <p:cNvGrpSpPr/>
          <p:nvPr/>
        </p:nvGrpSpPr>
        <p:grpSpPr>
          <a:xfrm>
            <a:off x="5305148" y="1883781"/>
            <a:ext cx="444501" cy="444502"/>
            <a:chOff x="0" y="0"/>
            <a:chExt cx="889000" cy="889000"/>
          </a:xfrm>
        </p:grpSpPr>
        <p:sp>
          <p:nvSpPr>
            <p:cNvPr id="83" name="Shape 110"/>
            <p:cNvSpPr/>
            <p:nvPr/>
          </p:nvSpPr>
          <p:spPr>
            <a:xfrm>
              <a:off x="0" y="0"/>
              <a:ext cx="889000" cy="889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AEC"/>
            </a:solidFill>
            <a:ln w="12700" cap="flat">
              <a:noFill/>
              <a:miter lim="400000"/>
            </a:ln>
            <a:effectLst/>
          </p:spPr>
          <p:txBody>
            <a:bodyPr wrap="square" lIns="0" tIns="0" rIns="0" bIns="0" numCol="1" anchor="ctr">
              <a:noAutofit/>
            </a:bodyPr>
            <a:lstStyle/>
            <a:p>
              <a:pPr lvl="0">
                <a:defRPr>
                  <a:solidFill>
                    <a:srgbClr val="FFFFFF"/>
                  </a:solidFill>
                </a:defRPr>
              </a:pPr>
              <a:endParaRPr sz="2000" dirty="0">
                <a:solidFill>
                  <a:srgbClr val="495163"/>
                </a:solidFill>
                <a:latin typeface="Segoe UI" panose="020B0502040204020203" pitchFamily="34" charset="0"/>
                <a:cs typeface="Segoe UI" panose="020B0502040204020203" pitchFamily="34" charset="0"/>
              </a:endParaRPr>
            </a:p>
          </p:txBody>
        </p:sp>
        <p:sp>
          <p:nvSpPr>
            <p:cNvPr id="84" name="Shape 111"/>
            <p:cNvSpPr/>
            <p:nvPr/>
          </p:nvSpPr>
          <p:spPr>
            <a:xfrm>
              <a:off x="53166" y="189705"/>
              <a:ext cx="779182" cy="276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3200">
                  <a:solidFill>
                    <a:srgbClr val="424A59"/>
                  </a:solidFill>
                  <a:latin typeface="et-line"/>
                  <a:ea typeface="et-line"/>
                  <a:cs typeface="et-line"/>
                  <a:sym typeface="et-line"/>
                </a:defRPr>
              </a:lvl1pPr>
            </a:lstStyle>
            <a:p>
              <a:pPr lvl="0">
                <a:defRPr sz="1800">
                  <a:solidFill>
                    <a:srgbClr val="000000"/>
                  </a:solidFill>
                </a:defRPr>
              </a:pPr>
              <a:endParaRPr sz="900" dirty="0">
                <a:solidFill>
                  <a:srgbClr val="495163"/>
                </a:solidFill>
                <a:latin typeface="Segoe UI" panose="020B0502040204020203" pitchFamily="34" charset="0"/>
                <a:cs typeface="Segoe UI" panose="020B0502040204020203" pitchFamily="34" charset="0"/>
              </a:endParaRPr>
            </a:p>
          </p:txBody>
        </p:sp>
      </p:grpSp>
      <p:grpSp>
        <p:nvGrpSpPr>
          <p:cNvPr id="85" name="Group 119"/>
          <p:cNvGrpSpPr/>
          <p:nvPr/>
        </p:nvGrpSpPr>
        <p:grpSpPr>
          <a:xfrm>
            <a:off x="3925010" y="2668560"/>
            <a:ext cx="1273592" cy="1273592"/>
            <a:chOff x="0" y="0"/>
            <a:chExt cx="2547183" cy="2547183"/>
          </a:xfrm>
        </p:grpSpPr>
        <p:sp>
          <p:nvSpPr>
            <p:cNvPr id="86" name="Shape 117"/>
            <p:cNvSpPr/>
            <p:nvPr/>
          </p:nvSpPr>
          <p:spPr>
            <a:xfrm>
              <a:off x="0" y="0"/>
              <a:ext cx="2547183" cy="2547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AEC"/>
            </a:solidFill>
            <a:ln w="12700" cap="flat">
              <a:noFill/>
              <a:miter lim="400000"/>
            </a:ln>
            <a:effectLst/>
          </p:spPr>
          <p:txBody>
            <a:bodyPr wrap="square" lIns="0" tIns="0" rIns="0" bIns="0" numCol="1" anchor="ctr">
              <a:noAutofit/>
            </a:bodyPr>
            <a:lstStyle/>
            <a:p>
              <a:pPr lvl="0">
                <a:defRPr>
                  <a:solidFill>
                    <a:srgbClr val="FFFFFF"/>
                  </a:solidFill>
                </a:defRPr>
              </a:pPr>
              <a:endParaRPr sz="2000" dirty="0">
                <a:solidFill>
                  <a:srgbClr val="495163"/>
                </a:solidFill>
                <a:latin typeface="Segoe UI" panose="020B0502040204020203" pitchFamily="34" charset="0"/>
                <a:cs typeface="Segoe UI" panose="020B0502040204020203" pitchFamily="34" charset="0"/>
              </a:endParaRPr>
            </a:p>
          </p:txBody>
        </p:sp>
        <p:sp>
          <p:nvSpPr>
            <p:cNvPr id="87" name="Shape 118"/>
            <p:cNvSpPr/>
            <p:nvPr/>
          </p:nvSpPr>
          <p:spPr>
            <a:xfrm>
              <a:off x="502258" y="1037630"/>
              <a:ext cx="1547497" cy="4719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p>
              <a:pPr algn="ctr">
                <a:defRPr sz="1800">
                  <a:solidFill>
                    <a:srgbClr val="000000"/>
                  </a:solidFill>
                </a:defRPr>
              </a:pPr>
              <a:endParaRPr sz="1200" dirty="0">
                <a:solidFill>
                  <a:srgbClr val="495163"/>
                </a:solidFill>
                <a:latin typeface="Segoe UI" panose="020B0502040204020203" pitchFamily="34" charset="0"/>
                <a:cs typeface="Segoe UI" panose="020B0502040204020203" pitchFamily="34" charset="0"/>
              </a:endParaRPr>
            </a:p>
          </p:txBody>
        </p:sp>
      </p:grpSp>
      <p:sp>
        <p:nvSpPr>
          <p:cNvPr id="93" name="Shape 120"/>
          <p:cNvSpPr/>
          <p:nvPr/>
        </p:nvSpPr>
        <p:spPr>
          <a:xfrm>
            <a:off x="5305148" y="4303598"/>
            <a:ext cx="444501" cy="444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AEC"/>
          </a:solidFill>
          <a:ln w="12700" cap="flat">
            <a:noFill/>
            <a:miter lim="400000"/>
          </a:ln>
          <a:effectLst/>
        </p:spPr>
        <p:txBody>
          <a:bodyPr wrap="square" lIns="0" tIns="0" rIns="0" bIns="0" numCol="1" anchor="ctr">
            <a:noAutofit/>
          </a:bodyPr>
          <a:lstStyle/>
          <a:p>
            <a:pPr lvl="0">
              <a:defRPr>
                <a:solidFill>
                  <a:srgbClr val="FFFFFF"/>
                </a:solidFill>
              </a:defRPr>
            </a:pPr>
            <a:endParaRPr sz="2000" dirty="0">
              <a:solidFill>
                <a:srgbClr val="495163"/>
              </a:solidFill>
              <a:latin typeface="Segoe UI" panose="020B0502040204020203" pitchFamily="34" charset="0"/>
              <a:cs typeface="Segoe UI" panose="020B0502040204020203" pitchFamily="34" charset="0"/>
            </a:endParaRPr>
          </a:p>
        </p:txBody>
      </p:sp>
      <p:sp>
        <p:nvSpPr>
          <p:cNvPr id="100" name="Shape 127"/>
          <p:cNvSpPr/>
          <p:nvPr/>
        </p:nvSpPr>
        <p:spPr>
          <a:xfrm>
            <a:off x="3368398" y="1883781"/>
            <a:ext cx="444500" cy="444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AEC"/>
          </a:solidFill>
          <a:ln w="12700" cap="flat">
            <a:noFill/>
            <a:miter lim="400000"/>
          </a:ln>
          <a:effectLst/>
        </p:spPr>
        <p:txBody>
          <a:bodyPr wrap="square" lIns="0" tIns="0" rIns="0" bIns="0" numCol="1" anchor="ctr">
            <a:noAutofit/>
          </a:bodyPr>
          <a:lstStyle/>
          <a:p>
            <a:pPr lvl="0">
              <a:defRPr>
                <a:solidFill>
                  <a:srgbClr val="FFFFFF"/>
                </a:solidFill>
              </a:defRPr>
            </a:pPr>
            <a:endParaRPr sz="2000" dirty="0">
              <a:solidFill>
                <a:srgbClr val="495163"/>
              </a:solidFill>
              <a:latin typeface="Segoe UI" panose="020B0502040204020203" pitchFamily="34" charset="0"/>
              <a:cs typeface="Segoe UI" panose="020B0502040204020203" pitchFamily="34" charset="0"/>
            </a:endParaRPr>
          </a:p>
        </p:txBody>
      </p:sp>
      <p:grpSp>
        <p:nvGrpSpPr>
          <p:cNvPr id="103" name="Group 136"/>
          <p:cNvGrpSpPr/>
          <p:nvPr/>
        </p:nvGrpSpPr>
        <p:grpSpPr>
          <a:xfrm>
            <a:off x="3368402" y="4303598"/>
            <a:ext cx="444501" cy="444501"/>
            <a:chOff x="0" y="0"/>
            <a:chExt cx="889000" cy="889000"/>
          </a:xfrm>
        </p:grpSpPr>
        <p:sp>
          <p:nvSpPr>
            <p:cNvPr id="107" name="Shape 134"/>
            <p:cNvSpPr/>
            <p:nvPr/>
          </p:nvSpPr>
          <p:spPr>
            <a:xfrm>
              <a:off x="0" y="0"/>
              <a:ext cx="889000" cy="889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AEC"/>
            </a:solidFill>
            <a:ln w="12700" cap="flat">
              <a:noFill/>
              <a:miter lim="400000"/>
            </a:ln>
            <a:effectLst/>
          </p:spPr>
          <p:txBody>
            <a:bodyPr wrap="square" lIns="0" tIns="0" rIns="0" bIns="0" numCol="1" anchor="ctr">
              <a:noAutofit/>
            </a:bodyPr>
            <a:lstStyle/>
            <a:p>
              <a:pPr lvl="0">
                <a:defRPr>
                  <a:solidFill>
                    <a:srgbClr val="FFFFFF"/>
                  </a:solidFill>
                </a:defRPr>
              </a:pPr>
              <a:endParaRPr sz="2000" dirty="0">
                <a:solidFill>
                  <a:srgbClr val="495163"/>
                </a:solidFill>
                <a:latin typeface="Segoe UI" panose="020B0502040204020203" pitchFamily="34" charset="0"/>
                <a:cs typeface="Segoe UI" panose="020B0502040204020203" pitchFamily="34" charset="0"/>
              </a:endParaRPr>
            </a:p>
          </p:txBody>
        </p:sp>
        <p:sp>
          <p:nvSpPr>
            <p:cNvPr id="108" name="Shape 135"/>
            <p:cNvSpPr/>
            <p:nvPr/>
          </p:nvSpPr>
          <p:spPr>
            <a:xfrm>
              <a:off x="36904" y="189705"/>
              <a:ext cx="792710" cy="276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3200">
                  <a:solidFill>
                    <a:srgbClr val="424A59"/>
                  </a:solidFill>
                  <a:latin typeface="et-line"/>
                  <a:ea typeface="et-line"/>
                  <a:cs typeface="et-line"/>
                  <a:sym typeface="et-line"/>
                </a:defRPr>
              </a:lvl1pPr>
            </a:lstStyle>
            <a:p>
              <a:pPr lvl="0">
                <a:defRPr sz="1800">
                  <a:solidFill>
                    <a:srgbClr val="000000"/>
                  </a:solidFill>
                </a:defRPr>
              </a:pPr>
              <a:endParaRPr sz="900" dirty="0">
                <a:solidFill>
                  <a:srgbClr val="495163"/>
                </a:solidFill>
                <a:latin typeface="Segoe UI" panose="020B0502040204020203" pitchFamily="34" charset="0"/>
                <a:cs typeface="Segoe UI" panose="020B0502040204020203" pitchFamily="34" charset="0"/>
              </a:endParaRPr>
            </a:p>
          </p:txBody>
        </p:sp>
      </p:grpSp>
      <p:sp>
        <p:nvSpPr>
          <p:cNvPr id="109" name="Shape 141"/>
          <p:cNvSpPr/>
          <p:nvPr/>
        </p:nvSpPr>
        <p:spPr>
          <a:xfrm flipH="1" flipV="1">
            <a:off x="3748180" y="2267264"/>
            <a:ext cx="427959" cy="525537"/>
          </a:xfrm>
          <a:prstGeom prst="line">
            <a:avLst/>
          </a:prstGeom>
          <a:ln w="25400">
            <a:solidFill>
              <a:srgbClr val="EAEAEC"/>
            </a:solidFill>
            <a:miter lim="400000"/>
          </a:ln>
        </p:spPr>
        <p:txBody>
          <a:bodyPr lIns="0" tIns="0" rIns="0" bIns="0" anchor="ctr"/>
          <a:lstStyle/>
          <a:p>
            <a:pPr lvl="0"/>
            <a:endParaRPr sz="2000" dirty="0">
              <a:solidFill>
                <a:srgbClr val="495163"/>
              </a:solidFill>
              <a:latin typeface="Segoe UI" panose="020B0502040204020203" pitchFamily="34" charset="0"/>
              <a:cs typeface="Segoe UI" panose="020B0502040204020203" pitchFamily="34" charset="0"/>
            </a:endParaRPr>
          </a:p>
        </p:txBody>
      </p:sp>
      <p:sp>
        <p:nvSpPr>
          <p:cNvPr id="110" name="Shape 142"/>
          <p:cNvSpPr/>
          <p:nvPr/>
        </p:nvSpPr>
        <p:spPr>
          <a:xfrm flipH="1" flipV="1">
            <a:off x="5012243" y="3779909"/>
            <a:ext cx="427959" cy="525537"/>
          </a:xfrm>
          <a:prstGeom prst="line">
            <a:avLst/>
          </a:prstGeom>
          <a:ln w="25400">
            <a:solidFill>
              <a:srgbClr val="EAEAEC"/>
            </a:solidFill>
            <a:miter lim="400000"/>
          </a:ln>
        </p:spPr>
        <p:txBody>
          <a:bodyPr lIns="0" tIns="0" rIns="0" bIns="0" anchor="ctr"/>
          <a:lstStyle/>
          <a:p>
            <a:pPr lvl="0"/>
            <a:endParaRPr sz="2000" dirty="0">
              <a:solidFill>
                <a:srgbClr val="495163"/>
              </a:solidFill>
              <a:latin typeface="Segoe UI" panose="020B0502040204020203" pitchFamily="34" charset="0"/>
              <a:cs typeface="Segoe UI" panose="020B0502040204020203" pitchFamily="34" charset="0"/>
            </a:endParaRPr>
          </a:p>
        </p:txBody>
      </p:sp>
      <p:sp>
        <p:nvSpPr>
          <p:cNvPr id="111" name="Shape 143"/>
          <p:cNvSpPr/>
          <p:nvPr/>
        </p:nvSpPr>
        <p:spPr>
          <a:xfrm flipV="1">
            <a:off x="4961004" y="2283315"/>
            <a:ext cx="409987" cy="518835"/>
          </a:xfrm>
          <a:prstGeom prst="line">
            <a:avLst/>
          </a:prstGeom>
          <a:ln w="25400">
            <a:solidFill>
              <a:srgbClr val="EAEAEC"/>
            </a:solidFill>
            <a:miter lim="400000"/>
          </a:ln>
        </p:spPr>
        <p:txBody>
          <a:bodyPr lIns="0" tIns="0" rIns="0" bIns="0" anchor="ctr"/>
          <a:lstStyle/>
          <a:p>
            <a:pPr lvl="0"/>
            <a:endParaRPr sz="2000" dirty="0">
              <a:solidFill>
                <a:srgbClr val="495163"/>
              </a:solidFill>
              <a:latin typeface="Segoe UI" panose="020B0502040204020203" pitchFamily="34" charset="0"/>
              <a:cs typeface="Segoe UI" panose="020B0502040204020203" pitchFamily="34" charset="0"/>
            </a:endParaRPr>
          </a:p>
        </p:txBody>
      </p:sp>
      <p:sp>
        <p:nvSpPr>
          <p:cNvPr id="112" name="Shape 144"/>
          <p:cNvSpPr/>
          <p:nvPr/>
        </p:nvSpPr>
        <p:spPr>
          <a:xfrm flipV="1">
            <a:off x="3705037" y="3783260"/>
            <a:ext cx="427308" cy="572537"/>
          </a:xfrm>
          <a:prstGeom prst="line">
            <a:avLst/>
          </a:prstGeom>
          <a:ln w="25400">
            <a:solidFill>
              <a:srgbClr val="EAEAEC"/>
            </a:solidFill>
            <a:miter lim="400000"/>
          </a:ln>
        </p:spPr>
        <p:txBody>
          <a:bodyPr lIns="0" tIns="0" rIns="0" bIns="0" anchor="ctr"/>
          <a:lstStyle/>
          <a:p>
            <a:pPr lvl="0"/>
            <a:endParaRPr sz="2000" dirty="0">
              <a:solidFill>
                <a:srgbClr val="495163"/>
              </a:solidFill>
              <a:latin typeface="Segoe UI" panose="020B0502040204020203" pitchFamily="34" charset="0"/>
              <a:cs typeface="Segoe UI" panose="020B0502040204020203" pitchFamily="34" charset="0"/>
            </a:endParaRPr>
          </a:p>
        </p:txBody>
      </p:sp>
      <p:sp>
        <p:nvSpPr>
          <p:cNvPr id="117" name="Text Placeholder 6"/>
          <p:cNvSpPr>
            <a:spLocks noGrp="1"/>
          </p:cNvSpPr>
          <p:nvPr>
            <p:ph type="body" sz="quarter" idx="23" hasCustomPrompt="1"/>
          </p:nvPr>
        </p:nvSpPr>
        <p:spPr>
          <a:xfrm>
            <a:off x="206636" y="1814798"/>
            <a:ext cx="2971871" cy="197621"/>
          </a:xfrm>
          <a:prstGeom prst="rect">
            <a:avLst/>
          </a:prstGeom>
        </p:spPr>
        <p:txBody>
          <a:bodyPr>
            <a:noAutofit/>
          </a:bodyPr>
          <a:lstStyle>
            <a:lvl1pPr marL="0" indent="0" algn="r" defTabSz="914400" rtl="0" eaLnBrk="1" latinLnBrk="0" hangingPunct="1">
              <a:lnSpc>
                <a:spcPct val="100000"/>
              </a:lnSpc>
              <a:spcBef>
                <a:spcPts val="0"/>
              </a:spcBef>
              <a:buNone/>
              <a:defRPr lang="en-US" sz="1100" b="1"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a:t>Title</a:t>
            </a:r>
          </a:p>
        </p:txBody>
      </p:sp>
      <p:sp>
        <p:nvSpPr>
          <p:cNvPr id="118" name="Text Placeholder 6"/>
          <p:cNvSpPr>
            <a:spLocks noGrp="1"/>
          </p:cNvSpPr>
          <p:nvPr>
            <p:ph type="body" sz="quarter" idx="24" hasCustomPrompt="1"/>
          </p:nvPr>
        </p:nvSpPr>
        <p:spPr>
          <a:xfrm>
            <a:off x="251803" y="2013309"/>
            <a:ext cx="2926704" cy="942044"/>
          </a:xfrm>
          <a:prstGeom prst="rect">
            <a:avLst/>
          </a:prstGeom>
        </p:spPr>
        <p:txBody>
          <a:bodyPr>
            <a:normAutofit/>
          </a:bodyPr>
          <a:lstStyle>
            <a:lvl1pPr marL="0" indent="0" algn="r"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a:t>Descriptions</a:t>
            </a:r>
          </a:p>
        </p:txBody>
      </p:sp>
      <p:sp>
        <p:nvSpPr>
          <p:cNvPr id="121" name="Text Placeholder 6"/>
          <p:cNvSpPr>
            <a:spLocks noGrp="1"/>
          </p:cNvSpPr>
          <p:nvPr>
            <p:ph type="body" sz="quarter" idx="25" hasCustomPrompt="1"/>
          </p:nvPr>
        </p:nvSpPr>
        <p:spPr>
          <a:xfrm>
            <a:off x="5816134" y="1813908"/>
            <a:ext cx="2971871" cy="197621"/>
          </a:xfrm>
          <a:prstGeom prst="rect">
            <a:avLst/>
          </a:prstGeom>
        </p:spPr>
        <p:txBody>
          <a:bodyPr>
            <a:noAutofit/>
          </a:bodyPr>
          <a:lstStyle>
            <a:lvl1pPr marL="0" indent="0" algn="l" defTabSz="914400" rtl="0" eaLnBrk="1" latinLnBrk="0" hangingPunct="1">
              <a:lnSpc>
                <a:spcPct val="100000"/>
              </a:lnSpc>
              <a:spcBef>
                <a:spcPts val="0"/>
              </a:spcBef>
              <a:buNone/>
              <a:defRPr lang="en-US" sz="1100" b="1"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a:t>Title</a:t>
            </a:r>
          </a:p>
        </p:txBody>
      </p:sp>
      <p:sp>
        <p:nvSpPr>
          <p:cNvPr id="122" name="Text Placeholder 6"/>
          <p:cNvSpPr>
            <a:spLocks noGrp="1"/>
          </p:cNvSpPr>
          <p:nvPr>
            <p:ph type="body" sz="quarter" idx="26" hasCustomPrompt="1"/>
          </p:nvPr>
        </p:nvSpPr>
        <p:spPr>
          <a:xfrm>
            <a:off x="5851169" y="2011529"/>
            <a:ext cx="2926704" cy="942044"/>
          </a:xfrm>
          <a:prstGeom prst="rect">
            <a:avLst/>
          </a:prstGeom>
        </p:spPr>
        <p:txBody>
          <a:bodyPr>
            <a:normAutofit/>
          </a:bodyPr>
          <a:lstStyle>
            <a:lvl1pPr marL="0" indent="0" algn="l"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a:t>Descriptions</a:t>
            </a:r>
          </a:p>
        </p:txBody>
      </p:sp>
      <p:sp>
        <p:nvSpPr>
          <p:cNvPr id="123" name="Text Placeholder 6"/>
          <p:cNvSpPr>
            <a:spLocks noGrp="1"/>
          </p:cNvSpPr>
          <p:nvPr>
            <p:ph type="body" sz="quarter" idx="27" hasCustomPrompt="1"/>
          </p:nvPr>
        </p:nvSpPr>
        <p:spPr>
          <a:xfrm>
            <a:off x="5816134" y="4283937"/>
            <a:ext cx="2971871" cy="197621"/>
          </a:xfrm>
          <a:prstGeom prst="rect">
            <a:avLst/>
          </a:prstGeom>
        </p:spPr>
        <p:txBody>
          <a:bodyPr>
            <a:noAutofit/>
          </a:bodyPr>
          <a:lstStyle>
            <a:lvl1pPr marL="0" indent="0" algn="l" defTabSz="914400" rtl="0" eaLnBrk="1" latinLnBrk="0" hangingPunct="1">
              <a:lnSpc>
                <a:spcPct val="100000"/>
              </a:lnSpc>
              <a:spcBef>
                <a:spcPts val="0"/>
              </a:spcBef>
              <a:buNone/>
              <a:defRPr lang="en-US" sz="1100" b="1"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a:t>Title</a:t>
            </a:r>
          </a:p>
        </p:txBody>
      </p:sp>
      <p:sp>
        <p:nvSpPr>
          <p:cNvPr id="124" name="Text Placeholder 6"/>
          <p:cNvSpPr>
            <a:spLocks noGrp="1"/>
          </p:cNvSpPr>
          <p:nvPr>
            <p:ph type="body" sz="quarter" idx="28" hasCustomPrompt="1"/>
          </p:nvPr>
        </p:nvSpPr>
        <p:spPr>
          <a:xfrm>
            <a:off x="5851169" y="4481558"/>
            <a:ext cx="2926704" cy="942044"/>
          </a:xfrm>
          <a:prstGeom prst="rect">
            <a:avLst/>
          </a:prstGeom>
        </p:spPr>
        <p:txBody>
          <a:bodyPr>
            <a:normAutofit/>
          </a:bodyPr>
          <a:lstStyle>
            <a:lvl1pPr marL="0" indent="0" algn="l"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a:t>Descriptions</a:t>
            </a:r>
          </a:p>
        </p:txBody>
      </p:sp>
      <p:sp>
        <p:nvSpPr>
          <p:cNvPr id="125" name="Text Placeholder 6"/>
          <p:cNvSpPr>
            <a:spLocks noGrp="1"/>
          </p:cNvSpPr>
          <p:nvPr>
            <p:ph type="body" sz="quarter" idx="29" hasCustomPrompt="1"/>
          </p:nvPr>
        </p:nvSpPr>
        <p:spPr>
          <a:xfrm>
            <a:off x="206636" y="4283350"/>
            <a:ext cx="2971871" cy="197621"/>
          </a:xfrm>
          <a:prstGeom prst="rect">
            <a:avLst/>
          </a:prstGeom>
        </p:spPr>
        <p:txBody>
          <a:bodyPr>
            <a:noAutofit/>
          </a:bodyPr>
          <a:lstStyle>
            <a:lvl1pPr marL="0" indent="0" algn="r" defTabSz="914400" rtl="0" eaLnBrk="1" latinLnBrk="0" hangingPunct="1">
              <a:lnSpc>
                <a:spcPct val="100000"/>
              </a:lnSpc>
              <a:spcBef>
                <a:spcPts val="0"/>
              </a:spcBef>
              <a:buNone/>
              <a:defRPr lang="en-US" sz="1100" b="1"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a:t>Title</a:t>
            </a:r>
          </a:p>
        </p:txBody>
      </p:sp>
      <p:sp>
        <p:nvSpPr>
          <p:cNvPr id="126" name="Text Placeholder 6"/>
          <p:cNvSpPr>
            <a:spLocks noGrp="1"/>
          </p:cNvSpPr>
          <p:nvPr>
            <p:ph type="body" sz="quarter" idx="30" hasCustomPrompt="1"/>
          </p:nvPr>
        </p:nvSpPr>
        <p:spPr>
          <a:xfrm>
            <a:off x="251803" y="4481861"/>
            <a:ext cx="2926704" cy="942044"/>
          </a:xfrm>
          <a:prstGeom prst="rect">
            <a:avLst/>
          </a:prstGeom>
        </p:spPr>
        <p:txBody>
          <a:bodyPr>
            <a:normAutofit/>
          </a:bodyPr>
          <a:lstStyle>
            <a:lvl1pPr marL="0" indent="0" algn="r"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a:t>Descriptions</a:t>
            </a:r>
          </a:p>
        </p:txBody>
      </p:sp>
      <p:sp>
        <p:nvSpPr>
          <p:cNvPr id="127" name="Text Placeholder 6"/>
          <p:cNvSpPr>
            <a:spLocks noGrp="1"/>
          </p:cNvSpPr>
          <p:nvPr>
            <p:ph type="body" sz="quarter" idx="31" hasCustomPrompt="1"/>
          </p:nvPr>
        </p:nvSpPr>
        <p:spPr>
          <a:xfrm>
            <a:off x="4170353" y="2987535"/>
            <a:ext cx="790651" cy="435802"/>
          </a:xfrm>
          <a:prstGeom prst="rect">
            <a:avLst/>
          </a:prstGeom>
        </p:spPr>
        <p:txBody>
          <a:bodyPr>
            <a:normAutofit/>
          </a:bodyPr>
          <a:lstStyle>
            <a:lvl1pPr marL="0" indent="0" algn="ctr"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a:t>Description</a:t>
            </a:r>
          </a:p>
        </p:txBody>
      </p:sp>
      <p:sp>
        <p:nvSpPr>
          <p:cNvPr id="30" name="Title 15"/>
          <p:cNvSpPr>
            <a:spLocks noGrp="1"/>
          </p:cNvSpPr>
          <p:nvPr>
            <p:ph type="title" hasCustomPrompt="1"/>
          </p:nvPr>
        </p:nvSpPr>
        <p:spPr>
          <a:xfrm>
            <a:off x="320040" y="332316"/>
            <a:ext cx="8496206" cy="804862"/>
          </a:xfrm>
          <a:prstGeom prst="rect">
            <a:avLst/>
          </a:prstGeom>
        </p:spPr>
        <p:txBody>
          <a:bodyPr/>
          <a:lstStyle>
            <a:lvl1pPr algn="ctr">
              <a:defRPr lang="en-US" sz="25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Slide Title</a:t>
            </a:r>
          </a:p>
        </p:txBody>
      </p:sp>
      <p:sp>
        <p:nvSpPr>
          <p:cNvPr id="31" name="Text Placeholder 6"/>
          <p:cNvSpPr>
            <a:spLocks noGrp="1"/>
          </p:cNvSpPr>
          <p:nvPr>
            <p:ph type="body" sz="quarter" idx="13" hasCustomPrompt="1"/>
          </p:nvPr>
        </p:nvSpPr>
        <p:spPr>
          <a:xfrm>
            <a:off x="1862023" y="708025"/>
            <a:ext cx="5412240" cy="429153"/>
          </a:xfrm>
          <a:prstGeom prst="rect">
            <a:avLst/>
          </a:prstGeom>
        </p:spPr>
        <p:txBody>
          <a:bodyPr>
            <a:normAutofit/>
          </a:bodyPr>
          <a:lstStyle>
            <a:lvl1pPr marL="0" indent="0" algn="ctr" defTabSz="914400" rtl="0" eaLnBrk="1" latinLnBrk="0" hangingPunct="1">
              <a:buNone/>
              <a:defRPr lang="en-US" sz="12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a:t>Sub text</a:t>
            </a:r>
          </a:p>
        </p:txBody>
      </p:sp>
      <p:sp>
        <p:nvSpPr>
          <p:cNvPr id="32" name="Shape 9"/>
          <p:cNvSpPr>
            <a:spLocks noGrp="1"/>
          </p:cNvSpPr>
          <p:nvPr>
            <p:ph type="sldNum" sz="quarter" idx="4"/>
          </p:nvPr>
        </p:nvSpPr>
        <p:spPr>
          <a:xfrm>
            <a:off x="8816246" y="6467477"/>
            <a:ext cx="166713" cy="161583"/>
          </a:xfrm>
          <a:prstGeom prst="rect">
            <a:avLst/>
          </a:prstGeom>
          <a:ln w="12700">
            <a:miter lim="400000"/>
          </a:ln>
        </p:spPr>
        <p:txBody>
          <a:bodyPr wrap="none" lIns="0" tIns="0" rIns="0" bIns="0">
            <a:spAutoFit/>
          </a:bodyPr>
          <a:lstStyle>
            <a:lvl1pPr algn="ctr">
              <a:defRPr sz="1050">
                <a:solidFill>
                  <a:srgbClr val="495163"/>
                </a:solidFill>
                <a:latin typeface="Segoe UI" panose="020B0502040204020203" pitchFamily="34" charset="0"/>
                <a:cs typeface="Segoe UI" panose="020B0502040204020203" pitchFamily="34" charset="0"/>
              </a:defRPr>
            </a:lvl1pPr>
          </a:lstStyle>
          <a:p>
            <a:fld id="{86CB4B4D-7CA3-9044-876B-883B54F8677D}" type="slidenum">
              <a:rPr lang="en-US" smtClean="0"/>
              <a:pPr/>
              <a:t>‹#›</a:t>
            </a:fld>
            <a:endParaRPr lang="en-US" dirty="0"/>
          </a:p>
        </p:txBody>
      </p:sp>
      <p:grpSp>
        <p:nvGrpSpPr>
          <p:cNvPr id="33" name="Group 119"/>
          <p:cNvGrpSpPr/>
          <p:nvPr userDrawn="1"/>
        </p:nvGrpSpPr>
        <p:grpSpPr>
          <a:xfrm>
            <a:off x="3925010" y="2668560"/>
            <a:ext cx="1273592" cy="1273592"/>
            <a:chOff x="0" y="0"/>
            <a:chExt cx="2547183" cy="2547183"/>
          </a:xfrm>
        </p:grpSpPr>
        <p:sp>
          <p:nvSpPr>
            <p:cNvPr id="34" name="Shape 117"/>
            <p:cNvSpPr/>
            <p:nvPr/>
          </p:nvSpPr>
          <p:spPr>
            <a:xfrm>
              <a:off x="0" y="0"/>
              <a:ext cx="2547183" cy="2547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AEC"/>
            </a:solidFill>
            <a:ln w="12700" cap="flat">
              <a:noFill/>
              <a:miter lim="400000"/>
            </a:ln>
            <a:effectLst/>
          </p:spPr>
          <p:txBody>
            <a:bodyPr wrap="square" lIns="0" tIns="0" rIns="0" bIns="0" numCol="1" anchor="ctr">
              <a:noAutofit/>
            </a:bodyPr>
            <a:lstStyle/>
            <a:p>
              <a:pPr lvl="0">
                <a:defRPr>
                  <a:solidFill>
                    <a:srgbClr val="FFFFFF"/>
                  </a:solidFill>
                </a:defRPr>
              </a:pPr>
              <a:endParaRPr sz="2000" dirty="0">
                <a:solidFill>
                  <a:srgbClr val="495163"/>
                </a:solidFill>
                <a:latin typeface="Segoe UI" panose="020B0502040204020203" pitchFamily="34" charset="0"/>
                <a:cs typeface="Segoe UI" panose="020B0502040204020203" pitchFamily="34" charset="0"/>
              </a:endParaRPr>
            </a:p>
          </p:txBody>
        </p:sp>
        <p:sp>
          <p:nvSpPr>
            <p:cNvPr id="35" name="Shape 118"/>
            <p:cNvSpPr/>
            <p:nvPr/>
          </p:nvSpPr>
          <p:spPr>
            <a:xfrm>
              <a:off x="502258" y="1037630"/>
              <a:ext cx="1547497" cy="471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p>
              <a:pPr algn="ctr">
                <a:defRPr sz="1800">
                  <a:solidFill>
                    <a:srgbClr val="000000"/>
                  </a:solidFill>
                </a:defRPr>
              </a:pPr>
              <a:endParaRPr sz="1200" dirty="0">
                <a:solidFill>
                  <a:srgbClr val="495163"/>
                </a:solidFill>
                <a:latin typeface="Segoe UI" panose="020B0502040204020203" pitchFamily="34" charset="0"/>
                <a:cs typeface="Segoe UI" panose="020B0502040204020203" pitchFamily="34" charset="0"/>
              </a:endParaRPr>
            </a:p>
          </p:txBody>
        </p:sp>
      </p:grpSp>
      <p:sp>
        <p:nvSpPr>
          <p:cNvPr id="36" name="Shape 120"/>
          <p:cNvSpPr/>
          <p:nvPr userDrawn="1"/>
        </p:nvSpPr>
        <p:spPr>
          <a:xfrm>
            <a:off x="5305148" y="4303598"/>
            <a:ext cx="444501" cy="444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AEC"/>
          </a:solidFill>
          <a:ln w="12700" cap="flat">
            <a:noFill/>
            <a:miter lim="400000"/>
          </a:ln>
          <a:effectLst/>
        </p:spPr>
        <p:txBody>
          <a:bodyPr wrap="square" lIns="0" tIns="0" rIns="0" bIns="0" numCol="1" anchor="ctr">
            <a:noAutofit/>
          </a:bodyPr>
          <a:lstStyle/>
          <a:p>
            <a:pPr lvl="0">
              <a:defRPr>
                <a:solidFill>
                  <a:srgbClr val="FFFFFF"/>
                </a:solidFill>
              </a:defRPr>
            </a:pPr>
            <a:endParaRPr sz="2000" dirty="0">
              <a:solidFill>
                <a:srgbClr val="495163"/>
              </a:solidFill>
              <a:latin typeface="Segoe UI" panose="020B0502040204020203" pitchFamily="34" charset="0"/>
              <a:cs typeface="Segoe UI" panose="020B0502040204020203" pitchFamily="34" charset="0"/>
            </a:endParaRPr>
          </a:p>
        </p:txBody>
      </p:sp>
      <p:sp>
        <p:nvSpPr>
          <p:cNvPr id="37" name="Shape 141"/>
          <p:cNvSpPr/>
          <p:nvPr userDrawn="1"/>
        </p:nvSpPr>
        <p:spPr>
          <a:xfrm flipH="1" flipV="1">
            <a:off x="3748180" y="2267264"/>
            <a:ext cx="427959" cy="525537"/>
          </a:xfrm>
          <a:prstGeom prst="line">
            <a:avLst/>
          </a:prstGeom>
          <a:ln w="25400">
            <a:solidFill>
              <a:srgbClr val="EAEAEC"/>
            </a:solidFill>
            <a:miter lim="400000"/>
          </a:ln>
        </p:spPr>
        <p:txBody>
          <a:bodyPr lIns="0" tIns="0" rIns="0" bIns="0" anchor="ctr"/>
          <a:lstStyle/>
          <a:p>
            <a:pPr lvl="0"/>
            <a:endParaRPr sz="2000" dirty="0">
              <a:solidFill>
                <a:srgbClr val="495163"/>
              </a:solidFill>
              <a:latin typeface="Segoe UI" panose="020B0502040204020203" pitchFamily="34" charset="0"/>
              <a:cs typeface="Segoe UI" panose="020B0502040204020203" pitchFamily="34" charset="0"/>
            </a:endParaRPr>
          </a:p>
        </p:txBody>
      </p:sp>
      <p:sp>
        <p:nvSpPr>
          <p:cNvPr id="38" name="Shape 142"/>
          <p:cNvSpPr/>
          <p:nvPr userDrawn="1"/>
        </p:nvSpPr>
        <p:spPr>
          <a:xfrm flipH="1" flipV="1">
            <a:off x="5012243" y="3779909"/>
            <a:ext cx="427959" cy="525537"/>
          </a:xfrm>
          <a:prstGeom prst="line">
            <a:avLst/>
          </a:prstGeom>
          <a:ln w="25400">
            <a:solidFill>
              <a:srgbClr val="EAEAEC"/>
            </a:solidFill>
            <a:miter lim="400000"/>
          </a:ln>
        </p:spPr>
        <p:txBody>
          <a:bodyPr lIns="0" tIns="0" rIns="0" bIns="0" anchor="ctr"/>
          <a:lstStyle/>
          <a:p>
            <a:pPr lvl="0"/>
            <a:endParaRPr sz="2000" dirty="0">
              <a:solidFill>
                <a:srgbClr val="495163"/>
              </a:solidFill>
              <a:latin typeface="Segoe UI" panose="020B0502040204020203" pitchFamily="34" charset="0"/>
              <a:cs typeface="Segoe UI" panose="020B0502040204020203" pitchFamily="34" charset="0"/>
            </a:endParaRPr>
          </a:p>
        </p:txBody>
      </p:sp>
      <p:sp>
        <p:nvSpPr>
          <p:cNvPr id="39" name="Shape 143"/>
          <p:cNvSpPr/>
          <p:nvPr userDrawn="1"/>
        </p:nvSpPr>
        <p:spPr>
          <a:xfrm flipV="1">
            <a:off x="4961004" y="2283315"/>
            <a:ext cx="409987" cy="518835"/>
          </a:xfrm>
          <a:prstGeom prst="line">
            <a:avLst/>
          </a:prstGeom>
          <a:ln w="25400">
            <a:solidFill>
              <a:srgbClr val="EAEAEC"/>
            </a:solidFill>
            <a:miter lim="400000"/>
          </a:ln>
        </p:spPr>
        <p:txBody>
          <a:bodyPr lIns="0" tIns="0" rIns="0" bIns="0" anchor="ctr"/>
          <a:lstStyle/>
          <a:p>
            <a:pPr lvl="0"/>
            <a:endParaRPr sz="2000" dirty="0">
              <a:solidFill>
                <a:srgbClr val="495163"/>
              </a:solidFill>
              <a:latin typeface="Segoe UI" panose="020B0502040204020203" pitchFamily="34" charset="0"/>
              <a:cs typeface="Segoe UI" panose="020B0502040204020203" pitchFamily="34" charset="0"/>
            </a:endParaRPr>
          </a:p>
        </p:txBody>
      </p:sp>
      <p:sp>
        <p:nvSpPr>
          <p:cNvPr id="40" name="Shape 144"/>
          <p:cNvSpPr/>
          <p:nvPr userDrawn="1"/>
        </p:nvSpPr>
        <p:spPr>
          <a:xfrm flipV="1">
            <a:off x="3705037" y="3783260"/>
            <a:ext cx="427308" cy="572537"/>
          </a:xfrm>
          <a:prstGeom prst="line">
            <a:avLst/>
          </a:prstGeom>
          <a:ln w="25400">
            <a:solidFill>
              <a:srgbClr val="EAEAEC"/>
            </a:solidFill>
            <a:miter lim="400000"/>
          </a:ln>
        </p:spPr>
        <p:txBody>
          <a:bodyPr lIns="0" tIns="0" rIns="0" bIns="0" anchor="ctr"/>
          <a:lstStyle/>
          <a:p>
            <a:pPr lvl="0"/>
            <a:endParaRPr sz="2000" dirty="0">
              <a:solidFill>
                <a:srgbClr val="49516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973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 2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Proprietary &amp; Confidential</a:t>
            </a:r>
          </a:p>
        </p:txBody>
      </p:sp>
      <p:sp>
        <p:nvSpPr>
          <p:cNvPr id="7" name="Content Placeholder 7"/>
          <p:cNvSpPr>
            <a:spLocks noGrp="1"/>
          </p:cNvSpPr>
          <p:nvPr>
            <p:ph sz="quarter" idx="14"/>
          </p:nvPr>
        </p:nvSpPr>
        <p:spPr>
          <a:xfrm>
            <a:off x="457200" y="1436688"/>
            <a:ext cx="3894364"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5"/>
          </p:nvPr>
        </p:nvSpPr>
        <p:spPr>
          <a:xfrm>
            <a:off x="4806043" y="1436688"/>
            <a:ext cx="3894364"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5"/>
          <p:cNvSpPr>
            <a:spLocks noGrp="1"/>
          </p:cNvSpPr>
          <p:nvPr>
            <p:ph type="title" hasCustomPrompt="1"/>
          </p:nvPr>
        </p:nvSpPr>
        <p:spPr>
          <a:xfrm>
            <a:off x="320040" y="332316"/>
            <a:ext cx="8496206" cy="804862"/>
          </a:xfrm>
          <a:prstGeom prst="rect">
            <a:avLst/>
          </a:prstGeom>
        </p:spPr>
        <p:txBody>
          <a:bodyPr/>
          <a:lstStyle>
            <a:lvl1pPr algn="ctr">
              <a:defRPr lang="en-US" sz="25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Slide Title</a:t>
            </a:r>
          </a:p>
        </p:txBody>
      </p:sp>
      <p:sp>
        <p:nvSpPr>
          <p:cNvPr id="10" name="Text Placeholder 6"/>
          <p:cNvSpPr>
            <a:spLocks noGrp="1"/>
          </p:cNvSpPr>
          <p:nvPr>
            <p:ph type="body" sz="quarter" idx="13" hasCustomPrompt="1"/>
          </p:nvPr>
        </p:nvSpPr>
        <p:spPr>
          <a:xfrm>
            <a:off x="1862023" y="708025"/>
            <a:ext cx="5412240" cy="429153"/>
          </a:xfrm>
          <a:prstGeom prst="rect">
            <a:avLst/>
          </a:prstGeom>
        </p:spPr>
        <p:txBody>
          <a:bodyPr>
            <a:normAutofit/>
          </a:bodyPr>
          <a:lstStyle>
            <a:lvl1pPr marL="0" indent="0" algn="ctr" defTabSz="914400" rtl="0" eaLnBrk="1" latinLnBrk="0" hangingPunct="1">
              <a:buNone/>
              <a:defRPr lang="en-US" sz="12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a:t>Sub text</a:t>
            </a:r>
          </a:p>
        </p:txBody>
      </p:sp>
      <p:sp>
        <p:nvSpPr>
          <p:cNvPr id="11" name="Shape 9"/>
          <p:cNvSpPr>
            <a:spLocks noGrp="1"/>
          </p:cNvSpPr>
          <p:nvPr>
            <p:ph type="sldNum" sz="quarter" idx="4"/>
          </p:nvPr>
        </p:nvSpPr>
        <p:spPr>
          <a:xfrm>
            <a:off x="8816246" y="6467477"/>
            <a:ext cx="166713" cy="161583"/>
          </a:xfrm>
          <a:prstGeom prst="rect">
            <a:avLst/>
          </a:prstGeom>
          <a:ln w="12700">
            <a:miter lim="400000"/>
          </a:ln>
        </p:spPr>
        <p:txBody>
          <a:bodyPr wrap="none" lIns="0" tIns="0" rIns="0" bIns="0">
            <a:spAutoFit/>
          </a:bodyPr>
          <a:lstStyle>
            <a:lvl1pPr algn="ctr">
              <a:defRPr sz="1050">
                <a:solidFill>
                  <a:srgbClr val="495163"/>
                </a:solidFill>
                <a:latin typeface="Segoe UI" panose="020B0502040204020203" pitchFamily="34" charset="0"/>
                <a:cs typeface="Segoe UI" panose="020B0502040204020203"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8896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Separator 1">
    <p:spTree>
      <p:nvGrpSpPr>
        <p:cNvPr id="1" name=""/>
        <p:cNvGrpSpPr/>
        <p:nvPr/>
      </p:nvGrpSpPr>
      <p:grpSpPr>
        <a:xfrm>
          <a:off x="0" y="0"/>
          <a:ext cx="0" cy="0"/>
          <a:chOff x="0" y="0"/>
          <a:chExt cx="0" cy="0"/>
        </a:xfrm>
      </p:grpSpPr>
      <p:sp>
        <p:nvSpPr>
          <p:cNvPr id="14" name="Shape 30"/>
          <p:cNvSpPr/>
          <p:nvPr/>
        </p:nvSpPr>
        <p:spPr>
          <a:xfrm flipV="1">
            <a:off x="3643974" y="2908612"/>
            <a:ext cx="1" cy="1040778"/>
          </a:xfrm>
          <a:prstGeom prst="line">
            <a:avLst/>
          </a:prstGeom>
          <a:ln w="38100">
            <a:solidFill>
              <a:srgbClr val="424A59"/>
            </a:solidFill>
            <a:miter lim="400000"/>
          </a:ln>
        </p:spPr>
        <p:txBody>
          <a:bodyPr lIns="0" tIns="0" rIns="0" bIns="0" anchor="ctr"/>
          <a:lstStyle/>
          <a:p>
            <a:pPr lvl="0"/>
            <a:endParaRPr sz="3000" dirty="0">
              <a:solidFill>
                <a:srgbClr val="495163"/>
              </a:solidFill>
              <a:latin typeface="Segoe UI" panose="020B0502040204020203" pitchFamily="34" charset="0"/>
              <a:cs typeface="Segoe UI" panose="020B0502040204020203" pitchFamily="34" charset="0"/>
            </a:endParaRPr>
          </a:p>
        </p:txBody>
      </p:sp>
      <p:sp>
        <p:nvSpPr>
          <p:cNvPr id="17" name="Text Placeholder 6"/>
          <p:cNvSpPr>
            <a:spLocks noGrp="1"/>
          </p:cNvSpPr>
          <p:nvPr>
            <p:ph type="body" sz="quarter" idx="12" hasCustomPrompt="1"/>
          </p:nvPr>
        </p:nvSpPr>
        <p:spPr>
          <a:xfrm>
            <a:off x="3961757" y="3157510"/>
            <a:ext cx="4096401" cy="500137"/>
          </a:xfrm>
          <a:prstGeom prst="rect">
            <a:avLst/>
          </a:prstGeom>
        </p:spPr>
        <p:txBody>
          <a:bodyPr/>
          <a:lstStyle>
            <a:lvl1pPr marL="0" indent="0" algn="l" defTabSz="914400" rtl="0" eaLnBrk="1" latinLnBrk="0" hangingPunct="1">
              <a:buNone/>
              <a:defRPr lang="en-US" sz="25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a:t>Section Title</a:t>
            </a:r>
          </a:p>
        </p:txBody>
      </p:sp>
      <p:sp>
        <p:nvSpPr>
          <p:cNvPr id="4" name="Shape 30"/>
          <p:cNvSpPr/>
          <p:nvPr userDrawn="1"/>
        </p:nvSpPr>
        <p:spPr>
          <a:xfrm flipV="1">
            <a:off x="3643974" y="2908612"/>
            <a:ext cx="1" cy="1040778"/>
          </a:xfrm>
          <a:prstGeom prst="line">
            <a:avLst/>
          </a:prstGeom>
          <a:ln w="38100">
            <a:solidFill>
              <a:srgbClr val="424A59"/>
            </a:solidFill>
            <a:miter lim="400000"/>
          </a:ln>
        </p:spPr>
        <p:txBody>
          <a:bodyPr lIns="0" tIns="0" rIns="0" bIns="0" anchor="ctr"/>
          <a:lstStyle/>
          <a:p>
            <a:pPr lvl="0"/>
            <a:endParaRPr sz="3000" dirty="0">
              <a:solidFill>
                <a:srgbClr val="49516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5957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68A229-16DF-8642-9CDA-E62B565ABBFF}"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B5971F-7251-484D-8B9C-2FE6915556D3}" type="slidenum">
              <a:rPr lang="en-US" smtClean="0"/>
              <a:t>‹#›</a:t>
            </a:fld>
            <a:endParaRPr lang="en-US" dirty="0"/>
          </a:p>
        </p:txBody>
      </p:sp>
    </p:spTree>
    <p:extLst>
      <p:ext uri="{BB962C8B-B14F-4D97-AF65-F5344CB8AC3E}">
        <p14:creationId xmlns:p14="http://schemas.microsoft.com/office/powerpoint/2010/main" val="99031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F9C472-8D79-3045-AC35-F0EC2FBD1D21}" type="datetimeFigureOut">
              <a:rPr lang="en-US" smtClean="0"/>
              <a:t>5/21/2019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20088" y="6356350"/>
            <a:ext cx="166712" cy="161583"/>
          </a:xfrm>
          <a:prstGeom prst="rect">
            <a:avLst/>
          </a:prstGeom>
        </p:spPr>
        <p:txBody>
          <a:bodyPr/>
          <a:lstStyle>
            <a:lvl1pPr algn="r">
              <a:defRPr/>
            </a:lvl1pPr>
          </a:lstStyle>
          <a:p>
            <a:fld id="{7C220063-B93D-AB42-A21F-2574923948CD}" type="slidenum">
              <a:rPr lang="en-US" smtClean="0"/>
              <a:pPr/>
              <a:t>‹#›</a:t>
            </a:fld>
            <a:endParaRPr lang="en-US" dirty="0"/>
          </a:p>
        </p:txBody>
      </p:sp>
    </p:spTree>
    <p:extLst>
      <p:ext uri="{BB962C8B-B14F-4D97-AF65-F5344CB8AC3E}">
        <p14:creationId xmlns:p14="http://schemas.microsoft.com/office/powerpoint/2010/main" val="248577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3.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2"/>
          <p:cNvSpPr>
            <a:spLocks noGrp="1"/>
          </p:cNvSpPr>
          <p:nvPr>
            <p:ph type="ftr" sz="quarter" idx="3"/>
          </p:nvPr>
        </p:nvSpPr>
        <p:spPr>
          <a:xfrm>
            <a:off x="5916753" y="127939"/>
            <a:ext cx="3086100" cy="365125"/>
          </a:xfrm>
          <a:prstGeom prst="rect">
            <a:avLst/>
          </a:prstGeom>
        </p:spPr>
        <p:txBody>
          <a:bodyPr vert="horz" lIns="91440" tIns="45720" rIns="91440" bIns="45720" rtlCol="0" anchor="ctr"/>
          <a:lstStyle>
            <a:lvl1pPr algn="r">
              <a:defRPr sz="600">
                <a:solidFill>
                  <a:srgbClr val="495163"/>
                </a:solidFill>
                <a:latin typeface="Segoe UI" panose="020B0502040204020203" pitchFamily="34" charset="0"/>
                <a:cs typeface="Segoe UI" panose="020B0502040204020203" pitchFamily="34" charset="0"/>
              </a:defRPr>
            </a:lvl1pPr>
          </a:lstStyle>
          <a:p>
            <a:r>
              <a:rPr lang="en-US" dirty="0"/>
              <a:t>Proprietary &amp; Confidential</a:t>
            </a:r>
          </a:p>
        </p:txBody>
      </p:sp>
      <p:sp>
        <p:nvSpPr>
          <p:cNvPr id="8" name="Shape 9"/>
          <p:cNvSpPr>
            <a:spLocks noGrp="1"/>
          </p:cNvSpPr>
          <p:nvPr>
            <p:ph type="sldNum" sz="quarter" idx="4"/>
          </p:nvPr>
        </p:nvSpPr>
        <p:spPr>
          <a:xfrm>
            <a:off x="8816246" y="6467477"/>
            <a:ext cx="166713" cy="161583"/>
          </a:xfrm>
          <a:prstGeom prst="rect">
            <a:avLst/>
          </a:prstGeom>
          <a:ln w="12700">
            <a:miter lim="400000"/>
          </a:ln>
        </p:spPr>
        <p:txBody>
          <a:bodyPr wrap="none" lIns="0" tIns="0" rIns="0" bIns="0">
            <a:spAutoFit/>
          </a:bodyPr>
          <a:lstStyle>
            <a:lvl1pPr algn="ctr">
              <a:defRPr sz="1050">
                <a:solidFill>
                  <a:srgbClr val="495163"/>
                </a:solidFill>
                <a:latin typeface="Segoe UI" panose="020B0502040204020203" pitchFamily="34" charset="0"/>
                <a:cs typeface="Segoe UI" panose="020B0502040204020203" pitchFamily="34" charset="0"/>
              </a:defRPr>
            </a:lvl1pPr>
          </a:lstStyle>
          <a:p>
            <a:fld id="{86CB4B4D-7CA3-9044-876B-883B54F8677D}" type="slidenum">
              <a:rPr lang="en-US" smtClean="0"/>
              <a:pPr/>
              <a:t>‹#›</a:t>
            </a:fld>
            <a:endParaRPr lang="en-US" dirty="0"/>
          </a:p>
        </p:txBody>
      </p:sp>
      <p:sp>
        <p:nvSpPr>
          <p:cNvPr id="10" name="Text Placeholder 9"/>
          <p:cNvSpPr>
            <a:spLocks noGrp="1"/>
          </p:cNvSpPr>
          <p:nvPr>
            <p:ph type="body" idx="1"/>
          </p:nvPr>
        </p:nvSpPr>
        <p:spPr>
          <a:xfrm>
            <a:off x="457200" y="1371600"/>
            <a:ext cx="8229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6057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2" r:id="rId5"/>
    <p:sldLayoutId id="2147483683" r:id="rId6"/>
    <p:sldLayoutId id="2147483684" r:id="rId7"/>
    <p:sldLayoutId id="2147483685" r:id="rId8"/>
    <p:sldLayoutId id="2147483686" r:id="rId9"/>
    <p:sldLayoutId id="2147483688" r:id="rId10"/>
    <p:sldLayoutId id="214748368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Segoe UI" panose="020B0502040204020203"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B3E56F1F-103C-412F-991B-A5669DD00854}"/>
              </a:ext>
            </a:extLst>
          </p:cNvPr>
          <p:cNvSpPr>
            <a:spLocks noGrp="1" noChangeArrowheads="1"/>
          </p:cNvSpPr>
          <p:nvPr>
            <p:ph type="title"/>
          </p:nvPr>
        </p:nvSpPr>
        <p:spPr bwMode="auto">
          <a:xfrm>
            <a:off x="1066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66FD9DA0-BA12-4DF0-B47E-EB28F059DFD1}"/>
              </a:ext>
            </a:extLst>
          </p:cNvPr>
          <p:cNvSpPr>
            <a:spLocks noGrp="1" noChangeArrowheads="1"/>
          </p:cNvSpPr>
          <p:nvPr>
            <p:ph type="body" idx="1"/>
          </p:nvPr>
        </p:nvSpPr>
        <p:spPr bwMode="auto">
          <a:xfrm>
            <a:off x="1219200" y="1828800"/>
            <a:ext cx="762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a:extLst>
              <a:ext uri="{FF2B5EF4-FFF2-40B4-BE49-F238E27FC236}">
                <a16:creationId xmlns:a16="http://schemas.microsoft.com/office/drawing/2014/main" xmlns="" id="{681F5DCD-1DAC-44C0-849D-283965446CB6}"/>
              </a:ext>
            </a:extLst>
          </p:cNvPr>
          <p:cNvSpPr>
            <a:spLocks noGrp="1" noChangeArrowheads="1"/>
          </p:cNvSpPr>
          <p:nvPr>
            <p:ph type="sldNum" sz="quarter" idx="4"/>
          </p:nvPr>
        </p:nvSpPr>
        <p:spPr bwMode="auto">
          <a:xfrm>
            <a:off x="7723188" y="6234113"/>
            <a:ext cx="1143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a:lvl1pPr>
          </a:lstStyle>
          <a:p>
            <a:pPr>
              <a:defRPr/>
            </a:pPr>
            <a:r>
              <a:rPr lang="en-US" altLang="en-US" dirty="0"/>
              <a:t>Page </a:t>
            </a:r>
            <a:fld id="{E1512A64-6873-4C6B-A95B-858E026ADF56}" type="slidenum">
              <a:rPr lang="en-US" altLang="en-US" smtClean="0"/>
              <a:pPr>
                <a:defRPr/>
              </a:pPr>
              <a:t>‹#›</a:t>
            </a:fld>
            <a:endParaRPr lang="en-US" altLang="en-US" dirty="0">
              <a:latin typeface="Times New Roman" panose="02020603050405020304" pitchFamily="18" charset="0"/>
            </a:endParaRPr>
          </a:p>
        </p:txBody>
      </p:sp>
      <p:sp>
        <p:nvSpPr>
          <p:cNvPr id="1034" name="Rectangle 10">
            <a:extLst>
              <a:ext uri="{FF2B5EF4-FFF2-40B4-BE49-F238E27FC236}">
                <a16:creationId xmlns:a16="http://schemas.microsoft.com/office/drawing/2014/main" xmlns="" id="{F9FBA2BE-58CE-4F1B-B4B8-493D5A6E6B9D}"/>
              </a:ext>
            </a:extLst>
          </p:cNvPr>
          <p:cNvSpPr>
            <a:spLocks noChangeArrowheads="1"/>
          </p:cNvSpPr>
          <p:nvPr userDrawn="1"/>
        </p:nvSpPr>
        <p:spPr bwMode="auto">
          <a:xfrm>
            <a:off x="2741613" y="6302375"/>
            <a:ext cx="5029200" cy="304800"/>
          </a:xfrm>
          <a:prstGeom prst="rect">
            <a:avLst/>
          </a:prstGeom>
          <a:noFill/>
          <a:ln w="9525">
            <a:noFill/>
            <a:miter lim="800000"/>
            <a:headEnd/>
            <a:tailEnd/>
          </a:ln>
          <a:effectLst/>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defRPr/>
            </a:pPr>
            <a:r>
              <a:rPr lang="en-US" altLang="en-US" sz="1400" dirty="0"/>
              <a:t>Providing Quality Insight &amp; Analysis</a:t>
            </a:r>
          </a:p>
          <a:p>
            <a:pPr algn="ctr" eaLnBrk="1" hangingPunct="1">
              <a:defRPr/>
            </a:pPr>
            <a:r>
              <a:rPr lang="en-US" altLang="en-US" sz="1400" dirty="0"/>
              <a:t> </a:t>
            </a:r>
            <a:r>
              <a:rPr lang="en-US" altLang="en-US" sz="1400" dirty="0">
                <a:cs typeface="Arial" panose="020B0604020202020204" pitchFamily="34" charset="0"/>
              </a:rPr>
              <a:t>©</a:t>
            </a:r>
            <a:r>
              <a:rPr lang="en-US" altLang="en-US" sz="1200" dirty="0"/>
              <a:t>2019 Analytic</a:t>
            </a:r>
            <a:r>
              <a:rPr lang="en-US" altLang="en-US" sz="1200" dirty="0">
                <a:latin typeface="Arial Black" panose="020B0A04020102020204" pitchFamily="34" charset="0"/>
              </a:rPr>
              <a:t>Results</a:t>
            </a:r>
            <a:endParaRPr lang="en-US" altLang="en-US" sz="1200" b="0" dirty="0"/>
          </a:p>
        </p:txBody>
      </p:sp>
      <p:sp>
        <p:nvSpPr>
          <p:cNvPr id="1036" name="Rectangle 12">
            <a:extLst>
              <a:ext uri="{FF2B5EF4-FFF2-40B4-BE49-F238E27FC236}">
                <a16:creationId xmlns:a16="http://schemas.microsoft.com/office/drawing/2014/main" xmlns="" id="{01C48229-1E76-4ABE-A7E7-F2FC7C183274}"/>
              </a:ext>
            </a:extLst>
          </p:cNvPr>
          <p:cNvSpPr>
            <a:spLocks noGrp="1" noChangeArrowheads="1"/>
          </p:cNvSpPr>
          <p:nvPr>
            <p:ph type="dt" sz="half" idx="2"/>
          </p:nvPr>
        </p:nvSpPr>
        <p:spPr bwMode="auto">
          <a:xfrm>
            <a:off x="9296400" y="5638800"/>
            <a:ext cx="9906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solidFill>
                  <a:srgbClr val="CCCCCC"/>
                </a:solidFill>
                <a:latin typeface="Arial" charset="0"/>
              </a:defRPr>
            </a:lvl1pPr>
          </a:lstStyle>
          <a:p>
            <a:pPr>
              <a:defRPr/>
            </a:pPr>
            <a:fld id="{5E50FF0D-88D7-4150-8DAF-57B79A79DAB7}" type="datetime8">
              <a:rPr lang="en-US"/>
              <a:pPr>
                <a:defRPr/>
              </a:pPr>
              <a:t>5/21/2019 11:47 AM</a:t>
            </a:fld>
            <a:endParaRPr lang="en-US" dirty="0"/>
          </a:p>
        </p:txBody>
      </p:sp>
      <p:pic>
        <p:nvPicPr>
          <p:cNvPr id="1031" name="Picture 18" descr="AnalyticResultsLogo[1] 031006">
            <a:extLst>
              <a:ext uri="{FF2B5EF4-FFF2-40B4-BE49-F238E27FC236}">
                <a16:creationId xmlns:a16="http://schemas.microsoft.com/office/drawing/2014/main" xmlns="" id="{CCA4DDC0-1937-414C-97F2-0B8C9CC58DAA}"/>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66688" y="6259513"/>
            <a:ext cx="24003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9">
            <a:extLst>
              <a:ext uri="{FF2B5EF4-FFF2-40B4-BE49-F238E27FC236}">
                <a16:creationId xmlns:a16="http://schemas.microsoft.com/office/drawing/2014/main" xmlns="" id="{F07330FF-0AA6-4097-BBE1-BBDFA97325E0}"/>
              </a:ext>
            </a:extLst>
          </p:cNvPr>
          <p:cNvSpPr>
            <a:spLocks noChangeShapeType="1"/>
          </p:cNvSpPr>
          <p:nvPr userDrawn="1"/>
        </p:nvSpPr>
        <p:spPr bwMode="auto">
          <a:xfrm flipV="1">
            <a:off x="-31750" y="6192838"/>
            <a:ext cx="9197975" cy="15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6229974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hf hdr="0" ftr="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0" fontAlgn="base" hangingPunct="0">
        <a:spcBef>
          <a:spcPct val="0"/>
        </a:spcBef>
        <a:spcAft>
          <a:spcPct val="0"/>
        </a:spcAft>
        <a:defRPr sz="3200" b="1">
          <a:solidFill>
            <a:schemeClr val="tx2"/>
          </a:solidFill>
          <a:latin typeface="Arial" charset="0"/>
        </a:defRPr>
      </a:lvl6pPr>
      <a:lvl7pPr marL="914400" algn="l" rtl="0" eaLnBrk="0" fontAlgn="base" hangingPunct="0">
        <a:spcBef>
          <a:spcPct val="0"/>
        </a:spcBef>
        <a:spcAft>
          <a:spcPct val="0"/>
        </a:spcAft>
        <a:defRPr sz="3200" b="1">
          <a:solidFill>
            <a:schemeClr val="tx2"/>
          </a:solidFill>
          <a:latin typeface="Arial" charset="0"/>
        </a:defRPr>
      </a:lvl7pPr>
      <a:lvl8pPr marL="1371600" algn="l" rtl="0" eaLnBrk="0" fontAlgn="base" hangingPunct="0">
        <a:spcBef>
          <a:spcPct val="0"/>
        </a:spcBef>
        <a:spcAft>
          <a:spcPct val="0"/>
        </a:spcAft>
        <a:defRPr sz="3200" b="1">
          <a:solidFill>
            <a:schemeClr val="tx2"/>
          </a:solidFill>
          <a:latin typeface="Arial" charset="0"/>
        </a:defRPr>
      </a:lvl8pPr>
      <a:lvl9pPr marL="1828800" algn="l"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6" name="Rectangle 32"/>
          <p:cNvSpPr>
            <a:spLocks noGrp="1" noChangeArrowheads="1"/>
          </p:cNvSpPr>
          <p:nvPr>
            <p:ph type="title"/>
          </p:nvPr>
        </p:nvSpPr>
        <p:spPr bwMode="auto">
          <a:xfrm>
            <a:off x="852588" y="228600"/>
            <a:ext cx="7737231" cy="57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02575" tIns="51289" rIns="102575" bIns="51289" numCol="1" anchor="b" anchorCtr="0" compatLnSpc="1">
            <a:prstTxWarp prst="textNoShape">
              <a:avLst/>
            </a:prstTxWarp>
          </a:bodyPr>
          <a:lstStyle/>
          <a:p>
            <a:pPr lvl="0"/>
            <a:r>
              <a:rPr lang="en-US" dirty="0"/>
              <a:t>Click to edit Master title style</a:t>
            </a:r>
          </a:p>
        </p:txBody>
      </p:sp>
      <p:sp>
        <p:nvSpPr>
          <p:cNvPr id="1057" name="Rectangle 33"/>
          <p:cNvSpPr>
            <a:spLocks noGrp="1" noChangeArrowheads="1"/>
          </p:cNvSpPr>
          <p:nvPr>
            <p:ph type="body" idx="1"/>
          </p:nvPr>
        </p:nvSpPr>
        <p:spPr bwMode="auto">
          <a:xfrm>
            <a:off x="1278882" y="1028700"/>
            <a:ext cx="731093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02575" tIns="51289" rIns="102575" bIns="5128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48888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txStyles>
    <p:titleStyle>
      <a:lvl1pPr algn="l" rtl="0" eaLnBrk="1" fontAlgn="base" hangingPunct="1">
        <a:spcBef>
          <a:spcPct val="0"/>
        </a:spcBef>
        <a:spcAft>
          <a:spcPct val="0"/>
        </a:spcAft>
        <a:defRPr sz="1765" b="0" i="0" baseline="0">
          <a:solidFill>
            <a:schemeClr val="tx2"/>
          </a:solidFill>
          <a:latin typeface="+mj-lt"/>
          <a:ea typeface="+mj-ea"/>
          <a:cs typeface="+mj-cs"/>
        </a:defRPr>
      </a:lvl1pPr>
      <a:lvl2pPr algn="l" rtl="0" eaLnBrk="1" fontAlgn="base" hangingPunct="1">
        <a:spcBef>
          <a:spcPct val="0"/>
        </a:spcBef>
        <a:spcAft>
          <a:spcPct val="0"/>
        </a:spcAft>
        <a:defRPr sz="3177" b="1">
          <a:solidFill>
            <a:schemeClr val="tx2"/>
          </a:solidFill>
          <a:latin typeface="Verdana" pitchFamily="34" charset="0"/>
        </a:defRPr>
      </a:lvl2pPr>
      <a:lvl3pPr algn="l" rtl="0" eaLnBrk="1" fontAlgn="base" hangingPunct="1">
        <a:spcBef>
          <a:spcPct val="0"/>
        </a:spcBef>
        <a:spcAft>
          <a:spcPct val="0"/>
        </a:spcAft>
        <a:defRPr sz="3177" b="1">
          <a:solidFill>
            <a:schemeClr val="tx2"/>
          </a:solidFill>
          <a:latin typeface="Verdana" pitchFamily="34" charset="0"/>
        </a:defRPr>
      </a:lvl3pPr>
      <a:lvl4pPr algn="l" rtl="0" eaLnBrk="1" fontAlgn="base" hangingPunct="1">
        <a:spcBef>
          <a:spcPct val="0"/>
        </a:spcBef>
        <a:spcAft>
          <a:spcPct val="0"/>
        </a:spcAft>
        <a:defRPr sz="3177" b="1">
          <a:solidFill>
            <a:schemeClr val="tx2"/>
          </a:solidFill>
          <a:latin typeface="Verdana" pitchFamily="34" charset="0"/>
        </a:defRPr>
      </a:lvl4pPr>
      <a:lvl5pPr algn="l" rtl="0" eaLnBrk="1" fontAlgn="base" hangingPunct="1">
        <a:spcBef>
          <a:spcPct val="0"/>
        </a:spcBef>
        <a:spcAft>
          <a:spcPct val="0"/>
        </a:spcAft>
        <a:defRPr sz="3177" b="1">
          <a:solidFill>
            <a:schemeClr val="tx2"/>
          </a:solidFill>
          <a:latin typeface="Verdana" pitchFamily="34" charset="0"/>
        </a:defRPr>
      </a:lvl5pPr>
      <a:lvl6pPr marL="449442" algn="l" rtl="0" eaLnBrk="1" fontAlgn="base" hangingPunct="1">
        <a:spcBef>
          <a:spcPct val="0"/>
        </a:spcBef>
        <a:spcAft>
          <a:spcPct val="0"/>
        </a:spcAft>
        <a:defRPr sz="3177" b="1">
          <a:solidFill>
            <a:schemeClr val="tx2"/>
          </a:solidFill>
          <a:latin typeface="Verdana" pitchFamily="34" charset="0"/>
        </a:defRPr>
      </a:lvl6pPr>
      <a:lvl7pPr marL="898881" algn="l" rtl="0" eaLnBrk="1" fontAlgn="base" hangingPunct="1">
        <a:spcBef>
          <a:spcPct val="0"/>
        </a:spcBef>
        <a:spcAft>
          <a:spcPct val="0"/>
        </a:spcAft>
        <a:defRPr sz="3177" b="1">
          <a:solidFill>
            <a:schemeClr val="tx2"/>
          </a:solidFill>
          <a:latin typeface="Verdana" pitchFamily="34" charset="0"/>
        </a:defRPr>
      </a:lvl7pPr>
      <a:lvl8pPr marL="1348324" algn="l" rtl="0" eaLnBrk="1" fontAlgn="base" hangingPunct="1">
        <a:spcBef>
          <a:spcPct val="0"/>
        </a:spcBef>
        <a:spcAft>
          <a:spcPct val="0"/>
        </a:spcAft>
        <a:defRPr sz="3177" b="1">
          <a:solidFill>
            <a:schemeClr val="tx2"/>
          </a:solidFill>
          <a:latin typeface="Verdana" pitchFamily="34" charset="0"/>
        </a:defRPr>
      </a:lvl8pPr>
      <a:lvl9pPr marL="1797765" algn="l" rtl="0" eaLnBrk="1" fontAlgn="base" hangingPunct="1">
        <a:spcBef>
          <a:spcPct val="0"/>
        </a:spcBef>
        <a:spcAft>
          <a:spcPct val="0"/>
        </a:spcAft>
        <a:defRPr sz="3177" b="1">
          <a:solidFill>
            <a:schemeClr val="tx2"/>
          </a:solidFill>
          <a:latin typeface="Verdana" pitchFamily="34" charset="0"/>
        </a:defRPr>
      </a:lvl9pPr>
    </p:titleStyle>
    <p:bodyStyle>
      <a:lvl1pPr marL="337080" indent="-337080" algn="l" rtl="0" eaLnBrk="1" fontAlgn="base" hangingPunct="1">
        <a:spcBef>
          <a:spcPct val="100000"/>
        </a:spcBef>
        <a:spcAft>
          <a:spcPct val="0"/>
        </a:spcAft>
        <a:buClr>
          <a:schemeClr val="accent1"/>
        </a:buClr>
        <a:buFont typeface="Wingdings" pitchFamily="2" charset="2"/>
        <a:buChar char="§"/>
        <a:defRPr sz="1765">
          <a:solidFill>
            <a:schemeClr val="tx1"/>
          </a:solidFill>
          <a:latin typeface="+mn-lt"/>
          <a:ea typeface="+mn-ea"/>
          <a:cs typeface="+mn-cs"/>
        </a:defRPr>
      </a:lvl1pPr>
      <a:lvl2pPr marL="730342" indent="-280901" algn="l" rtl="0" eaLnBrk="1" fontAlgn="base" hangingPunct="1">
        <a:spcBef>
          <a:spcPct val="20000"/>
        </a:spcBef>
        <a:spcAft>
          <a:spcPct val="0"/>
        </a:spcAft>
        <a:buClr>
          <a:schemeClr val="accent1"/>
        </a:buClr>
        <a:buFont typeface="Verdana" pitchFamily="34" charset="0"/>
        <a:buChar char="−"/>
        <a:defRPr sz="2206">
          <a:solidFill>
            <a:schemeClr val="tx1"/>
          </a:solidFill>
          <a:latin typeface="+mn-lt"/>
        </a:defRPr>
      </a:lvl2pPr>
      <a:lvl3pPr marL="1123603" indent="-224720" algn="l" rtl="0" eaLnBrk="1" fontAlgn="base" hangingPunct="1">
        <a:spcBef>
          <a:spcPct val="20000"/>
        </a:spcBef>
        <a:spcAft>
          <a:spcPct val="0"/>
        </a:spcAft>
        <a:buClr>
          <a:schemeClr val="accent1"/>
        </a:buClr>
        <a:buFont typeface="Arial" pitchFamily="34" charset="0"/>
        <a:buChar char="•"/>
        <a:defRPr sz="1588">
          <a:solidFill>
            <a:schemeClr val="tx1"/>
          </a:solidFill>
          <a:latin typeface="+mn-lt"/>
        </a:defRPr>
      </a:lvl3pPr>
      <a:lvl4pPr marL="1573045" indent="-224720" algn="l" rtl="0" eaLnBrk="1" fontAlgn="base" hangingPunct="1">
        <a:spcBef>
          <a:spcPct val="20000"/>
        </a:spcBef>
        <a:spcAft>
          <a:spcPct val="0"/>
        </a:spcAft>
        <a:buClr>
          <a:schemeClr val="accent1"/>
        </a:buClr>
        <a:buFont typeface="Wingdings" pitchFamily="2" charset="2"/>
        <a:buChar char="Ø"/>
        <a:defRPr sz="1588">
          <a:solidFill>
            <a:schemeClr val="tx1"/>
          </a:solidFill>
          <a:latin typeface="+mn-lt"/>
        </a:defRPr>
      </a:lvl4pPr>
      <a:lvl5pPr marL="2022485" indent="-224720" algn="l" rtl="0" eaLnBrk="1" fontAlgn="base" hangingPunct="1">
        <a:spcBef>
          <a:spcPct val="20000"/>
        </a:spcBef>
        <a:spcAft>
          <a:spcPct val="0"/>
        </a:spcAft>
        <a:buClr>
          <a:schemeClr val="accent1"/>
        </a:buClr>
        <a:buFont typeface="Wingdings" pitchFamily="2" charset="2"/>
        <a:buChar char="v"/>
        <a:defRPr sz="1588">
          <a:solidFill>
            <a:schemeClr val="tx1"/>
          </a:solidFill>
          <a:latin typeface="+mn-lt"/>
        </a:defRPr>
      </a:lvl5pPr>
      <a:lvl6pPr marL="2471926" indent="-224720" algn="l" rtl="0" eaLnBrk="1" fontAlgn="base" hangingPunct="1">
        <a:spcBef>
          <a:spcPct val="20000"/>
        </a:spcBef>
        <a:spcAft>
          <a:spcPct val="0"/>
        </a:spcAft>
        <a:buClr>
          <a:schemeClr val="tx1"/>
        </a:buClr>
        <a:buFont typeface="Wingdings" pitchFamily="2" charset="2"/>
        <a:buChar char="§"/>
        <a:defRPr sz="1588">
          <a:solidFill>
            <a:schemeClr val="tx1"/>
          </a:solidFill>
          <a:latin typeface="+mn-lt"/>
        </a:defRPr>
      </a:lvl6pPr>
      <a:lvl7pPr marL="2921368" indent="-224720" algn="l" rtl="0" eaLnBrk="1" fontAlgn="base" hangingPunct="1">
        <a:spcBef>
          <a:spcPct val="20000"/>
        </a:spcBef>
        <a:spcAft>
          <a:spcPct val="0"/>
        </a:spcAft>
        <a:buClr>
          <a:schemeClr val="tx1"/>
        </a:buClr>
        <a:buFont typeface="Wingdings" pitchFamily="2" charset="2"/>
        <a:buChar char="§"/>
        <a:defRPr sz="1588">
          <a:solidFill>
            <a:schemeClr val="tx1"/>
          </a:solidFill>
          <a:latin typeface="+mn-lt"/>
        </a:defRPr>
      </a:lvl7pPr>
      <a:lvl8pPr marL="3370809" indent="-224720" algn="l" rtl="0" eaLnBrk="1" fontAlgn="base" hangingPunct="1">
        <a:spcBef>
          <a:spcPct val="20000"/>
        </a:spcBef>
        <a:spcAft>
          <a:spcPct val="0"/>
        </a:spcAft>
        <a:buClr>
          <a:schemeClr val="tx1"/>
        </a:buClr>
        <a:buFont typeface="Wingdings" pitchFamily="2" charset="2"/>
        <a:buChar char="§"/>
        <a:defRPr sz="1588">
          <a:solidFill>
            <a:schemeClr val="tx1"/>
          </a:solidFill>
          <a:latin typeface="+mn-lt"/>
        </a:defRPr>
      </a:lvl8pPr>
      <a:lvl9pPr marL="3820250" indent="-224720" algn="l" rtl="0" eaLnBrk="1" fontAlgn="base" hangingPunct="1">
        <a:spcBef>
          <a:spcPct val="20000"/>
        </a:spcBef>
        <a:spcAft>
          <a:spcPct val="0"/>
        </a:spcAft>
        <a:buClr>
          <a:schemeClr val="tx1"/>
        </a:buClr>
        <a:buFont typeface="Wingdings" pitchFamily="2" charset="2"/>
        <a:buChar char="§"/>
        <a:defRPr sz="1588">
          <a:solidFill>
            <a:schemeClr val="tx1"/>
          </a:solidFill>
          <a:latin typeface="+mn-lt"/>
        </a:defRPr>
      </a:lvl9pPr>
    </p:bodyStyle>
    <p:otherStyle>
      <a:defPPr>
        <a:defRPr lang="en-US"/>
      </a:defPPr>
      <a:lvl1pPr marL="0" algn="l" defTabSz="898881" rtl="0" eaLnBrk="1" latinLnBrk="0" hangingPunct="1">
        <a:defRPr sz="1765" kern="1200">
          <a:solidFill>
            <a:schemeClr val="tx1"/>
          </a:solidFill>
          <a:latin typeface="+mn-lt"/>
          <a:ea typeface="+mn-ea"/>
          <a:cs typeface="+mn-cs"/>
        </a:defRPr>
      </a:lvl1pPr>
      <a:lvl2pPr marL="449442" algn="l" defTabSz="898881" rtl="0" eaLnBrk="1" latinLnBrk="0" hangingPunct="1">
        <a:defRPr sz="1765" kern="1200">
          <a:solidFill>
            <a:schemeClr val="tx1"/>
          </a:solidFill>
          <a:latin typeface="+mn-lt"/>
          <a:ea typeface="+mn-ea"/>
          <a:cs typeface="+mn-cs"/>
        </a:defRPr>
      </a:lvl2pPr>
      <a:lvl3pPr marL="898881" algn="l" defTabSz="898881" rtl="0" eaLnBrk="1" latinLnBrk="0" hangingPunct="1">
        <a:defRPr sz="1765" kern="1200">
          <a:solidFill>
            <a:schemeClr val="tx1"/>
          </a:solidFill>
          <a:latin typeface="+mn-lt"/>
          <a:ea typeface="+mn-ea"/>
          <a:cs typeface="+mn-cs"/>
        </a:defRPr>
      </a:lvl3pPr>
      <a:lvl4pPr marL="1348324" algn="l" defTabSz="898881" rtl="0" eaLnBrk="1" latinLnBrk="0" hangingPunct="1">
        <a:defRPr sz="1765" kern="1200">
          <a:solidFill>
            <a:schemeClr val="tx1"/>
          </a:solidFill>
          <a:latin typeface="+mn-lt"/>
          <a:ea typeface="+mn-ea"/>
          <a:cs typeface="+mn-cs"/>
        </a:defRPr>
      </a:lvl4pPr>
      <a:lvl5pPr marL="1797765" algn="l" defTabSz="898881" rtl="0" eaLnBrk="1" latinLnBrk="0" hangingPunct="1">
        <a:defRPr sz="1765" kern="1200">
          <a:solidFill>
            <a:schemeClr val="tx1"/>
          </a:solidFill>
          <a:latin typeface="+mn-lt"/>
          <a:ea typeface="+mn-ea"/>
          <a:cs typeface="+mn-cs"/>
        </a:defRPr>
      </a:lvl5pPr>
      <a:lvl6pPr marL="2247206" algn="l" defTabSz="898881" rtl="0" eaLnBrk="1" latinLnBrk="0" hangingPunct="1">
        <a:defRPr sz="1765" kern="1200">
          <a:solidFill>
            <a:schemeClr val="tx1"/>
          </a:solidFill>
          <a:latin typeface="+mn-lt"/>
          <a:ea typeface="+mn-ea"/>
          <a:cs typeface="+mn-cs"/>
        </a:defRPr>
      </a:lvl6pPr>
      <a:lvl7pPr marL="2696646" algn="l" defTabSz="898881" rtl="0" eaLnBrk="1" latinLnBrk="0" hangingPunct="1">
        <a:defRPr sz="1765" kern="1200">
          <a:solidFill>
            <a:schemeClr val="tx1"/>
          </a:solidFill>
          <a:latin typeface="+mn-lt"/>
          <a:ea typeface="+mn-ea"/>
          <a:cs typeface="+mn-cs"/>
        </a:defRPr>
      </a:lvl7pPr>
      <a:lvl8pPr marL="3146089" algn="l" defTabSz="898881" rtl="0" eaLnBrk="1" latinLnBrk="0" hangingPunct="1">
        <a:defRPr sz="1765" kern="1200">
          <a:solidFill>
            <a:schemeClr val="tx1"/>
          </a:solidFill>
          <a:latin typeface="+mn-lt"/>
          <a:ea typeface="+mn-ea"/>
          <a:cs typeface="+mn-cs"/>
        </a:defRPr>
      </a:lvl8pPr>
      <a:lvl9pPr marL="3595529" algn="l" defTabSz="898881"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michael@analyticresults.com" TargetMode="External"/><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xmlns="" id="{15638669-6FAE-419D-A123-8FBEC831A95F}"/>
              </a:ext>
            </a:extLst>
          </p:cNvPr>
          <p:cNvSpPr>
            <a:spLocks noGrp="1" noChangeArrowheads="1"/>
          </p:cNvSpPr>
          <p:nvPr>
            <p:ph type="ctrTitle"/>
          </p:nvPr>
        </p:nvSpPr>
        <p:spPr>
          <a:xfrm>
            <a:off x="136071" y="1600200"/>
            <a:ext cx="8708572" cy="1143000"/>
          </a:xfrm>
        </p:spPr>
        <p:txBody>
          <a:bodyPr/>
          <a:lstStyle/>
          <a:p>
            <a:pPr>
              <a:defRPr/>
            </a:pPr>
            <a:r>
              <a:rPr lang="en-US" altLang="en-US" sz="3600" dirty="0">
                <a:solidFill>
                  <a:schemeClr val="tx1"/>
                </a:solidFill>
                <a:effectLst>
                  <a:outerShdw blurRad="38100" dist="38100" dir="2700000" algn="tl">
                    <a:srgbClr val="C0C0C0"/>
                  </a:outerShdw>
                </a:effectLst>
              </a:rPr>
              <a:t>Your Organization’s Analysis / Insight: </a:t>
            </a:r>
            <a:br>
              <a:rPr lang="en-US" altLang="en-US" sz="3600" dirty="0">
                <a:solidFill>
                  <a:schemeClr val="tx1"/>
                </a:solidFill>
                <a:effectLst>
                  <a:outerShdw blurRad="38100" dist="38100" dir="2700000" algn="tl">
                    <a:srgbClr val="C0C0C0"/>
                  </a:outerShdw>
                </a:effectLst>
              </a:rPr>
            </a:br>
            <a:r>
              <a:rPr lang="en-US" altLang="en-US" sz="3600" dirty="0">
                <a:solidFill>
                  <a:schemeClr val="tx1"/>
                </a:solidFill>
                <a:effectLst>
                  <a:outerShdw blurRad="38100" dist="38100" dir="2700000" algn="tl">
                    <a:srgbClr val="C0C0C0"/>
                  </a:outerShdw>
                </a:effectLst>
              </a:rPr>
              <a:t>Pitiful or Powerful?</a:t>
            </a:r>
          </a:p>
        </p:txBody>
      </p:sp>
      <p:sp>
        <p:nvSpPr>
          <p:cNvPr id="2" name="TextBox 1">
            <a:extLst>
              <a:ext uri="{FF2B5EF4-FFF2-40B4-BE49-F238E27FC236}">
                <a16:creationId xmlns:a16="http://schemas.microsoft.com/office/drawing/2014/main" xmlns="" id="{7E8DEFD8-F0F7-4F48-A080-B481A9F1568F}"/>
              </a:ext>
            </a:extLst>
          </p:cNvPr>
          <p:cNvSpPr txBox="1"/>
          <p:nvPr/>
        </p:nvSpPr>
        <p:spPr>
          <a:xfrm>
            <a:off x="2292531" y="6655525"/>
            <a:ext cx="4787537" cy="253916"/>
          </a:xfrm>
          <a:prstGeom prst="rect">
            <a:avLst/>
          </a:prstGeom>
          <a:noFill/>
        </p:spPr>
        <p:txBody>
          <a:bodyPr wrap="square" rtlCol="0">
            <a:spAutoFit/>
          </a:bodyPr>
          <a:lstStyle/>
          <a:p>
            <a:pPr algn="ctr"/>
            <a:r>
              <a:rPr lang="en-US" sz="1050" b="1" dirty="0"/>
              <a:t>©AnalyticResults 2019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Proprietary &amp; Confidential</a:t>
            </a:r>
          </a:p>
        </p:txBody>
      </p:sp>
      <p:sp>
        <p:nvSpPr>
          <p:cNvPr id="5" name="Title 4"/>
          <p:cNvSpPr>
            <a:spLocks noGrp="1"/>
          </p:cNvSpPr>
          <p:nvPr>
            <p:ph type="title"/>
          </p:nvPr>
        </p:nvSpPr>
        <p:spPr/>
        <p:txBody>
          <a:bodyPr/>
          <a:lstStyle/>
          <a:p>
            <a:r>
              <a:rPr lang="en-US" b="1" dirty="0"/>
              <a:t>Senior Analysts…..valuable? YOU BET!</a:t>
            </a:r>
          </a:p>
        </p:txBody>
      </p:sp>
      <p:sp>
        <p:nvSpPr>
          <p:cNvPr id="7" name="Slide Number Placeholder 6"/>
          <p:cNvSpPr>
            <a:spLocks noGrp="1"/>
          </p:cNvSpPr>
          <p:nvPr>
            <p:ph type="sldNum" sz="quarter" idx="4"/>
          </p:nvPr>
        </p:nvSpPr>
        <p:spPr/>
        <p:txBody>
          <a:bodyPr/>
          <a:lstStyle/>
          <a:p>
            <a:fld id="{86CB4B4D-7CA3-9044-876B-883B54F8677D}" type="slidenum">
              <a:rPr lang="en-US" smtClean="0"/>
              <a:pPr/>
              <a:t>10</a:t>
            </a:fld>
            <a:endParaRPr lang="en-US" dirty="0"/>
          </a:p>
        </p:txBody>
      </p:sp>
      <p:pic>
        <p:nvPicPr>
          <p:cNvPr id="512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439838" y="1166221"/>
            <a:ext cx="6585045" cy="48063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xmlns="" id="{A1F48FBF-E4AF-49D4-ABE1-ED0B145D9B98}"/>
              </a:ext>
            </a:extLst>
          </p:cNvPr>
          <p:cNvSpPr txBox="1"/>
          <p:nvPr/>
        </p:nvSpPr>
        <p:spPr>
          <a:xfrm>
            <a:off x="1854200" y="5498480"/>
            <a:ext cx="5492750" cy="193300"/>
          </a:xfrm>
          <a:prstGeom prst="rect">
            <a:avLst/>
          </a:prstGeom>
          <a:solidFill>
            <a:schemeClr val="bg1"/>
          </a:solidFill>
        </p:spPr>
        <p:txBody>
          <a:bodyPr wrap="square" rtlCol="0">
            <a:spAutoFit/>
          </a:bodyPr>
          <a:lstStyle/>
          <a:p>
            <a:endParaRPr lang="en-US" sz="1200" dirty="0"/>
          </a:p>
        </p:txBody>
      </p:sp>
      <p:sp>
        <p:nvSpPr>
          <p:cNvPr id="8" name="TextBox 7">
            <a:extLst>
              <a:ext uri="{FF2B5EF4-FFF2-40B4-BE49-F238E27FC236}">
                <a16:creationId xmlns:a16="http://schemas.microsoft.com/office/drawing/2014/main" xmlns="" id="{6A09D17E-1428-4EAE-A82F-DD235D52B36D}"/>
              </a:ext>
            </a:extLst>
          </p:cNvPr>
          <p:cNvSpPr txBox="1"/>
          <p:nvPr/>
        </p:nvSpPr>
        <p:spPr>
          <a:xfrm>
            <a:off x="3162300" y="1809129"/>
            <a:ext cx="1778000" cy="276999"/>
          </a:xfrm>
          <a:prstGeom prst="rect">
            <a:avLst/>
          </a:prstGeom>
          <a:solidFill>
            <a:schemeClr val="bg1"/>
          </a:solidFill>
        </p:spPr>
        <p:txBody>
          <a:bodyPr wrap="square" rtlCol="0">
            <a:spAutoFit/>
          </a:bodyPr>
          <a:lstStyle/>
          <a:p>
            <a:endParaRPr lang="en-US" sz="1200" dirty="0"/>
          </a:p>
        </p:txBody>
      </p:sp>
      <p:pic>
        <p:nvPicPr>
          <p:cNvPr id="4" name="Picture 3">
            <a:extLst>
              <a:ext uri="{FF2B5EF4-FFF2-40B4-BE49-F238E27FC236}">
                <a16:creationId xmlns:a16="http://schemas.microsoft.com/office/drawing/2014/main" xmlns="" id="{AE905C5D-2026-444C-BB74-546B60D170F0}"/>
              </a:ext>
            </a:extLst>
          </p:cNvPr>
          <p:cNvPicPr>
            <a:picLocks noChangeAspect="1"/>
          </p:cNvPicPr>
          <p:nvPr/>
        </p:nvPicPr>
        <p:blipFill>
          <a:blip r:embed="rId3"/>
          <a:stretch>
            <a:fillRect/>
          </a:stretch>
        </p:blipFill>
        <p:spPr>
          <a:xfrm>
            <a:off x="174213" y="6219723"/>
            <a:ext cx="1679987" cy="409337"/>
          </a:xfrm>
          <a:prstGeom prst="rect">
            <a:avLst/>
          </a:prstGeom>
        </p:spPr>
      </p:pic>
    </p:spTree>
    <p:extLst>
      <p:ext uri="{BB962C8B-B14F-4D97-AF65-F5344CB8AC3E}">
        <p14:creationId xmlns:p14="http://schemas.microsoft.com/office/powerpoint/2010/main" val="338542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Achieving Analysis</a:t>
            </a:r>
          </a:p>
        </p:txBody>
      </p:sp>
      <p:sp>
        <p:nvSpPr>
          <p:cNvPr id="3" name="Content Placeholder 2"/>
          <p:cNvSpPr>
            <a:spLocks noGrp="1"/>
          </p:cNvSpPr>
          <p:nvPr>
            <p:ph idx="1"/>
          </p:nvPr>
        </p:nvSpPr>
        <p:spPr/>
        <p:txBody>
          <a:bodyPr/>
          <a:lstStyle/>
          <a:p>
            <a:pPr marL="69850" indent="0" eaLnBrk="1" hangingPunct="1">
              <a:buFont typeface="Wingdings 3" charset="0"/>
              <a:buNone/>
              <a:defRPr/>
            </a:pPr>
            <a:r>
              <a:rPr lang="en-US" sz="2200" dirty="0"/>
              <a:t>There are five components or “moves” that analysis involves:</a:t>
            </a:r>
          </a:p>
          <a:p>
            <a:pPr marL="869950" lvl="2" indent="0" eaLnBrk="1" hangingPunct="1">
              <a:buFont typeface="Wingdings 3" charset="0"/>
              <a:buNone/>
              <a:defRPr/>
            </a:pPr>
            <a:endParaRPr lang="en-US" dirty="0"/>
          </a:p>
          <a:p>
            <a:pPr marL="69850" indent="0" eaLnBrk="1" hangingPunct="1">
              <a:buFont typeface="Wingdings 3" charset="0"/>
              <a:buNone/>
              <a:defRPr/>
            </a:pPr>
            <a:endParaRPr lang="en-US" sz="2200" dirty="0"/>
          </a:p>
        </p:txBody>
      </p:sp>
    </p:spTree>
    <p:extLst>
      <p:ext uri="{BB962C8B-B14F-4D97-AF65-F5344CB8AC3E}">
        <p14:creationId xmlns:p14="http://schemas.microsoft.com/office/powerpoint/2010/main" val="2088439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Achieving Analysis</a:t>
            </a:r>
          </a:p>
        </p:txBody>
      </p:sp>
      <p:sp>
        <p:nvSpPr>
          <p:cNvPr id="3" name="Content Placeholder 2"/>
          <p:cNvSpPr>
            <a:spLocks noGrp="1"/>
          </p:cNvSpPr>
          <p:nvPr>
            <p:ph idx="1"/>
          </p:nvPr>
        </p:nvSpPr>
        <p:spPr/>
        <p:txBody>
          <a:bodyPr/>
          <a:lstStyle/>
          <a:p>
            <a:pPr marL="69850" indent="0" eaLnBrk="1" hangingPunct="1">
              <a:buFont typeface="Wingdings 3" charset="0"/>
              <a:buNone/>
              <a:defRPr/>
            </a:pPr>
            <a:r>
              <a:rPr lang="en-US" sz="2200" dirty="0"/>
              <a:t>There are five components or “moves” that analysis involves:</a:t>
            </a:r>
          </a:p>
          <a:p>
            <a:pPr marL="0" indent="0" eaLnBrk="1" hangingPunct="1">
              <a:buNone/>
              <a:defRPr/>
            </a:pPr>
            <a:r>
              <a:rPr lang="en-US" dirty="0"/>
              <a:t>1. Suspend judgment</a:t>
            </a:r>
          </a:p>
          <a:p>
            <a:pPr marL="1084263" lvl="2" indent="-285750" eaLnBrk="1" hangingPunct="1">
              <a:buFont typeface="Wingdings 3" charset="0"/>
              <a:buChar char=""/>
              <a:defRPr/>
            </a:pPr>
            <a:r>
              <a:rPr lang="en-US" sz="1800" dirty="0"/>
              <a:t>Avoid ANY initial evaluation (the “knee jerk” response)</a:t>
            </a:r>
          </a:p>
          <a:p>
            <a:pPr marL="1084263" lvl="2" indent="-285750" eaLnBrk="1" hangingPunct="1">
              <a:buFont typeface="Wingdings 3" charset="0"/>
              <a:buChar char=""/>
              <a:defRPr/>
            </a:pPr>
            <a:r>
              <a:rPr lang="en-US" sz="1800" dirty="0"/>
              <a:t>Recognize and account for bias</a:t>
            </a:r>
          </a:p>
          <a:p>
            <a:pPr marL="869950" lvl="2" indent="0" algn="ctr" eaLnBrk="1" hangingPunct="1">
              <a:buNone/>
              <a:defRPr/>
            </a:pPr>
            <a:endParaRPr lang="en-US" sz="1800" dirty="0">
              <a:ea typeface="ＭＳ Ｐゴシック" charset="-128"/>
              <a:cs typeface="ＭＳ Ｐゴシック" charset="-128"/>
            </a:endParaRPr>
          </a:p>
          <a:p>
            <a:pPr marL="58738" lvl="2" indent="0" algn="ctr" eaLnBrk="1" hangingPunct="1">
              <a:buNone/>
              <a:defRPr/>
            </a:pPr>
            <a:r>
              <a:rPr lang="en-US" sz="1800" dirty="0">
                <a:ea typeface="ＭＳ Ｐゴシック" charset="-128"/>
                <a:cs typeface="ＭＳ Ｐゴシック" charset="-128"/>
              </a:rPr>
              <a:t>This is a critical component for QUALITY analysis!</a:t>
            </a:r>
          </a:p>
          <a:p>
            <a:pPr marL="869950" lvl="2" indent="0" eaLnBrk="1" hangingPunct="1">
              <a:buFont typeface="Wingdings 3" charset="0"/>
              <a:buNone/>
              <a:defRPr/>
            </a:pPr>
            <a:endParaRPr lang="en-US" dirty="0"/>
          </a:p>
          <a:p>
            <a:pPr marL="869950" lvl="2" indent="0" eaLnBrk="1" hangingPunct="1">
              <a:buFont typeface="Wingdings 3" charset="0"/>
              <a:buNone/>
              <a:defRPr/>
            </a:pPr>
            <a:endParaRPr lang="en-US" dirty="0"/>
          </a:p>
          <a:p>
            <a:pPr marL="69850" indent="0" eaLnBrk="1" hangingPunct="1">
              <a:buFont typeface="Wingdings 3" charset="0"/>
              <a:buNone/>
              <a:defRPr/>
            </a:pPr>
            <a:endParaRPr lang="en-US" sz="2200" dirty="0"/>
          </a:p>
        </p:txBody>
      </p:sp>
    </p:spTree>
    <p:extLst>
      <p:ext uri="{BB962C8B-B14F-4D97-AF65-F5344CB8AC3E}">
        <p14:creationId xmlns:p14="http://schemas.microsoft.com/office/powerpoint/2010/main" val="3360263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Achieving Analysis</a:t>
            </a:r>
          </a:p>
        </p:txBody>
      </p:sp>
      <p:sp>
        <p:nvSpPr>
          <p:cNvPr id="3" name="Content Placeholder 2"/>
          <p:cNvSpPr>
            <a:spLocks noGrp="1"/>
          </p:cNvSpPr>
          <p:nvPr>
            <p:ph idx="1"/>
          </p:nvPr>
        </p:nvSpPr>
        <p:spPr/>
        <p:txBody>
          <a:bodyPr/>
          <a:lstStyle/>
          <a:p>
            <a:pPr marL="69850" indent="0" eaLnBrk="1" hangingPunct="1">
              <a:buFont typeface="Wingdings 3" charset="0"/>
              <a:buNone/>
              <a:defRPr/>
            </a:pPr>
            <a:r>
              <a:rPr lang="en-US" sz="2200" dirty="0"/>
              <a:t>There are five moves that analysis involves:</a:t>
            </a:r>
          </a:p>
          <a:p>
            <a:pPr marL="0" indent="0" eaLnBrk="1" hangingPunct="1">
              <a:buNone/>
              <a:defRPr/>
            </a:pPr>
            <a:r>
              <a:rPr lang="en-US" dirty="0"/>
              <a:t>1. Suspend judgment</a:t>
            </a:r>
          </a:p>
          <a:p>
            <a:pPr marL="0" indent="0" eaLnBrk="1" hangingPunct="1">
              <a:buNone/>
              <a:defRPr/>
            </a:pPr>
            <a:r>
              <a:rPr lang="en-US" dirty="0"/>
              <a:t>2. Look for patterns (data collection) with the EIM to discern </a:t>
            </a:r>
            <a:r>
              <a:rPr lang="en-US" u="sng" dirty="0"/>
              <a:t>context</a:t>
            </a:r>
          </a:p>
          <a:p>
            <a:pPr lvl="1" eaLnBrk="1" hangingPunct="1">
              <a:buFont typeface="Wingdings 3" charset="0"/>
              <a:buChar char=""/>
              <a:defRPr/>
            </a:pPr>
            <a:r>
              <a:rPr lang="en-US" sz="1800" dirty="0"/>
              <a:t>Look within the data, text, source materials</a:t>
            </a:r>
          </a:p>
          <a:p>
            <a:pPr lvl="1" eaLnBrk="1" hangingPunct="1">
              <a:buFont typeface="Wingdings 3" charset="0"/>
              <a:buChar char=""/>
              <a:defRPr/>
            </a:pPr>
            <a:r>
              <a:rPr lang="en-US" sz="1800" dirty="0"/>
              <a:t>Look outside the data, text, source materials</a:t>
            </a:r>
          </a:p>
          <a:p>
            <a:pPr marL="869950" lvl="2" indent="0" eaLnBrk="1" hangingPunct="1">
              <a:buFont typeface="Wingdings 3" charset="0"/>
              <a:buNone/>
              <a:defRPr/>
            </a:pPr>
            <a:endParaRPr lang="en-US" dirty="0"/>
          </a:p>
          <a:p>
            <a:pPr marL="869950" lvl="2" indent="0" eaLnBrk="1" hangingPunct="1">
              <a:buFont typeface="Wingdings 3" charset="0"/>
              <a:buNone/>
              <a:defRPr/>
            </a:pPr>
            <a:endParaRPr lang="en-US" dirty="0"/>
          </a:p>
          <a:p>
            <a:pPr marL="69850" indent="0" eaLnBrk="1" hangingPunct="1">
              <a:buFont typeface="Wingdings 3" charset="0"/>
              <a:buNone/>
              <a:defRPr/>
            </a:pPr>
            <a:endParaRPr lang="en-US" sz="2200" dirty="0"/>
          </a:p>
        </p:txBody>
      </p:sp>
    </p:spTree>
    <p:extLst>
      <p:ext uri="{BB962C8B-B14F-4D97-AF65-F5344CB8AC3E}">
        <p14:creationId xmlns:p14="http://schemas.microsoft.com/office/powerpoint/2010/main" val="2793638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Achieving Analysis</a:t>
            </a:r>
          </a:p>
        </p:txBody>
      </p:sp>
      <p:sp>
        <p:nvSpPr>
          <p:cNvPr id="3" name="Content Placeholder 2"/>
          <p:cNvSpPr>
            <a:spLocks noGrp="1"/>
          </p:cNvSpPr>
          <p:nvPr>
            <p:ph idx="1"/>
          </p:nvPr>
        </p:nvSpPr>
        <p:spPr/>
        <p:txBody>
          <a:bodyPr/>
          <a:lstStyle/>
          <a:p>
            <a:pPr marL="69850" indent="0" eaLnBrk="1" hangingPunct="1">
              <a:buFont typeface="Wingdings 3" charset="0"/>
              <a:buNone/>
              <a:defRPr/>
            </a:pPr>
            <a:r>
              <a:rPr lang="en-US" sz="2200" dirty="0"/>
              <a:t>There are five moves that analysis involves:</a:t>
            </a:r>
          </a:p>
          <a:p>
            <a:pPr marL="0" indent="0" eaLnBrk="1" hangingPunct="1">
              <a:buNone/>
              <a:defRPr/>
            </a:pPr>
            <a:r>
              <a:rPr lang="en-US" dirty="0"/>
              <a:t>1. Suspend judgment</a:t>
            </a:r>
          </a:p>
          <a:p>
            <a:pPr marL="0" indent="0" eaLnBrk="1" hangingPunct="1">
              <a:buNone/>
              <a:defRPr/>
            </a:pPr>
            <a:r>
              <a:rPr lang="en-US" dirty="0"/>
              <a:t>2. Look for patterns to discern context</a:t>
            </a:r>
          </a:p>
          <a:p>
            <a:pPr marL="0" indent="0" eaLnBrk="1" hangingPunct="1">
              <a:buNone/>
              <a:defRPr/>
            </a:pPr>
            <a:r>
              <a:rPr lang="en-US" dirty="0"/>
              <a:t>3. Define the significant parts -- and -- how they’re related</a:t>
            </a:r>
          </a:p>
          <a:p>
            <a:pPr lvl="2" eaLnBrk="1" hangingPunct="1">
              <a:buFont typeface="Wingdings 3" charset="0"/>
              <a:buChar char=""/>
              <a:defRPr/>
            </a:pPr>
            <a:r>
              <a:rPr lang="en-US" sz="1800" dirty="0"/>
              <a:t>Pinpoint key objects, details, examples</a:t>
            </a:r>
          </a:p>
          <a:p>
            <a:pPr lvl="2" eaLnBrk="1" hangingPunct="1">
              <a:buFont typeface="Wingdings 3" charset="0"/>
              <a:buChar char=""/>
              <a:defRPr/>
            </a:pPr>
            <a:r>
              <a:rPr lang="en-US" sz="1800" dirty="0"/>
              <a:t>Organize their relationship around analytical claims</a:t>
            </a:r>
          </a:p>
          <a:p>
            <a:pPr lvl="2" eaLnBrk="1" hangingPunct="1">
              <a:buFont typeface="Wingdings 3" charset="0"/>
              <a:buChar char=""/>
              <a:defRPr/>
            </a:pPr>
            <a:r>
              <a:rPr lang="en-US" sz="1800" dirty="0"/>
              <a:t>Relate the connections to the patterns and context</a:t>
            </a:r>
          </a:p>
          <a:p>
            <a:pPr marL="869950" lvl="2" indent="0" eaLnBrk="1" hangingPunct="1">
              <a:buFont typeface="Wingdings 3" charset="0"/>
              <a:buNone/>
              <a:defRPr/>
            </a:pPr>
            <a:endParaRPr lang="en-US" dirty="0"/>
          </a:p>
          <a:p>
            <a:pPr marL="869950" lvl="2" indent="0" eaLnBrk="1" hangingPunct="1">
              <a:buFont typeface="Wingdings 3" charset="0"/>
              <a:buNone/>
              <a:defRPr/>
            </a:pPr>
            <a:endParaRPr lang="en-US" dirty="0"/>
          </a:p>
          <a:p>
            <a:pPr marL="69850" indent="0" eaLnBrk="1" hangingPunct="1">
              <a:buFont typeface="Wingdings 3" charset="0"/>
              <a:buNone/>
              <a:defRPr/>
            </a:pPr>
            <a:endParaRPr lang="en-US" sz="2200" dirty="0"/>
          </a:p>
        </p:txBody>
      </p:sp>
    </p:spTree>
    <p:extLst>
      <p:ext uri="{BB962C8B-B14F-4D97-AF65-F5344CB8AC3E}">
        <p14:creationId xmlns:p14="http://schemas.microsoft.com/office/powerpoint/2010/main" val="421414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Achieving Analysis</a:t>
            </a:r>
          </a:p>
        </p:txBody>
      </p:sp>
      <p:sp>
        <p:nvSpPr>
          <p:cNvPr id="47106" name="Content Placeholder 2"/>
          <p:cNvSpPr>
            <a:spLocks noGrp="1"/>
          </p:cNvSpPr>
          <p:nvPr>
            <p:ph idx="1"/>
          </p:nvPr>
        </p:nvSpPr>
        <p:spPr/>
        <p:txBody>
          <a:bodyPr/>
          <a:lstStyle/>
          <a:p>
            <a:pPr marL="0" indent="0" eaLnBrk="1" hangingPunct="1">
              <a:buFont typeface="Wingdings 3" charset="2"/>
              <a:buNone/>
            </a:pPr>
            <a:r>
              <a:rPr lang="en-US" sz="2200" dirty="0">
                <a:ea typeface="ＭＳ Ｐゴシック" charset="-128"/>
                <a:cs typeface="ＭＳ Ｐゴシック" charset="-128"/>
              </a:rPr>
              <a:t>There are five moves that analysis involves:</a:t>
            </a:r>
          </a:p>
          <a:p>
            <a:pPr marL="0" indent="0" eaLnBrk="1" hangingPunct="1">
              <a:buNone/>
            </a:pPr>
            <a:r>
              <a:rPr lang="en-US" dirty="0">
                <a:ea typeface="ＭＳ Ｐゴシック" charset="-128"/>
                <a:cs typeface="ＭＳ Ｐゴシック" charset="-128"/>
              </a:rPr>
              <a:t>1. Suspend judgment</a:t>
            </a:r>
          </a:p>
          <a:p>
            <a:pPr marL="0" indent="0" eaLnBrk="1" hangingPunct="1">
              <a:buNone/>
            </a:pPr>
            <a:r>
              <a:rPr lang="en-US" dirty="0">
                <a:ea typeface="ＭＳ Ｐゴシック" charset="-128"/>
                <a:cs typeface="ＭＳ Ｐゴシック" charset="-128"/>
              </a:rPr>
              <a:t>2. Look for patterns to discern context</a:t>
            </a:r>
          </a:p>
          <a:p>
            <a:pPr marL="0" indent="0" eaLnBrk="1" hangingPunct="1">
              <a:buNone/>
            </a:pPr>
            <a:r>
              <a:rPr lang="en-US" dirty="0">
                <a:ea typeface="ＭＳ Ｐゴシック" charset="-128"/>
                <a:cs typeface="ＭＳ Ｐゴシック" charset="-128"/>
              </a:rPr>
              <a:t>3. Define significant parts and how they’re related</a:t>
            </a:r>
          </a:p>
          <a:p>
            <a:pPr marL="0" indent="0" eaLnBrk="1" hangingPunct="1">
              <a:buNone/>
            </a:pPr>
            <a:r>
              <a:rPr lang="en-US" dirty="0">
                <a:ea typeface="ＭＳ Ｐゴシック" charset="-128"/>
                <a:cs typeface="ＭＳ Ｐゴシック" charset="-128"/>
              </a:rPr>
              <a:t>4. Make the implicit, explicit</a:t>
            </a:r>
          </a:p>
          <a:p>
            <a:pPr lvl="2" eaLnBrk="1" hangingPunct="1"/>
            <a:r>
              <a:rPr lang="en-US" sz="1800" dirty="0">
                <a:ea typeface="ＭＳ Ｐゴシック" charset="-128"/>
              </a:rPr>
              <a:t>Look beneath the surface</a:t>
            </a:r>
          </a:p>
          <a:p>
            <a:pPr lvl="2" eaLnBrk="1" hangingPunct="1"/>
            <a:r>
              <a:rPr lang="en-US" sz="1800" dirty="0">
                <a:ea typeface="ＭＳ Ｐゴシック" charset="-128"/>
              </a:rPr>
              <a:t>Be brave against the politics (but be smart)</a:t>
            </a:r>
          </a:p>
          <a:p>
            <a:pPr lvl="2" eaLnBrk="1" hangingPunct="1"/>
            <a:r>
              <a:rPr lang="en-US" sz="1800" dirty="0">
                <a:ea typeface="ＭＳ Ｐゴシック" charset="-128"/>
              </a:rPr>
              <a:t>Explain the what, the how, and the </a:t>
            </a:r>
            <a:r>
              <a:rPr lang="en-US" sz="1800" b="1" u="sng" dirty="0">
                <a:ea typeface="ＭＳ Ｐゴシック" charset="-128"/>
              </a:rPr>
              <a:t>why</a:t>
            </a:r>
          </a:p>
          <a:p>
            <a:pPr lvl="2" eaLnBrk="1" hangingPunct="1"/>
            <a:r>
              <a:rPr lang="en-US" sz="1800" dirty="0">
                <a:ea typeface="ＭＳ Ｐゴシック" charset="-128"/>
              </a:rPr>
              <a:t>Means moving from the literal to the figurative</a:t>
            </a:r>
            <a:endParaRPr lang="en-US" dirty="0">
              <a:ea typeface="ＭＳ Ｐゴシック" charset="-128"/>
            </a:endParaRPr>
          </a:p>
          <a:p>
            <a:pPr lvl="2" eaLnBrk="1" hangingPunct="1">
              <a:buFont typeface="Wingdings 3" charset="2"/>
              <a:buNone/>
            </a:pPr>
            <a:endParaRPr lang="en-US" dirty="0">
              <a:ea typeface="ＭＳ Ｐゴシック" charset="-128"/>
            </a:endParaRPr>
          </a:p>
          <a:p>
            <a:pPr marL="0" indent="0" eaLnBrk="1" hangingPunct="1">
              <a:buFont typeface="Wingdings 3" charset="2"/>
              <a:buNone/>
            </a:pPr>
            <a:endParaRPr lang="en-US" sz="2200" dirty="0">
              <a:ea typeface="ＭＳ Ｐゴシック" charset="-128"/>
              <a:cs typeface="ＭＳ Ｐゴシック" charset="-128"/>
            </a:endParaRPr>
          </a:p>
        </p:txBody>
      </p:sp>
    </p:spTree>
    <p:extLst>
      <p:ext uri="{BB962C8B-B14F-4D97-AF65-F5344CB8AC3E}">
        <p14:creationId xmlns:p14="http://schemas.microsoft.com/office/powerpoint/2010/main" val="217552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Achieving Analysis</a:t>
            </a:r>
          </a:p>
        </p:txBody>
      </p:sp>
      <p:sp>
        <p:nvSpPr>
          <p:cNvPr id="3" name="Content Placeholder 2"/>
          <p:cNvSpPr>
            <a:spLocks noGrp="1"/>
          </p:cNvSpPr>
          <p:nvPr>
            <p:ph idx="1"/>
          </p:nvPr>
        </p:nvSpPr>
        <p:spPr/>
        <p:txBody>
          <a:bodyPr/>
          <a:lstStyle/>
          <a:p>
            <a:pPr marL="69850" indent="0" eaLnBrk="1" hangingPunct="1">
              <a:buFont typeface="Wingdings 3" charset="0"/>
              <a:buNone/>
              <a:defRPr/>
            </a:pPr>
            <a:r>
              <a:rPr lang="en-US" sz="2200" dirty="0"/>
              <a:t>There are five moves that analysis involves:</a:t>
            </a:r>
          </a:p>
          <a:p>
            <a:pPr eaLnBrk="1" hangingPunct="1">
              <a:buNone/>
              <a:defRPr/>
            </a:pPr>
            <a:r>
              <a:rPr lang="en-US" dirty="0"/>
              <a:t>1. Suspend judgment</a:t>
            </a:r>
          </a:p>
          <a:p>
            <a:pPr eaLnBrk="1" hangingPunct="1">
              <a:buNone/>
              <a:defRPr/>
            </a:pPr>
            <a:r>
              <a:rPr lang="en-US" dirty="0"/>
              <a:t>2. Look for patterns to discern context</a:t>
            </a:r>
          </a:p>
          <a:p>
            <a:pPr eaLnBrk="1" hangingPunct="1">
              <a:buNone/>
              <a:defRPr/>
            </a:pPr>
            <a:r>
              <a:rPr lang="en-US" dirty="0"/>
              <a:t>3. Define significant parts and how they’re related</a:t>
            </a:r>
          </a:p>
          <a:p>
            <a:pPr eaLnBrk="1" hangingPunct="1">
              <a:buNone/>
              <a:defRPr/>
            </a:pPr>
            <a:r>
              <a:rPr lang="en-US" dirty="0"/>
              <a:t>4. Make the implicit explicit</a:t>
            </a:r>
          </a:p>
          <a:p>
            <a:pPr eaLnBrk="1" hangingPunct="1">
              <a:buNone/>
              <a:defRPr/>
            </a:pPr>
            <a:r>
              <a:rPr lang="en-US" dirty="0"/>
              <a:t>5. Keep reformulating questions and explanations:  posit/test/present</a:t>
            </a:r>
          </a:p>
          <a:p>
            <a:pPr marL="869950" lvl="2" indent="0" eaLnBrk="1" hangingPunct="1">
              <a:buFont typeface="Wingdings 3" charset="0"/>
              <a:buNone/>
              <a:defRPr/>
            </a:pPr>
            <a:endParaRPr lang="en-US" dirty="0"/>
          </a:p>
          <a:p>
            <a:pPr marL="869950" lvl="2" indent="0" eaLnBrk="1" hangingPunct="1">
              <a:buFont typeface="Wingdings 3" charset="0"/>
              <a:buNone/>
              <a:defRPr/>
            </a:pPr>
            <a:endParaRPr lang="en-US" dirty="0"/>
          </a:p>
          <a:p>
            <a:pPr marL="69850" indent="0" eaLnBrk="1" hangingPunct="1">
              <a:buFont typeface="Wingdings 3" charset="0"/>
              <a:buNone/>
              <a:defRPr/>
            </a:pPr>
            <a:endParaRPr lang="en-US" sz="2200" dirty="0"/>
          </a:p>
        </p:txBody>
      </p:sp>
    </p:spTree>
    <p:extLst>
      <p:ext uri="{BB962C8B-B14F-4D97-AF65-F5344CB8AC3E}">
        <p14:creationId xmlns:p14="http://schemas.microsoft.com/office/powerpoint/2010/main" val="285647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Achieving Analysis: </a:t>
            </a:r>
            <a:r>
              <a:rPr lang="en-US" sz="2400" dirty="0"/>
              <a:t>Some Additional Tips</a:t>
            </a:r>
          </a:p>
        </p:txBody>
      </p:sp>
      <p:sp>
        <p:nvSpPr>
          <p:cNvPr id="3" name="Content Placeholder 2"/>
          <p:cNvSpPr>
            <a:spLocks noGrp="1"/>
          </p:cNvSpPr>
          <p:nvPr>
            <p:ph idx="1"/>
          </p:nvPr>
        </p:nvSpPr>
        <p:spPr>
          <a:xfrm>
            <a:off x="615043" y="1371600"/>
            <a:ext cx="7620000" cy="2667000"/>
          </a:xfrm>
        </p:spPr>
        <p:txBody>
          <a:bodyPr/>
          <a:lstStyle/>
          <a:p>
            <a:r>
              <a:rPr lang="en-US" sz="1800" b="1" dirty="0">
                <a:ea typeface="ＭＳ Ｐゴシック" charset="-128"/>
                <a:cs typeface="ＭＳ Ｐゴシック" charset="-128"/>
              </a:rPr>
              <a:t>Analysis can be seen as an argument in that it makes a claim or gives an opinion about the communicator’s interpretation</a:t>
            </a:r>
            <a:r>
              <a:rPr lang="en-US" sz="1800" dirty="0">
                <a:ea typeface="ＭＳ Ｐゴシック" charset="-128"/>
                <a:cs typeface="ＭＳ Ｐゴシック" charset="-128"/>
              </a:rPr>
              <a:t>. With any good argument, then, you must prove your point with reason/s and evidence that support the claim. </a:t>
            </a:r>
            <a:r>
              <a:rPr lang="en-US" sz="1800" b="1" dirty="0">
                <a:ea typeface="ＭＳ Ｐゴシック" charset="-128"/>
                <a:cs typeface="ＭＳ Ｐゴシック" charset="-128"/>
              </a:rPr>
              <a:t>In other words, you have to show the audience how you came to this interpretation in a way they can follow and, hopefully, come to the same interpretation or at least believe yours.</a:t>
            </a:r>
          </a:p>
          <a:p>
            <a:r>
              <a:rPr lang="en-US" sz="1800" b="1" dirty="0">
                <a:ea typeface="ＭＳ Ｐゴシック" charset="-128"/>
                <a:cs typeface="ＭＳ Ｐゴシック" charset="-128"/>
              </a:rPr>
              <a:t>There are many different ways to interpret, ranging from the obvious to the outlandish. </a:t>
            </a:r>
            <a:r>
              <a:rPr lang="en-US" sz="1800" dirty="0">
                <a:ea typeface="ＭＳ Ｐゴシック" charset="-128"/>
                <a:cs typeface="ＭＳ Ｐゴシック" charset="-128"/>
              </a:rPr>
              <a:t>If you try to think of a few different ways that something could be interpreted, and address or refute those ways in your own analysis, you will make a stronger point and also prove to be a more credible analyzer.</a:t>
            </a:r>
          </a:p>
          <a:p>
            <a:pPr marL="0" indent="0">
              <a:buNone/>
            </a:pPr>
            <a:endParaRPr lang="en-US" sz="1800" dirty="0"/>
          </a:p>
        </p:txBody>
      </p:sp>
    </p:spTree>
    <p:extLst>
      <p:ext uri="{BB962C8B-B14F-4D97-AF65-F5344CB8AC3E}">
        <p14:creationId xmlns:p14="http://schemas.microsoft.com/office/powerpoint/2010/main" val="16354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82" y="3017838"/>
            <a:ext cx="8229600" cy="803535"/>
          </a:xfrm>
        </p:spPr>
        <p:txBody>
          <a:bodyPr/>
          <a:lstStyle/>
          <a:p>
            <a:pPr algn="ctr"/>
            <a:r>
              <a:rPr lang="en-US" b="1" dirty="0"/>
              <a:t>Exhibit: Treasury</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220063-B93D-AB42-A21F-2574923948CD}" type="slidenum">
              <a:rPr lang="en-US" smtClean="0"/>
              <a:t>18</a:t>
            </a:fld>
            <a:endParaRPr lang="en-US" dirty="0"/>
          </a:p>
        </p:txBody>
      </p:sp>
    </p:spTree>
    <p:extLst>
      <p:ext uri="{BB962C8B-B14F-4D97-AF65-F5344CB8AC3E}">
        <p14:creationId xmlns:p14="http://schemas.microsoft.com/office/powerpoint/2010/main" val="1507627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Cash Flow Forecasts….</a:t>
            </a:r>
            <a:br>
              <a:rPr lang="en-US" sz="2400" dirty="0"/>
            </a:br>
            <a:r>
              <a:rPr lang="en-US" sz="2400" dirty="0"/>
              <a:t>Now “table stakes” in our profession</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220063-B93D-AB42-A21F-2574923948CD}" type="slidenum">
              <a:rPr lang="en-US" smtClean="0"/>
              <a:t>19</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8" y="1123157"/>
            <a:ext cx="8475259" cy="499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94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a:t>About the Speaker</a:t>
            </a:r>
          </a:p>
        </p:txBody>
      </p:sp>
      <p:sp>
        <p:nvSpPr>
          <p:cNvPr id="7171" name="Rectangle 3"/>
          <p:cNvSpPr txBox="1">
            <a:spLocks noChangeArrowheads="1"/>
          </p:cNvSpPr>
          <p:nvPr/>
        </p:nvSpPr>
        <p:spPr bwMode="auto">
          <a:xfrm>
            <a:off x="362418" y="1200150"/>
            <a:ext cx="5129212"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90488" indent="6350" eaLnBrk="0" hangingPunct="0">
              <a:spcBef>
                <a:spcPct val="20000"/>
              </a:spcBef>
              <a:buClr>
                <a:srgbClr val="000000"/>
              </a:buClr>
              <a:buFont typeface="Wingdings" pitchFamily="2" charset="2"/>
              <a:buChar char="§"/>
              <a:defRPr sz="2400">
                <a:solidFill>
                  <a:schemeClr val="tx1"/>
                </a:solidFill>
                <a:latin typeface="Arial" charset="0"/>
              </a:defRPr>
            </a:lvl1pPr>
            <a:lvl2pPr marL="742950" indent="-285750" eaLnBrk="0" hangingPunct="0">
              <a:spcBef>
                <a:spcPct val="20000"/>
              </a:spcBef>
              <a:buChar char="–"/>
              <a:defRPr sz="22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Tx/>
              <a:buFont typeface="Wingdings" pitchFamily="2" charset="2"/>
              <a:buNone/>
            </a:pPr>
            <a:r>
              <a:rPr lang="en-US" altLang="en-US" sz="1800" b="1" dirty="0">
                <a:solidFill>
                  <a:srgbClr val="10253F"/>
                </a:solidFill>
                <a:latin typeface="+mn-lt"/>
                <a:cs typeface="Arial" charset="0"/>
              </a:rPr>
              <a:t>Michael J. Alfonsi, CRM, CTP, WPT</a:t>
            </a:r>
          </a:p>
          <a:p>
            <a:pPr eaLnBrk="1" hangingPunct="1">
              <a:buClrTx/>
              <a:buFont typeface="Wingdings" pitchFamily="2" charset="2"/>
              <a:buNone/>
            </a:pPr>
            <a:r>
              <a:rPr lang="en-US" altLang="en-US" sz="1600" dirty="0">
                <a:solidFill>
                  <a:srgbClr val="10253F"/>
                </a:solidFill>
                <a:latin typeface="+mn-lt"/>
              </a:rPr>
              <a:t>Analytic</a:t>
            </a:r>
            <a:r>
              <a:rPr lang="en-US" altLang="en-US" sz="1600" b="1" dirty="0">
                <a:solidFill>
                  <a:srgbClr val="10253F"/>
                </a:solidFill>
                <a:latin typeface="+mn-lt"/>
              </a:rPr>
              <a:t>Results</a:t>
            </a:r>
          </a:p>
          <a:p>
            <a:pPr eaLnBrk="1" hangingPunct="1">
              <a:buClrTx/>
              <a:buFont typeface="Wingdings" pitchFamily="2" charset="2"/>
              <a:buNone/>
            </a:pPr>
            <a:endParaRPr lang="en-US" altLang="en-US" sz="800" b="1" dirty="0">
              <a:solidFill>
                <a:srgbClr val="10253F"/>
              </a:solidFill>
              <a:latin typeface="Arial Narrow" pitchFamily="34" charset="0"/>
            </a:endParaRPr>
          </a:p>
          <a:p>
            <a:pPr eaLnBrk="1" hangingPunct="1">
              <a:buClrTx/>
              <a:buFont typeface="Wingdings" pitchFamily="2" charset="2"/>
              <a:buNone/>
            </a:pPr>
            <a:r>
              <a:rPr lang="en-US" altLang="en-US" sz="1300" dirty="0">
                <a:solidFill>
                  <a:srgbClr val="10253F"/>
                </a:solidFill>
                <a:latin typeface="+mn-lt"/>
              </a:rPr>
              <a:t>As a principal and Managing Director, Mr. Alfonsi is the accountable party for a suite of services and advisory tools in business strategy, finance, treasury, payments, and FinTech deployment. More importantly, Mr. Alfonsi is part of a leadership team with primary responsibility to help clients succeed, via a thorough understanding of their needs and business performance expectations. </a:t>
            </a:r>
          </a:p>
          <a:p>
            <a:pPr eaLnBrk="1" hangingPunct="1">
              <a:buClrTx/>
              <a:buFont typeface="Wingdings" pitchFamily="2" charset="2"/>
              <a:buNone/>
            </a:pPr>
            <a:endParaRPr lang="en-US" altLang="en-US" sz="1300" dirty="0">
              <a:solidFill>
                <a:srgbClr val="10253F"/>
              </a:solidFill>
              <a:latin typeface="+mn-lt"/>
            </a:endParaRPr>
          </a:p>
          <a:p>
            <a:pPr eaLnBrk="1" hangingPunct="1">
              <a:buClrTx/>
              <a:buFont typeface="Wingdings" pitchFamily="2" charset="2"/>
              <a:buNone/>
            </a:pPr>
            <a:r>
              <a:rPr lang="en-US" altLang="en-US" sz="1300" dirty="0">
                <a:solidFill>
                  <a:srgbClr val="10253F"/>
                </a:solidFill>
                <a:latin typeface="+mn-lt"/>
              </a:rPr>
              <a:t>Known for his enthusiastic and content-rich speaking appearances at international, national and regional forums, Michael Alfonsi is also known as an energetic executive who leverages his leadership expertise to drive change and produce dynamic gains in revenue, profit and performance. </a:t>
            </a:r>
          </a:p>
          <a:p>
            <a:pPr eaLnBrk="1" hangingPunct="1">
              <a:buClrTx/>
              <a:buFont typeface="Wingdings" pitchFamily="2" charset="2"/>
              <a:buNone/>
            </a:pPr>
            <a:endParaRPr lang="en-US" altLang="en-US" sz="1300" dirty="0">
              <a:solidFill>
                <a:srgbClr val="10253F"/>
              </a:solidFill>
              <a:latin typeface="+mn-lt"/>
            </a:endParaRPr>
          </a:p>
        </p:txBody>
      </p:sp>
      <p:pic>
        <p:nvPicPr>
          <p:cNvPr id="17411" name="Picture 8" descr="Publicity Photo"/>
          <p:cNvPicPr>
            <a:picLocks noChangeAspect="1" noChangeArrowheads="1"/>
          </p:cNvPicPr>
          <p:nvPr/>
        </p:nvPicPr>
        <p:blipFill>
          <a:blip r:embed="rId2"/>
          <a:srcRect/>
          <a:stretch>
            <a:fillRect/>
          </a:stretch>
        </p:blipFill>
        <p:spPr bwMode="auto">
          <a:xfrm>
            <a:off x="6216977" y="1676400"/>
            <a:ext cx="1741614" cy="2612418"/>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xmlns="" id="{6FC19C48-E6DB-4382-94E5-6FD9852670B0}"/>
              </a:ext>
            </a:extLst>
          </p:cNvPr>
          <p:cNvSpPr txBox="1"/>
          <p:nvPr/>
        </p:nvSpPr>
        <p:spPr>
          <a:xfrm>
            <a:off x="3518065" y="5245100"/>
            <a:ext cx="3841750" cy="954107"/>
          </a:xfrm>
          <a:prstGeom prst="rect">
            <a:avLst/>
          </a:prstGeom>
          <a:noFill/>
        </p:spPr>
        <p:txBody>
          <a:bodyPr wrap="square" rtlCol="0">
            <a:spAutoFit/>
          </a:bodyPr>
          <a:lstStyle/>
          <a:p>
            <a:r>
              <a:rPr lang="en-US" sz="1400" b="1" dirty="0"/>
              <a:t>Michael J. Alfonsi</a:t>
            </a:r>
          </a:p>
          <a:p>
            <a:r>
              <a:rPr lang="en-US" sz="1400" b="1" dirty="0">
                <a:hlinkClick r:id="rId3"/>
              </a:rPr>
              <a:t>michael@analyticresults.com</a:t>
            </a:r>
            <a:endParaRPr lang="en-US" sz="1400" b="1" dirty="0"/>
          </a:p>
          <a:p>
            <a:r>
              <a:rPr lang="en-US" sz="1400" b="1" dirty="0"/>
              <a:t>610-329-7980</a:t>
            </a:r>
          </a:p>
          <a:p>
            <a:r>
              <a:rPr lang="en-US" sz="1400" b="1" dirty="0"/>
              <a:t>www.analyticresults.com</a:t>
            </a:r>
          </a:p>
        </p:txBody>
      </p:sp>
      <p:pic>
        <p:nvPicPr>
          <p:cNvPr id="3" name="Picture 2">
            <a:extLst>
              <a:ext uri="{FF2B5EF4-FFF2-40B4-BE49-F238E27FC236}">
                <a16:creationId xmlns:a16="http://schemas.microsoft.com/office/drawing/2014/main" xmlns="" id="{ACA8D630-0909-4BC3-B002-A32BEBD3CCFC}"/>
              </a:ext>
            </a:extLst>
          </p:cNvPr>
          <p:cNvPicPr>
            <a:picLocks noChangeAspect="1"/>
          </p:cNvPicPr>
          <p:nvPr/>
        </p:nvPicPr>
        <p:blipFill>
          <a:blip r:embed="rId4"/>
          <a:stretch>
            <a:fillRect/>
          </a:stretch>
        </p:blipFill>
        <p:spPr>
          <a:xfrm>
            <a:off x="5710647" y="305571"/>
            <a:ext cx="2899954" cy="706444"/>
          </a:xfrm>
          <a:prstGeom prst="rect">
            <a:avLst/>
          </a:prstGeom>
        </p:spPr>
      </p:pic>
    </p:spTree>
    <p:extLst>
      <p:ext uri="{BB962C8B-B14F-4D97-AF65-F5344CB8AC3E}">
        <p14:creationId xmlns:p14="http://schemas.microsoft.com/office/powerpoint/2010/main" val="182207826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D3061BFD-7208-4BDA-A8CB-8C6D02F464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229" y="304800"/>
            <a:ext cx="8447314" cy="5402215"/>
          </a:xfrm>
        </p:spPr>
      </p:pic>
      <p:sp>
        <p:nvSpPr>
          <p:cNvPr id="5" name="Slide Number Placeholder 4">
            <a:extLst>
              <a:ext uri="{FF2B5EF4-FFF2-40B4-BE49-F238E27FC236}">
                <a16:creationId xmlns:a16="http://schemas.microsoft.com/office/drawing/2014/main" xmlns="" id="{58546CA7-DD10-41CD-8D83-D0B53C4F5889}"/>
              </a:ext>
            </a:extLst>
          </p:cNvPr>
          <p:cNvSpPr>
            <a:spLocks noGrp="1"/>
          </p:cNvSpPr>
          <p:nvPr>
            <p:ph type="sldNum" sz="quarter" idx="10"/>
          </p:nvPr>
        </p:nvSpPr>
        <p:spPr/>
        <p:txBody>
          <a:bodyPr/>
          <a:lstStyle/>
          <a:p>
            <a:fld id="{7C220063-B93D-AB42-A21F-2574923948CD}" type="slidenum">
              <a:rPr lang="en-US" smtClean="0"/>
              <a:pPr/>
              <a:t>20</a:t>
            </a:fld>
            <a:endParaRPr lang="en-US" dirty="0"/>
          </a:p>
        </p:txBody>
      </p:sp>
    </p:spTree>
    <p:extLst>
      <p:ext uri="{BB962C8B-B14F-4D97-AF65-F5344CB8AC3E}">
        <p14:creationId xmlns:p14="http://schemas.microsoft.com/office/powerpoint/2010/main" val="134642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364" y="300251"/>
            <a:ext cx="8305800" cy="605117"/>
          </a:xfrm>
        </p:spPr>
        <p:txBody>
          <a:bodyPr/>
          <a:lstStyle/>
          <a:p>
            <a:r>
              <a:rPr lang="en-US" b="1" cap="none" dirty="0"/>
              <a:t>Payment Trends: Middle Market Payments</a:t>
            </a:r>
          </a:p>
        </p:txBody>
      </p:sp>
      <p:graphicFrame>
        <p:nvGraphicFramePr>
          <p:cNvPr id="4" name="Chart 3"/>
          <p:cNvGraphicFramePr>
            <a:graphicFrameLocks/>
          </p:cNvGraphicFramePr>
          <p:nvPr>
            <p:extLst>
              <p:ext uri="{D42A27DB-BD31-4B8C-83A1-F6EECF244321}">
                <p14:modId xmlns:p14="http://schemas.microsoft.com/office/powerpoint/2010/main" val="3252792671"/>
              </p:ext>
            </p:extLst>
          </p:nvPr>
        </p:nvGraphicFramePr>
        <p:xfrm>
          <a:off x="3944074" y="914906"/>
          <a:ext cx="4644571" cy="2585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604287393"/>
              </p:ext>
            </p:extLst>
          </p:nvPr>
        </p:nvGraphicFramePr>
        <p:xfrm>
          <a:off x="188502" y="905978"/>
          <a:ext cx="4644571" cy="25858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36128770"/>
              </p:ext>
            </p:extLst>
          </p:nvPr>
        </p:nvGraphicFramePr>
        <p:xfrm>
          <a:off x="508002" y="4071940"/>
          <a:ext cx="8157214" cy="1846585"/>
        </p:xfrm>
        <a:graphic>
          <a:graphicData uri="http://schemas.openxmlformats.org/drawingml/2006/table">
            <a:tbl>
              <a:tblPr>
                <a:tableStyleId>{5C22544A-7EE6-4342-B048-85BDC9FD1C3A}</a:tableStyleId>
              </a:tblPr>
              <a:tblGrid>
                <a:gridCol w="1316555">
                  <a:extLst>
                    <a:ext uri="{9D8B030D-6E8A-4147-A177-3AD203B41FA5}">
                      <a16:colId xmlns:a16="http://schemas.microsoft.com/office/drawing/2014/main" xmlns="" val="20000"/>
                    </a:ext>
                  </a:extLst>
                </a:gridCol>
                <a:gridCol w="732927">
                  <a:extLst>
                    <a:ext uri="{9D8B030D-6E8A-4147-A177-3AD203B41FA5}">
                      <a16:colId xmlns:a16="http://schemas.microsoft.com/office/drawing/2014/main" xmlns="" val="20001"/>
                    </a:ext>
                  </a:extLst>
                </a:gridCol>
                <a:gridCol w="997596">
                  <a:extLst>
                    <a:ext uri="{9D8B030D-6E8A-4147-A177-3AD203B41FA5}">
                      <a16:colId xmlns:a16="http://schemas.microsoft.com/office/drawing/2014/main" xmlns="" val="20002"/>
                    </a:ext>
                  </a:extLst>
                </a:gridCol>
                <a:gridCol w="997596">
                  <a:extLst>
                    <a:ext uri="{9D8B030D-6E8A-4147-A177-3AD203B41FA5}">
                      <a16:colId xmlns:a16="http://schemas.microsoft.com/office/drawing/2014/main" xmlns="" val="20003"/>
                    </a:ext>
                  </a:extLst>
                </a:gridCol>
                <a:gridCol w="1140111">
                  <a:extLst>
                    <a:ext uri="{9D8B030D-6E8A-4147-A177-3AD203B41FA5}">
                      <a16:colId xmlns:a16="http://schemas.microsoft.com/office/drawing/2014/main" xmlns="" val="20004"/>
                    </a:ext>
                  </a:extLst>
                </a:gridCol>
                <a:gridCol w="997596">
                  <a:extLst>
                    <a:ext uri="{9D8B030D-6E8A-4147-A177-3AD203B41FA5}">
                      <a16:colId xmlns:a16="http://schemas.microsoft.com/office/drawing/2014/main" xmlns="" val="20005"/>
                    </a:ext>
                  </a:extLst>
                </a:gridCol>
                <a:gridCol w="997596">
                  <a:extLst>
                    <a:ext uri="{9D8B030D-6E8A-4147-A177-3AD203B41FA5}">
                      <a16:colId xmlns:a16="http://schemas.microsoft.com/office/drawing/2014/main" xmlns="" val="20006"/>
                    </a:ext>
                  </a:extLst>
                </a:gridCol>
                <a:gridCol w="977237">
                  <a:extLst>
                    <a:ext uri="{9D8B030D-6E8A-4147-A177-3AD203B41FA5}">
                      <a16:colId xmlns:a16="http://schemas.microsoft.com/office/drawing/2014/main" xmlns="" val="20007"/>
                    </a:ext>
                  </a:extLst>
                </a:gridCol>
              </a:tblGrid>
              <a:tr h="270903">
                <a:tc>
                  <a:txBody>
                    <a:bodyPr/>
                    <a:lstStyle/>
                    <a:p>
                      <a:pPr algn="l" fontAlgn="b"/>
                      <a:endParaRPr lang="en-US" sz="1200" b="0" i="0" u="none" strike="noStrike" dirty="0">
                        <a:solidFill>
                          <a:schemeClr val="accent1">
                            <a:lumMod val="75000"/>
                          </a:schemeClr>
                        </a:solidFill>
                        <a:effectLst/>
                        <a:latin typeface="+mn-lt"/>
                      </a:endParaRPr>
                    </a:p>
                  </a:txBody>
                  <a:tcPr marL="9071" marR="9071" marT="8930"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chemeClr val="accent1">
                            <a:lumMod val="75000"/>
                          </a:schemeClr>
                        </a:solidFill>
                        <a:effectLst/>
                        <a:latin typeface="+mn-lt"/>
                      </a:endParaRPr>
                    </a:p>
                  </a:txBody>
                  <a:tcPr marL="9071" marR="9071" marT="8930"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3">
                  <a:txBody>
                    <a:bodyPr/>
                    <a:lstStyle/>
                    <a:p>
                      <a:pPr algn="ctr" fontAlgn="b"/>
                      <a:r>
                        <a:rPr lang="en-US" sz="1200" u="none" strike="noStrike" dirty="0">
                          <a:solidFill>
                            <a:schemeClr val="accent1">
                              <a:lumMod val="75000"/>
                            </a:schemeClr>
                          </a:solidFill>
                          <a:effectLst/>
                          <a:latin typeface="+mn-lt"/>
                        </a:rPr>
                        <a:t>Middle Market</a:t>
                      </a:r>
                      <a:endParaRPr lang="en-US" sz="1200" b="0" i="0" u="none" strike="noStrike" dirty="0">
                        <a:solidFill>
                          <a:schemeClr val="accent1">
                            <a:lumMod val="75000"/>
                          </a:schemeClr>
                        </a:solidFill>
                        <a:effectLst/>
                        <a:latin typeface="+mn-lt"/>
                      </a:endParaRPr>
                    </a:p>
                  </a:txBody>
                  <a:tcPr marL="9071" marR="9071" marT="8930"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fontAlgn="b"/>
                      <a:endParaRPr lang="en-US" sz="1500" b="0" i="0" u="none" strike="noStrike" dirty="0">
                        <a:solidFill>
                          <a:schemeClr val="accent1">
                            <a:lumMod val="75000"/>
                          </a:schemeClr>
                        </a:solidFill>
                        <a:effectLst/>
                        <a:latin typeface="+mn-lt"/>
                      </a:endParaRPr>
                    </a:p>
                  </a:txBody>
                  <a:tcPr marL="9978" marR="9978" marT="10121"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gridSpan="3">
                  <a:txBody>
                    <a:bodyPr/>
                    <a:lstStyle/>
                    <a:p>
                      <a:pPr algn="ctr" fontAlgn="b"/>
                      <a:r>
                        <a:rPr lang="en-US" sz="1200" u="none" strike="noStrike" dirty="0">
                          <a:solidFill>
                            <a:schemeClr val="accent1">
                              <a:lumMod val="75000"/>
                            </a:schemeClr>
                          </a:solidFill>
                          <a:effectLst/>
                          <a:latin typeface="+mn-lt"/>
                        </a:rPr>
                        <a:t>Large Corporate </a:t>
                      </a:r>
                      <a:endParaRPr lang="en-US" sz="1200" b="0" i="0" u="none" strike="noStrike" dirty="0">
                        <a:solidFill>
                          <a:schemeClr val="accent1">
                            <a:lumMod val="75000"/>
                          </a:schemeClr>
                        </a:solidFill>
                        <a:effectLst/>
                        <a:latin typeface="+mn-lt"/>
                      </a:endParaRPr>
                    </a:p>
                  </a:txBody>
                  <a:tcPr marL="9071" marR="9071" marT="8930"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fontAlgn="b"/>
                      <a:endParaRPr lang="en-US" sz="1500" b="0" i="0" u="none" strike="noStrike" dirty="0">
                        <a:solidFill>
                          <a:schemeClr val="accent1">
                            <a:lumMod val="75000"/>
                          </a:schemeClr>
                        </a:solidFill>
                        <a:effectLst/>
                        <a:latin typeface="+mn-lt"/>
                      </a:endParaRPr>
                    </a:p>
                  </a:txBody>
                  <a:tcPr marL="9978" marR="9978" marT="10121"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xmlns="" val="10000"/>
                  </a:ext>
                </a:extLst>
              </a:tr>
              <a:tr h="270903">
                <a:tc>
                  <a:txBody>
                    <a:bodyPr/>
                    <a:lstStyle/>
                    <a:p>
                      <a:pPr algn="l" fontAlgn="b"/>
                      <a:endParaRPr lang="en-US" sz="1200" b="0" i="0" u="none" strike="noStrike" dirty="0">
                        <a:solidFill>
                          <a:schemeClr val="accent1">
                            <a:lumMod val="75000"/>
                          </a:schemeClr>
                        </a:solidFill>
                        <a:effectLst/>
                        <a:latin typeface="+mn-lt"/>
                      </a:endParaRPr>
                    </a:p>
                  </a:txBody>
                  <a:tcPr marL="9071" marR="9071" marT="8930" marB="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chemeClr val="accent1">
                            <a:lumMod val="75000"/>
                          </a:schemeClr>
                        </a:solidFill>
                        <a:effectLst/>
                        <a:latin typeface="+mn-lt"/>
                      </a:endParaRPr>
                    </a:p>
                  </a:txBody>
                  <a:tcPr marL="9071" marR="9071" marT="8930" marB="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accent1">
                              <a:lumMod val="75000"/>
                            </a:schemeClr>
                          </a:solidFill>
                          <a:effectLst/>
                          <a:latin typeface="+mn-lt"/>
                        </a:rPr>
                        <a:t>2013</a:t>
                      </a:r>
                    </a:p>
                  </a:txBody>
                  <a:tcPr marL="9071" marR="9071" marT="8930" marB="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solidFill>
                            <a:schemeClr val="accent1">
                              <a:lumMod val="75000"/>
                            </a:schemeClr>
                          </a:solidFill>
                          <a:effectLst/>
                          <a:latin typeface="+mn-lt"/>
                        </a:rPr>
                        <a:t>2014</a:t>
                      </a:r>
                      <a:endParaRPr lang="en-US" sz="1200" b="0" i="0" u="none" strike="noStrike" dirty="0">
                        <a:solidFill>
                          <a:schemeClr val="accent1">
                            <a:lumMod val="75000"/>
                          </a:schemeClr>
                        </a:solidFill>
                        <a:effectLst/>
                        <a:latin typeface="+mn-lt"/>
                      </a:endParaRPr>
                    </a:p>
                  </a:txBody>
                  <a:tcPr marL="9071" marR="9071" marT="8930" marB="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solidFill>
                            <a:schemeClr val="accent1">
                              <a:lumMod val="75000"/>
                            </a:schemeClr>
                          </a:solidFill>
                          <a:effectLst/>
                          <a:latin typeface="+mn-lt"/>
                        </a:rPr>
                        <a:t>2015</a:t>
                      </a:r>
                      <a:endParaRPr lang="en-US" sz="1200" b="0" i="0" u="none" strike="noStrike" dirty="0">
                        <a:solidFill>
                          <a:schemeClr val="accent1">
                            <a:lumMod val="75000"/>
                          </a:schemeClr>
                        </a:solidFill>
                        <a:effectLst/>
                        <a:latin typeface="+mn-lt"/>
                      </a:endParaRPr>
                    </a:p>
                  </a:txBody>
                  <a:tcPr marL="9071" marR="9071" marT="8930" marB="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accent1">
                              <a:lumMod val="75000"/>
                            </a:schemeClr>
                          </a:solidFill>
                          <a:effectLst/>
                          <a:latin typeface="+mn-lt"/>
                        </a:rPr>
                        <a:t>2013</a:t>
                      </a:r>
                    </a:p>
                  </a:txBody>
                  <a:tcPr marL="9071" marR="9071" marT="8930" marB="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solidFill>
                            <a:schemeClr val="accent1">
                              <a:lumMod val="75000"/>
                            </a:schemeClr>
                          </a:solidFill>
                          <a:effectLst/>
                          <a:latin typeface="+mn-lt"/>
                        </a:rPr>
                        <a:t>2014</a:t>
                      </a:r>
                      <a:endParaRPr lang="en-US" sz="1200" b="0" i="0" u="none" strike="noStrike" dirty="0">
                        <a:solidFill>
                          <a:schemeClr val="accent1">
                            <a:lumMod val="75000"/>
                          </a:schemeClr>
                        </a:solidFill>
                        <a:effectLst/>
                        <a:latin typeface="+mn-lt"/>
                      </a:endParaRPr>
                    </a:p>
                  </a:txBody>
                  <a:tcPr marL="9071" marR="9071" marT="8930" marB="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solidFill>
                            <a:schemeClr val="accent1">
                              <a:lumMod val="75000"/>
                            </a:schemeClr>
                          </a:solidFill>
                          <a:effectLst/>
                          <a:latin typeface="+mn-lt"/>
                        </a:rPr>
                        <a:t>2017</a:t>
                      </a:r>
                      <a:endParaRPr lang="en-US" sz="1200" b="0" i="0" u="none" strike="noStrike" dirty="0">
                        <a:solidFill>
                          <a:schemeClr val="accent1">
                            <a:lumMod val="75000"/>
                          </a:schemeClr>
                        </a:solidFill>
                        <a:effectLst/>
                        <a:latin typeface="+mn-lt"/>
                      </a:endParaRPr>
                    </a:p>
                  </a:txBody>
                  <a:tcPr marL="9071" marR="9071" marT="8930" marB="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7479">
                <a:tc>
                  <a:txBody>
                    <a:bodyPr/>
                    <a:lstStyle/>
                    <a:p>
                      <a:pPr algn="l" fontAlgn="b"/>
                      <a:r>
                        <a:rPr lang="en-US" sz="1300" u="none" strike="noStrike" dirty="0">
                          <a:effectLst/>
                          <a:latin typeface="+mn-lt"/>
                        </a:rPr>
                        <a:t>Check</a:t>
                      </a:r>
                      <a:endParaRPr lang="en-US" sz="1300" b="0" i="0" u="none" strike="noStrike" dirty="0">
                        <a:solidFill>
                          <a:srgbClr val="000000"/>
                        </a:solidFill>
                        <a:effectLst/>
                        <a:latin typeface="+mn-lt"/>
                      </a:endParaRPr>
                    </a:p>
                  </a:txBody>
                  <a:tcPr marL="9071" marR="9071" marT="8930" marB="0" anchor="b">
                    <a:lnT w="12700" cap="flat" cmpd="sng" algn="ctr">
                      <a:solidFill>
                        <a:schemeClr val="bg1">
                          <a:lumMod val="65000"/>
                        </a:schemeClr>
                      </a:solidFill>
                      <a:prstDash val="solid"/>
                      <a:round/>
                      <a:headEnd type="none" w="med" len="med"/>
                      <a:tailEnd type="none" w="med" len="med"/>
                    </a:lnT>
                    <a:noFill/>
                  </a:tcPr>
                </a:tc>
                <a:tc>
                  <a:txBody>
                    <a:bodyPr/>
                    <a:lstStyle/>
                    <a:p>
                      <a:pPr algn="r" fontAlgn="b"/>
                      <a:endParaRPr lang="en-US" sz="1300" b="0" i="0" u="none" strike="noStrike" dirty="0">
                        <a:solidFill>
                          <a:srgbClr val="000000"/>
                        </a:solidFill>
                        <a:effectLst/>
                        <a:latin typeface="+mn-lt"/>
                      </a:endParaRPr>
                    </a:p>
                  </a:txBody>
                  <a:tcPr marL="9071" marR="9071" marT="8930" marB="0" anchor="b">
                    <a:lnT w="12700" cap="flat" cmpd="sng" algn="ctr">
                      <a:solidFill>
                        <a:schemeClr val="bg1">
                          <a:lumMod val="65000"/>
                        </a:schemeClr>
                      </a:solidFill>
                      <a:prstDash val="solid"/>
                      <a:round/>
                      <a:headEnd type="none" w="med" len="med"/>
                      <a:tailEnd type="none" w="med" len="med"/>
                    </a:lnT>
                    <a:noFill/>
                  </a:tcPr>
                </a:tc>
                <a:tc>
                  <a:txBody>
                    <a:bodyPr/>
                    <a:lstStyle/>
                    <a:p>
                      <a:pPr algn="r" fontAlgn="b"/>
                      <a:r>
                        <a:rPr lang="en-US" sz="1300" b="0" i="0" u="none" strike="noStrike" dirty="0">
                          <a:solidFill>
                            <a:srgbClr val="000000"/>
                          </a:solidFill>
                          <a:effectLst/>
                          <a:latin typeface="+mn-lt"/>
                        </a:rPr>
                        <a:t>66.1%</a:t>
                      </a:r>
                    </a:p>
                  </a:txBody>
                  <a:tcPr marL="8659" marR="249382" marT="8404" marB="0" anchor="b">
                    <a:lnT w="12700" cap="flat" cmpd="sng" algn="ctr">
                      <a:solidFill>
                        <a:schemeClr val="bg1">
                          <a:lumMod val="65000"/>
                        </a:schemeClr>
                      </a:solidFill>
                      <a:prstDash val="solid"/>
                      <a:round/>
                      <a:headEnd type="none" w="med" len="med"/>
                      <a:tailEnd type="none" w="med" len="med"/>
                    </a:lnT>
                    <a:noFill/>
                  </a:tcPr>
                </a:tc>
                <a:tc>
                  <a:txBody>
                    <a:bodyPr/>
                    <a:lstStyle/>
                    <a:p>
                      <a:pPr algn="ctr" fontAlgn="b"/>
                      <a:r>
                        <a:rPr lang="en-US" sz="1300" u="none" strike="noStrike" dirty="0">
                          <a:effectLst/>
                          <a:latin typeface="+mn-lt"/>
                        </a:rPr>
                        <a:t>67.3%</a:t>
                      </a:r>
                      <a:endParaRPr lang="en-US" sz="1300" b="0" i="0" u="none" strike="noStrike" dirty="0">
                        <a:solidFill>
                          <a:srgbClr val="000000"/>
                        </a:solidFill>
                        <a:effectLst/>
                        <a:latin typeface="+mn-lt"/>
                      </a:endParaRPr>
                    </a:p>
                  </a:txBody>
                  <a:tcPr marL="9071" marR="9071" marT="8930" marB="0" anchor="b">
                    <a:lnT w="12700" cap="flat" cmpd="sng" algn="ctr">
                      <a:solidFill>
                        <a:schemeClr val="bg1">
                          <a:lumMod val="65000"/>
                        </a:schemeClr>
                      </a:solidFill>
                      <a:prstDash val="solid"/>
                      <a:round/>
                      <a:headEnd type="none" w="med" len="med"/>
                      <a:tailEnd type="none" w="med" len="med"/>
                    </a:lnT>
                    <a:noFill/>
                  </a:tcPr>
                </a:tc>
                <a:tc>
                  <a:txBody>
                    <a:bodyPr/>
                    <a:lstStyle/>
                    <a:p>
                      <a:pPr algn="ctr" fontAlgn="b"/>
                      <a:r>
                        <a:rPr lang="en-US" sz="1300" u="none" strike="noStrike" dirty="0">
                          <a:effectLst/>
                          <a:latin typeface="+mn-lt"/>
                        </a:rPr>
                        <a:t>67.3%</a:t>
                      </a:r>
                      <a:endParaRPr lang="en-US" sz="1300" b="0" i="0" u="none" strike="noStrike" dirty="0">
                        <a:solidFill>
                          <a:srgbClr val="000000"/>
                        </a:solidFill>
                        <a:effectLst/>
                        <a:latin typeface="+mn-lt"/>
                      </a:endParaRPr>
                    </a:p>
                  </a:txBody>
                  <a:tcPr marL="9071" marR="9071" marT="8930" marB="0" anchor="b">
                    <a:lnT w="12700" cap="flat" cmpd="sng" algn="ctr">
                      <a:solidFill>
                        <a:schemeClr val="bg1">
                          <a:lumMod val="65000"/>
                        </a:schemeClr>
                      </a:solidFill>
                      <a:prstDash val="solid"/>
                      <a:round/>
                      <a:headEnd type="none" w="med" len="med"/>
                      <a:tailEnd type="none" w="med" len="med"/>
                    </a:lnT>
                    <a:noFill/>
                  </a:tcPr>
                </a:tc>
                <a:tc>
                  <a:txBody>
                    <a:bodyPr/>
                    <a:lstStyle/>
                    <a:p>
                      <a:pPr algn="r" fontAlgn="b"/>
                      <a:r>
                        <a:rPr lang="en-US" sz="1300" b="0" i="0" u="none" strike="noStrike" dirty="0">
                          <a:solidFill>
                            <a:srgbClr val="000000"/>
                          </a:solidFill>
                          <a:effectLst/>
                          <a:latin typeface="+mn-lt"/>
                        </a:rPr>
                        <a:t>50.6%</a:t>
                      </a:r>
                    </a:p>
                  </a:txBody>
                  <a:tcPr marL="8659" marR="249382" marT="8404" marB="0" anchor="b">
                    <a:lnT w="12700" cap="flat" cmpd="sng" algn="ctr">
                      <a:solidFill>
                        <a:schemeClr val="bg1">
                          <a:lumMod val="65000"/>
                        </a:schemeClr>
                      </a:solidFill>
                      <a:prstDash val="solid"/>
                      <a:round/>
                      <a:headEnd type="none" w="med" len="med"/>
                      <a:tailEnd type="none" w="med" len="med"/>
                    </a:lnT>
                    <a:noFill/>
                  </a:tcPr>
                </a:tc>
                <a:tc>
                  <a:txBody>
                    <a:bodyPr/>
                    <a:lstStyle/>
                    <a:p>
                      <a:pPr algn="ctr" fontAlgn="b"/>
                      <a:r>
                        <a:rPr lang="en-US" sz="1300" u="none" strike="noStrike" dirty="0">
                          <a:effectLst/>
                          <a:latin typeface="+mn-lt"/>
                        </a:rPr>
                        <a:t>48.9%</a:t>
                      </a:r>
                      <a:endParaRPr lang="en-US" sz="1300" b="0" i="0" u="none" strike="noStrike" dirty="0">
                        <a:solidFill>
                          <a:srgbClr val="000000"/>
                        </a:solidFill>
                        <a:effectLst/>
                        <a:latin typeface="+mn-lt"/>
                      </a:endParaRPr>
                    </a:p>
                  </a:txBody>
                  <a:tcPr marL="9071" marR="9071" marT="8930" marB="0" anchor="b">
                    <a:lnT w="12700" cap="flat" cmpd="sng" algn="ctr">
                      <a:solidFill>
                        <a:schemeClr val="bg1">
                          <a:lumMod val="65000"/>
                        </a:schemeClr>
                      </a:solidFill>
                      <a:prstDash val="solid"/>
                      <a:round/>
                      <a:headEnd type="none" w="med" len="med"/>
                      <a:tailEnd type="none" w="med" len="med"/>
                    </a:lnT>
                    <a:noFill/>
                  </a:tcPr>
                </a:tc>
                <a:tc>
                  <a:txBody>
                    <a:bodyPr/>
                    <a:lstStyle/>
                    <a:p>
                      <a:pPr algn="ctr" fontAlgn="b"/>
                      <a:r>
                        <a:rPr lang="en-US" sz="1300" u="none" strike="noStrike" dirty="0">
                          <a:effectLst/>
                          <a:latin typeface="+mn-lt"/>
                        </a:rPr>
                        <a:t>45.6%*</a:t>
                      </a:r>
                      <a:endParaRPr lang="en-US" sz="1300" b="0" i="0" u="none" strike="noStrike" dirty="0">
                        <a:solidFill>
                          <a:srgbClr val="000000"/>
                        </a:solidFill>
                        <a:effectLst/>
                        <a:latin typeface="+mn-lt"/>
                      </a:endParaRPr>
                    </a:p>
                  </a:txBody>
                  <a:tcPr marL="87085" marR="9071" marT="8930" marB="0" anchor="b">
                    <a:lnT w="1270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xmlns="" val="10002"/>
                  </a:ext>
                </a:extLst>
              </a:tr>
              <a:tr h="297479">
                <a:tc>
                  <a:txBody>
                    <a:bodyPr/>
                    <a:lstStyle/>
                    <a:p>
                      <a:pPr algn="l" fontAlgn="b"/>
                      <a:r>
                        <a:rPr lang="en-US" sz="1300" u="none" strike="noStrike" dirty="0">
                          <a:effectLst/>
                          <a:latin typeface="+mn-lt"/>
                        </a:rPr>
                        <a:t>ACH</a:t>
                      </a:r>
                      <a:endParaRPr lang="en-US" sz="1300" b="0" i="0" u="none" strike="noStrike" dirty="0">
                        <a:solidFill>
                          <a:srgbClr val="000000"/>
                        </a:solidFill>
                        <a:effectLst/>
                        <a:latin typeface="+mn-lt"/>
                      </a:endParaRPr>
                    </a:p>
                  </a:txBody>
                  <a:tcPr marL="9071" marR="9071" marT="8930" marB="0" anchor="b">
                    <a:noFill/>
                  </a:tcPr>
                </a:tc>
                <a:tc>
                  <a:txBody>
                    <a:bodyPr/>
                    <a:lstStyle/>
                    <a:p>
                      <a:pPr algn="r" fontAlgn="b"/>
                      <a:endParaRPr lang="en-US" sz="1300" b="0" i="0" u="none" strike="noStrike" dirty="0">
                        <a:solidFill>
                          <a:srgbClr val="000000"/>
                        </a:solidFill>
                        <a:effectLst/>
                        <a:latin typeface="+mn-lt"/>
                      </a:endParaRPr>
                    </a:p>
                  </a:txBody>
                  <a:tcPr marL="9071" marR="9071" marT="8930" marB="0" anchor="b">
                    <a:noFill/>
                  </a:tcPr>
                </a:tc>
                <a:tc>
                  <a:txBody>
                    <a:bodyPr/>
                    <a:lstStyle/>
                    <a:p>
                      <a:pPr algn="r" fontAlgn="b"/>
                      <a:r>
                        <a:rPr lang="en-US" sz="1300" b="0" i="0" u="none" strike="noStrike" dirty="0">
                          <a:solidFill>
                            <a:srgbClr val="000000"/>
                          </a:solidFill>
                          <a:effectLst/>
                          <a:latin typeface="+mn-lt"/>
                        </a:rPr>
                        <a:t>19.0%</a:t>
                      </a:r>
                    </a:p>
                  </a:txBody>
                  <a:tcPr marL="8659" marR="249382" marT="8404" marB="0" anchor="b">
                    <a:noFill/>
                  </a:tcPr>
                </a:tc>
                <a:tc>
                  <a:txBody>
                    <a:bodyPr/>
                    <a:lstStyle/>
                    <a:p>
                      <a:pPr algn="ctr" fontAlgn="b"/>
                      <a:r>
                        <a:rPr lang="en-US" sz="1300" u="none" strike="noStrike" dirty="0">
                          <a:effectLst/>
                          <a:latin typeface="+mn-lt"/>
                        </a:rPr>
                        <a:t>18.3%</a:t>
                      </a:r>
                      <a:endParaRPr lang="en-US" sz="1300" b="0" i="0" u="none" strike="noStrike" dirty="0">
                        <a:solidFill>
                          <a:srgbClr val="000000"/>
                        </a:solidFill>
                        <a:effectLst/>
                        <a:latin typeface="+mn-lt"/>
                      </a:endParaRPr>
                    </a:p>
                  </a:txBody>
                  <a:tcPr marL="9071" marR="9071" marT="8930" marB="0" anchor="b">
                    <a:noFill/>
                  </a:tcPr>
                </a:tc>
                <a:tc>
                  <a:txBody>
                    <a:bodyPr/>
                    <a:lstStyle/>
                    <a:p>
                      <a:pPr algn="ctr" fontAlgn="b"/>
                      <a:r>
                        <a:rPr lang="en-US" sz="1300" u="none" strike="noStrike" dirty="0">
                          <a:effectLst/>
                          <a:latin typeface="+mn-lt"/>
                        </a:rPr>
                        <a:t>17.8%</a:t>
                      </a:r>
                      <a:endParaRPr lang="en-US" sz="1300" b="0" i="0" u="none" strike="noStrike" dirty="0">
                        <a:solidFill>
                          <a:srgbClr val="000000"/>
                        </a:solidFill>
                        <a:effectLst/>
                        <a:latin typeface="+mn-lt"/>
                      </a:endParaRPr>
                    </a:p>
                  </a:txBody>
                  <a:tcPr marL="9071" marR="9071" marT="8930" marB="0" anchor="b">
                    <a:noFill/>
                  </a:tcPr>
                </a:tc>
                <a:tc>
                  <a:txBody>
                    <a:bodyPr/>
                    <a:lstStyle/>
                    <a:p>
                      <a:pPr algn="r" fontAlgn="b"/>
                      <a:r>
                        <a:rPr lang="en-US" sz="1300" b="0" i="0" u="none" strike="noStrike" dirty="0">
                          <a:solidFill>
                            <a:srgbClr val="000000"/>
                          </a:solidFill>
                          <a:effectLst/>
                          <a:latin typeface="+mn-lt"/>
                        </a:rPr>
                        <a:t>33.7%</a:t>
                      </a:r>
                    </a:p>
                  </a:txBody>
                  <a:tcPr marL="8659" marR="249382" marT="8404" marB="0" anchor="b">
                    <a:noFill/>
                  </a:tcPr>
                </a:tc>
                <a:tc>
                  <a:txBody>
                    <a:bodyPr/>
                    <a:lstStyle/>
                    <a:p>
                      <a:pPr algn="ctr" fontAlgn="b"/>
                      <a:r>
                        <a:rPr lang="en-US" sz="1300" u="none" strike="noStrike" dirty="0">
                          <a:effectLst/>
                          <a:latin typeface="+mn-lt"/>
                        </a:rPr>
                        <a:t>32.7%</a:t>
                      </a:r>
                      <a:endParaRPr lang="en-US" sz="1300" b="0" i="0" u="none" strike="noStrike" dirty="0">
                        <a:solidFill>
                          <a:srgbClr val="000000"/>
                        </a:solidFill>
                        <a:effectLst/>
                        <a:latin typeface="+mn-lt"/>
                      </a:endParaRPr>
                    </a:p>
                  </a:txBody>
                  <a:tcPr marL="9071" marR="9071" marT="8930" marB="0" anchor="b">
                    <a:noFill/>
                  </a:tcPr>
                </a:tc>
                <a:tc>
                  <a:txBody>
                    <a:bodyPr/>
                    <a:lstStyle/>
                    <a:p>
                      <a:pPr algn="ctr" fontAlgn="b"/>
                      <a:r>
                        <a:rPr lang="en-US" sz="1300" u="none" strike="noStrike" dirty="0">
                          <a:effectLst/>
                          <a:latin typeface="+mn-lt"/>
                        </a:rPr>
                        <a:t>36.4%*</a:t>
                      </a:r>
                      <a:endParaRPr lang="en-US" sz="1300" b="0" i="0" u="none" strike="noStrike" dirty="0">
                        <a:solidFill>
                          <a:srgbClr val="000000"/>
                        </a:solidFill>
                        <a:effectLst/>
                        <a:latin typeface="+mn-lt"/>
                      </a:endParaRPr>
                    </a:p>
                  </a:txBody>
                  <a:tcPr marL="87085" marR="9071" marT="8930" marB="0" anchor="b">
                    <a:noFill/>
                  </a:tcPr>
                </a:tc>
                <a:extLst>
                  <a:ext uri="{0D108BD9-81ED-4DB2-BD59-A6C34878D82A}">
                    <a16:rowId xmlns:a16="http://schemas.microsoft.com/office/drawing/2014/main" xmlns="" val="10003"/>
                  </a:ext>
                </a:extLst>
              </a:tr>
              <a:tr h="297479">
                <a:tc>
                  <a:txBody>
                    <a:bodyPr/>
                    <a:lstStyle/>
                    <a:p>
                      <a:pPr algn="l" fontAlgn="b"/>
                      <a:r>
                        <a:rPr lang="en-US" sz="1300" u="none" strike="noStrike" dirty="0">
                          <a:effectLst/>
                          <a:latin typeface="+mn-lt"/>
                        </a:rPr>
                        <a:t>Wire transfer</a:t>
                      </a:r>
                      <a:endParaRPr lang="en-US" sz="1300" b="0" i="0" u="none" strike="noStrike" dirty="0">
                        <a:solidFill>
                          <a:srgbClr val="000000"/>
                        </a:solidFill>
                        <a:effectLst/>
                        <a:latin typeface="+mn-lt"/>
                      </a:endParaRPr>
                    </a:p>
                  </a:txBody>
                  <a:tcPr marL="9071" marR="9071" marT="8930" marB="0" anchor="b">
                    <a:noFill/>
                  </a:tcPr>
                </a:tc>
                <a:tc>
                  <a:txBody>
                    <a:bodyPr/>
                    <a:lstStyle/>
                    <a:p>
                      <a:pPr algn="r" fontAlgn="b"/>
                      <a:endParaRPr lang="en-US" sz="1300" b="0" i="0" u="none" strike="noStrike" dirty="0">
                        <a:solidFill>
                          <a:srgbClr val="000000"/>
                        </a:solidFill>
                        <a:effectLst/>
                        <a:latin typeface="+mn-lt"/>
                      </a:endParaRPr>
                    </a:p>
                  </a:txBody>
                  <a:tcPr marL="9071" marR="9071" marT="8930" marB="0" anchor="b">
                    <a:noFill/>
                  </a:tcPr>
                </a:tc>
                <a:tc>
                  <a:txBody>
                    <a:bodyPr/>
                    <a:lstStyle/>
                    <a:p>
                      <a:pPr algn="r" fontAlgn="b"/>
                      <a:r>
                        <a:rPr lang="en-US" sz="1300" b="0" i="0" u="none" strike="noStrike" dirty="0">
                          <a:solidFill>
                            <a:srgbClr val="000000"/>
                          </a:solidFill>
                          <a:effectLst/>
                          <a:latin typeface="+mn-lt"/>
                        </a:rPr>
                        <a:t>8.0%</a:t>
                      </a:r>
                    </a:p>
                  </a:txBody>
                  <a:tcPr marL="8659" marR="249382" marT="8404" marB="0" anchor="b">
                    <a:noFill/>
                  </a:tcPr>
                </a:tc>
                <a:tc>
                  <a:txBody>
                    <a:bodyPr/>
                    <a:lstStyle/>
                    <a:p>
                      <a:pPr algn="ctr" fontAlgn="b"/>
                      <a:r>
                        <a:rPr lang="en-US" sz="1300" u="none" strike="noStrike" dirty="0">
                          <a:effectLst/>
                          <a:latin typeface="+mn-lt"/>
                        </a:rPr>
                        <a:t>7.8%</a:t>
                      </a:r>
                      <a:endParaRPr lang="en-US" sz="1300" b="0" i="0" u="none" strike="noStrike" dirty="0">
                        <a:solidFill>
                          <a:srgbClr val="000000"/>
                        </a:solidFill>
                        <a:effectLst/>
                        <a:latin typeface="+mn-lt"/>
                      </a:endParaRPr>
                    </a:p>
                  </a:txBody>
                  <a:tcPr marL="9071" marR="9071" marT="8930" marB="0" anchor="b">
                    <a:noFill/>
                  </a:tcPr>
                </a:tc>
                <a:tc>
                  <a:txBody>
                    <a:bodyPr/>
                    <a:lstStyle/>
                    <a:p>
                      <a:pPr algn="ctr" fontAlgn="b"/>
                      <a:r>
                        <a:rPr lang="en-US" sz="1300" u="none" strike="noStrike" dirty="0">
                          <a:effectLst/>
                          <a:latin typeface="+mn-lt"/>
                        </a:rPr>
                        <a:t>6.7%*</a:t>
                      </a:r>
                      <a:endParaRPr lang="en-US" sz="1300" b="0" i="0" u="none" strike="noStrike" dirty="0">
                        <a:solidFill>
                          <a:srgbClr val="000000"/>
                        </a:solidFill>
                        <a:effectLst/>
                        <a:latin typeface="+mn-lt"/>
                      </a:endParaRPr>
                    </a:p>
                  </a:txBody>
                  <a:tcPr marL="87085" marR="0" marT="8930" marB="0" anchor="b">
                    <a:noFill/>
                  </a:tcPr>
                </a:tc>
                <a:tc>
                  <a:txBody>
                    <a:bodyPr/>
                    <a:lstStyle/>
                    <a:p>
                      <a:pPr algn="r" fontAlgn="b"/>
                      <a:r>
                        <a:rPr lang="en-US" sz="1300" b="0" i="0" u="none" strike="noStrike" dirty="0">
                          <a:solidFill>
                            <a:srgbClr val="000000"/>
                          </a:solidFill>
                          <a:effectLst/>
                          <a:latin typeface="+mn-lt"/>
                        </a:rPr>
                        <a:t>9.5%</a:t>
                      </a:r>
                    </a:p>
                  </a:txBody>
                  <a:tcPr marL="8659" marR="249382" marT="8404" marB="0" anchor="b">
                    <a:noFill/>
                  </a:tcPr>
                </a:tc>
                <a:tc>
                  <a:txBody>
                    <a:bodyPr/>
                    <a:lstStyle/>
                    <a:p>
                      <a:pPr algn="ctr" fontAlgn="b"/>
                      <a:r>
                        <a:rPr lang="en-US" sz="1300" u="none" strike="noStrike" dirty="0">
                          <a:effectLst/>
                          <a:latin typeface="+mn-lt"/>
                        </a:rPr>
                        <a:t>11.3%</a:t>
                      </a:r>
                      <a:endParaRPr lang="en-US" sz="1300" b="0" i="0" u="none" strike="noStrike" dirty="0">
                        <a:solidFill>
                          <a:srgbClr val="000000"/>
                        </a:solidFill>
                        <a:effectLst/>
                        <a:latin typeface="+mn-lt"/>
                      </a:endParaRPr>
                    </a:p>
                  </a:txBody>
                  <a:tcPr marL="9071" marR="9071" marT="8930" marB="0" anchor="b">
                    <a:noFill/>
                  </a:tcPr>
                </a:tc>
                <a:tc>
                  <a:txBody>
                    <a:bodyPr/>
                    <a:lstStyle/>
                    <a:p>
                      <a:pPr algn="ctr" fontAlgn="b"/>
                      <a:r>
                        <a:rPr lang="en-US" sz="1300" u="none" strike="noStrike" dirty="0">
                          <a:effectLst/>
                          <a:latin typeface="+mn-lt"/>
                        </a:rPr>
                        <a:t>11.2%</a:t>
                      </a:r>
                      <a:endParaRPr lang="en-US" sz="1300" b="0" i="0" u="none" strike="noStrike" dirty="0">
                        <a:solidFill>
                          <a:srgbClr val="000000"/>
                        </a:solidFill>
                        <a:effectLst/>
                        <a:latin typeface="+mn-lt"/>
                      </a:endParaRPr>
                    </a:p>
                  </a:txBody>
                  <a:tcPr marL="9071" marR="9071" marT="8930" marB="0" anchor="b">
                    <a:noFill/>
                  </a:tcPr>
                </a:tc>
                <a:extLst>
                  <a:ext uri="{0D108BD9-81ED-4DB2-BD59-A6C34878D82A}">
                    <a16:rowId xmlns:a16="http://schemas.microsoft.com/office/drawing/2014/main" xmlns="" val="10004"/>
                  </a:ext>
                </a:extLst>
              </a:tr>
              <a:tr h="412342">
                <a:tc>
                  <a:txBody>
                    <a:bodyPr/>
                    <a:lstStyle/>
                    <a:p>
                      <a:pPr algn="l" fontAlgn="b"/>
                      <a:r>
                        <a:rPr lang="en-US" sz="1300" u="none" strike="noStrike" dirty="0">
                          <a:effectLst/>
                          <a:latin typeface="+mn-lt"/>
                        </a:rPr>
                        <a:t>Credit/debit card</a:t>
                      </a:r>
                      <a:endParaRPr lang="en-US" sz="1300" b="0" i="0" u="none" strike="noStrike" dirty="0">
                        <a:solidFill>
                          <a:srgbClr val="000000"/>
                        </a:solidFill>
                        <a:effectLst/>
                        <a:latin typeface="+mn-lt"/>
                      </a:endParaRPr>
                    </a:p>
                  </a:txBody>
                  <a:tcPr marL="9071" marR="9071" marT="8930" marB="0" anchor="b">
                    <a:noFill/>
                  </a:tcPr>
                </a:tc>
                <a:tc>
                  <a:txBody>
                    <a:bodyPr/>
                    <a:lstStyle/>
                    <a:p>
                      <a:pPr algn="r" fontAlgn="b"/>
                      <a:endParaRPr lang="en-US" sz="1300" b="0" i="0" u="none" strike="noStrike" dirty="0">
                        <a:solidFill>
                          <a:srgbClr val="000000"/>
                        </a:solidFill>
                        <a:effectLst/>
                        <a:latin typeface="+mn-lt"/>
                      </a:endParaRPr>
                    </a:p>
                  </a:txBody>
                  <a:tcPr marL="9071" marR="9071" marT="8930" marB="0" anchor="b">
                    <a:noFill/>
                  </a:tcPr>
                </a:tc>
                <a:tc>
                  <a:txBody>
                    <a:bodyPr/>
                    <a:lstStyle/>
                    <a:p>
                      <a:pPr algn="r" fontAlgn="b"/>
                      <a:r>
                        <a:rPr lang="en-US" sz="1300" b="0" i="0" u="none" strike="noStrike" dirty="0">
                          <a:solidFill>
                            <a:srgbClr val="000000"/>
                          </a:solidFill>
                          <a:effectLst/>
                          <a:latin typeface="+mn-lt"/>
                        </a:rPr>
                        <a:t>6.7%</a:t>
                      </a:r>
                    </a:p>
                  </a:txBody>
                  <a:tcPr marL="8659" marR="249382" marT="8404" marB="0" anchor="b">
                    <a:noFill/>
                  </a:tcPr>
                </a:tc>
                <a:tc>
                  <a:txBody>
                    <a:bodyPr/>
                    <a:lstStyle/>
                    <a:p>
                      <a:pPr algn="ctr" fontAlgn="b"/>
                      <a:r>
                        <a:rPr lang="en-US" sz="1300" u="none" strike="noStrike" dirty="0">
                          <a:effectLst/>
                          <a:latin typeface="+mn-lt"/>
                        </a:rPr>
                        <a:t>6.2%</a:t>
                      </a:r>
                      <a:endParaRPr lang="en-US" sz="1300" b="0" i="0" u="none" strike="noStrike" dirty="0">
                        <a:solidFill>
                          <a:srgbClr val="000000"/>
                        </a:solidFill>
                        <a:effectLst/>
                        <a:latin typeface="+mn-lt"/>
                      </a:endParaRPr>
                    </a:p>
                  </a:txBody>
                  <a:tcPr marL="9071" marR="9071" marT="8930" marB="0" anchor="b">
                    <a:noFill/>
                  </a:tcPr>
                </a:tc>
                <a:tc>
                  <a:txBody>
                    <a:bodyPr/>
                    <a:lstStyle/>
                    <a:p>
                      <a:pPr algn="ctr" fontAlgn="b"/>
                      <a:r>
                        <a:rPr lang="en-US" sz="1300" u="none" strike="noStrike" dirty="0">
                          <a:effectLst/>
                          <a:latin typeface="+mn-lt"/>
                        </a:rPr>
                        <a:t>7.7%*</a:t>
                      </a:r>
                      <a:endParaRPr lang="en-US" sz="1300" b="0" i="0" u="none" strike="noStrike" dirty="0">
                        <a:solidFill>
                          <a:srgbClr val="000000"/>
                        </a:solidFill>
                        <a:effectLst/>
                        <a:latin typeface="+mn-lt"/>
                      </a:endParaRPr>
                    </a:p>
                  </a:txBody>
                  <a:tcPr marL="87085" marR="0" marT="8930" marB="0" anchor="b">
                    <a:noFill/>
                  </a:tcPr>
                </a:tc>
                <a:tc>
                  <a:txBody>
                    <a:bodyPr/>
                    <a:lstStyle/>
                    <a:p>
                      <a:pPr algn="r" fontAlgn="b"/>
                      <a:r>
                        <a:rPr lang="en-US" sz="1300" b="0" i="0" u="none" strike="noStrike" dirty="0">
                          <a:solidFill>
                            <a:srgbClr val="000000"/>
                          </a:solidFill>
                          <a:effectLst/>
                          <a:latin typeface="+mn-lt"/>
                        </a:rPr>
                        <a:t>5.8%</a:t>
                      </a:r>
                    </a:p>
                  </a:txBody>
                  <a:tcPr marL="8659" marR="249382" marT="8404" marB="0" anchor="b">
                    <a:noFill/>
                  </a:tcPr>
                </a:tc>
                <a:tc>
                  <a:txBody>
                    <a:bodyPr/>
                    <a:lstStyle/>
                    <a:p>
                      <a:pPr algn="ctr" fontAlgn="b"/>
                      <a:r>
                        <a:rPr lang="en-US" sz="1300" u="none" strike="noStrike" dirty="0">
                          <a:effectLst/>
                          <a:latin typeface="+mn-lt"/>
                        </a:rPr>
                        <a:t>6.5%</a:t>
                      </a:r>
                      <a:endParaRPr lang="en-US" sz="1300" b="0" i="0" u="none" strike="noStrike" dirty="0">
                        <a:solidFill>
                          <a:srgbClr val="000000"/>
                        </a:solidFill>
                        <a:effectLst/>
                        <a:latin typeface="+mn-lt"/>
                      </a:endParaRPr>
                    </a:p>
                  </a:txBody>
                  <a:tcPr marL="9071" marR="9071" marT="8930" marB="0" anchor="b">
                    <a:noFill/>
                  </a:tcPr>
                </a:tc>
                <a:tc>
                  <a:txBody>
                    <a:bodyPr/>
                    <a:lstStyle/>
                    <a:p>
                      <a:pPr algn="ctr" fontAlgn="b"/>
                      <a:r>
                        <a:rPr lang="en-US" sz="1300" u="none" strike="noStrike" dirty="0">
                          <a:effectLst/>
                          <a:latin typeface="+mn-lt"/>
                        </a:rPr>
                        <a:t>6.1%</a:t>
                      </a:r>
                      <a:endParaRPr lang="en-US" sz="1300" b="0" i="0" u="none" strike="noStrike" dirty="0">
                        <a:solidFill>
                          <a:srgbClr val="000000"/>
                        </a:solidFill>
                        <a:effectLst/>
                        <a:latin typeface="+mn-lt"/>
                      </a:endParaRPr>
                    </a:p>
                  </a:txBody>
                  <a:tcPr marL="9071" marR="9071" marT="8930" marB="0" anchor="b">
                    <a:noFill/>
                  </a:tcPr>
                </a:tc>
                <a:extLst>
                  <a:ext uri="{0D108BD9-81ED-4DB2-BD59-A6C34878D82A}">
                    <a16:rowId xmlns:a16="http://schemas.microsoft.com/office/drawing/2014/main" xmlns="" val="10005"/>
                  </a:ext>
                </a:extLst>
              </a:tr>
            </a:tbl>
          </a:graphicData>
        </a:graphic>
      </p:graphicFrame>
      <p:sp>
        <p:nvSpPr>
          <p:cNvPr id="9" name="TextBox 8"/>
          <p:cNvSpPr txBox="1"/>
          <p:nvPr/>
        </p:nvSpPr>
        <p:spPr>
          <a:xfrm>
            <a:off x="346364" y="6261060"/>
            <a:ext cx="5588000" cy="225818"/>
          </a:xfrm>
          <a:prstGeom prst="rect">
            <a:avLst/>
          </a:prstGeom>
          <a:noFill/>
        </p:spPr>
        <p:txBody>
          <a:bodyPr wrap="square" lIns="86473" tIns="43237" rIns="86473" bIns="43237" rtlCol="0">
            <a:spAutoFit/>
          </a:bodyPr>
          <a:lstStyle/>
          <a:p>
            <a:r>
              <a:rPr lang="en-US" sz="900" dirty="0"/>
              <a:t>*Statistically significant</a:t>
            </a:r>
          </a:p>
        </p:txBody>
      </p:sp>
      <p:sp>
        <p:nvSpPr>
          <p:cNvPr id="2" name="Slide Number Placeholder 1"/>
          <p:cNvSpPr>
            <a:spLocks noGrp="1"/>
          </p:cNvSpPr>
          <p:nvPr>
            <p:ph type="sldNum" sz="quarter" idx="12"/>
          </p:nvPr>
        </p:nvSpPr>
        <p:spPr>
          <a:xfrm>
            <a:off x="8827467" y="6467477"/>
            <a:ext cx="144270" cy="161583"/>
          </a:xfrm>
        </p:spPr>
        <p:txBody>
          <a:bodyPr/>
          <a:lstStyle/>
          <a:p>
            <a:fld id="{AFD7CEFF-4211-4C15-A856-51027D63D0C0}" type="slidenum">
              <a:rPr lang="en-US" smtClean="0"/>
              <a:t>21</a:t>
            </a:fld>
            <a:endParaRPr lang="en-US" dirty="0"/>
          </a:p>
        </p:txBody>
      </p:sp>
      <p:sp>
        <p:nvSpPr>
          <p:cNvPr id="5" name="TextBox 4"/>
          <p:cNvSpPr txBox="1"/>
          <p:nvPr/>
        </p:nvSpPr>
        <p:spPr>
          <a:xfrm>
            <a:off x="3248167" y="6261060"/>
            <a:ext cx="4872251" cy="276999"/>
          </a:xfrm>
          <a:prstGeom prst="rect">
            <a:avLst/>
          </a:prstGeom>
          <a:noFill/>
        </p:spPr>
        <p:txBody>
          <a:bodyPr wrap="square" rtlCol="0">
            <a:spAutoFit/>
          </a:bodyPr>
          <a:lstStyle/>
          <a:p>
            <a:pPr algn="r"/>
            <a:r>
              <a:rPr lang="en-US" sz="1200" b="1" dirty="0"/>
              <a:t>Source: Phoenix-Hecht</a:t>
            </a:r>
          </a:p>
        </p:txBody>
      </p:sp>
    </p:spTree>
    <p:extLst>
      <p:ext uri="{BB962C8B-B14F-4D97-AF65-F5344CB8AC3E}">
        <p14:creationId xmlns:p14="http://schemas.microsoft.com/office/powerpoint/2010/main" val="94812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82" y="3017838"/>
            <a:ext cx="8229600" cy="803535"/>
          </a:xfrm>
        </p:spPr>
        <p:txBody>
          <a:bodyPr/>
          <a:lstStyle/>
          <a:p>
            <a:pPr algn="ctr"/>
            <a:r>
              <a:rPr lang="en-US" b="1" dirty="0"/>
              <a:t>Exhibit: Fraud &amp; KYC / AML</a:t>
            </a:r>
          </a:p>
        </p:txBody>
      </p:sp>
      <p:sp>
        <p:nvSpPr>
          <p:cNvPr id="5" name="Slide Number Placeholder 4"/>
          <p:cNvSpPr>
            <a:spLocks noGrp="1"/>
          </p:cNvSpPr>
          <p:nvPr>
            <p:ph type="sldNum" sz="quarter" idx="12"/>
          </p:nvPr>
        </p:nvSpPr>
        <p:spPr/>
        <p:txBody>
          <a:bodyPr/>
          <a:lstStyle/>
          <a:p>
            <a:fld id="{7C220063-B93D-AB42-A21F-2574923948CD}" type="slidenum">
              <a:rPr lang="en-US" smtClean="0"/>
              <a:t>22</a:t>
            </a:fld>
            <a:endParaRPr lang="en-US" dirty="0"/>
          </a:p>
        </p:txBody>
      </p:sp>
    </p:spTree>
    <p:extLst>
      <p:ext uri="{BB962C8B-B14F-4D97-AF65-F5344CB8AC3E}">
        <p14:creationId xmlns:p14="http://schemas.microsoft.com/office/powerpoint/2010/main" val="338884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3B2F46-F061-4EA8-AB20-CE89D977DF04}"/>
              </a:ext>
            </a:extLst>
          </p:cNvPr>
          <p:cNvSpPr>
            <a:spLocks noGrp="1"/>
          </p:cNvSpPr>
          <p:nvPr>
            <p:ph type="title"/>
          </p:nvPr>
        </p:nvSpPr>
        <p:spPr>
          <a:xfrm>
            <a:off x="251138" y="170513"/>
            <a:ext cx="8229600" cy="1143000"/>
          </a:xfrm>
        </p:spPr>
        <p:txBody>
          <a:bodyPr/>
          <a:lstStyle/>
          <a:p>
            <a:r>
              <a:rPr lang="en-US" sz="3600" b="1" dirty="0"/>
              <a:t>Fraud Grid Analysis:</a:t>
            </a:r>
          </a:p>
        </p:txBody>
      </p:sp>
      <p:pic>
        <p:nvPicPr>
          <p:cNvPr id="7" name="Content Placeholder 6" descr="A screenshot of a cell phone&#10;&#10;Description automatically generated">
            <a:extLst>
              <a:ext uri="{FF2B5EF4-FFF2-40B4-BE49-F238E27FC236}">
                <a16:creationId xmlns:a16="http://schemas.microsoft.com/office/drawing/2014/main" xmlns="" id="{2E41ED3B-F277-47E4-A24A-52FB78DAC8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230" y="880126"/>
            <a:ext cx="8398404" cy="5703236"/>
          </a:xfrm>
        </p:spPr>
      </p:pic>
      <p:sp>
        <p:nvSpPr>
          <p:cNvPr id="4" name="Footer Placeholder 3">
            <a:extLst>
              <a:ext uri="{FF2B5EF4-FFF2-40B4-BE49-F238E27FC236}">
                <a16:creationId xmlns:a16="http://schemas.microsoft.com/office/drawing/2014/main" xmlns="" id="{F7DC27B2-33B4-41B9-BDC9-80AF81E30F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2BA5A811-E99F-4B8D-9783-42AFD7E84250}"/>
              </a:ext>
            </a:extLst>
          </p:cNvPr>
          <p:cNvSpPr>
            <a:spLocks noGrp="1"/>
          </p:cNvSpPr>
          <p:nvPr>
            <p:ph type="sldNum" sz="quarter" idx="12"/>
          </p:nvPr>
        </p:nvSpPr>
        <p:spPr/>
        <p:txBody>
          <a:bodyPr/>
          <a:lstStyle/>
          <a:p>
            <a:fld id="{7C220063-B93D-AB42-A21F-2574923948CD}" type="slidenum">
              <a:rPr lang="en-US" smtClean="0"/>
              <a:t>23</a:t>
            </a:fld>
            <a:endParaRPr lang="en-US" dirty="0"/>
          </a:p>
        </p:txBody>
      </p:sp>
      <p:sp>
        <p:nvSpPr>
          <p:cNvPr id="8" name="TextBox 7">
            <a:extLst>
              <a:ext uri="{FF2B5EF4-FFF2-40B4-BE49-F238E27FC236}">
                <a16:creationId xmlns:a16="http://schemas.microsoft.com/office/drawing/2014/main" xmlns="" id="{9259FC78-14C5-4E09-934D-CECC44A4F34C}"/>
              </a:ext>
            </a:extLst>
          </p:cNvPr>
          <p:cNvSpPr txBox="1"/>
          <p:nvPr/>
        </p:nvSpPr>
        <p:spPr>
          <a:xfrm>
            <a:off x="8062175" y="811369"/>
            <a:ext cx="695459" cy="276999"/>
          </a:xfrm>
          <a:prstGeom prst="rect">
            <a:avLst/>
          </a:prstGeom>
          <a:solidFill>
            <a:schemeClr val="bg1"/>
          </a:solidFill>
        </p:spPr>
        <p:txBody>
          <a:bodyPr wrap="square" rtlCol="0">
            <a:spAutoFit/>
          </a:bodyPr>
          <a:lstStyle/>
          <a:p>
            <a:endParaRPr lang="en-US" sz="1200" dirty="0"/>
          </a:p>
        </p:txBody>
      </p:sp>
    </p:spTree>
    <p:extLst>
      <p:ext uri="{BB962C8B-B14F-4D97-AF65-F5344CB8AC3E}">
        <p14:creationId xmlns:p14="http://schemas.microsoft.com/office/powerpoint/2010/main" val="359172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82" y="3017838"/>
            <a:ext cx="8229600" cy="803535"/>
          </a:xfrm>
        </p:spPr>
        <p:txBody>
          <a:bodyPr/>
          <a:lstStyle/>
          <a:p>
            <a:pPr algn="ctr"/>
            <a:r>
              <a:rPr lang="en-US" b="1" dirty="0"/>
              <a:t>Exhibit: Competitor Analysis</a:t>
            </a:r>
          </a:p>
        </p:txBody>
      </p:sp>
      <p:sp>
        <p:nvSpPr>
          <p:cNvPr id="5" name="Slide Number Placeholder 4"/>
          <p:cNvSpPr>
            <a:spLocks noGrp="1"/>
          </p:cNvSpPr>
          <p:nvPr>
            <p:ph type="sldNum" sz="quarter" idx="12"/>
          </p:nvPr>
        </p:nvSpPr>
        <p:spPr/>
        <p:txBody>
          <a:bodyPr/>
          <a:lstStyle/>
          <a:p>
            <a:fld id="{7C220063-B93D-AB42-A21F-2574923948CD}" type="slidenum">
              <a:rPr lang="en-US" smtClean="0"/>
              <a:t>24</a:t>
            </a:fld>
            <a:endParaRPr lang="en-US" dirty="0"/>
          </a:p>
        </p:txBody>
      </p:sp>
    </p:spTree>
    <p:extLst>
      <p:ext uri="{BB962C8B-B14F-4D97-AF65-F5344CB8AC3E}">
        <p14:creationId xmlns:p14="http://schemas.microsoft.com/office/powerpoint/2010/main" val="200929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piece of paper&#10;&#10;Description automatically generated">
            <a:extLst>
              <a:ext uri="{FF2B5EF4-FFF2-40B4-BE49-F238E27FC236}">
                <a16:creationId xmlns:a16="http://schemas.microsoft.com/office/drawing/2014/main" xmlns="" id="{900F9B7D-3061-4684-8639-DAEF05C579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29" y="306295"/>
            <a:ext cx="8430985" cy="5710870"/>
          </a:xfrm>
        </p:spPr>
      </p:pic>
      <p:sp>
        <p:nvSpPr>
          <p:cNvPr id="5" name="Slide Number Placeholder 4">
            <a:extLst>
              <a:ext uri="{FF2B5EF4-FFF2-40B4-BE49-F238E27FC236}">
                <a16:creationId xmlns:a16="http://schemas.microsoft.com/office/drawing/2014/main" xmlns="" id="{DBEDC99B-2048-48E3-A1EC-801F0B38843C}"/>
              </a:ext>
            </a:extLst>
          </p:cNvPr>
          <p:cNvSpPr>
            <a:spLocks noGrp="1"/>
          </p:cNvSpPr>
          <p:nvPr>
            <p:ph type="sldNum" sz="quarter" idx="10"/>
          </p:nvPr>
        </p:nvSpPr>
        <p:spPr/>
        <p:txBody>
          <a:bodyPr/>
          <a:lstStyle/>
          <a:p>
            <a:fld id="{7C220063-B93D-AB42-A21F-2574923948CD}" type="slidenum">
              <a:rPr lang="en-US" smtClean="0"/>
              <a:pPr/>
              <a:t>25</a:t>
            </a:fld>
            <a:endParaRPr lang="en-US" dirty="0"/>
          </a:p>
        </p:txBody>
      </p:sp>
    </p:spTree>
    <p:extLst>
      <p:ext uri="{BB962C8B-B14F-4D97-AF65-F5344CB8AC3E}">
        <p14:creationId xmlns:p14="http://schemas.microsoft.com/office/powerpoint/2010/main" val="3670705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051" y="876300"/>
            <a:ext cx="2958738" cy="439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59229" y="153172"/>
            <a:ext cx="7772400" cy="1143000"/>
          </a:xfrm>
        </p:spPr>
        <p:txBody>
          <a:bodyPr/>
          <a:lstStyle/>
          <a:p>
            <a:r>
              <a:rPr lang="en-US" dirty="0"/>
              <a:t>A word on “Big Data”</a:t>
            </a:r>
          </a:p>
        </p:txBody>
      </p:sp>
      <p:sp>
        <p:nvSpPr>
          <p:cNvPr id="3" name="Content Placeholder 2"/>
          <p:cNvSpPr>
            <a:spLocks noGrp="1"/>
          </p:cNvSpPr>
          <p:nvPr>
            <p:ph idx="1"/>
          </p:nvPr>
        </p:nvSpPr>
        <p:spPr>
          <a:xfrm>
            <a:off x="511629" y="1716044"/>
            <a:ext cx="6947262" cy="2667000"/>
          </a:xfrm>
        </p:spPr>
        <p:txBody>
          <a:bodyPr/>
          <a:lstStyle/>
          <a:p>
            <a:r>
              <a:rPr lang="en-US" dirty="0"/>
              <a:t>Big Data = Big analytics</a:t>
            </a:r>
          </a:p>
          <a:p>
            <a:r>
              <a:rPr lang="en-US" dirty="0"/>
              <a:t>Word counts  = Analysis</a:t>
            </a:r>
          </a:p>
          <a:p>
            <a:r>
              <a:rPr lang="en-US" dirty="0"/>
              <a:t>“Machine Learning” will be a term we will be using….RPA will NOT provide analysis &amp; insight in the NEAR future</a:t>
            </a:r>
          </a:p>
          <a:p>
            <a:r>
              <a:rPr lang="en-US" dirty="0"/>
              <a:t>Technology &amp; the human interaction WITH it – THAT makes the difference</a:t>
            </a:r>
          </a:p>
          <a:p>
            <a:r>
              <a:rPr lang="en-US" dirty="0"/>
              <a:t>“Actionable Intelligence” is the goal…..   forward views, not rear views</a:t>
            </a:r>
          </a:p>
        </p:txBody>
      </p:sp>
      <p:sp>
        <p:nvSpPr>
          <p:cNvPr id="5" name="Slide Number Placeholder 4"/>
          <p:cNvSpPr>
            <a:spLocks noGrp="1"/>
          </p:cNvSpPr>
          <p:nvPr>
            <p:ph type="sldNum" sz="quarter" idx="10"/>
          </p:nvPr>
        </p:nvSpPr>
        <p:spPr/>
        <p:txBody>
          <a:bodyPr/>
          <a:lstStyle/>
          <a:p>
            <a:fld id="{7C220063-B93D-AB42-A21F-2574923948CD}" type="slidenum">
              <a:rPr lang="en-US" smtClean="0"/>
              <a:t>26</a:t>
            </a:fld>
            <a:endParaRPr lang="en-US" dirty="0"/>
          </a:p>
        </p:txBody>
      </p:sp>
      <p:cxnSp>
        <p:nvCxnSpPr>
          <p:cNvPr id="7" name="Straight Connector 6"/>
          <p:cNvCxnSpPr>
            <a:cxnSpLocks/>
          </p:cNvCxnSpPr>
          <p:nvPr/>
        </p:nvCxnSpPr>
        <p:spPr>
          <a:xfrm flipH="1">
            <a:off x="2218595" y="1854928"/>
            <a:ext cx="87003" cy="21019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E5295F90-6EFC-4B04-904B-B7E42BABDAF7}"/>
              </a:ext>
            </a:extLst>
          </p:cNvPr>
          <p:cNvCxnSpPr>
            <a:cxnSpLocks/>
          </p:cNvCxnSpPr>
          <p:nvPr/>
        </p:nvCxnSpPr>
        <p:spPr>
          <a:xfrm flipH="1">
            <a:off x="2847703" y="2292534"/>
            <a:ext cx="114844" cy="20900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396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3"/>
          <a:srcRect/>
          <a:stretch>
            <a:fillRect/>
          </a:stretch>
        </p:blipFill>
        <p:spPr bwMode="auto">
          <a:xfrm>
            <a:off x="3756913" y="2863850"/>
            <a:ext cx="5252617" cy="3886200"/>
          </a:xfrm>
          <a:prstGeom prst="rect">
            <a:avLst/>
          </a:prstGeom>
          <a:noFill/>
          <a:ln w="9525">
            <a:noFill/>
            <a:miter lim="800000"/>
            <a:headEnd/>
            <a:tailEnd/>
          </a:ln>
        </p:spPr>
      </p:pic>
      <p:sp>
        <p:nvSpPr>
          <p:cNvPr id="75778" name="Rectangle 35"/>
          <p:cNvSpPr>
            <a:spLocks noGrp="1" noChangeArrowheads="1"/>
          </p:cNvSpPr>
          <p:nvPr>
            <p:ph type="title"/>
          </p:nvPr>
        </p:nvSpPr>
        <p:spPr/>
        <p:txBody>
          <a:bodyPr/>
          <a:lstStyle/>
          <a:p>
            <a:r>
              <a:rPr lang="en-US" dirty="0">
                <a:cs typeface="Arial" charset="0"/>
              </a:rPr>
              <a:t>Key Industry Trends to Keep in Mind…..</a:t>
            </a:r>
          </a:p>
        </p:txBody>
      </p:sp>
      <p:sp>
        <p:nvSpPr>
          <p:cNvPr id="75779" name="Rectangle 2"/>
          <p:cNvSpPr>
            <a:spLocks noGrp="1" noChangeArrowheads="1"/>
          </p:cNvSpPr>
          <p:nvPr>
            <p:ph idx="1"/>
          </p:nvPr>
        </p:nvSpPr>
        <p:spPr>
          <a:xfrm>
            <a:off x="763121" y="1065213"/>
            <a:ext cx="8026074" cy="3425788"/>
          </a:xfrm>
        </p:spPr>
        <p:txBody>
          <a:bodyPr/>
          <a:lstStyle/>
          <a:p>
            <a:pPr marL="268454" indent="-268454">
              <a:lnSpc>
                <a:spcPct val="85000"/>
              </a:lnSpc>
              <a:spcBef>
                <a:spcPts val="1377"/>
              </a:spcBef>
              <a:buFont typeface="Arial" charset="0"/>
              <a:buChar char="•"/>
            </a:pPr>
            <a:r>
              <a:rPr lang="en-US" sz="2000" b="1" dirty="0">
                <a:cs typeface="Arial" charset="0"/>
              </a:rPr>
              <a:t>Commoditization of basic products</a:t>
            </a:r>
            <a:r>
              <a:rPr lang="en-US" sz="2000" dirty="0">
                <a:cs typeface="Arial" charset="0"/>
              </a:rPr>
              <a:t> – especially in payments</a:t>
            </a:r>
          </a:p>
          <a:p>
            <a:pPr marL="268454" indent="-268454">
              <a:lnSpc>
                <a:spcPct val="85000"/>
              </a:lnSpc>
              <a:spcBef>
                <a:spcPts val="1377"/>
              </a:spcBef>
              <a:buFont typeface="Arial" charset="0"/>
              <a:buChar char="•"/>
            </a:pPr>
            <a:r>
              <a:rPr lang="en-US" sz="2000" b="1" dirty="0">
                <a:cs typeface="Arial" charset="0"/>
              </a:rPr>
              <a:t>Emergence </a:t>
            </a:r>
            <a:r>
              <a:rPr lang="en-US" sz="2000" dirty="0">
                <a:cs typeface="Arial" charset="0"/>
              </a:rPr>
              <a:t>of FinTech – but not the way you’d initially think</a:t>
            </a:r>
          </a:p>
          <a:p>
            <a:pPr marL="268454" indent="-268454">
              <a:lnSpc>
                <a:spcPct val="85000"/>
              </a:lnSpc>
              <a:spcBef>
                <a:spcPts val="1377"/>
              </a:spcBef>
              <a:buFont typeface="Arial" charset="0"/>
              <a:buChar char="•"/>
            </a:pPr>
            <a:r>
              <a:rPr lang="en-US" sz="2000" dirty="0">
                <a:cs typeface="Arial" charset="0"/>
              </a:rPr>
              <a:t>All providers, banks included, focusing on </a:t>
            </a:r>
            <a:r>
              <a:rPr lang="en-US" sz="2000" b="1" dirty="0">
                <a:cs typeface="Arial" charset="0"/>
              </a:rPr>
              <a:t>profit maximization</a:t>
            </a:r>
            <a:r>
              <a:rPr lang="en-US" sz="2000" dirty="0">
                <a:cs typeface="Arial" charset="0"/>
              </a:rPr>
              <a:t>, </a:t>
            </a:r>
            <a:r>
              <a:rPr lang="en-US" sz="2000" b="1" dirty="0">
                <a:cs typeface="Arial" charset="0"/>
              </a:rPr>
              <a:t>strategic customer retention </a:t>
            </a:r>
            <a:r>
              <a:rPr lang="en-US" sz="2000" dirty="0">
                <a:cs typeface="Arial" charset="0"/>
              </a:rPr>
              <a:t>and </a:t>
            </a:r>
            <a:r>
              <a:rPr lang="en-US" sz="2000" b="1" dirty="0">
                <a:cs typeface="Arial" charset="0"/>
              </a:rPr>
              <a:t>targeted growth</a:t>
            </a:r>
          </a:p>
          <a:p>
            <a:pPr marL="268454" indent="-268454">
              <a:lnSpc>
                <a:spcPct val="85000"/>
              </a:lnSpc>
              <a:spcBef>
                <a:spcPts val="1377"/>
              </a:spcBef>
              <a:buFont typeface="Arial" charset="0"/>
              <a:buChar char="•"/>
            </a:pPr>
            <a:r>
              <a:rPr lang="en-US" sz="2000" b="1" dirty="0">
                <a:cs typeface="Arial" charset="0"/>
              </a:rPr>
              <a:t>Innovation has to be BOTH practical and add analytics</a:t>
            </a:r>
          </a:p>
          <a:p>
            <a:pPr marL="268454" indent="-268454">
              <a:lnSpc>
                <a:spcPct val="85000"/>
              </a:lnSpc>
              <a:spcBef>
                <a:spcPts val="1377"/>
              </a:spcBef>
              <a:buFont typeface="Arial" charset="0"/>
              <a:buChar char="•"/>
            </a:pPr>
            <a:r>
              <a:rPr lang="en-US" sz="2000" b="1" dirty="0">
                <a:cs typeface="Arial" charset="0"/>
              </a:rPr>
              <a:t>Practical uses </a:t>
            </a:r>
            <a:r>
              <a:rPr lang="en-US" sz="2000" dirty="0">
                <a:cs typeface="Arial" charset="0"/>
              </a:rPr>
              <a:t>of AI / Machine Learning / RPA</a:t>
            </a:r>
            <a:endParaRPr lang="en-US" sz="2000" b="1" dirty="0">
              <a:cs typeface="Arial" charset="0"/>
            </a:endParaRPr>
          </a:p>
          <a:p>
            <a:pPr marL="268454" indent="-268454">
              <a:lnSpc>
                <a:spcPct val="85000"/>
              </a:lnSpc>
              <a:spcBef>
                <a:spcPts val="1377"/>
              </a:spcBef>
              <a:buFont typeface="Arial" charset="0"/>
              <a:buChar char="•"/>
            </a:pPr>
            <a:r>
              <a:rPr lang="en-US" sz="2000" b="1" dirty="0">
                <a:cs typeface="Arial" charset="0"/>
              </a:rPr>
              <a:t>Customer service </a:t>
            </a:r>
            <a:r>
              <a:rPr lang="en-US" sz="2000" dirty="0">
                <a:cs typeface="Arial" charset="0"/>
              </a:rPr>
              <a:t>and its contribution to YOUR efficiency and a long-term relationship / relationship building, with ANY provider</a:t>
            </a:r>
          </a:p>
          <a:p>
            <a:pPr marL="268454" indent="-268454">
              <a:lnSpc>
                <a:spcPct val="85000"/>
              </a:lnSpc>
              <a:spcBef>
                <a:spcPts val="1377"/>
              </a:spcBef>
              <a:buFont typeface="Arial" charset="0"/>
              <a:buChar char="•"/>
            </a:pPr>
            <a:r>
              <a:rPr lang="en-US" sz="2000" b="1" dirty="0">
                <a:cs typeface="Arial" charset="0"/>
              </a:rPr>
              <a:t>Non-bank providers targeting small business </a:t>
            </a:r>
            <a:r>
              <a:rPr lang="en-US" sz="2000" dirty="0">
                <a:cs typeface="Arial" charset="0"/>
              </a:rPr>
              <a:t>and </a:t>
            </a:r>
            <a:r>
              <a:rPr lang="en-US" sz="2000" b="1" dirty="0">
                <a:cs typeface="Arial" charset="0"/>
              </a:rPr>
              <a:t>high-volume</a:t>
            </a:r>
            <a:r>
              <a:rPr lang="en-US" sz="2000" dirty="0">
                <a:cs typeface="Arial" charset="0"/>
              </a:rPr>
              <a:t> </a:t>
            </a:r>
            <a:r>
              <a:rPr lang="en-US" sz="2000" b="1" dirty="0">
                <a:cs typeface="Arial" charset="0"/>
              </a:rPr>
              <a:t>transaction customers….VERY uneven experience in treasury &amp; payment services</a:t>
            </a:r>
          </a:p>
        </p:txBody>
      </p:sp>
      <p:sp>
        <p:nvSpPr>
          <p:cNvPr id="75780" name="Slide Number Placeholder 1"/>
          <p:cNvSpPr>
            <a:spLocks noGrp="1"/>
          </p:cNvSpPr>
          <p:nvPr>
            <p:ph type="sldNum" sz="quarter" idx="4294967295"/>
          </p:nvPr>
        </p:nvSpPr>
        <p:spPr bwMode="auto">
          <a:xfrm>
            <a:off x="7086600" y="6553200"/>
            <a:ext cx="1848971" cy="457200"/>
          </a:xfrm>
          <a:prstGeom prst="rect">
            <a:avLst/>
          </a:prstGeom>
          <a:noFill/>
          <a:ln>
            <a:miter lim="800000"/>
            <a:headEnd/>
            <a:tailEnd/>
          </a:ln>
        </p:spPr>
        <p:txBody>
          <a:bodyPr vert="horz" wrap="square" lIns="89896" tIns="44948" rIns="89896" bIns="44948" numCol="1" anchor="t" anchorCtr="0" compatLnSpc="1">
            <a:prstTxWarp prst="textNoShape">
              <a:avLst/>
            </a:prstTxWarp>
          </a:bodyPr>
          <a:lstStyle/>
          <a:p>
            <a:pPr defTabSz="806867" fontAlgn="base">
              <a:spcBef>
                <a:spcPct val="0"/>
              </a:spcBef>
              <a:spcAft>
                <a:spcPct val="0"/>
              </a:spcAft>
            </a:pPr>
            <a:endParaRPr lang="en-GB" sz="2382" dirty="0">
              <a:solidFill>
                <a:srgbClr val="000000"/>
              </a:solidFill>
              <a:latin typeface="Times New Roman" pitchFamily="18" charset="0"/>
            </a:endParaRPr>
          </a:p>
        </p:txBody>
      </p:sp>
      <p:pic>
        <p:nvPicPr>
          <p:cNvPr id="2" name="Picture 1">
            <a:extLst>
              <a:ext uri="{FF2B5EF4-FFF2-40B4-BE49-F238E27FC236}">
                <a16:creationId xmlns:a16="http://schemas.microsoft.com/office/drawing/2014/main" xmlns="" id="{9C226429-4BD4-4FE6-B4CD-E2D2CCFB6AC5}"/>
              </a:ext>
            </a:extLst>
          </p:cNvPr>
          <p:cNvPicPr>
            <a:picLocks noChangeAspect="1"/>
          </p:cNvPicPr>
          <p:nvPr/>
        </p:nvPicPr>
        <p:blipFill>
          <a:blip r:embed="rId4"/>
          <a:stretch>
            <a:fillRect/>
          </a:stretch>
        </p:blipFill>
        <p:spPr>
          <a:xfrm>
            <a:off x="260169" y="5957684"/>
            <a:ext cx="2502625" cy="609653"/>
          </a:xfrm>
          <a:prstGeom prst="rect">
            <a:avLst/>
          </a:prstGeom>
        </p:spPr>
      </p:pic>
    </p:spTree>
    <p:extLst>
      <p:ext uri="{BB962C8B-B14F-4D97-AF65-F5344CB8AC3E}">
        <p14:creationId xmlns:p14="http://schemas.microsoft.com/office/powerpoint/2010/main" val="41645094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234950" y="748397"/>
            <a:ext cx="7385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Tx/>
              <a:buFontTx/>
              <a:buNone/>
            </a:pPr>
            <a:r>
              <a:rPr lang="en-US" altLang="en-US" sz="2000" b="1" i="1" dirty="0">
                <a:latin typeface="Times New Roman" pitchFamily="18" charset="0"/>
              </a:rPr>
              <a:t>Evolving from a control and transaction focus to creating shareholder value and adding value to operations via ANALYSIS!</a:t>
            </a:r>
          </a:p>
        </p:txBody>
      </p:sp>
      <p:sp>
        <p:nvSpPr>
          <p:cNvPr id="96259" name="Text Box 3"/>
          <p:cNvSpPr txBox="1">
            <a:spLocks noChangeArrowheads="1"/>
          </p:cNvSpPr>
          <p:nvPr/>
        </p:nvSpPr>
        <p:spPr bwMode="auto">
          <a:xfrm>
            <a:off x="381000" y="2119313"/>
            <a:ext cx="1912938" cy="3365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600" b="1" dirty="0"/>
              <a:t>FINANCE’S ROLE</a:t>
            </a:r>
          </a:p>
        </p:txBody>
      </p:sp>
      <p:sp>
        <p:nvSpPr>
          <p:cNvPr id="96260" name="Text Box 4"/>
          <p:cNvSpPr txBox="1">
            <a:spLocks noChangeArrowheads="1"/>
          </p:cNvSpPr>
          <p:nvPr/>
        </p:nvSpPr>
        <p:spPr bwMode="auto">
          <a:xfrm>
            <a:off x="381000" y="2652713"/>
            <a:ext cx="1912938" cy="3365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600" b="1" dirty="0"/>
              <a:t>FOCUS</a:t>
            </a:r>
          </a:p>
        </p:txBody>
      </p:sp>
      <p:sp>
        <p:nvSpPr>
          <p:cNvPr id="96261" name="Text Box 5"/>
          <p:cNvSpPr txBox="1">
            <a:spLocks noChangeArrowheads="1"/>
          </p:cNvSpPr>
          <p:nvPr/>
        </p:nvSpPr>
        <p:spPr bwMode="auto">
          <a:xfrm>
            <a:off x="381000" y="3203575"/>
            <a:ext cx="1912938" cy="3365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600" b="1" dirty="0"/>
              <a:t>POLICY</a:t>
            </a:r>
          </a:p>
        </p:txBody>
      </p:sp>
      <p:sp>
        <p:nvSpPr>
          <p:cNvPr id="96262" name="Text Box 6"/>
          <p:cNvSpPr txBox="1">
            <a:spLocks noChangeArrowheads="1"/>
          </p:cNvSpPr>
          <p:nvPr/>
        </p:nvSpPr>
        <p:spPr bwMode="auto">
          <a:xfrm>
            <a:off x="381000" y="3673475"/>
            <a:ext cx="1912938" cy="3365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600" b="1" dirty="0"/>
              <a:t>PROCESS</a:t>
            </a:r>
          </a:p>
        </p:txBody>
      </p:sp>
      <p:sp>
        <p:nvSpPr>
          <p:cNvPr id="96263" name="Text Box 7"/>
          <p:cNvSpPr txBox="1">
            <a:spLocks noChangeArrowheads="1"/>
          </p:cNvSpPr>
          <p:nvPr/>
        </p:nvSpPr>
        <p:spPr bwMode="auto">
          <a:xfrm>
            <a:off x="381000" y="4229100"/>
            <a:ext cx="1912938" cy="3365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600" b="1" dirty="0"/>
              <a:t>ORGANIZATION</a:t>
            </a:r>
          </a:p>
        </p:txBody>
      </p:sp>
      <p:sp>
        <p:nvSpPr>
          <p:cNvPr id="96264" name="Text Box 8"/>
          <p:cNvSpPr txBox="1">
            <a:spLocks noChangeArrowheads="1"/>
          </p:cNvSpPr>
          <p:nvPr/>
        </p:nvSpPr>
        <p:spPr bwMode="auto">
          <a:xfrm>
            <a:off x="381000" y="4729163"/>
            <a:ext cx="1912938" cy="3365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600" b="1" dirty="0"/>
              <a:t>TOOLS</a:t>
            </a:r>
          </a:p>
        </p:txBody>
      </p:sp>
      <p:sp>
        <p:nvSpPr>
          <p:cNvPr id="96265" name="Text Box 9"/>
          <p:cNvSpPr txBox="1">
            <a:spLocks noChangeArrowheads="1"/>
          </p:cNvSpPr>
          <p:nvPr/>
        </p:nvSpPr>
        <p:spPr bwMode="auto">
          <a:xfrm>
            <a:off x="381000" y="5313363"/>
            <a:ext cx="1912938" cy="3365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600" b="1" dirty="0"/>
              <a:t>METRICS</a:t>
            </a:r>
          </a:p>
        </p:txBody>
      </p:sp>
      <p:sp>
        <p:nvSpPr>
          <p:cNvPr id="96266" name="Rectangle 10"/>
          <p:cNvSpPr>
            <a:spLocks noChangeArrowheads="1"/>
          </p:cNvSpPr>
          <p:nvPr/>
        </p:nvSpPr>
        <p:spPr bwMode="auto">
          <a:xfrm>
            <a:off x="2286000" y="1951038"/>
            <a:ext cx="6553200" cy="3840162"/>
          </a:xfrm>
          <a:prstGeom prst="rect">
            <a:avLst/>
          </a:prstGeom>
          <a:gradFill rotWithShape="0">
            <a:gsLst>
              <a:gs pos="0">
                <a:srgbClr val="FFFF99"/>
              </a:gs>
              <a:gs pos="100000">
                <a:srgbClr val="767647"/>
              </a:gs>
            </a:gsLst>
            <a:lin ang="0" scaled="1"/>
          </a:gra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267" name="Line 11"/>
          <p:cNvSpPr>
            <a:spLocks noChangeShapeType="1"/>
          </p:cNvSpPr>
          <p:nvPr/>
        </p:nvSpPr>
        <p:spPr bwMode="auto">
          <a:xfrm>
            <a:off x="2316163" y="2497138"/>
            <a:ext cx="64690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dirty="0"/>
          </a:p>
        </p:txBody>
      </p:sp>
      <p:sp>
        <p:nvSpPr>
          <p:cNvPr id="96268" name="Line 12"/>
          <p:cNvSpPr>
            <a:spLocks noChangeShapeType="1"/>
          </p:cNvSpPr>
          <p:nvPr/>
        </p:nvSpPr>
        <p:spPr bwMode="auto">
          <a:xfrm>
            <a:off x="2325688" y="3059113"/>
            <a:ext cx="647065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dirty="0"/>
          </a:p>
        </p:txBody>
      </p:sp>
      <p:sp>
        <p:nvSpPr>
          <p:cNvPr id="96269" name="Line 13"/>
          <p:cNvSpPr>
            <a:spLocks noChangeShapeType="1"/>
          </p:cNvSpPr>
          <p:nvPr/>
        </p:nvSpPr>
        <p:spPr bwMode="auto">
          <a:xfrm>
            <a:off x="2319338" y="3584575"/>
            <a:ext cx="647065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dirty="0"/>
          </a:p>
        </p:txBody>
      </p:sp>
      <p:sp>
        <p:nvSpPr>
          <p:cNvPr id="96270" name="Line 14"/>
          <p:cNvSpPr>
            <a:spLocks noChangeShapeType="1"/>
          </p:cNvSpPr>
          <p:nvPr/>
        </p:nvSpPr>
        <p:spPr bwMode="auto">
          <a:xfrm>
            <a:off x="2316163" y="4135438"/>
            <a:ext cx="647065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dirty="0"/>
          </a:p>
        </p:txBody>
      </p:sp>
      <p:sp>
        <p:nvSpPr>
          <p:cNvPr id="96271" name="Line 15"/>
          <p:cNvSpPr>
            <a:spLocks noChangeShapeType="1"/>
          </p:cNvSpPr>
          <p:nvPr/>
        </p:nvSpPr>
        <p:spPr bwMode="auto">
          <a:xfrm>
            <a:off x="2308225" y="4656138"/>
            <a:ext cx="647223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dirty="0"/>
          </a:p>
        </p:txBody>
      </p:sp>
      <p:sp>
        <p:nvSpPr>
          <p:cNvPr id="96272" name="Line 16"/>
          <p:cNvSpPr>
            <a:spLocks noChangeShapeType="1"/>
          </p:cNvSpPr>
          <p:nvPr/>
        </p:nvSpPr>
        <p:spPr bwMode="auto">
          <a:xfrm>
            <a:off x="2306638" y="5191125"/>
            <a:ext cx="647065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dirty="0"/>
          </a:p>
        </p:txBody>
      </p:sp>
      <p:sp>
        <p:nvSpPr>
          <p:cNvPr id="96273" name="Text Box 17"/>
          <p:cNvSpPr txBox="1">
            <a:spLocks noChangeArrowheads="1"/>
          </p:cNvSpPr>
          <p:nvPr/>
        </p:nvSpPr>
        <p:spPr bwMode="auto">
          <a:xfrm>
            <a:off x="2319338" y="1952625"/>
            <a:ext cx="1974850" cy="4889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200000"/>
              </a:lnSpc>
              <a:spcBef>
                <a:spcPct val="0"/>
              </a:spcBef>
              <a:buClrTx/>
              <a:buFontTx/>
              <a:buNone/>
            </a:pPr>
            <a:r>
              <a:rPr kumimoji="1" lang="en-US" altLang="en-US" sz="1300" b="1" dirty="0"/>
              <a:t>Financial Reporting </a:t>
            </a:r>
          </a:p>
        </p:txBody>
      </p:sp>
      <p:sp>
        <p:nvSpPr>
          <p:cNvPr id="96274" name="AutoShape 18"/>
          <p:cNvSpPr>
            <a:spLocks noChangeArrowheads="1"/>
          </p:cNvSpPr>
          <p:nvPr/>
        </p:nvSpPr>
        <p:spPr bwMode="auto">
          <a:xfrm>
            <a:off x="4022725" y="2205038"/>
            <a:ext cx="423863" cy="157162"/>
          </a:xfrm>
          <a:prstGeom prst="rightArrow">
            <a:avLst>
              <a:gd name="adj1" fmla="val 50000"/>
              <a:gd name="adj2" fmla="val 67425"/>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275" name="Text Box 19"/>
          <p:cNvSpPr txBox="1">
            <a:spLocks noChangeArrowheads="1"/>
          </p:cNvSpPr>
          <p:nvPr/>
        </p:nvSpPr>
        <p:spPr bwMode="auto">
          <a:xfrm>
            <a:off x="4518025" y="1951038"/>
            <a:ext cx="1974850" cy="4889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200000"/>
              </a:lnSpc>
              <a:spcBef>
                <a:spcPct val="0"/>
              </a:spcBef>
              <a:buClrTx/>
              <a:buFontTx/>
              <a:buNone/>
            </a:pPr>
            <a:r>
              <a:rPr kumimoji="1" lang="en-US" altLang="en-US" sz="1300" b="1" dirty="0"/>
              <a:t>Risk Management</a:t>
            </a:r>
          </a:p>
        </p:txBody>
      </p:sp>
      <p:sp>
        <p:nvSpPr>
          <p:cNvPr id="96276" name="AutoShape 20"/>
          <p:cNvSpPr>
            <a:spLocks noChangeArrowheads="1"/>
          </p:cNvSpPr>
          <p:nvPr/>
        </p:nvSpPr>
        <p:spPr bwMode="auto">
          <a:xfrm>
            <a:off x="6497638" y="2192338"/>
            <a:ext cx="423862" cy="157162"/>
          </a:xfrm>
          <a:prstGeom prst="rightArrow">
            <a:avLst>
              <a:gd name="adj1" fmla="val 50000"/>
              <a:gd name="adj2" fmla="val 67424"/>
            </a:avLst>
          </a:prstGeom>
          <a:solidFill>
            <a:schemeClr val="tx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277" name="Text Box 21"/>
          <p:cNvSpPr txBox="1">
            <a:spLocks noChangeArrowheads="1"/>
          </p:cNvSpPr>
          <p:nvPr/>
        </p:nvSpPr>
        <p:spPr bwMode="auto">
          <a:xfrm>
            <a:off x="7010400" y="1981200"/>
            <a:ext cx="1974850" cy="4889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solidFill>
                  <a:schemeClr val="bg1"/>
                </a:solidFill>
              </a:rPr>
              <a:t>Business Decision Support</a:t>
            </a:r>
          </a:p>
        </p:txBody>
      </p:sp>
      <p:sp>
        <p:nvSpPr>
          <p:cNvPr id="96278" name="Text Box 22"/>
          <p:cNvSpPr txBox="1">
            <a:spLocks noChangeArrowheads="1"/>
          </p:cNvSpPr>
          <p:nvPr/>
        </p:nvSpPr>
        <p:spPr bwMode="auto">
          <a:xfrm>
            <a:off x="2319338" y="2514992"/>
            <a:ext cx="1974850" cy="431016"/>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200000"/>
              </a:lnSpc>
              <a:spcBef>
                <a:spcPct val="0"/>
              </a:spcBef>
              <a:buClrTx/>
              <a:buFontTx/>
              <a:buNone/>
            </a:pPr>
            <a:r>
              <a:rPr kumimoji="1" lang="en-US" altLang="en-US" sz="1300" b="1" dirty="0"/>
              <a:t>Transactions</a:t>
            </a:r>
          </a:p>
        </p:txBody>
      </p:sp>
      <p:sp>
        <p:nvSpPr>
          <p:cNvPr id="96279" name="AutoShape 23"/>
          <p:cNvSpPr>
            <a:spLocks noChangeArrowheads="1"/>
          </p:cNvSpPr>
          <p:nvPr/>
        </p:nvSpPr>
        <p:spPr bwMode="auto">
          <a:xfrm>
            <a:off x="4024313" y="2728913"/>
            <a:ext cx="422275" cy="155575"/>
          </a:xfrm>
          <a:prstGeom prst="rightArrow">
            <a:avLst>
              <a:gd name="adj1" fmla="val 50000"/>
              <a:gd name="adj2" fmla="val 67857"/>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280" name="Text Box 24"/>
          <p:cNvSpPr txBox="1">
            <a:spLocks noChangeArrowheads="1"/>
          </p:cNvSpPr>
          <p:nvPr/>
        </p:nvSpPr>
        <p:spPr bwMode="auto">
          <a:xfrm>
            <a:off x="4518025" y="2562225"/>
            <a:ext cx="1700213" cy="4889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t>Dollar Economic </a:t>
            </a:r>
            <a:br>
              <a:rPr kumimoji="1" lang="en-US" altLang="en-US" sz="1300" b="1" dirty="0"/>
            </a:br>
            <a:r>
              <a:rPr kumimoji="1" lang="en-US" altLang="en-US" sz="1300" b="1" dirty="0"/>
              <a:t>Value</a:t>
            </a:r>
          </a:p>
        </p:txBody>
      </p:sp>
      <p:sp>
        <p:nvSpPr>
          <p:cNvPr id="96281" name="AutoShape 25"/>
          <p:cNvSpPr>
            <a:spLocks noChangeArrowheads="1"/>
          </p:cNvSpPr>
          <p:nvPr/>
        </p:nvSpPr>
        <p:spPr bwMode="auto">
          <a:xfrm>
            <a:off x="6497638" y="2728913"/>
            <a:ext cx="423862" cy="155575"/>
          </a:xfrm>
          <a:prstGeom prst="rightArrow">
            <a:avLst>
              <a:gd name="adj1" fmla="val 50000"/>
              <a:gd name="adj2" fmla="val 68112"/>
            </a:avLst>
          </a:prstGeom>
          <a:solidFill>
            <a:schemeClr val="tx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282" name="Text Box 26"/>
          <p:cNvSpPr txBox="1">
            <a:spLocks noChangeArrowheads="1"/>
          </p:cNvSpPr>
          <p:nvPr/>
        </p:nvSpPr>
        <p:spPr bwMode="auto">
          <a:xfrm>
            <a:off x="7010400" y="2514600"/>
            <a:ext cx="1973263" cy="4889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solidFill>
                  <a:schemeClr val="bg1"/>
                </a:solidFill>
              </a:rPr>
              <a:t>Customer Service &amp;</a:t>
            </a:r>
          </a:p>
          <a:p>
            <a:pPr eaLnBrk="1" hangingPunct="1">
              <a:spcBef>
                <a:spcPct val="0"/>
              </a:spcBef>
              <a:buClrTx/>
              <a:buFontTx/>
              <a:buNone/>
            </a:pPr>
            <a:r>
              <a:rPr kumimoji="1" lang="en-US" altLang="en-US" sz="1300" b="1" dirty="0">
                <a:solidFill>
                  <a:schemeClr val="bg1"/>
                </a:solidFill>
              </a:rPr>
              <a:t>Shareholder value</a:t>
            </a:r>
          </a:p>
        </p:txBody>
      </p:sp>
      <p:sp>
        <p:nvSpPr>
          <p:cNvPr id="96283" name="Text Box 27"/>
          <p:cNvSpPr txBox="1">
            <a:spLocks noChangeArrowheads="1"/>
          </p:cNvSpPr>
          <p:nvPr/>
        </p:nvSpPr>
        <p:spPr bwMode="auto">
          <a:xfrm>
            <a:off x="2319338" y="3036888"/>
            <a:ext cx="1974850" cy="4889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200000"/>
              </a:lnSpc>
              <a:spcBef>
                <a:spcPct val="0"/>
              </a:spcBef>
              <a:buClrTx/>
              <a:buFontTx/>
              <a:buNone/>
            </a:pPr>
            <a:r>
              <a:rPr kumimoji="1" lang="en-US" altLang="en-US" sz="1300" b="1" dirty="0"/>
              <a:t>Loosely Defined</a:t>
            </a:r>
          </a:p>
        </p:txBody>
      </p:sp>
      <p:sp>
        <p:nvSpPr>
          <p:cNvPr id="96284" name="AutoShape 28"/>
          <p:cNvSpPr>
            <a:spLocks noChangeArrowheads="1"/>
          </p:cNvSpPr>
          <p:nvPr/>
        </p:nvSpPr>
        <p:spPr bwMode="auto">
          <a:xfrm>
            <a:off x="4022725" y="3279775"/>
            <a:ext cx="423863" cy="157163"/>
          </a:xfrm>
          <a:prstGeom prst="rightArrow">
            <a:avLst>
              <a:gd name="adj1" fmla="val 50000"/>
              <a:gd name="adj2" fmla="val 67424"/>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285" name="Text Box 29"/>
          <p:cNvSpPr txBox="1">
            <a:spLocks noChangeArrowheads="1"/>
          </p:cNvSpPr>
          <p:nvPr/>
        </p:nvSpPr>
        <p:spPr bwMode="auto">
          <a:xfrm>
            <a:off x="4518025" y="3111500"/>
            <a:ext cx="2593975" cy="4889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t>Rigid Adherence, </a:t>
            </a:r>
          </a:p>
          <a:p>
            <a:pPr eaLnBrk="1" hangingPunct="1">
              <a:spcBef>
                <a:spcPct val="0"/>
              </a:spcBef>
              <a:buClrTx/>
              <a:buFontTx/>
              <a:buNone/>
            </a:pPr>
            <a:r>
              <a:rPr kumimoji="1" lang="en-US" altLang="en-US" sz="1300" b="1" dirty="0"/>
              <a:t>Defined Triggers/Controls</a:t>
            </a:r>
          </a:p>
        </p:txBody>
      </p:sp>
      <p:sp>
        <p:nvSpPr>
          <p:cNvPr id="96286" name="AutoShape 30"/>
          <p:cNvSpPr>
            <a:spLocks noChangeArrowheads="1"/>
          </p:cNvSpPr>
          <p:nvPr/>
        </p:nvSpPr>
        <p:spPr bwMode="auto">
          <a:xfrm>
            <a:off x="6497638" y="3249613"/>
            <a:ext cx="423862" cy="155575"/>
          </a:xfrm>
          <a:prstGeom prst="rightArrow">
            <a:avLst>
              <a:gd name="adj1" fmla="val 50000"/>
              <a:gd name="adj2" fmla="val 68112"/>
            </a:avLst>
          </a:prstGeom>
          <a:solidFill>
            <a:schemeClr val="tx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287" name="Text Box 31"/>
          <p:cNvSpPr txBox="1">
            <a:spLocks noChangeArrowheads="1"/>
          </p:cNvSpPr>
          <p:nvPr/>
        </p:nvSpPr>
        <p:spPr bwMode="auto">
          <a:xfrm>
            <a:off x="7010400" y="3092450"/>
            <a:ext cx="1966913" cy="4889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solidFill>
                  <a:schemeClr val="bg1"/>
                </a:solidFill>
              </a:rPr>
              <a:t>Automated Control Points and Escalation</a:t>
            </a:r>
          </a:p>
        </p:txBody>
      </p:sp>
      <p:sp>
        <p:nvSpPr>
          <p:cNvPr id="96288" name="Text Box 32"/>
          <p:cNvSpPr txBox="1">
            <a:spLocks noChangeArrowheads="1"/>
          </p:cNvSpPr>
          <p:nvPr/>
        </p:nvSpPr>
        <p:spPr bwMode="auto">
          <a:xfrm>
            <a:off x="2319338" y="3602038"/>
            <a:ext cx="1974850" cy="4889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t>Reactive, Lacking Prioritization</a:t>
            </a:r>
          </a:p>
        </p:txBody>
      </p:sp>
      <p:sp>
        <p:nvSpPr>
          <p:cNvPr id="96289" name="AutoShape 33"/>
          <p:cNvSpPr>
            <a:spLocks noChangeArrowheads="1"/>
          </p:cNvSpPr>
          <p:nvPr/>
        </p:nvSpPr>
        <p:spPr bwMode="auto">
          <a:xfrm>
            <a:off x="4038600" y="3810000"/>
            <a:ext cx="423863" cy="157163"/>
          </a:xfrm>
          <a:prstGeom prst="rightArrow">
            <a:avLst>
              <a:gd name="adj1" fmla="val 50000"/>
              <a:gd name="adj2" fmla="val 67424"/>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290" name="Text Box 34"/>
          <p:cNvSpPr txBox="1">
            <a:spLocks noChangeArrowheads="1"/>
          </p:cNvSpPr>
          <p:nvPr/>
        </p:nvSpPr>
        <p:spPr bwMode="auto">
          <a:xfrm>
            <a:off x="4518025" y="3748088"/>
            <a:ext cx="2595563" cy="29051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t>Focused &amp; Efficient</a:t>
            </a:r>
          </a:p>
        </p:txBody>
      </p:sp>
      <p:sp>
        <p:nvSpPr>
          <p:cNvPr id="96291" name="AutoShape 35"/>
          <p:cNvSpPr>
            <a:spLocks noChangeArrowheads="1"/>
          </p:cNvSpPr>
          <p:nvPr/>
        </p:nvSpPr>
        <p:spPr bwMode="auto">
          <a:xfrm>
            <a:off x="6497638" y="3784600"/>
            <a:ext cx="423862" cy="157163"/>
          </a:xfrm>
          <a:prstGeom prst="rightArrow">
            <a:avLst>
              <a:gd name="adj1" fmla="val 50000"/>
              <a:gd name="adj2" fmla="val 67424"/>
            </a:avLst>
          </a:prstGeom>
          <a:solidFill>
            <a:schemeClr val="tx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292" name="Text Box 36"/>
          <p:cNvSpPr txBox="1">
            <a:spLocks noChangeArrowheads="1"/>
          </p:cNvSpPr>
          <p:nvPr/>
        </p:nvSpPr>
        <p:spPr bwMode="auto">
          <a:xfrm>
            <a:off x="7086600" y="3581400"/>
            <a:ext cx="1974850" cy="4889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200000"/>
              </a:lnSpc>
              <a:spcBef>
                <a:spcPct val="0"/>
              </a:spcBef>
              <a:buClrTx/>
              <a:buFontTx/>
              <a:buNone/>
            </a:pPr>
            <a:r>
              <a:rPr kumimoji="1" lang="en-US" altLang="en-US" sz="1300" b="1" dirty="0">
                <a:solidFill>
                  <a:schemeClr val="bg1"/>
                </a:solidFill>
              </a:rPr>
              <a:t>Proactive</a:t>
            </a:r>
          </a:p>
        </p:txBody>
      </p:sp>
      <p:sp>
        <p:nvSpPr>
          <p:cNvPr id="96293" name="Text Box 37"/>
          <p:cNvSpPr txBox="1">
            <a:spLocks noChangeArrowheads="1"/>
          </p:cNvSpPr>
          <p:nvPr/>
        </p:nvSpPr>
        <p:spPr bwMode="auto">
          <a:xfrm>
            <a:off x="2319338" y="4168775"/>
            <a:ext cx="1612900" cy="4889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t>Autonomous Functions</a:t>
            </a:r>
          </a:p>
        </p:txBody>
      </p:sp>
      <p:sp>
        <p:nvSpPr>
          <p:cNvPr id="96294" name="AutoShape 38"/>
          <p:cNvSpPr>
            <a:spLocks noChangeArrowheads="1"/>
          </p:cNvSpPr>
          <p:nvPr/>
        </p:nvSpPr>
        <p:spPr bwMode="auto">
          <a:xfrm>
            <a:off x="4022725" y="4337050"/>
            <a:ext cx="423863" cy="155575"/>
          </a:xfrm>
          <a:prstGeom prst="rightArrow">
            <a:avLst>
              <a:gd name="adj1" fmla="val 50000"/>
              <a:gd name="adj2" fmla="val 68112"/>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295" name="Text Box 39"/>
          <p:cNvSpPr txBox="1">
            <a:spLocks noChangeArrowheads="1"/>
          </p:cNvSpPr>
          <p:nvPr/>
        </p:nvSpPr>
        <p:spPr bwMode="auto">
          <a:xfrm>
            <a:off x="4518025" y="4233863"/>
            <a:ext cx="2593975" cy="29051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t>Cross-functional</a:t>
            </a:r>
          </a:p>
        </p:txBody>
      </p:sp>
      <p:sp>
        <p:nvSpPr>
          <p:cNvPr id="96296" name="AutoShape 40"/>
          <p:cNvSpPr>
            <a:spLocks noChangeArrowheads="1"/>
          </p:cNvSpPr>
          <p:nvPr/>
        </p:nvSpPr>
        <p:spPr bwMode="auto">
          <a:xfrm>
            <a:off x="6497638" y="4305300"/>
            <a:ext cx="423862" cy="157163"/>
          </a:xfrm>
          <a:prstGeom prst="rightArrow">
            <a:avLst>
              <a:gd name="adj1" fmla="val 50000"/>
              <a:gd name="adj2" fmla="val 67424"/>
            </a:avLst>
          </a:prstGeom>
          <a:solidFill>
            <a:schemeClr val="tx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297" name="Text Box 41"/>
          <p:cNvSpPr txBox="1">
            <a:spLocks noChangeArrowheads="1"/>
          </p:cNvSpPr>
          <p:nvPr/>
        </p:nvSpPr>
        <p:spPr bwMode="auto">
          <a:xfrm>
            <a:off x="7086600" y="4191000"/>
            <a:ext cx="1974850" cy="4889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solidFill>
                  <a:schemeClr val="bg1"/>
                </a:solidFill>
              </a:rPr>
              <a:t>Customer Oriented Team</a:t>
            </a:r>
          </a:p>
        </p:txBody>
      </p:sp>
      <p:sp>
        <p:nvSpPr>
          <p:cNvPr id="96298" name="Text Box 42"/>
          <p:cNvSpPr txBox="1">
            <a:spLocks noChangeArrowheads="1"/>
          </p:cNvSpPr>
          <p:nvPr/>
        </p:nvSpPr>
        <p:spPr bwMode="auto">
          <a:xfrm>
            <a:off x="2319338" y="4675188"/>
            <a:ext cx="1974850" cy="4889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t>Multiple Non-</a:t>
            </a:r>
            <a:br>
              <a:rPr kumimoji="1" lang="en-US" altLang="en-US" sz="1300" b="1" dirty="0"/>
            </a:br>
            <a:r>
              <a:rPr kumimoji="1" lang="en-US" altLang="en-US" sz="1300" b="1" dirty="0"/>
              <a:t>Integrated Systems</a:t>
            </a:r>
          </a:p>
        </p:txBody>
      </p:sp>
      <p:sp>
        <p:nvSpPr>
          <p:cNvPr id="96299" name="AutoShape 43"/>
          <p:cNvSpPr>
            <a:spLocks noChangeArrowheads="1"/>
          </p:cNvSpPr>
          <p:nvPr/>
        </p:nvSpPr>
        <p:spPr bwMode="auto">
          <a:xfrm>
            <a:off x="4024313" y="4841875"/>
            <a:ext cx="422275" cy="155575"/>
          </a:xfrm>
          <a:prstGeom prst="rightArrow">
            <a:avLst>
              <a:gd name="adj1" fmla="val 50000"/>
              <a:gd name="adj2" fmla="val 67857"/>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300" name="Text Box 44"/>
          <p:cNvSpPr txBox="1">
            <a:spLocks noChangeArrowheads="1"/>
          </p:cNvSpPr>
          <p:nvPr/>
        </p:nvSpPr>
        <p:spPr bwMode="auto">
          <a:xfrm>
            <a:off x="4518025" y="4672013"/>
            <a:ext cx="1773238" cy="4889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t>Multiple Integrated </a:t>
            </a:r>
            <a:br>
              <a:rPr kumimoji="1" lang="en-US" altLang="en-US" sz="1300" b="1" dirty="0"/>
            </a:br>
            <a:r>
              <a:rPr kumimoji="1" lang="en-US" altLang="en-US" sz="1300" b="1" dirty="0"/>
              <a:t>Systems</a:t>
            </a:r>
          </a:p>
        </p:txBody>
      </p:sp>
      <p:sp>
        <p:nvSpPr>
          <p:cNvPr id="96301" name="AutoShape 45"/>
          <p:cNvSpPr>
            <a:spLocks noChangeArrowheads="1"/>
          </p:cNvSpPr>
          <p:nvPr/>
        </p:nvSpPr>
        <p:spPr bwMode="auto">
          <a:xfrm>
            <a:off x="6497638" y="4887913"/>
            <a:ext cx="423862" cy="155575"/>
          </a:xfrm>
          <a:prstGeom prst="rightArrow">
            <a:avLst>
              <a:gd name="adj1" fmla="val 50000"/>
              <a:gd name="adj2" fmla="val 68112"/>
            </a:avLst>
          </a:prstGeom>
          <a:solidFill>
            <a:schemeClr val="tx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302" name="Text Box 46"/>
          <p:cNvSpPr txBox="1">
            <a:spLocks noChangeArrowheads="1"/>
          </p:cNvSpPr>
          <p:nvPr/>
        </p:nvSpPr>
        <p:spPr bwMode="auto">
          <a:xfrm>
            <a:off x="7086600" y="4800600"/>
            <a:ext cx="1973263" cy="290513"/>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solidFill>
                  <a:schemeClr val="bg1"/>
                </a:solidFill>
              </a:rPr>
              <a:t>Common Systems</a:t>
            </a:r>
          </a:p>
        </p:txBody>
      </p:sp>
      <p:sp>
        <p:nvSpPr>
          <p:cNvPr id="96303" name="Text Box 47"/>
          <p:cNvSpPr txBox="1">
            <a:spLocks noChangeArrowheads="1"/>
          </p:cNvSpPr>
          <p:nvPr/>
        </p:nvSpPr>
        <p:spPr bwMode="auto">
          <a:xfrm>
            <a:off x="2319338" y="5351463"/>
            <a:ext cx="1974850" cy="29051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t>Results Oriented</a:t>
            </a:r>
          </a:p>
        </p:txBody>
      </p:sp>
      <p:sp>
        <p:nvSpPr>
          <p:cNvPr id="96304" name="AutoShape 48"/>
          <p:cNvSpPr>
            <a:spLocks noChangeArrowheads="1"/>
          </p:cNvSpPr>
          <p:nvPr/>
        </p:nvSpPr>
        <p:spPr bwMode="auto">
          <a:xfrm>
            <a:off x="4022725" y="5430838"/>
            <a:ext cx="423863" cy="155575"/>
          </a:xfrm>
          <a:prstGeom prst="rightArrow">
            <a:avLst>
              <a:gd name="adj1" fmla="val 50000"/>
              <a:gd name="adj2" fmla="val 68112"/>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305" name="Text Box 49"/>
          <p:cNvSpPr txBox="1">
            <a:spLocks noChangeArrowheads="1"/>
          </p:cNvSpPr>
          <p:nvPr/>
        </p:nvSpPr>
        <p:spPr bwMode="auto">
          <a:xfrm>
            <a:off x="4518025" y="5338763"/>
            <a:ext cx="2593975" cy="29051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t>Process Oriented</a:t>
            </a:r>
          </a:p>
        </p:txBody>
      </p:sp>
      <p:sp>
        <p:nvSpPr>
          <p:cNvPr id="96306" name="AutoShape 50"/>
          <p:cNvSpPr>
            <a:spLocks noChangeArrowheads="1"/>
          </p:cNvSpPr>
          <p:nvPr/>
        </p:nvSpPr>
        <p:spPr bwMode="auto">
          <a:xfrm>
            <a:off x="6497638" y="5432425"/>
            <a:ext cx="423862" cy="155575"/>
          </a:xfrm>
          <a:prstGeom prst="rightArrow">
            <a:avLst>
              <a:gd name="adj1" fmla="val 50000"/>
              <a:gd name="adj2" fmla="val 68112"/>
            </a:avLst>
          </a:prstGeom>
          <a:solidFill>
            <a:schemeClr val="tx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dirty="0">
              <a:latin typeface="Arial Narrow" pitchFamily="34" charset="0"/>
            </a:endParaRPr>
          </a:p>
        </p:txBody>
      </p:sp>
      <p:sp>
        <p:nvSpPr>
          <p:cNvPr id="96307" name="Text Box 51"/>
          <p:cNvSpPr txBox="1">
            <a:spLocks noChangeArrowheads="1"/>
          </p:cNvSpPr>
          <p:nvPr/>
        </p:nvSpPr>
        <p:spPr bwMode="auto">
          <a:xfrm>
            <a:off x="7086600" y="5334000"/>
            <a:ext cx="1973263" cy="290513"/>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300" b="1" dirty="0">
                <a:solidFill>
                  <a:schemeClr val="bg1"/>
                </a:solidFill>
              </a:rPr>
              <a:t>Forecast Oriented</a:t>
            </a:r>
          </a:p>
        </p:txBody>
      </p:sp>
      <p:sp>
        <p:nvSpPr>
          <p:cNvPr id="96308" name="Text Box 52"/>
          <p:cNvSpPr txBox="1">
            <a:spLocks noChangeArrowheads="1"/>
          </p:cNvSpPr>
          <p:nvPr/>
        </p:nvSpPr>
        <p:spPr bwMode="auto">
          <a:xfrm>
            <a:off x="2400300" y="1524000"/>
            <a:ext cx="873125" cy="3365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600" b="1" i="1" u="sng" dirty="0"/>
              <a:t>FROM</a:t>
            </a:r>
            <a:endParaRPr kumimoji="1" lang="en-US" altLang="en-US" sz="1600" b="1" i="1" dirty="0"/>
          </a:p>
        </p:txBody>
      </p:sp>
      <p:sp>
        <p:nvSpPr>
          <p:cNvPr id="96309" name="Text Box 53"/>
          <p:cNvSpPr txBox="1">
            <a:spLocks noChangeArrowheads="1"/>
          </p:cNvSpPr>
          <p:nvPr/>
        </p:nvSpPr>
        <p:spPr bwMode="auto">
          <a:xfrm>
            <a:off x="4676775" y="1524000"/>
            <a:ext cx="1417638" cy="3365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600" b="1" i="1" u="sng" dirty="0"/>
              <a:t>THROUGH</a:t>
            </a:r>
            <a:endParaRPr kumimoji="1" lang="en-US" altLang="en-US" sz="1600" b="1" i="1" dirty="0"/>
          </a:p>
        </p:txBody>
      </p:sp>
      <p:sp>
        <p:nvSpPr>
          <p:cNvPr id="96310" name="Text Box 54"/>
          <p:cNvSpPr txBox="1">
            <a:spLocks noChangeArrowheads="1"/>
          </p:cNvSpPr>
          <p:nvPr/>
        </p:nvSpPr>
        <p:spPr bwMode="auto">
          <a:xfrm>
            <a:off x="6781800" y="1500188"/>
            <a:ext cx="2286000" cy="3365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kumimoji="1" lang="en-US" altLang="en-US" sz="1600" b="1" i="1" u="sng" dirty="0"/>
              <a:t>TO BEST PRACTICE</a:t>
            </a:r>
            <a:endParaRPr kumimoji="1" lang="en-US" altLang="en-US" sz="1600" b="1" i="1" dirty="0"/>
          </a:p>
        </p:txBody>
      </p:sp>
      <p:sp>
        <p:nvSpPr>
          <p:cNvPr id="96311" name="Rectangle 55"/>
          <p:cNvSpPr>
            <a:spLocks noChangeArrowheads="1"/>
          </p:cNvSpPr>
          <p:nvPr/>
        </p:nvSpPr>
        <p:spPr bwMode="auto">
          <a:xfrm>
            <a:off x="234950" y="176942"/>
            <a:ext cx="837406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en-GB" altLang="en-US" sz="3000" b="1" dirty="0">
                <a:solidFill>
                  <a:schemeClr val="tx2"/>
                </a:solidFill>
              </a:rPr>
              <a:t>The Evolution in Treasury/Finance Continues</a:t>
            </a:r>
            <a:endParaRPr lang="en-US" altLang="en-US" sz="3000" b="1" dirty="0">
              <a:solidFill>
                <a:schemeClr val="tx2"/>
              </a:solidFill>
            </a:endParaRPr>
          </a:p>
        </p:txBody>
      </p:sp>
      <p:sp>
        <p:nvSpPr>
          <p:cNvPr id="96312" name="Slide Number Placeholder 2"/>
          <p:cNvSpPr txBox="1">
            <a:spLocks noGrp="1"/>
          </p:cNvSpPr>
          <p:nvPr/>
        </p:nvSpPr>
        <p:spPr bwMode="auto">
          <a:xfrm>
            <a:off x="7840663" y="627856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spcBef>
                <a:spcPct val="20000"/>
              </a:spcBef>
              <a:buClr>
                <a:srgbClr val="000000"/>
              </a:buClr>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ClrTx/>
              <a:buFontTx/>
              <a:buNone/>
            </a:pPr>
            <a:r>
              <a:rPr lang="en-US" altLang="en-US" sz="1200" b="1" dirty="0"/>
              <a:t>Page </a:t>
            </a:r>
            <a:fld id="{C3461F3E-35FD-4D65-A797-52D5A7B949E5}" type="slidenum">
              <a:rPr lang="en-US" altLang="en-US" sz="1200" b="1"/>
              <a:pPr algn="r">
                <a:spcBef>
                  <a:spcPct val="0"/>
                </a:spcBef>
                <a:buClrTx/>
                <a:buFontTx/>
                <a:buNone/>
              </a:pPr>
              <a:t>28</a:t>
            </a:fld>
            <a:endParaRPr lang="en-US" altLang="en-US" sz="1200" b="1" dirty="0">
              <a:latin typeface="Times New Roman" pitchFamily="18" charset="0"/>
            </a:endParaRPr>
          </a:p>
        </p:txBody>
      </p:sp>
      <p:pic>
        <p:nvPicPr>
          <p:cNvPr id="2" name="Picture 1">
            <a:extLst>
              <a:ext uri="{FF2B5EF4-FFF2-40B4-BE49-F238E27FC236}">
                <a16:creationId xmlns:a16="http://schemas.microsoft.com/office/drawing/2014/main" xmlns="" id="{671F15A8-8802-46AF-97C8-099E789AFC42}"/>
              </a:ext>
            </a:extLst>
          </p:cNvPr>
          <p:cNvPicPr>
            <a:picLocks noChangeAspect="1"/>
          </p:cNvPicPr>
          <p:nvPr/>
        </p:nvPicPr>
        <p:blipFill>
          <a:blip r:embed="rId3"/>
          <a:stretch>
            <a:fillRect/>
          </a:stretch>
        </p:blipFill>
        <p:spPr>
          <a:xfrm>
            <a:off x="312421" y="6068572"/>
            <a:ext cx="2310537" cy="562859"/>
          </a:xfrm>
          <a:prstGeom prst="rect">
            <a:avLst/>
          </a:prstGeom>
        </p:spPr>
      </p:pic>
    </p:spTree>
    <p:extLst>
      <p:ext uri="{BB962C8B-B14F-4D97-AF65-F5344CB8AC3E}">
        <p14:creationId xmlns:p14="http://schemas.microsoft.com/office/powerpoint/2010/main" val="15575133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724072" y="629268"/>
            <a:ext cx="4939868" cy="1286160"/>
          </a:xfrm>
          <a:prstGeom prst="rect">
            <a:avLst/>
          </a:prstGeom>
        </p:spPr>
        <p:txBody>
          <a:bodyPr vert="horz" lIns="91440" tIns="45720" rIns="91440" bIns="45720" rtlCol="0" anchor="b">
            <a:normAutofit/>
          </a:bodyPr>
          <a:lstStyle/>
          <a:p>
            <a:pPr algn="l"/>
            <a:r>
              <a:rPr lang="en-US" sz="4100" b="1" dirty="0">
                <a:solidFill>
                  <a:schemeClr val="tx1"/>
                </a:solidFill>
                <a:latin typeface="+mj-lt"/>
                <a:ea typeface="+mj-ea"/>
                <a:cs typeface="+mj-cs"/>
              </a:rPr>
              <a:t>Discussion Outline</a:t>
            </a:r>
          </a:p>
        </p:txBody>
      </p:sp>
      <p:pic>
        <p:nvPicPr>
          <p:cNvPr id="3" name="Picture 2" descr="A clock in the middle of a watch&#10;&#10;Description automatically generated">
            <a:extLst>
              <a:ext uri="{FF2B5EF4-FFF2-40B4-BE49-F238E27FC236}">
                <a16:creationId xmlns:a16="http://schemas.microsoft.com/office/drawing/2014/main" xmlns="" id="{C4968938-9D4D-4EA8-92B8-77A7D926D9E2}"/>
              </a:ext>
            </a:extLst>
          </p:cNvPr>
          <p:cNvPicPr>
            <a:picLocks noChangeAspect="1"/>
          </p:cNvPicPr>
          <p:nvPr/>
        </p:nvPicPr>
        <p:blipFill rotWithShape="1">
          <a:blip r:embed="rId3"/>
          <a:srcRect l="24741" r="22996"/>
          <a:stretch/>
        </p:blipFill>
        <p:spPr>
          <a:xfrm>
            <a:off x="20" y="10"/>
            <a:ext cx="3476673" cy="6857990"/>
          </a:xfrm>
          <a:prstGeom prst="rect">
            <a:avLst/>
          </a:prstGeom>
          <a:effec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810700" y="2115117"/>
            <a:ext cx="4732020" cy="0"/>
          </a:xfrm>
          <a:prstGeom prst="line">
            <a:avLst/>
          </a:prstGeom>
          <a:ln w="19050">
            <a:solidFill>
              <a:srgbClr val="ED7B6F"/>
            </a:solidFill>
          </a:ln>
        </p:spPr>
        <p:style>
          <a:lnRef idx="1">
            <a:schemeClr val="accent1"/>
          </a:lnRef>
          <a:fillRef idx="0">
            <a:schemeClr val="accent1"/>
          </a:fillRef>
          <a:effectRef idx="0">
            <a:schemeClr val="accent1"/>
          </a:effectRef>
          <a:fontRef idx="minor">
            <a:schemeClr val="tx1"/>
          </a:fontRef>
        </p:style>
      </p:cxnSp>
      <p:sp>
        <p:nvSpPr>
          <p:cNvPr id="4098" name="Rectangle 2"/>
          <p:cNvSpPr>
            <a:spLocks noGrp="1" noChangeArrowheads="1"/>
          </p:cNvSpPr>
          <p:nvPr>
            <p:ph type="body" sz="quarter" idx="4294967295"/>
          </p:nvPr>
        </p:nvSpPr>
        <p:spPr>
          <a:xfrm>
            <a:off x="3724073" y="2438400"/>
            <a:ext cx="4939867" cy="3785419"/>
          </a:xfrm>
        </p:spPr>
        <p:txBody>
          <a:bodyPr vert="horz" lIns="91440" tIns="45720" rIns="91440" bIns="45720" rtlCol="0">
            <a:normAutofit/>
          </a:bodyPr>
          <a:lstStyle/>
          <a:p>
            <a:r>
              <a:rPr lang="en-US" altLang="en-US" sz="1700" dirty="0">
                <a:solidFill>
                  <a:schemeClr val="tx1"/>
                </a:solidFill>
              </a:rPr>
              <a:t>Our EIM…</a:t>
            </a:r>
            <a:r>
              <a:rPr lang="en-US" altLang="en-US" sz="1700" b="1" u="sng" dirty="0">
                <a:solidFill>
                  <a:schemeClr val="tx1"/>
                </a:solidFill>
              </a:rPr>
              <a:t>E</a:t>
            </a:r>
            <a:r>
              <a:rPr lang="en-US" altLang="en-US" sz="1700" dirty="0">
                <a:solidFill>
                  <a:schemeClr val="tx1"/>
                </a:solidFill>
              </a:rPr>
              <a:t>nd-</a:t>
            </a:r>
            <a:r>
              <a:rPr lang="en-US" altLang="en-US" sz="1700" b="1" u="sng" dirty="0">
                <a:solidFill>
                  <a:schemeClr val="tx1"/>
                </a:solidFill>
              </a:rPr>
              <a:t>I</a:t>
            </a:r>
            <a:r>
              <a:rPr lang="en-US" altLang="en-US" sz="1700" dirty="0">
                <a:solidFill>
                  <a:schemeClr val="tx1"/>
                </a:solidFill>
              </a:rPr>
              <a:t>n-</a:t>
            </a:r>
            <a:r>
              <a:rPr lang="en-US" altLang="en-US" sz="1700" b="1" u="sng" dirty="0">
                <a:solidFill>
                  <a:schemeClr val="tx1"/>
                </a:solidFill>
              </a:rPr>
              <a:t>M</a:t>
            </a:r>
            <a:r>
              <a:rPr lang="en-US" altLang="en-US" sz="1700" dirty="0">
                <a:solidFill>
                  <a:schemeClr val="tx1"/>
                </a:solidFill>
              </a:rPr>
              <a:t>ind</a:t>
            </a:r>
          </a:p>
          <a:p>
            <a:r>
              <a:rPr lang="en-US" altLang="en-US" sz="1700" dirty="0">
                <a:solidFill>
                  <a:schemeClr val="tx1"/>
                </a:solidFill>
              </a:rPr>
              <a:t>Why is this a problem: Why don’t we get quality analysis?</a:t>
            </a:r>
          </a:p>
          <a:p>
            <a:r>
              <a:rPr lang="en-US" altLang="en-US" sz="1700" dirty="0">
                <a:solidFill>
                  <a:schemeClr val="tx1"/>
                </a:solidFill>
              </a:rPr>
              <a:t>What are the elements &amp; components of quality analysis?</a:t>
            </a:r>
          </a:p>
          <a:p>
            <a:r>
              <a:rPr lang="en-US" altLang="en-US" sz="1700" dirty="0">
                <a:solidFill>
                  <a:schemeClr val="tx1"/>
                </a:solidFill>
              </a:rPr>
              <a:t>Examples of quality analytics in treasury &amp; finance</a:t>
            </a:r>
          </a:p>
          <a:p>
            <a:r>
              <a:rPr lang="en-US" altLang="en-US" sz="1700" dirty="0">
                <a:solidFill>
                  <a:schemeClr val="tx1"/>
                </a:solidFill>
              </a:rPr>
              <a:t>Trends</a:t>
            </a:r>
          </a:p>
          <a:p>
            <a:r>
              <a:rPr lang="en-US" altLang="en-US" sz="1700" dirty="0">
                <a:solidFill>
                  <a:schemeClr val="tx1"/>
                </a:solidFill>
              </a:rPr>
              <a:t>Summary</a:t>
            </a:r>
          </a:p>
          <a:p>
            <a:r>
              <a:rPr lang="en-US" altLang="en-US" sz="1700" dirty="0">
                <a:solidFill>
                  <a:schemeClr val="tx1"/>
                </a:solidFill>
              </a:rPr>
              <a:t>Q &amp; A at anytime, please</a:t>
            </a:r>
          </a:p>
        </p:txBody>
      </p:sp>
    </p:spTree>
    <p:extLst>
      <p:ext uri="{BB962C8B-B14F-4D97-AF65-F5344CB8AC3E}">
        <p14:creationId xmlns:p14="http://schemas.microsoft.com/office/powerpoint/2010/main" val="154134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a:bodyPr>
          <a:lstStyle/>
          <a:p>
            <a:r>
              <a:rPr lang="en-US" sz="2400" b="1" dirty="0"/>
              <a:t>End-in-Mind</a:t>
            </a:r>
          </a:p>
        </p:txBody>
      </p:sp>
      <p:sp>
        <p:nvSpPr>
          <p:cNvPr id="4098" name="Rectangle 2"/>
          <p:cNvSpPr>
            <a:spLocks noGrp="1" noChangeArrowheads="1"/>
          </p:cNvSpPr>
          <p:nvPr>
            <p:ph type="body" sz="quarter" idx="4294967295"/>
          </p:nvPr>
        </p:nvSpPr>
        <p:spPr>
          <a:xfrm>
            <a:off x="413657" y="979222"/>
            <a:ext cx="8186057" cy="315912"/>
          </a:xfrm>
        </p:spPr>
        <p:txBody>
          <a:bodyPr>
            <a:noAutofit/>
          </a:bodyPr>
          <a:lstStyle/>
          <a:p>
            <a:r>
              <a:rPr lang="en-US" altLang="en-US" sz="1800" b="1" dirty="0"/>
              <a:t>Our EIM</a:t>
            </a:r>
          </a:p>
          <a:p>
            <a:pPr lvl="1"/>
            <a:r>
              <a:rPr lang="en-US" altLang="en-US" dirty="0"/>
              <a:t>Look at this critical function</a:t>
            </a:r>
          </a:p>
          <a:p>
            <a:pPr lvl="1"/>
            <a:r>
              <a:rPr lang="en-US" altLang="en-US" dirty="0"/>
              <a:t>Review attributes of it</a:t>
            </a:r>
          </a:p>
          <a:p>
            <a:pPr lvl="1"/>
            <a:r>
              <a:rPr lang="en-US" altLang="en-US" dirty="0"/>
              <a:t>Develop commitment to quality analytics….and insight!</a:t>
            </a:r>
          </a:p>
          <a:p>
            <a:pPr lvl="1"/>
            <a:r>
              <a:rPr lang="en-US" altLang="en-US" dirty="0"/>
              <a:t>Perhaps produce an action plan for more analytics in your specialty area</a:t>
            </a:r>
          </a:p>
          <a:p>
            <a:pPr lvl="1"/>
            <a:r>
              <a:rPr lang="en-US" altLang="en-US" dirty="0"/>
              <a:t>Use the strategic point of view and make better business decisions for our organizations whether:</a:t>
            </a:r>
          </a:p>
          <a:p>
            <a:pPr lvl="2"/>
            <a:r>
              <a:rPr lang="en-US" altLang="en-US" sz="1800" dirty="0"/>
              <a:t>Finance &amp; Treasury Leader</a:t>
            </a:r>
          </a:p>
          <a:p>
            <a:pPr lvl="2"/>
            <a:r>
              <a:rPr lang="en-US" altLang="en-US" sz="1800" dirty="0"/>
              <a:t>Strategist</a:t>
            </a:r>
          </a:p>
          <a:p>
            <a:pPr lvl="2"/>
            <a:r>
              <a:rPr lang="en-US" altLang="en-US" sz="1800" dirty="0"/>
              <a:t>Operations Manager</a:t>
            </a:r>
          </a:p>
          <a:p>
            <a:pPr lvl="2"/>
            <a:r>
              <a:rPr lang="en-US" altLang="en-US" sz="1800" dirty="0"/>
              <a:t>Client Relationship Manager</a:t>
            </a:r>
          </a:p>
          <a:p>
            <a:pPr lvl="2"/>
            <a:r>
              <a:rPr lang="en-US" altLang="en-US" sz="1800" dirty="0"/>
              <a:t>BPM Improvement Lead</a:t>
            </a:r>
          </a:p>
          <a:p>
            <a:pPr lvl="2"/>
            <a:r>
              <a:rPr lang="en-US" altLang="en-US" sz="1800" dirty="0"/>
              <a:t>Solutions Architect</a:t>
            </a:r>
          </a:p>
          <a:p>
            <a:pPr lvl="2"/>
            <a:r>
              <a:rPr lang="en-US" altLang="en-US" sz="1800" dirty="0"/>
              <a:t>Product Manager</a:t>
            </a:r>
          </a:p>
          <a:p>
            <a:pPr lvl="2"/>
            <a:r>
              <a:rPr lang="en-US" altLang="en-US" sz="1800" dirty="0"/>
              <a:t>Portfolio Manager</a:t>
            </a:r>
          </a:p>
          <a:p>
            <a:pPr lvl="1"/>
            <a:endParaRPr lang="en-US" altLang="en-US" dirty="0"/>
          </a:p>
        </p:txBody>
      </p:sp>
      <p:pic>
        <p:nvPicPr>
          <p:cNvPr id="2" name="Picture 1">
            <a:extLst>
              <a:ext uri="{FF2B5EF4-FFF2-40B4-BE49-F238E27FC236}">
                <a16:creationId xmlns:a16="http://schemas.microsoft.com/office/drawing/2014/main" xmlns="" id="{F0DF88ED-27A3-4CFD-ABD5-79D48DBB0709}"/>
              </a:ext>
            </a:extLst>
          </p:cNvPr>
          <p:cNvPicPr>
            <a:picLocks noChangeAspect="1"/>
          </p:cNvPicPr>
          <p:nvPr/>
        </p:nvPicPr>
        <p:blipFill>
          <a:blip r:embed="rId3"/>
          <a:stretch>
            <a:fillRect/>
          </a:stretch>
        </p:blipFill>
        <p:spPr>
          <a:xfrm>
            <a:off x="166593" y="6182552"/>
            <a:ext cx="2402032" cy="585267"/>
          </a:xfrm>
          <a:prstGeom prst="rect">
            <a:avLst/>
          </a:prstGeom>
        </p:spPr>
      </p:pic>
    </p:spTree>
    <p:extLst>
      <p:ext uri="{BB962C8B-B14F-4D97-AF65-F5344CB8AC3E}">
        <p14:creationId xmlns:p14="http://schemas.microsoft.com/office/powerpoint/2010/main" val="412043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2400" b="1" dirty="0"/>
              <a:t>Why we do not get “quality” analytics from the team:</a:t>
            </a:r>
          </a:p>
        </p:txBody>
      </p:sp>
      <p:sp>
        <p:nvSpPr>
          <p:cNvPr id="6" name="Rectangle 2"/>
          <p:cNvSpPr txBox="1">
            <a:spLocks noChangeArrowheads="1"/>
          </p:cNvSpPr>
          <p:nvPr/>
        </p:nvSpPr>
        <p:spPr>
          <a:xfrm>
            <a:off x="569982" y="1895168"/>
            <a:ext cx="8191881" cy="6719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800" dirty="0">
                <a:solidFill>
                  <a:srgbClr val="475363"/>
                </a:solidFill>
              </a:rPr>
              <a:t>Not enough time – 95.8%</a:t>
            </a:r>
          </a:p>
          <a:p>
            <a:r>
              <a:rPr lang="en-US" altLang="en-US" sz="1800" dirty="0">
                <a:solidFill>
                  <a:srgbClr val="475363"/>
                </a:solidFill>
              </a:rPr>
              <a:t>Don’t possess the needed skills – 86.5%</a:t>
            </a:r>
          </a:p>
          <a:p>
            <a:r>
              <a:rPr lang="en-US" altLang="en-US" sz="1800" dirty="0">
                <a:solidFill>
                  <a:srgbClr val="475363"/>
                </a:solidFill>
              </a:rPr>
              <a:t>Don’t know the business – 83.5%</a:t>
            </a:r>
          </a:p>
          <a:p>
            <a:r>
              <a:rPr lang="en-US" altLang="en-US" sz="1800" dirty="0">
                <a:solidFill>
                  <a:srgbClr val="475363"/>
                </a:solidFill>
              </a:rPr>
              <a:t>Don’t work hard enough / thorough – 81.5%</a:t>
            </a:r>
          </a:p>
          <a:p>
            <a:r>
              <a:rPr lang="en-US" altLang="en-US" sz="1800" dirty="0">
                <a:solidFill>
                  <a:srgbClr val="475363"/>
                </a:solidFill>
              </a:rPr>
              <a:t>Can’t put the pieces together / “wrong” causality or connections of information – 78.0%</a:t>
            </a:r>
          </a:p>
          <a:p>
            <a:r>
              <a:rPr lang="en-US" altLang="en-US" sz="1800" dirty="0">
                <a:solidFill>
                  <a:srgbClr val="475363"/>
                </a:solidFill>
              </a:rPr>
              <a:t>Don’t really know Excel – 71.5%</a:t>
            </a:r>
          </a:p>
          <a:p>
            <a:r>
              <a:rPr lang="en-US" altLang="en-US" sz="1800" dirty="0">
                <a:solidFill>
                  <a:srgbClr val="475363"/>
                </a:solidFill>
              </a:rPr>
              <a:t>Too many iterations – 66.0%</a:t>
            </a:r>
          </a:p>
          <a:p>
            <a:endParaRPr lang="en-US" altLang="en-US" sz="1800" dirty="0">
              <a:solidFill>
                <a:srgbClr val="475363"/>
              </a:solidFill>
            </a:endParaRPr>
          </a:p>
        </p:txBody>
      </p:sp>
      <p:sp>
        <p:nvSpPr>
          <p:cNvPr id="4" name="Text Placeholder 5"/>
          <p:cNvSpPr txBox="1">
            <a:spLocks/>
          </p:cNvSpPr>
          <p:nvPr/>
        </p:nvSpPr>
        <p:spPr>
          <a:xfrm>
            <a:off x="1364778" y="708025"/>
            <a:ext cx="6346209" cy="4291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Segoe UI" panose="020B0502040204020203"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UNC Chapel Hill, Kenan-Flagler Treasury Executive Education Program</a:t>
            </a:r>
          </a:p>
          <a:p>
            <a:pPr marL="0" indent="0" algn="ctr">
              <a:buNone/>
            </a:pPr>
            <a:r>
              <a:rPr lang="en-US" sz="1400" dirty="0"/>
              <a:t>September 2018</a:t>
            </a:r>
          </a:p>
          <a:p>
            <a:pPr marL="0" indent="0" algn="ctr">
              <a:buNone/>
            </a:pPr>
            <a:r>
              <a:rPr lang="en-US" sz="1400" dirty="0"/>
              <a:t>Anecdotal responses in ranked order, 336 responded to this question</a:t>
            </a:r>
          </a:p>
        </p:txBody>
      </p:sp>
      <p:pic>
        <p:nvPicPr>
          <p:cNvPr id="3" name="Picture 2">
            <a:extLst>
              <a:ext uri="{FF2B5EF4-FFF2-40B4-BE49-F238E27FC236}">
                <a16:creationId xmlns:a16="http://schemas.microsoft.com/office/drawing/2014/main" xmlns="" id="{154FA615-13D4-4486-AC34-D748724A8A56}"/>
              </a:ext>
            </a:extLst>
          </p:cNvPr>
          <p:cNvPicPr>
            <a:picLocks noChangeAspect="1"/>
          </p:cNvPicPr>
          <p:nvPr/>
        </p:nvPicPr>
        <p:blipFill>
          <a:blip r:embed="rId2"/>
          <a:stretch>
            <a:fillRect/>
          </a:stretch>
        </p:blipFill>
        <p:spPr>
          <a:xfrm>
            <a:off x="163762" y="6065149"/>
            <a:ext cx="2402032" cy="585267"/>
          </a:xfrm>
          <a:prstGeom prst="rect">
            <a:avLst/>
          </a:prstGeom>
        </p:spPr>
      </p:pic>
    </p:spTree>
    <p:extLst>
      <p:ext uri="{BB962C8B-B14F-4D97-AF65-F5344CB8AC3E}">
        <p14:creationId xmlns:p14="http://schemas.microsoft.com/office/powerpoint/2010/main" val="4164495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Proprietary &amp; Confidential</a:t>
            </a:r>
          </a:p>
        </p:txBody>
      </p:sp>
      <p:sp>
        <p:nvSpPr>
          <p:cNvPr id="7" name="Content Placeholder 6"/>
          <p:cNvSpPr>
            <a:spLocks noGrp="1"/>
          </p:cNvSpPr>
          <p:nvPr>
            <p:ph sz="quarter" idx="14"/>
          </p:nvPr>
        </p:nvSpPr>
        <p:spPr>
          <a:xfrm>
            <a:off x="2552131" y="5540990"/>
            <a:ext cx="6291617" cy="2113957"/>
          </a:xfrm>
        </p:spPr>
        <p:txBody>
          <a:bodyPr>
            <a:normAutofit/>
          </a:bodyPr>
          <a:lstStyle/>
          <a:p>
            <a:pPr marL="0" indent="0">
              <a:buNone/>
            </a:pPr>
            <a:r>
              <a:rPr lang="en-US" sz="1600" dirty="0"/>
              <a:t>When asked: “Name the skillset or skillsets you want most in analysts in your organization” – 386 respondents, 53% from companies over $250MM in annual revenue, responded with these multiple-given answers. Responses normalized for presentation purposes.</a:t>
            </a:r>
          </a:p>
        </p:txBody>
      </p:sp>
      <p:graphicFrame>
        <p:nvGraphicFramePr>
          <p:cNvPr id="9" name="Content Placeholder 8"/>
          <p:cNvGraphicFramePr>
            <a:graphicFrameLocks noGrp="1"/>
          </p:cNvGraphicFramePr>
          <p:nvPr>
            <p:ph sz="quarter" idx="15"/>
            <p:extLst>
              <p:ext uri="{D42A27DB-BD31-4B8C-83A1-F6EECF244321}">
                <p14:modId xmlns:p14="http://schemas.microsoft.com/office/powerpoint/2010/main" val="777563550"/>
              </p:ext>
            </p:extLst>
          </p:nvPr>
        </p:nvGraphicFramePr>
        <p:xfrm>
          <a:off x="928048" y="1354802"/>
          <a:ext cx="7356143" cy="396782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b="1" dirty="0"/>
              <a:t>CFOs, VPs of Finance, Treasurers</a:t>
            </a:r>
          </a:p>
        </p:txBody>
      </p:sp>
      <p:sp>
        <p:nvSpPr>
          <p:cNvPr id="6" name="Text Placeholder 5"/>
          <p:cNvSpPr>
            <a:spLocks noGrp="1"/>
          </p:cNvSpPr>
          <p:nvPr>
            <p:ph type="body" sz="quarter" idx="13"/>
          </p:nvPr>
        </p:nvSpPr>
        <p:spPr>
          <a:xfrm>
            <a:off x="1364778" y="708025"/>
            <a:ext cx="6346209" cy="429153"/>
          </a:xfrm>
        </p:spPr>
        <p:txBody>
          <a:bodyPr>
            <a:noAutofit/>
          </a:bodyPr>
          <a:lstStyle/>
          <a:p>
            <a:r>
              <a:rPr lang="en-US" sz="1400" dirty="0"/>
              <a:t>UNC Chapel Hill, Kenan-Flagler Treasury Executive Education Program</a:t>
            </a:r>
          </a:p>
          <a:p>
            <a:r>
              <a:rPr lang="en-US" sz="1400" dirty="0"/>
              <a:t>September 2018</a:t>
            </a:r>
          </a:p>
        </p:txBody>
      </p:sp>
      <p:sp>
        <p:nvSpPr>
          <p:cNvPr id="3" name="Slide Number Placeholder 2"/>
          <p:cNvSpPr>
            <a:spLocks noGrp="1"/>
          </p:cNvSpPr>
          <p:nvPr>
            <p:ph type="sldNum" sz="quarter" idx="4"/>
          </p:nvPr>
        </p:nvSpPr>
        <p:spPr/>
        <p:txBody>
          <a:bodyPr/>
          <a:lstStyle/>
          <a:p>
            <a:fld id="{86CB4B4D-7CA3-9044-876B-883B54F8677D}" type="slidenum">
              <a:rPr lang="en-US" smtClean="0"/>
              <a:pPr/>
              <a:t>6</a:t>
            </a:fld>
            <a:endParaRPr lang="en-US" dirty="0"/>
          </a:p>
        </p:txBody>
      </p:sp>
      <p:pic>
        <p:nvPicPr>
          <p:cNvPr id="4" name="Picture 3">
            <a:extLst>
              <a:ext uri="{FF2B5EF4-FFF2-40B4-BE49-F238E27FC236}">
                <a16:creationId xmlns:a16="http://schemas.microsoft.com/office/drawing/2014/main" xmlns="" id="{F4CD3575-D597-4EAF-B3C7-81FD4B1A5832}"/>
              </a:ext>
            </a:extLst>
          </p:cNvPr>
          <p:cNvPicPr>
            <a:picLocks noChangeAspect="1"/>
          </p:cNvPicPr>
          <p:nvPr/>
        </p:nvPicPr>
        <p:blipFill>
          <a:blip r:embed="rId3"/>
          <a:stretch>
            <a:fillRect/>
          </a:stretch>
        </p:blipFill>
        <p:spPr>
          <a:xfrm>
            <a:off x="150099" y="6210143"/>
            <a:ext cx="1983501" cy="483290"/>
          </a:xfrm>
          <a:prstGeom prst="rect">
            <a:avLst/>
          </a:prstGeom>
        </p:spPr>
      </p:pic>
    </p:spTree>
    <p:extLst>
      <p:ext uri="{BB962C8B-B14F-4D97-AF65-F5344CB8AC3E}">
        <p14:creationId xmlns:p14="http://schemas.microsoft.com/office/powerpoint/2010/main" val="47574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altLang="en-US" sz="3200" b="1" dirty="0">
                <a:solidFill>
                  <a:srgbClr val="6F6D6B"/>
                </a:solidFill>
                <a:latin typeface="Segoe UI" panose="020B0502040204020203" pitchFamily="34" charset="0"/>
                <a:ea typeface="Segoe UI" panose="020B0502040204020203" pitchFamily="34" charset="0"/>
                <a:cs typeface="Segoe UI" panose="020B0502040204020203" pitchFamily="34" charset="0"/>
              </a:rPr>
              <a:t>Classic Problem Solving Model</a:t>
            </a:r>
          </a:p>
        </p:txBody>
      </p:sp>
      <p:sp>
        <p:nvSpPr>
          <p:cNvPr id="12292" name="Rectangle 4"/>
          <p:cNvSpPr>
            <a:spLocks noChangeArrowheads="1"/>
          </p:cNvSpPr>
          <p:nvPr/>
        </p:nvSpPr>
        <p:spPr bwMode="auto">
          <a:xfrm>
            <a:off x="969560" y="1552575"/>
            <a:ext cx="3352800" cy="533400"/>
          </a:xfrm>
          <a:prstGeom prst="rect">
            <a:avLst/>
          </a:prstGeom>
          <a:noFill/>
          <a:ln>
            <a:noFill/>
          </a:ln>
          <a:effectLst/>
        </p:spPr>
        <p:txBody>
          <a:bodyPr wrap="none" anchor="ctr"/>
          <a:lstStyle/>
          <a:p>
            <a:pPr algn="l"/>
            <a:r>
              <a:rPr lang="en-US" altLang="en-US" sz="3600" dirty="0"/>
              <a:t>roblem  Identification</a:t>
            </a:r>
            <a:endParaRPr lang="en-US" altLang="en-US" sz="6000" dirty="0"/>
          </a:p>
          <a:p>
            <a:pPr algn="l"/>
            <a:endParaRPr lang="en-US" altLang="en-US" sz="6000" dirty="0"/>
          </a:p>
        </p:txBody>
      </p:sp>
      <p:sp>
        <p:nvSpPr>
          <p:cNvPr id="12293" name="Rectangle 5"/>
          <p:cNvSpPr>
            <a:spLocks noChangeArrowheads="1"/>
          </p:cNvSpPr>
          <p:nvPr/>
        </p:nvSpPr>
        <p:spPr bwMode="auto">
          <a:xfrm>
            <a:off x="1132480" y="2863850"/>
            <a:ext cx="2667000" cy="533400"/>
          </a:xfrm>
          <a:prstGeom prst="rect">
            <a:avLst/>
          </a:prstGeom>
          <a:noFill/>
          <a:ln>
            <a:noFill/>
          </a:ln>
          <a:effectLst/>
        </p:spPr>
        <p:txBody>
          <a:bodyPr wrap="none" anchor="ctr"/>
          <a:lstStyle/>
          <a:p>
            <a:pPr algn="l"/>
            <a:r>
              <a:rPr lang="en-US" altLang="en-US" sz="3200" dirty="0"/>
              <a:t>bjectives</a:t>
            </a:r>
          </a:p>
        </p:txBody>
      </p:sp>
      <p:sp>
        <p:nvSpPr>
          <p:cNvPr id="12294" name="Rectangle 6"/>
          <p:cNvSpPr>
            <a:spLocks noChangeArrowheads="1"/>
          </p:cNvSpPr>
          <p:nvPr/>
        </p:nvSpPr>
        <p:spPr bwMode="auto">
          <a:xfrm>
            <a:off x="1113430" y="3870325"/>
            <a:ext cx="2971800" cy="457200"/>
          </a:xfrm>
          <a:prstGeom prst="rect">
            <a:avLst/>
          </a:prstGeom>
          <a:noFill/>
          <a:ln>
            <a:noFill/>
          </a:ln>
          <a:effectLst/>
        </p:spPr>
        <p:txBody>
          <a:bodyPr wrap="none" anchor="ctr"/>
          <a:lstStyle/>
          <a:p>
            <a:pPr algn="l"/>
            <a:r>
              <a:rPr lang="en-US" altLang="en-US" sz="3200" dirty="0"/>
              <a:t>lternatives</a:t>
            </a:r>
          </a:p>
        </p:txBody>
      </p:sp>
      <p:sp>
        <p:nvSpPr>
          <p:cNvPr id="12295" name="Rectangle 7"/>
          <p:cNvSpPr>
            <a:spLocks noChangeArrowheads="1"/>
          </p:cNvSpPr>
          <p:nvPr/>
        </p:nvSpPr>
        <p:spPr bwMode="auto">
          <a:xfrm>
            <a:off x="1045760" y="4800600"/>
            <a:ext cx="3276600" cy="457200"/>
          </a:xfrm>
          <a:prstGeom prst="rect">
            <a:avLst/>
          </a:prstGeom>
          <a:noFill/>
          <a:ln>
            <a:noFill/>
          </a:ln>
          <a:effectLst/>
        </p:spPr>
        <p:txBody>
          <a:bodyPr wrap="none" anchor="ctr"/>
          <a:lstStyle/>
          <a:p>
            <a:pPr algn="l"/>
            <a:r>
              <a:rPr lang="en-US" altLang="en-US" sz="3200" dirty="0"/>
              <a:t>onsequences</a:t>
            </a:r>
          </a:p>
        </p:txBody>
      </p:sp>
      <p:sp>
        <p:nvSpPr>
          <p:cNvPr id="12296" name="Rectangle 8"/>
          <p:cNvSpPr>
            <a:spLocks noChangeArrowheads="1"/>
          </p:cNvSpPr>
          <p:nvPr/>
        </p:nvSpPr>
        <p:spPr bwMode="auto">
          <a:xfrm>
            <a:off x="1028700" y="5632450"/>
            <a:ext cx="3276600" cy="533400"/>
          </a:xfrm>
          <a:prstGeom prst="rect">
            <a:avLst/>
          </a:prstGeom>
          <a:noFill/>
          <a:ln>
            <a:noFill/>
          </a:ln>
          <a:effectLst/>
        </p:spPr>
        <p:txBody>
          <a:bodyPr wrap="none" anchor="ctr"/>
          <a:lstStyle/>
          <a:p>
            <a:pPr algn="l"/>
            <a:r>
              <a:rPr lang="en-US" altLang="en-US" sz="3200" dirty="0"/>
              <a:t>radeoffs</a:t>
            </a:r>
          </a:p>
        </p:txBody>
      </p:sp>
      <p:graphicFrame>
        <p:nvGraphicFramePr>
          <p:cNvPr id="12299" name="Object 11"/>
          <p:cNvGraphicFramePr>
            <a:graphicFrameLocks noChangeAspect="1"/>
          </p:cNvGraphicFramePr>
          <p:nvPr>
            <p:extLst>
              <p:ext uri="{D42A27DB-BD31-4B8C-83A1-F6EECF244321}">
                <p14:modId xmlns:p14="http://schemas.microsoft.com/office/powerpoint/2010/main" val="2969093046"/>
              </p:ext>
            </p:extLst>
          </p:nvPr>
        </p:nvGraphicFramePr>
        <p:xfrm>
          <a:off x="3979460" y="1828800"/>
          <a:ext cx="4876800" cy="4267200"/>
        </p:xfrm>
        <a:graphic>
          <a:graphicData uri="http://schemas.openxmlformats.org/presentationml/2006/ole">
            <mc:AlternateContent xmlns:mc="http://schemas.openxmlformats.org/markup-compatibility/2006">
              <mc:Choice xmlns:v="urn:schemas-microsoft-com:vml" Requires="v">
                <p:oleObj spid="_x0000_s1055" name="Clip" r:id="rId3" imgW="2287080" imgH="1257480" progId="MS_ClipArt_Gallery.2">
                  <p:embed/>
                </p:oleObj>
              </mc:Choice>
              <mc:Fallback>
                <p:oleObj name="Clip" r:id="rId3" imgW="2287080" imgH="125748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460" y="1828800"/>
                        <a:ext cx="48768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1" name="Rectangle 3"/>
          <p:cNvSpPr>
            <a:spLocks noChangeArrowheads="1"/>
          </p:cNvSpPr>
          <p:nvPr/>
        </p:nvSpPr>
        <p:spPr bwMode="auto">
          <a:xfrm>
            <a:off x="533400" y="565150"/>
            <a:ext cx="685800" cy="5911850"/>
          </a:xfrm>
          <a:prstGeom prst="rect">
            <a:avLst/>
          </a:prstGeom>
          <a:noFill/>
          <a:ln>
            <a:noFill/>
          </a:ln>
          <a:effectLst/>
        </p:spPr>
        <p:txBody>
          <a:bodyPr wrap="none" anchor="ctr"/>
          <a:lstStyle/>
          <a:p>
            <a:pPr algn="l"/>
            <a:r>
              <a:rPr lang="en-US" altLang="en-US" sz="6000" dirty="0"/>
              <a:t>P</a:t>
            </a:r>
          </a:p>
          <a:p>
            <a:pPr algn="l"/>
            <a:r>
              <a:rPr lang="en-US" altLang="en-US" sz="6000" dirty="0"/>
              <a:t>R</a:t>
            </a:r>
          </a:p>
          <a:p>
            <a:pPr algn="l"/>
            <a:r>
              <a:rPr lang="en-US" altLang="en-US" sz="6000" dirty="0"/>
              <a:t>O</a:t>
            </a:r>
            <a:br>
              <a:rPr lang="en-US" altLang="en-US" sz="6000" dirty="0"/>
            </a:br>
            <a:r>
              <a:rPr lang="en-US" altLang="en-US" sz="6000" dirty="0"/>
              <a:t>A</a:t>
            </a:r>
            <a:br>
              <a:rPr lang="en-US" altLang="en-US" sz="6000" dirty="0"/>
            </a:br>
            <a:r>
              <a:rPr lang="en-US" altLang="en-US" sz="6000" dirty="0"/>
              <a:t>C</a:t>
            </a:r>
            <a:br>
              <a:rPr lang="en-US" altLang="en-US" sz="6000" dirty="0"/>
            </a:br>
            <a:r>
              <a:rPr lang="en-US" altLang="en-US" sz="6000" dirty="0"/>
              <a:t>T</a:t>
            </a:r>
          </a:p>
        </p:txBody>
      </p:sp>
      <p:sp>
        <p:nvSpPr>
          <p:cNvPr id="10" name="Rectangle 5">
            <a:extLst>
              <a:ext uri="{FF2B5EF4-FFF2-40B4-BE49-F238E27FC236}">
                <a16:creationId xmlns:a16="http://schemas.microsoft.com/office/drawing/2014/main" xmlns="" id="{9357A16B-A794-4996-8AD0-245065D4BFFB}"/>
              </a:ext>
            </a:extLst>
          </p:cNvPr>
          <p:cNvSpPr>
            <a:spLocks noChangeArrowheads="1"/>
          </p:cNvSpPr>
          <p:nvPr/>
        </p:nvSpPr>
        <p:spPr bwMode="auto">
          <a:xfrm>
            <a:off x="1045760" y="1987550"/>
            <a:ext cx="2667000" cy="533400"/>
          </a:xfrm>
          <a:prstGeom prst="rect">
            <a:avLst/>
          </a:prstGeom>
          <a:noFill/>
          <a:ln>
            <a:noFill/>
          </a:ln>
          <a:effectLst/>
        </p:spPr>
        <p:txBody>
          <a:bodyPr wrap="none" anchor="ctr"/>
          <a:lstStyle/>
          <a:p>
            <a:pPr algn="l"/>
            <a:r>
              <a:rPr lang="en-US" altLang="en-US" sz="3200" dirty="0"/>
              <a:t>oot Cause/s</a:t>
            </a:r>
          </a:p>
        </p:txBody>
      </p:sp>
    </p:spTree>
    <p:extLst>
      <p:ext uri="{BB962C8B-B14F-4D97-AF65-F5344CB8AC3E}">
        <p14:creationId xmlns:p14="http://schemas.microsoft.com/office/powerpoint/2010/main" val="744202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1+#ppt_w/2"/>
                                          </p:val>
                                        </p:tav>
                                        <p:tav tm="100000">
                                          <p:val>
                                            <p:strVal val="#ppt_x"/>
                                          </p:val>
                                        </p:tav>
                                      </p:tavLst>
                                    </p:anim>
                                    <p:anim calcmode="lin" valueType="num">
                                      <p:cBhvr additive="base">
                                        <p:cTn id="8"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1+#ppt_w/2"/>
                                          </p:val>
                                        </p:tav>
                                        <p:tav tm="100000">
                                          <p:val>
                                            <p:strVal val="#ppt_x"/>
                                          </p:val>
                                        </p:tav>
                                      </p:tavLst>
                                    </p:anim>
                                    <p:anim calcmode="lin" valueType="num">
                                      <p:cBhvr additive="base">
                                        <p:cTn id="14"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500" fill="hold"/>
                                        <p:tgtEl>
                                          <p:spTgt spid="12294"/>
                                        </p:tgtEl>
                                        <p:attrNameLst>
                                          <p:attrName>ppt_x</p:attrName>
                                        </p:attrNameLst>
                                      </p:cBhvr>
                                      <p:tavLst>
                                        <p:tav tm="0">
                                          <p:val>
                                            <p:strVal val="1+#ppt_w/2"/>
                                          </p:val>
                                        </p:tav>
                                        <p:tav tm="100000">
                                          <p:val>
                                            <p:strVal val="#ppt_x"/>
                                          </p:val>
                                        </p:tav>
                                      </p:tavLst>
                                    </p:anim>
                                    <p:anim calcmode="lin" valueType="num">
                                      <p:cBhvr additive="base">
                                        <p:cTn id="20"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500" fill="hold"/>
                                        <p:tgtEl>
                                          <p:spTgt spid="12295"/>
                                        </p:tgtEl>
                                        <p:attrNameLst>
                                          <p:attrName>ppt_x</p:attrName>
                                        </p:attrNameLst>
                                      </p:cBhvr>
                                      <p:tavLst>
                                        <p:tav tm="0">
                                          <p:val>
                                            <p:strVal val="1+#ppt_w/2"/>
                                          </p:val>
                                        </p:tav>
                                        <p:tav tm="100000">
                                          <p:val>
                                            <p:strVal val="#ppt_x"/>
                                          </p:val>
                                        </p:tav>
                                      </p:tavLst>
                                    </p:anim>
                                    <p:anim calcmode="lin" valueType="num">
                                      <p:cBhvr additive="base">
                                        <p:cTn id="26"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296"/>
                                        </p:tgtEl>
                                        <p:attrNameLst>
                                          <p:attrName>style.visibility</p:attrName>
                                        </p:attrNameLst>
                                      </p:cBhvr>
                                      <p:to>
                                        <p:strVal val="visible"/>
                                      </p:to>
                                    </p:set>
                                    <p:anim calcmode="lin" valueType="num">
                                      <p:cBhvr additive="base">
                                        <p:cTn id="31" dur="500" fill="hold"/>
                                        <p:tgtEl>
                                          <p:spTgt spid="12296"/>
                                        </p:tgtEl>
                                        <p:attrNameLst>
                                          <p:attrName>ppt_x</p:attrName>
                                        </p:attrNameLst>
                                      </p:cBhvr>
                                      <p:tavLst>
                                        <p:tav tm="0">
                                          <p:val>
                                            <p:strVal val="1+#ppt_w/2"/>
                                          </p:val>
                                        </p:tav>
                                        <p:tav tm="100000">
                                          <p:val>
                                            <p:strVal val="#ppt_x"/>
                                          </p:val>
                                        </p:tav>
                                      </p:tavLst>
                                    </p:anim>
                                    <p:anim calcmode="lin" valueType="num">
                                      <p:cBhvr additive="base">
                                        <p:cTn id="32"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12294" grpId="0"/>
      <p:bldP spid="12295" grpId="0"/>
      <p:bldP spid="1229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Proprietary &amp; Confidential</a:t>
            </a:r>
          </a:p>
        </p:txBody>
      </p:sp>
      <p:sp>
        <p:nvSpPr>
          <p:cNvPr id="3" name="Slide Number Placeholder 2"/>
          <p:cNvSpPr>
            <a:spLocks noGrp="1"/>
          </p:cNvSpPr>
          <p:nvPr>
            <p:ph type="sldNum" sz="quarter" idx="11"/>
          </p:nvPr>
        </p:nvSpPr>
        <p:spPr/>
        <p:txBody>
          <a:bodyPr/>
          <a:lstStyle/>
          <a:p>
            <a:fld id="{86CB4B4D-7CA3-9044-876B-883B54F8677D}" type="slidenum">
              <a:rPr lang="en-US" smtClean="0"/>
              <a:pPr/>
              <a:t>8</a:t>
            </a:fld>
            <a:endParaRPr lang="en-US" dirty="0"/>
          </a:p>
        </p:txBody>
      </p:sp>
      <p:sp>
        <p:nvSpPr>
          <p:cNvPr id="4" name="Title 3"/>
          <p:cNvSpPr>
            <a:spLocks noGrp="1"/>
          </p:cNvSpPr>
          <p:nvPr>
            <p:ph type="title"/>
          </p:nvPr>
        </p:nvSpPr>
        <p:spPr/>
        <p:txBody>
          <a:bodyPr/>
          <a:lstStyle/>
          <a:p>
            <a:r>
              <a:rPr lang="en-US" dirty="0"/>
              <a:t>A GREAT Resource to at least determine if you have a:</a:t>
            </a:r>
            <a:br>
              <a:rPr lang="en-US" dirty="0"/>
            </a:br>
            <a:r>
              <a:rPr lang="en-US" dirty="0"/>
              <a:t>“Problem Solving Problems” with a team of performers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635" y="1351128"/>
            <a:ext cx="3550835" cy="473444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6"/>
          <p:cNvSpPr txBox="1">
            <a:spLocks/>
          </p:cNvSpPr>
          <p:nvPr/>
        </p:nvSpPr>
        <p:spPr>
          <a:xfrm>
            <a:off x="779560" y="1310182"/>
            <a:ext cx="3464894" cy="21139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Segoe UI" panose="020B0502040204020203"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b="1" dirty="0"/>
              <a:t>Use the simulation not necessarily for “team building”(but call it that) – but be in observer mode and watch the interaction</a:t>
            </a:r>
          </a:p>
          <a:p>
            <a:pPr marL="0" indent="0">
              <a:buFont typeface="Arial" panose="020B0604020202020204" pitchFamily="34" charset="0"/>
              <a:buNone/>
            </a:pPr>
            <a:r>
              <a:rPr lang="en-US" sz="1500" b="1" dirty="0"/>
              <a:t>The REAL learning is the uses of a combination of quantitative and qualitative skills with both data and human skills, to reach a better conclusion than on one’s own.</a:t>
            </a:r>
          </a:p>
          <a:p>
            <a:pPr marL="0" indent="0">
              <a:buFont typeface="Arial" panose="020B0604020202020204" pitchFamily="34" charset="0"/>
              <a:buNone/>
            </a:pPr>
            <a:r>
              <a:rPr lang="en-US" sz="1500" b="1" dirty="0"/>
              <a:t>Evaluate using the “four-blocker” technique, below:</a:t>
            </a:r>
          </a:p>
        </p:txBody>
      </p:sp>
      <p:sp>
        <p:nvSpPr>
          <p:cNvPr id="10" name="Rectangle 9"/>
          <p:cNvSpPr/>
          <p:nvPr/>
        </p:nvSpPr>
        <p:spPr>
          <a:xfrm>
            <a:off x="982639" y="4012442"/>
            <a:ext cx="3043451" cy="185609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a:stCxn id="10" idx="0"/>
            <a:endCxn id="10" idx="2"/>
          </p:cNvCxnSpPr>
          <p:nvPr/>
        </p:nvCxnSpPr>
        <p:spPr>
          <a:xfrm>
            <a:off x="2504365" y="4012442"/>
            <a:ext cx="0" cy="1856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1"/>
            <a:endCxn id="10" idx="3"/>
          </p:cNvCxnSpPr>
          <p:nvPr/>
        </p:nvCxnSpPr>
        <p:spPr>
          <a:xfrm>
            <a:off x="982639" y="4940490"/>
            <a:ext cx="3043451"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1445" y="4012442"/>
            <a:ext cx="218364" cy="1938992"/>
          </a:xfrm>
          <a:prstGeom prst="rect">
            <a:avLst/>
          </a:prstGeom>
          <a:noFill/>
        </p:spPr>
        <p:txBody>
          <a:bodyPr wrap="square" rtlCol="0">
            <a:spAutoFit/>
          </a:bodyPr>
          <a:lstStyle/>
          <a:p>
            <a:r>
              <a:rPr lang="en-US" sz="1000" b="1" dirty="0"/>
              <a:t>Quantitative</a:t>
            </a:r>
          </a:p>
        </p:txBody>
      </p:sp>
      <p:sp>
        <p:nvSpPr>
          <p:cNvPr id="16" name="TextBox 15"/>
          <p:cNvSpPr txBox="1"/>
          <p:nvPr/>
        </p:nvSpPr>
        <p:spPr>
          <a:xfrm>
            <a:off x="1078172" y="5936777"/>
            <a:ext cx="2847195" cy="276999"/>
          </a:xfrm>
          <a:prstGeom prst="rect">
            <a:avLst/>
          </a:prstGeom>
          <a:noFill/>
        </p:spPr>
        <p:txBody>
          <a:bodyPr wrap="square" rtlCol="0">
            <a:spAutoFit/>
          </a:bodyPr>
          <a:lstStyle/>
          <a:p>
            <a:pPr algn="ctr"/>
            <a:r>
              <a:rPr lang="en-US" sz="1200" b="1" dirty="0"/>
              <a:t>Qualitative</a:t>
            </a:r>
          </a:p>
        </p:txBody>
      </p:sp>
      <p:sp>
        <p:nvSpPr>
          <p:cNvPr id="17" name="TextBox 16"/>
          <p:cNvSpPr txBox="1"/>
          <p:nvPr/>
        </p:nvSpPr>
        <p:spPr>
          <a:xfrm>
            <a:off x="1214651" y="5308979"/>
            <a:ext cx="1137813" cy="276999"/>
          </a:xfrm>
          <a:prstGeom prst="rect">
            <a:avLst/>
          </a:prstGeom>
          <a:noFill/>
        </p:spPr>
        <p:txBody>
          <a:bodyPr wrap="square" rtlCol="0">
            <a:spAutoFit/>
          </a:bodyPr>
          <a:lstStyle/>
          <a:p>
            <a:pPr algn="ctr"/>
            <a:r>
              <a:rPr lang="en-US" sz="1200" dirty="0"/>
              <a:t>Low/Low</a:t>
            </a:r>
          </a:p>
        </p:txBody>
      </p:sp>
      <p:sp>
        <p:nvSpPr>
          <p:cNvPr id="19" name="TextBox 18"/>
          <p:cNvSpPr txBox="1"/>
          <p:nvPr/>
        </p:nvSpPr>
        <p:spPr>
          <a:xfrm>
            <a:off x="2745499" y="4328595"/>
            <a:ext cx="1137813" cy="276999"/>
          </a:xfrm>
          <a:prstGeom prst="rect">
            <a:avLst/>
          </a:prstGeom>
          <a:noFill/>
        </p:spPr>
        <p:txBody>
          <a:bodyPr wrap="square" rtlCol="0">
            <a:spAutoFit/>
          </a:bodyPr>
          <a:lstStyle/>
          <a:p>
            <a:pPr algn="ctr"/>
            <a:r>
              <a:rPr lang="en-US" sz="1200" b="1" dirty="0"/>
              <a:t>High/High</a:t>
            </a:r>
          </a:p>
        </p:txBody>
      </p:sp>
      <p:sp>
        <p:nvSpPr>
          <p:cNvPr id="20" name="TextBox 19"/>
          <p:cNvSpPr txBox="1"/>
          <p:nvPr/>
        </p:nvSpPr>
        <p:spPr>
          <a:xfrm>
            <a:off x="1273787" y="4344515"/>
            <a:ext cx="1137813" cy="276999"/>
          </a:xfrm>
          <a:prstGeom prst="rect">
            <a:avLst/>
          </a:prstGeom>
          <a:noFill/>
        </p:spPr>
        <p:txBody>
          <a:bodyPr wrap="square" rtlCol="0">
            <a:spAutoFit/>
          </a:bodyPr>
          <a:lstStyle/>
          <a:p>
            <a:pPr algn="ctr"/>
            <a:r>
              <a:rPr lang="en-US" sz="1200" dirty="0"/>
              <a:t>High/Low</a:t>
            </a:r>
          </a:p>
        </p:txBody>
      </p:sp>
      <p:sp>
        <p:nvSpPr>
          <p:cNvPr id="21" name="TextBox 20"/>
          <p:cNvSpPr txBox="1"/>
          <p:nvPr/>
        </p:nvSpPr>
        <p:spPr>
          <a:xfrm>
            <a:off x="2750043" y="5302147"/>
            <a:ext cx="1137813" cy="276999"/>
          </a:xfrm>
          <a:prstGeom prst="rect">
            <a:avLst/>
          </a:prstGeom>
          <a:noFill/>
        </p:spPr>
        <p:txBody>
          <a:bodyPr wrap="square" rtlCol="0">
            <a:spAutoFit/>
          </a:bodyPr>
          <a:lstStyle/>
          <a:p>
            <a:pPr algn="ctr"/>
            <a:r>
              <a:rPr lang="en-US" sz="1200" dirty="0"/>
              <a:t>Low/High</a:t>
            </a:r>
          </a:p>
        </p:txBody>
      </p:sp>
      <p:cxnSp>
        <p:nvCxnSpPr>
          <p:cNvPr id="22" name="Straight Arrow Connector 21"/>
          <p:cNvCxnSpPr/>
          <p:nvPr/>
        </p:nvCxnSpPr>
        <p:spPr>
          <a:xfrm flipV="1">
            <a:off x="859809" y="4012442"/>
            <a:ext cx="0" cy="1856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996284" y="5938791"/>
            <a:ext cx="294791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B8B66A21-CC43-4124-BA89-FE89CFEA413E}"/>
              </a:ext>
            </a:extLst>
          </p:cNvPr>
          <p:cNvPicPr>
            <a:picLocks noChangeAspect="1"/>
          </p:cNvPicPr>
          <p:nvPr/>
        </p:nvPicPr>
        <p:blipFill>
          <a:blip r:embed="rId3"/>
          <a:stretch>
            <a:fillRect/>
          </a:stretch>
        </p:blipFill>
        <p:spPr>
          <a:xfrm>
            <a:off x="161041" y="6267253"/>
            <a:ext cx="1809269" cy="440837"/>
          </a:xfrm>
          <a:prstGeom prst="rect">
            <a:avLst/>
          </a:prstGeom>
        </p:spPr>
      </p:pic>
    </p:spTree>
    <p:extLst>
      <p:ext uri="{BB962C8B-B14F-4D97-AF65-F5344CB8AC3E}">
        <p14:creationId xmlns:p14="http://schemas.microsoft.com/office/powerpoint/2010/main" val="4115585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Proprietary &amp; Confidential</a:t>
            </a:r>
          </a:p>
        </p:txBody>
      </p:sp>
      <p:sp>
        <p:nvSpPr>
          <p:cNvPr id="7" name="Content Placeholder 6"/>
          <p:cNvSpPr>
            <a:spLocks noGrp="1"/>
          </p:cNvSpPr>
          <p:nvPr>
            <p:ph sz="quarter" idx="14"/>
          </p:nvPr>
        </p:nvSpPr>
        <p:spPr>
          <a:xfrm>
            <a:off x="2552131" y="5540990"/>
            <a:ext cx="6291617" cy="2113957"/>
          </a:xfrm>
        </p:spPr>
        <p:txBody>
          <a:bodyPr>
            <a:normAutofit/>
          </a:bodyPr>
          <a:lstStyle/>
          <a:p>
            <a:pPr marL="0" indent="0">
              <a:buNone/>
            </a:pPr>
            <a:r>
              <a:rPr lang="en-US" sz="1600" dirty="0"/>
              <a:t>When asked: “Name the desired areas in your organization where analysis is needed” – 371 respondents, 51.5% from companies over $250MM in annual revenue, responded with these multiple-given answers. Responses normalized for presentation purposes.</a:t>
            </a:r>
          </a:p>
        </p:txBody>
      </p:sp>
      <p:graphicFrame>
        <p:nvGraphicFramePr>
          <p:cNvPr id="9" name="Content Placeholder 8"/>
          <p:cNvGraphicFramePr>
            <a:graphicFrameLocks noGrp="1"/>
          </p:cNvGraphicFramePr>
          <p:nvPr>
            <p:ph sz="quarter" idx="15"/>
            <p:extLst>
              <p:ext uri="{D42A27DB-BD31-4B8C-83A1-F6EECF244321}">
                <p14:modId xmlns:p14="http://schemas.microsoft.com/office/powerpoint/2010/main" val="189298051"/>
              </p:ext>
            </p:extLst>
          </p:nvPr>
        </p:nvGraphicFramePr>
        <p:xfrm>
          <a:off x="928048" y="1354802"/>
          <a:ext cx="7356143" cy="396782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dirty="0"/>
              <a:t>CFOs, VPs of Finance, Treasurers</a:t>
            </a:r>
          </a:p>
        </p:txBody>
      </p:sp>
      <p:sp>
        <p:nvSpPr>
          <p:cNvPr id="6" name="Text Placeholder 5"/>
          <p:cNvSpPr>
            <a:spLocks noGrp="1"/>
          </p:cNvSpPr>
          <p:nvPr>
            <p:ph type="body" sz="quarter" idx="13"/>
          </p:nvPr>
        </p:nvSpPr>
        <p:spPr>
          <a:xfrm>
            <a:off x="1364778" y="708025"/>
            <a:ext cx="6346209" cy="429153"/>
          </a:xfrm>
        </p:spPr>
        <p:txBody>
          <a:bodyPr>
            <a:noAutofit/>
          </a:bodyPr>
          <a:lstStyle/>
          <a:p>
            <a:r>
              <a:rPr lang="en-US" sz="1400" dirty="0"/>
              <a:t>UNC Chapel Hill, Kenan-Flagler Treasury Executive Education Program</a:t>
            </a:r>
          </a:p>
          <a:p>
            <a:r>
              <a:rPr lang="en-US" sz="1400" dirty="0"/>
              <a:t>September 2018</a:t>
            </a:r>
          </a:p>
        </p:txBody>
      </p:sp>
      <p:sp>
        <p:nvSpPr>
          <p:cNvPr id="3" name="Slide Number Placeholder 2"/>
          <p:cNvSpPr>
            <a:spLocks noGrp="1"/>
          </p:cNvSpPr>
          <p:nvPr>
            <p:ph type="sldNum" sz="quarter" idx="4"/>
          </p:nvPr>
        </p:nvSpPr>
        <p:spPr/>
        <p:txBody>
          <a:bodyPr/>
          <a:lstStyle/>
          <a:p>
            <a:fld id="{86CB4B4D-7CA3-9044-876B-883B54F8677D}" type="slidenum">
              <a:rPr lang="en-US" smtClean="0"/>
              <a:pPr/>
              <a:t>9</a:t>
            </a:fld>
            <a:endParaRPr lang="en-US" dirty="0"/>
          </a:p>
        </p:txBody>
      </p:sp>
      <p:pic>
        <p:nvPicPr>
          <p:cNvPr id="4" name="Picture 3">
            <a:extLst>
              <a:ext uri="{FF2B5EF4-FFF2-40B4-BE49-F238E27FC236}">
                <a16:creationId xmlns:a16="http://schemas.microsoft.com/office/drawing/2014/main" xmlns="" id="{2C06440F-24E7-467C-B4D5-24EA8297B9D0}"/>
              </a:ext>
            </a:extLst>
          </p:cNvPr>
          <p:cNvPicPr>
            <a:picLocks noChangeAspect="1"/>
          </p:cNvPicPr>
          <p:nvPr/>
        </p:nvPicPr>
        <p:blipFill>
          <a:blip r:embed="rId3"/>
          <a:stretch>
            <a:fillRect/>
          </a:stretch>
        </p:blipFill>
        <p:spPr>
          <a:xfrm>
            <a:off x="150099" y="6057021"/>
            <a:ext cx="2016158" cy="491247"/>
          </a:xfrm>
          <a:prstGeom prst="rect">
            <a:avLst/>
          </a:prstGeom>
        </p:spPr>
      </p:pic>
    </p:spTree>
    <p:extLst>
      <p:ext uri="{BB962C8B-B14F-4D97-AF65-F5344CB8AC3E}">
        <p14:creationId xmlns:p14="http://schemas.microsoft.com/office/powerpoint/2010/main" val="1726268737"/>
      </p:ext>
    </p:extLst>
  </p:cSld>
  <p:clrMapOvr>
    <a:masterClrMapping/>
  </p:clrMapOvr>
</p:sld>
</file>

<file path=ppt/theme/theme1.xml><?xml version="1.0" encoding="utf-8"?>
<a:theme xmlns:a="http://schemas.openxmlformats.org/drawingml/2006/main" name="SourceHOV2015">
  <a:themeElements>
    <a:clrScheme name="SourceHOV2015">
      <a:dk1>
        <a:srgbClr val="363534"/>
      </a:dk1>
      <a:lt1>
        <a:sysClr val="window" lastClr="FFFFFF"/>
      </a:lt1>
      <a:dk2>
        <a:srgbClr val="363534"/>
      </a:dk2>
      <a:lt2>
        <a:srgbClr val="E6E6E6"/>
      </a:lt2>
      <a:accent1>
        <a:srgbClr val="455560"/>
      </a:accent1>
      <a:accent2>
        <a:srgbClr val="4678BC"/>
      </a:accent2>
      <a:accent3>
        <a:srgbClr val="9BBB59"/>
      </a:accent3>
      <a:accent4>
        <a:srgbClr val="8C9197"/>
      </a:accent4>
      <a:accent5>
        <a:srgbClr val="F8971D"/>
      </a:accent5>
      <a:accent6>
        <a:srgbClr val="646464"/>
      </a:accent6>
      <a:hlink>
        <a:srgbClr val="0000FF"/>
      </a:hlink>
      <a:folHlink>
        <a:srgbClr val="800080"/>
      </a:folHlink>
    </a:clrScheme>
    <a:fontScheme name="SHOV Theme">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extLst>
    <a:ext uri="{05A4C25C-085E-4340-85A3-A5531E510DB2}">
      <thm15:themeFamily xmlns:thm15="http://schemas.microsoft.com/office/thememl/2012/main" xmlns="" name="SourceHOV2015" id="{44948684-5D48-460A-ACD7-A7E4C98739BA}" vid="{2812CDB7-5F76-4C47-9021-D0FBA4757E37}"/>
    </a:ext>
  </a:extLst>
</a:theme>
</file>

<file path=ppt/theme/theme2.xml><?xml version="1.0" encoding="utf-8"?>
<a:theme xmlns:a="http://schemas.openxmlformats.org/drawingml/2006/main" name="Presentation5">
  <a:themeElements>
    <a:clrScheme name="Presentation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Presentation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resentation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tion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tion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tion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resentation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oject status report">
  <a:themeElements>
    <a:clrScheme name="Phoenix-Colors">
      <a:dk1>
        <a:srgbClr val="000000"/>
      </a:dk1>
      <a:lt1>
        <a:srgbClr val="FFFFFF"/>
      </a:lt1>
      <a:dk2>
        <a:srgbClr val="003E7E"/>
      </a:dk2>
      <a:lt2>
        <a:srgbClr val="F5EBD3"/>
      </a:lt2>
      <a:accent1>
        <a:srgbClr val="003E7E"/>
      </a:accent1>
      <a:accent2>
        <a:srgbClr val="809EBE"/>
      </a:accent2>
      <a:accent3>
        <a:srgbClr val="CA992C"/>
      </a:accent3>
      <a:accent4>
        <a:srgbClr val="3D9D42"/>
      </a:accent4>
      <a:accent5>
        <a:srgbClr val="993300"/>
      </a:accent5>
      <a:accent6>
        <a:srgbClr val="F37C21"/>
      </a:accent6>
      <a:hlink>
        <a:srgbClr val="0000FF"/>
      </a:hlink>
      <a:folHlink>
        <a:srgbClr val="800080"/>
      </a:folHlink>
    </a:clrScheme>
    <a:fontScheme name="Phoenix-Hech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Default Design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0F921D3-15BC-4000-BA90-F3870714F151}">
  <ds:schemaRefs>
    <ds:schemaRef ds:uri="ESRI.ArcGIS.Mapping.OfficeIntegration.PowerPointInfo"/>
  </ds:schemaRefs>
</ds:datastoreItem>
</file>

<file path=customXml/itemProps2.xml><?xml version="1.0" encoding="utf-8"?>
<ds:datastoreItem xmlns:ds="http://schemas.openxmlformats.org/officeDocument/2006/customXml" ds:itemID="{64656FAA-E4C5-4F45-B656-3FA25F4866D1}">
  <ds:schemaRefs>
    <ds:schemaRef ds:uri="ESRI.ArcGIS.Mapping.OfficeIntegration.PowerPointInfo"/>
  </ds:schemaRefs>
</ds:datastoreItem>
</file>

<file path=customXml/itemProps3.xml><?xml version="1.0" encoding="utf-8"?>
<ds:datastoreItem xmlns:ds="http://schemas.openxmlformats.org/officeDocument/2006/customXml" ds:itemID="{555AF88E-7CE1-4568-8BAC-F6B1B1301DBF}">
  <ds:schemaRefs>
    <ds:schemaRef ds:uri="ESRI.ArcGIS.Mapping.OfficeIntegration.PowerPointInfo"/>
  </ds:schemaRefs>
</ds:datastoreItem>
</file>

<file path=customXml/itemProps4.xml><?xml version="1.0" encoding="utf-8"?>
<ds:datastoreItem xmlns:ds="http://schemas.openxmlformats.org/officeDocument/2006/customXml" ds:itemID="{FAE80C2E-B22C-4C5D-BF50-41B646F48633}">
  <ds:schemaRefs>
    <ds:schemaRef ds:uri="ESRI.ArcGIS.Mapping.OfficeIntegration.PowerPointInfo"/>
  </ds:schemaRefs>
</ds:datastoreItem>
</file>

<file path=customXml/itemProps5.xml><?xml version="1.0" encoding="utf-8"?>
<ds:datastoreItem xmlns:ds="http://schemas.openxmlformats.org/officeDocument/2006/customXml" ds:itemID="{C34E51EE-04E8-4BAA-8F28-4D382C6DE54E}">
  <ds:schemaRefs>
    <ds:schemaRef ds:uri="ESRI.ArcGIS.Mapping.OfficeIntegration.PowerPointInfo"/>
  </ds:schemaRefs>
</ds:datastoreItem>
</file>

<file path=customXml/itemProps6.xml><?xml version="1.0" encoding="utf-8"?>
<ds:datastoreItem xmlns:ds="http://schemas.openxmlformats.org/officeDocument/2006/customXml" ds:itemID="{70816EC1-DE53-4A8A-81DE-4CB557433FF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57</TotalTime>
  <Words>1412</Words>
  <Application>Microsoft Office PowerPoint</Application>
  <PresentationFormat>On-screen Show (4:3)</PresentationFormat>
  <Paragraphs>252</Paragraphs>
  <Slides>28</Slides>
  <Notes>12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32" baseType="lpstr">
      <vt:lpstr>SourceHOV2015</vt:lpstr>
      <vt:lpstr>Presentation5</vt:lpstr>
      <vt:lpstr>Project status report</vt:lpstr>
      <vt:lpstr>Clip</vt:lpstr>
      <vt:lpstr>Your Organization’s Analysis / Insight:  Pitiful or Powerful?</vt:lpstr>
      <vt:lpstr>About the Speaker</vt:lpstr>
      <vt:lpstr>Discussion Outline</vt:lpstr>
      <vt:lpstr>End-in-Mind</vt:lpstr>
      <vt:lpstr>Why we do not get “quality” analytics from the team:</vt:lpstr>
      <vt:lpstr>CFOs, VPs of Finance, Treasurers</vt:lpstr>
      <vt:lpstr>Classic Problem Solving Model</vt:lpstr>
      <vt:lpstr>A GREAT Resource to at least determine if you have a: “Problem Solving Problems” with a team of performers</vt:lpstr>
      <vt:lpstr>CFOs, VPs of Finance, Treasurers</vt:lpstr>
      <vt:lpstr>Senior Analysts…..valuable? YOU BET!</vt:lpstr>
      <vt:lpstr>Achieving Analysis</vt:lpstr>
      <vt:lpstr>Achieving Analysis</vt:lpstr>
      <vt:lpstr>Achieving Analysis</vt:lpstr>
      <vt:lpstr>Achieving Analysis</vt:lpstr>
      <vt:lpstr>Achieving Analysis</vt:lpstr>
      <vt:lpstr>Achieving Analysis</vt:lpstr>
      <vt:lpstr>Achieving Analysis: Some Additional Tips</vt:lpstr>
      <vt:lpstr>Exhibit: Treasury</vt:lpstr>
      <vt:lpstr>Cash Flow Forecasts…. Now “table stakes” in our profession</vt:lpstr>
      <vt:lpstr>PowerPoint Presentation</vt:lpstr>
      <vt:lpstr>Payment Trends: Middle Market Payments</vt:lpstr>
      <vt:lpstr>Exhibit: Fraud &amp; KYC / AML</vt:lpstr>
      <vt:lpstr>Fraud Grid Analysis:</vt:lpstr>
      <vt:lpstr>Exhibit: Competitor Analysis</vt:lpstr>
      <vt:lpstr>PowerPoint Presentation</vt:lpstr>
      <vt:lpstr>A word on “Big Data”</vt:lpstr>
      <vt:lpstr>Key Industry Trends to Keep in Mind…..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Organization’s Analysis / Insight:  Pitiful or Powerful?</dc:title>
  <dc:creator>Alfonsi, Michael</dc:creator>
  <cp:lastModifiedBy>Claudia</cp:lastModifiedBy>
  <cp:revision>8</cp:revision>
  <dcterms:created xsi:type="dcterms:W3CDTF">2019-04-24T12:09:26Z</dcterms:created>
  <dcterms:modified xsi:type="dcterms:W3CDTF">2019-05-21T15:47:47Z</dcterms:modified>
</cp:coreProperties>
</file>